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A14FC-C714-443B-A329-004095ECBF7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AE9E43A-39AC-4B8A-B9CB-713E8C65C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867607-2251-4F49-9BF5-048741EB09FF}"/>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479E9F7E-7002-46C9-B380-C6C6BCD407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B16F9F-685E-4C53-8A5A-D5AA3F674CF4}"/>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17784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D99A6-9FB2-4E99-9560-EFCB9D69711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E6B8D4-AA17-4C52-9DF4-69692CC38D6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572545-1854-48ED-827F-66A035311373}"/>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66498399-7001-431A-96C8-A8159BB55B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A850B5-DF37-4CDB-8444-71DBEC6A1591}"/>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59210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4D23C07-3777-44E0-A2E3-7D5675D50A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6A51BEF-521D-4B2B-8AA3-86877480C18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F0804B-BFF4-43AB-B59B-DF2B5F3E1BF4}"/>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81FA20B9-51D3-42C9-ACDF-E8009619C8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AC9C1D-1BC2-4F3F-9C68-363462A40FFD}"/>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03340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8A558-0CE1-48C9-805D-BC9CC4AA63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61E984-BE58-4A02-93A6-2891B3BD7CF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719C23-AF7A-4BCF-9E67-EF21EEFC789A}"/>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C70CCB1C-B6FD-43E8-9C4A-EF9757CAC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7D8BD77-8E85-4594-978A-06B390B29EA1}"/>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26163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BF2E2D-1381-420F-9F41-01C83BA1EE7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E56D29-BDA8-4540-A12F-79D940224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2B1512C-96D6-455F-9287-D84B1F0D1B86}"/>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1989E5A2-4900-4639-9964-9194FD6F38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F66455-53D4-44DC-BC9F-487A5C3598D6}"/>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70788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F41FB-8467-477E-A31B-2B99E6B244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E3AE1AE-901D-438B-B236-E32DECCE854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EE420E4-D333-4063-B0E5-9A5C0A3E399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35AFAE7-9FD2-4A6C-BDC2-BEF7FDFD3DCC}"/>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6" name="页脚占位符 5">
            <a:extLst>
              <a:ext uri="{FF2B5EF4-FFF2-40B4-BE49-F238E27FC236}">
                <a16:creationId xmlns:a16="http://schemas.microsoft.com/office/drawing/2014/main" id="{71209B0E-2C3A-4933-B14B-DF83E5FD71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932FD9-3C16-41B5-AE51-D8091818B9E4}"/>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80405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14BD6E-04F4-480E-A980-C1CB5F77F0C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140D3DF-876E-4961-8BB7-4153B1982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87FF316-14CE-48B1-BAFE-06680D4847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1E058F-CA6E-4886-8400-6E96FFB66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1922DED-528B-42DF-B393-B7A6D688284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AB85D30-4391-4D5A-9625-0F6653C945A1}"/>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8" name="页脚占位符 7">
            <a:extLst>
              <a:ext uri="{FF2B5EF4-FFF2-40B4-BE49-F238E27FC236}">
                <a16:creationId xmlns:a16="http://schemas.microsoft.com/office/drawing/2014/main" id="{F480E5AE-8C4A-4BB4-83B4-C5191A3E76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7BC8B6F-743A-44DF-A491-537682AB2F0A}"/>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362818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A8767-3C69-4B24-9DE2-B9B48E8C190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0CDB1D-FC3E-4C91-B0EC-EA2B41BF2B24}"/>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4" name="页脚占位符 3">
            <a:extLst>
              <a:ext uri="{FF2B5EF4-FFF2-40B4-BE49-F238E27FC236}">
                <a16:creationId xmlns:a16="http://schemas.microsoft.com/office/drawing/2014/main" id="{5DBCDAF9-4732-4BF3-BCC0-77C4268D8A3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9794D83-EF0D-4F4E-B207-1514C7AEDBF8}"/>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373531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1F5F739-C249-4EB9-93AC-4548D6A4530A}"/>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3" name="页脚占位符 2">
            <a:extLst>
              <a:ext uri="{FF2B5EF4-FFF2-40B4-BE49-F238E27FC236}">
                <a16:creationId xmlns:a16="http://schemas.microsoft.com/office/drawing/2014/main" id="{5F66C4AE-B01C-4C93-BF73-8AA2C10E6FC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B3CE2A1-7EC0-40E2-9930-53F5EDB6599B}"/>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92890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9CE8C2-31A4-4AB7-A0CE-5D40834FE7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E38BB0B-2A86-457F-A1DB-9BD47DD38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21B0D7-170A-4FF4-87D2-6250851B5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2AB282E-F371-4061-92E3-B1EE62AFC0CB}"/>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6" name="页脚占位符 5">
            <a:extLst>
              <a:ext uri="{FF2B5EF4-FFF2-40B4-BE49-F238E27FC236}">
                <a16:creationId xmlns:a16="http://schemas.microsoft.com/office/drawing/2014/main" id="{D7F22116-5364-4EED-BCAF-44B859993B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C83232-AC09-4CE1-B4B0-1A5A5D091544}"/>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622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E2A3E-9A99-4ADB-8328-3D39CE904B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3EC7B7-654A-477F-8F10-25944A2E1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217B24F-2E5E-42B7-A483-EE15153BB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81B806-8933-490E-81EA-D39A3703D5DC}"/>
              </a:ext>
            </a:extLst>
          </p:cNvPr>
          <p:cNvSpPr>
            <a:spLocks noGrp="1"/>
          </p:cNvSpPr>
          <p:nvPr>
            <p:ph type="dt" sz="half" idx="10"/>
          </p:nvPr>
        </p:nvSpPr>
        <p:spPr/>
        <p:txBody>
          <a:bodyPr/>
          <a:lstStyle/>
          <a:p>
            <a:fld id="{8CE50306-E3A5-4C9A-AC0C-E9E2B430F123}" type="datetimeFigureOut">
              <a:rPr lang="zh-CN" altLang="en-US" smtClean="0"/>
              <a:t>2021-02-28</a:t>
            </a:fld>
            <a:endParaRPr lang="zh-CN" altLang="en-US"/>
          </a:p>
        </p:txBody>
      </p:sp>
      <p:sp>
        <p:nvSpPr>
          <p:cNvPr id="6" name="页脚占位符 5">
            <a:extLst>
              <a:ext uri="{FF2B5EF4-FFF2-40B4-BE49-F238E27FC236}">
                <a16:creationId xmlns:a16="http://schemas.microsoft.com/office/drawing/2014/main" id="{9EF55651-10E4-4B57-BA32-333D7A4CF7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4D9033-F9B8-481A-B346-DA4877A640AB}"/>
              </a:ext>
            </a:extLst>
          </p:cNvPr>
          <p:cNvSpPr>
            <a:spLocks noGrp="1"/>
          </p:cNvSpPr>
          <p:nvPr>
            <p:ph type="sldNum" sz="quarter" idx="12"/>
          </p:nvPr>
        </p:nvSpPr>
        <p:spPr/>
        <p:txBody>
          <a:body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111263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296C8D7-EC82-4AC6-9FDF-1CDBFCA72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9E03DE3-0B2B-45A2-A15F-FA4AFC2B4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A2ADCB-0690-4311-80D4-E2310E663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50306-E3A5-4C9A-AC0C-E9E2B430F123}" type="datetimeFigureOut">
              <a:rPr lang="zh-CN" altLang="en-US" smtClean="0"/>
              <a:t>2021-02-28</a:t>
            </a:fld>
            <a:endParaRPr lang="zh-CN" altLang="en-US"/>
          </a:p>
        </p:txBody>
      </p:sp>
      <p:sp>
        <p:nvSpPr>
          <p:cNvPr id="5" name="页脚占位符 4">
            <a:extLst>
              <a:ext uri="{FF2B5EF4-FFF2-40B4-BE49-F238E27FC236}">
                <a16:creationId xmlns:a16="http://schemas.microsoft.com/office/drawing/2014/main" id="{EC06213A-A0EC-4739-9749-AB2293A6A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073FE9-0DA8-4C8D-9CF5-FF257AF79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32AF3-B8D9-4080-88F4-7029C9C24F45}" type="slidenum">
              <a:rPr lang="zh-CN" altLang="en-US" smtClean="0"/>
              <a:t>‹#›</a:t>
            </a:fld>
            <a:endParaRPr lang="zh-CN" altLang="en-US"/>
          </a:p>
        </p:txBody>
      </p:sp>
    </p:spTree>
    <p:extLst>
      <p:ext uri="{BB962C8B-B14F-4D97-AF65-F5344CB8AC3E}">
        <p14:creationId xmlns:p14="http://schemas.microsoft.com/office/powerpoint/2010/main" val="255279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60DE007-86D2-46D2-B3DC-0D1D51A46DDB}"/>
              </a:ext>
            </a:extLst>
          </p:cNvPr>
          <p:cNvSpPr/>
          <p:nvPr/>
        </p:nvSpPr>
        <p:spPr>
          <a:xfrm>
            <a:off x="4405458" y="2229777"/>
            <a:ext cx="7623144" cy="392006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42DA92A6-72A4-4671-8F32-969E126E46D2}"/>
              </a:ext>
            </a:extLst>
          </p:cNvPr>
          <p:cNvSpPr txBox="1"/>
          <p:nvPr/>
        </p:nvSpPr>
        <p:spPr>
          <a:xfrm>
            <a:off x="2535812" y="490193"/>
            <a:ext cx="8267308" cy="646331"/>
          </a:xfrm>
          <a:prstGeom prst="rect">
            <a:avLst/>
          </a:prstGeom>
          <a:noFill/>
        </p:spPr>
        <p:txBody>
          <a:bodyPr wrap="square" rtlCol="0">
            <a:spAutoFit/>
          </a:bodyPr>
          <a:lstStyle/>
          <a:p>
            <a:r>
              <a:rPr lang="zh-CN" altLang="en-US" sz="3600" spc="200" dirty="0">
                <a:latin typeface="华文行楷" panose="02010800040101010101" pitchFamily="2" charset="-122"/>
                <a:ea typeface="华文行楷" panose="02010800040101010101" pitchFamily="2" charset="-122"/>
              </a:rPr>
              <a:t>导言课：世界历史的几个基本问题</a:t>
            </a:r>
            <a:endParaRPr lang="en-US" altLang="zh-CN" sz="3600" spc="200" dirty="0">
              <a:latin typeface="华文行楷" panose="02010800040101010101" pitchFamily="2" charset="-122"/>
              <a:ea typeface="华文行楷" panose="02010800040101010101" pitchFamily="2" charset="-122"/>
            </a:endParaRPr>
          </a:p>
        </p:txBody>
      </p:sp>
      <p:sp>
        <p:nvSpPr>
          <p:cNvPr id="3" name="文本框 2">
            <a:extLst>
              <a:ext uri="{FF2B5EF4-FFF2-40B4-BE49-F238E27FC236}">
                <a16:creationId xmlns:a16="http://schemas.microsoft.com/office/drawing/2014/main" id="{5E589937-3E48-43C5-B6A0-2723BAB27FE0}"/>
              </a:ext>
            </a:extLst>
          </p:cNvPr>
          <p:cNvSpPr txBox="1"/>
          <p:nvPr/>
        </p:nvSpPr>
        <p:spPr>
          <a:xfrm>
            <a:off x="5260158" y="1136524"/>
            <a:ext cx="6598763" cy="861774"/>
          </a:xfrm>
          <a:prstGeom prst="rect">
            <a:avLst/>
          </a:prstGeom>
          <a:noFill/>
        </p:spPr>
        <p:txBody>
          <a:bodyPr wrap="square" rtlCol="0">
            <a:spAutoFit/>
          </a:bodyPr>
          <a:lstStyle/>
          <a:p>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兼谈</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中外历史纲要</a:t>
            </a:r>
            <a:r>
              <a:rPr lang="en-US" altLang="zh-CN" sz="3200" dirty="0">
                <a:latin typeface="华文新魏" panose="02010800040101010101" pitchFamily="2" charset="-122"/>
                <a:ea typeface="华文新魏" panose="02010800040101010101" pitchFamily="2" charset="-122"/>
              </a:rPr>
              <a:t>》</a:t>
            </a:r>
            <a:r>
              <a:rPr lang="zh-CN" altLang="en-US" sz="3200" dirty="0">
                <a:latin typeface="华文新魏" panose="02010800040101010101" pitchFamily="2" charset="-122"/>
                <a:ea typeface="华文新魏" panose="02010800040101010101" pitchFamily="2" charset="-122"/>
              </a:rPr>
              <a:t>（下）</a:t>
            </a:r>
          </a:p>
          <a:p>
            <a:endParaRPr lang="zh-CN" altLang="en-US" dirty="0"/>
          </a:p>
        </p:txBody>
      </p:sp>
      <p:pic>
        <p:nvPicPr>
          <p:cNvPr id="5" name="图片 4">
            <a:extLst>
              <a:ext uri="{FF2B5EF4-FFF2-40B4-BE49-F238E27FC236}">
                <a16:creationId xmlns:a16="http://schemas.microsoft.com/office/drawing/2014/main" id="{64EF16AD-77BA-431B-8B6B-6B88AB6A4956}"/>
              </a:ext>
            </a:extLst>
          </p:cNvPr>
          <p:cNvPicPr>
            <a:picLocks noChangeAspect="1"/>
          </p:cNvPicPr>
          <p:nvPr/>
        </p:nvPicPr>
        <p:blipFill>
          <a:blip r:embed="rId2"/>
          <a:stretch>
            <a:fillRect/>
          </a:stretch>
        </p:blipFill>
        <p:spPr>
          <a:xfrm>
            <a:off x="238812" y="1508652"/>
            <a:ext cx="3959256" cy="5231837"/>
          </a:xfrm>
          <a:prstGeom prst="rect">
            <a:avLst/>
          </a:prstGeom>
        </p:spPr>
      </p:pic>
      <p:sp>
        <p:nvSpPr>
          <p:cNvPr id="6" name="文本框 5">
            <a:extLst>
              <a:ext uri="{FF2B5EF4-FFF2-40B4-BE49-F238E27FC236}">
                <a16:creationId xmlns:a16="http://schemas.microsoft.com/office/drawing/2014/main" id="{884D5DF5-7811-4C36-ADC8-A6C76F60BDA0}"/>
              </a:ext>
            </a:extLst>
          </p:cNvPr>
          <p:cNvSpPr txBox="1"/>
          <p:nvPr/>
        </p:nvSpPr>
        <p:spPr>
          <a:xfrm>
            <a:off x="5260158" y="3050400"/>
            <a:ext cx="5118754" cy="523220"/>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一、“世界历史”的基本内涵</a:t>
            </a:r>
          </a:p>
        </p:txBody>
      </p:sp>
      <p:sp>
        <p:nvSpPr>
          <p:cNvPr id="7" name="文本框 6">
            <a:extLst>
              <a:ext uri="{FF2B5EF4-FFF2-40B4-BE49-F238E27FC236}">
                <a16:creationId xmlns:a16="http://schemas.microsoft.com/office/drawing/2014/main" id="{BDCE998D-3D95-40E3-A776-429674CCAF41}"/>
              </a:ext>
            </a:extLst>
          </p:cNvPr>
          <p:cNvSpPr txBox="1"/>
          <p:nvPr/>
        </p:nvSpPr>
        <p:spPr>
          <a:xfrm>
            <a:off x="5194170" y="4143653"/>
            <a:ext cx="4647414" cy="523220"/>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二、世界历史的分期问题</a:t>
            </a:r>
          </a:p>
        </p:txBody>
      </p:sp>
      <p:sp>
        <p:nvSpPr>
          <p:cNvPr id="8" name="文本框 7">
            <a:extLst>
              <a:ext uri="{FF2B5EF4-FFF2-40B4-BE49-F238E27FC236}">
                <a16:creationId xmlns:a16="http://schemas.microsoft.com/office/drawing/2014/main" id="{42B4EEF8-8526-49A2-B403-BF55C459742B}"/>
              </a:ext>
            </a:extLst>
          </p:cNvPr>
          <p:cNvSpPr txBox="1"/>
          <p:nvPr/>
        </p:nvSpPr>
        <p:spPr>
          <a:xfrm>
            <a:off x="5128184" y="5236906"/>
            <a:ext cx="6730737" cy="523220"/>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三、世界历史的学习方法与相关书目推荐</a:t>
            </a:r>
          </a:p>
        </p:txBody>
      </p:sp>
      <p:sp>
        <p:nvSpPr>
          <p:cNvPr id="9" name="文本框 8">
            <a:extLst>
              <a:ext uri="{FF2B5EF4-FFF2-40B4-BE49-F238E27FC236}">
                <a16:creationId xmlns:a16="http://schemas.microsoft.com/office/drawing/2014/main" id="{572BCB7C-71FA-4C10-A629-075F1180BCB0}"/>
              </a:ext>
            </a:extLst>
          </p:cNvPr>
          <p:cNvSpPr txBox="1"/>
          <p:nvPr/>
        </p:nvSpPr>
        <p:spPr>
          <a:xfrm>
            <a:off x="7106245" y="2229777"/>
            <a:ext cx="1830372" cy="646331"/>
          </a:xfrm>
          <a:prstGeom prst="rect">
            <a:avLst/>
          </a:prstGeom>
          <a:noFill/>
        </p:spPr>
        <p:txBody>
          <a:bodyPr wrap="square" rtlCol="0">
            <a:spAutoFit/>
          </a:bodyPr>
          <a:lstStyle/>
          <a:p>
            <a:r>
              <a:rPr lang="zh-CN" altLang="en-US" sz="3600" dirty="0">
                <a:solidFill>
                  <a:srgbClr val="FF0000"/>
                </a:solidFill>
                <a:latin typeface="隶书" panose="02010509060101010101" pitchFamily="49" charset="-122"/>
                <a:ea typeface="隶书" panose="02010509060101010101" pitchFamily="49" charset="-122"/>
              </a:rPr>
              <a:t>目  录</a:t>
            </a:r>
          </a:p>
        </p:txBody>
      </p:sp>
    </p:spTree>
    <p:extLst>
      <p:ext uri="{BB962C8B-B14F-4D97-AF65-F5344CB8AC3E}">
        <p14:creationId xmlns:p14="http://schemas.microsoft.com/office/powerpoint/2010/main" val="12482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3C17A76-09F2-4DEB-A0C1-98D742DBF548}"/>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A7A723FE-B427-450B-8861-0DFF4AE24F86}"/>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A36F6A8F-FBA9-4E36-8064-DCFB3F46A102}"/>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7" name="组合 6">
            <a:extLst>
              <a:ext uri="{FF2B5EF4-FFF2-40B4-BE49-F238E27FC236}">
                <a16:creationId xmlns:a16="http://schemas.microsoft.com/office/drawing/2014/main" id="{2326B103-8C8D-40D3-B7C4-6A79F34E8D62}"/>
              </a:ext>
            </a:extLst>
          </p:cNvPr>
          <p:cNvGrpSpPr/>
          <p:nvPr/>
        </p:nvGrpSpPr>
        <p:grpSpPr>
          <a:xfrm>
            <a:off x="154180" y="641676"/>
            <a:ext cx="2641236" cy="4529724"/>
            <a:chOff x="62378" y="1855012"/>
            <a:chExt cx="3729722" cy="4762430"/>
          </a:xfrm>
        </p:grpSpPr>
        <p:pic>
          <p:nvPicPr>
            <p:cNvPr id="8" name="图片 7">
              <a:extLst>
                <a:ext uri="{FF2B5EF4-FFF2-40B4-BE49-F238E27FC236}">
                  <a16:creationId xmlns:a16="http://schemas.microsoft.com/office/drawing/2014/main" id="{99935DA3-DD0A-4562-98F5-BCDB8E216826}"/>
                </a:ext>
              </a:extLst>
            </p:cNvPr>
            <p:cNvPicPr>
              <a:picLocks noChangeAspect="1"/>
            </p:cNvPicPr>
            <p:nvPr/>
          </p:nvPicPr>
          <p:blipFill>
            <a:blip r:embed="rId2"/>
            <a:stretch>
              <a:fillRect/>
            </a:stretch>
          </p:blipFill>
          <p:spPr>
            <a:xfrm>
              <a:off x="62378" y="1855012"/>
              <a:ext cx="3729722" cy="3882335"/>
            </a:xfrm>
            <a:prstGeom prst="rect">
              <a:avLst/>
            </a:prstGeom>
          </p:spPr>
        </p:pic>
        <p:sp>
          <p:nvSpPr>
            <p:cNvPr id="9" name="文本框 8">
              <a:extLst>
                <a:ext uri="{FF2B5EF4-FFF2-40B4-BE49-F238E27FC236}">
                  <a16:creationId xmlns:a16="http://schemas.microsoft.com/office/drawing/2014/main" id="{1DCAC8EA-E136-4919-929A-C036F390D938}"/>
                </a:ext>
              </a:extLst>
            </p:cNvPr>
            <p:cNvSpPr txBox="1"/>
            <p:nvPr/>
          </p:nvSpPr>
          <p:spPr>
            <a:xfrm>
              <a:off x="62379" y="5873190"/>
              <a:ext cx="3629363" cy="744252"/>
            </a:xfrm>
            <a:prstGeom prst="rect">
              <a:avLst/>
            </a:prstGeom>
            <a:noFill/>
          </p:spPr>
          <p:txBody>
            <a:bodyPr wrap="square" rtlCol="0">
              <a:spAutoFit/>
            </a:bodyPr>
            <a:lstStyle/>
            <a:p>
              <a:r>
                <a:rPr lang="zh-CN" altLang="en-US" sz="2000" dirty="0"/>
                <a:t>斯塔夫里阿诺斯的</a:t>
              </a:r>
              <a:r>
                <a:rPr lang="en-US" altLang="zh-CN" sz="2000" dirty="0"/>
                <a:t>《</a:t>
              </a:r>
              <a:r>
                <a:rPr lang="zh-CN" altLang="en-US" sz="2000" dirty="0"/>
                <a:t>全球通史</a:t>
              </a:r>
              <a:r>
                <a:rPr lang="en-US" altLang="zh-CN" sz="2000" dirty="0"/>
                <a:t>》</a:t>
              </a:r>
              <a:endParaRPr lang="zh-CN" altLang="en-US" sz="2000" dirty="0"/>
            </a:p>
          </p:txBody>
        </p:sp>
      </p:grpSp>
      <p:grpSp>
        <p:nvGrpSpPr>
          <p:cNvPr id="13" name="组合 12">
            <a:extLst>
              <a:ext uri="{FF2B5EF4-FFF2-40B4-BE49-F238E27FC236}">
                <a16:creationId xmlns:a16="http://schemas.microsoft.com/office/drawing/2014/main" id="{F2349F62-0148-41D5-A266-19EECE0381B2}"/>
              </a:ext>
            </a:extLst>
          </p:cNvPr>
          <p:cNvGrpSpPr/>
          <p:nvPr/>
        </p:nvGrpSpPr>
        <p:grpSpPr>
          <a:xfrm>
            <a:off x="2870846" y="641676"/>
            <a:ext cx="3278958" cy="4001267"/>
            <a:chOff x="4598242" y="811743"/>
            <a:chExt cx="4264843" cy="5153920"/>
          </a:xfrm>
        </p:grpSpPr>
        <p:pic>
          <p:nvPicPr>
            <p:cNvPr id="11" name="图片 10">
              <a:extLst>
                <a:ext uri="{FF2B5EF4-FFF2-40B4-BE49-F238E27FC236}">
                  <a16:creationId xmlns:a16="http://schemas.microsoft.com/office/drawing/2014/main" id="{04BF9065-D525-4F8D-9708-1F3D32C82366}"/>
                </a:ext>
              </a:extLst>
            </p:cNvPr>
            <p:cNvPicPr>
              <a:picLocks noChangeAspect="1"/>
            </p:cNvPicPr>
            <p:nvPr/>
          </p:nvPicPr>
          <p:blipFill>
            <a:blip r:embed="rId3"/>
            <a:stretch>
              <a:fillRect/>
            </a:stretch>
          </p:blipFill>
          <p:spPr>
            <a:xfrm>
              <a:off x="4760758" y="811743"/>
              <a:ext cx="3525404" cy="4402255"/>
            </a:xfrm>
            <a:prstGeom prst="rect">
              <a:avLst/>
            </a:prstGeom>
          </p:spPr>
        </p:pic>
        <p:sp>
          <p:nvSpPr>
            <p:cNvPr id="12" name="文本框 11">
              <a:extLst>
                <a:ext uri="{FF2B5EF4-FFF2-40B4-BE49-F238E27FC236}">
                  <a16:creationId xmlns:a16="http://schemas.microsoft.com/office/drawing/2014/main" id="{F487B3E4-ACB0-4CCC-A75A-43F1ED787513}"/>
                </a:ext>
              </a:extLst>
            </p:cNvPr>
            <p:cNvSpPr txBox="1"/>
            <p:nvPr/>
          </p:nvSpPr>
          <p:spPr>
            <a:xfrm>
              <a:off x="4598242" y="5450292"/>
              <a:ext cx="4264843" cy="515371"/>
            </a:xfrm>
            <a:prstGeom prst="rect">
              <a:avLst/>
            </a:prstGeom>
            <a:noFill/>
          </p:spPr>
          <p:txBody>
            <a:bodyPr wrap="square" rtlCol="0">
              <a:spAutoFit/>
            </a:bodyPr>
            <a:lstStyle/>
            <a:p>
              <a:r>
                <a:rPr lang="zh-CN" altLang="en-US" sz="2000" dirty="0"/>
                <a:t>王斯德主编的</a:t>
              </a:r>
              <a:r>
                <a:rPr lang="en-US" altLang="zh-CN" sz="2000" dirty="0"/>
                <a:t>《</a:t>
              </a:r>
              <a:r>
                <a:rPr lang="zh-CN" altLang="en-US" sz="2000" dirty="0"/>
                <a:t>世界通史</a:t>
              </a:r>
              <a:r>
                <a:rPr lang="en-US" altLang="zh-CN" sz="2000" dirty="0"/>
                <a:t>》</a:t>
              </a:r>
              <a:endParaRPr lang="zh-CN" altLang="en-US" sz="2000" dirty="0"/>
            </a:p>
          </p:txBody>
        </p:sp>
      </p:grpSp>
      <p:grpSp>
        <p:nvGrpSpPr>
          <p:cNvPr id="17" name="组合 16">
            <a:extLst>
              <a:ext uri="{FF2B5EF4-FFF2-40B4-BE49-F238E27FC236}">
                <a16:creationId xmlns:a16="http://schemas.microsoft.com/office/drawing/2014/main" id="{B3863A32-286C-4FCD-8D78-2AEF6051524D}"/>
              </a:ext>
            </a:extLst>
          </p:cNvPr>
          <p:cNvGrpSpPr/>
          <p:nvPr/>
        </p:nvGrpSpPr>
        <p:grpSpPr>
          <a:xfrm>
            <a:off x="5821845" y="725882"/>
            <a:ext cx="6370155" cy="6014292"/>
            <a:chOff x="5821845" y="725882"/>
            <a:chExt cx="6370155" cy="6014292"/>
          </a:xfrm>
        </p:grpSpPr>
        <p:pic>
          <p:nvPicPr>
            <p:cNvPr id="15" name="图片 14">
              <a:extLst>
                <a:ext uri="{FF2B5EF4-FFF2-40B4-BE49-F238E27FC236}">
                  <a16:creationId xmlns:a16="http://schemas.microsoft.com/office/drawing/2014/main" id="{E454C80A-F707-4F0C-83FD-CF651E8C6DF4}"/>
                </a:ext>
              </a:extLst>
            </p:cNvPr>
            <p:cNvPicPr>
              <a:picLocks noChangeAspect="1"/>
            </p:cNvPicPr>
            <p:nvPr/>
          </p:nvPicPr>
          <p:blipFill>
            <a:blip r:embed="rId4"/>
            <a:stretch>
              <a:fillRect/>
            </a:stretch>
          </p:blipFill>
          <p:spPr>
            <a:xfrm>
              <a:off x="5821845" y="1055801"/>
              <a:ext cx="6370155" cy="5684373"/>
            </a:xfrm>
            <a:prstGeom prst="rect">
              <a:avLst/>
            </a:prstGeom>
          </p:spPr>
        </p:pic>
        <p:sp>
          <p:nvSpPr>
            <p:cNvPr id="16" name="文本框 15">
              <a:extLst>
                <a:ext uri="{FF2B5EF4-FFF2-40B4-BE49-F238E27FC236}">
                  <a16:creationId xmlns:a16="http://schemas.microsoft.com/office/drawing/2014/main" id="{8AB38746-1A61-484B-AF53-3F2A80B94E16}"/>
                </a:ext>
              </a:extLst>
            </p:cNvPr>
            <p:cNvSpPr txBox="1"/>
            <p:nvPr/>
          </p:nvSpPr>
          <p:spPr>
            <a:xfrm>
              <a:off x="8159199" y="725882"/>
              <a:ext cx="2305212"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论文集</a:t>
              </a:r>
            </a:p>
          </p:txBody>
        </p:sp>
      </p:grpSp>
      <p:pic>
        <p:nvPicPr>
          <p:cNvPr id="19" name="图片 18">
            <a:extLst>
              <a:ext uri="{FF2B5EF4-FFF2-40B4-BE49-F238E27FC236}">
                <a16:creationId xmlns:a16="http://schemas.microsoft.com/office/drawing/2014/main" id="{C5A7D4F5-65EB-48FE-B6E2-D06FCDCCDD7E}"/>
              </a:ext>
            </a:extLst>
          </p:cNvPr>
          <p:cNvPicPr>
            <a:picLocks noChangeAspect="1"/>
          </p:cNvPicPr>
          <p:nvPr/>
        </p:nvPicPr>
        <p:blipFill>
          <a:blip r:embed="rId5"/>
          <a:stretch>
            <a:fillRect/>
          </a:stretch>
        </p:blipFill>
        <p:spPr>
          <a:xfrm>
            <a:off x="1474798" y="794453"/>
            <a:ext cx="4069028" cy="5603016"/>
          </a:xfrm>
          <a:prstGeom prst="rect">
            <a:avLst/>
          </a:prstGeom>
        </p:spPr>
      </p:pic>
      <p:pic>
        <p:nvPicPr>
          <p:cNvPr id="21" name="图片 20">
            <a:extLst>
              <a:ext uri="{FF2B5EF4-FFF2-40B4-BE49-F238E27FC236}">
                <a16:creationId xmlns:a16="http://schemas.microsoft.com/office/drawing/2014/main" id="{F83F3C1F-AD0D-4F9B-A67F-A6FF04B9A974}"/>
              </a:ext>
            </a:extLst>
          </p:cNvPr>
          <p:cNvPicPr>
            <a:picLocks noChangeAspect="1"/>
          </p:cNvPicPr>
          <p:nvPr/>
        </p:nvPicPr>
        <p:blipFill>
          <a:blip r:embed="rId6"/>
          <a:stretch>
            <a:fillRect/>
          </a:stretch>
        </p:blipFill>
        <p:spPr>
          <a:xfrm>
            <a:off x="6609628" y="713097"/>
            <a:ext cx="3911204" cy="5684372"/>
          </a:xfrm>
          <a:prstGeom prst="rect">
            <a:avLst/>
          </a:prstGeom>
        </p:spPr>
      </p:pic>
    </p:spTree>
    <p:extLst>
      <p:ext uri="{BB962C8B-B14F-4D97-AF65-F5344CB8AC3E}">
        <p14:creationId xmlns:p14="http://schemas.microsoft.com/office/powerpoint/2010/main" val="14970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C0EA748-EE82-49E4-A44B-78B712DE7B41}"/>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21737866-C873-453C-9945-76CFC8E79816}"/>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D7A1DC10-20E1-4AA3-9C03-D9571A86444E}"/>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14" name="组合 13">
            <a:extLst>
              <a:ext uri="{FF2B5EF4-FFF2-40B4-BE49-F238E27FC236}">
                <a16:creationId xmlns:a16="http://schemas.microsoft.com/office/drawing/2014/main" id="{F3609FB0-16C1-4EBC-9EDE-E5454CA094BA}"/>
              </a:ext>
            </a:extLst>
          </p:cNvPr>
          <p:cNvGrpSpPr/>
          <p:nvPr/>
        </p:nvGrpSpPr>
        <p:grpSpPr>
          <a:xfrm>
            <a:off x="364501" y="477725"/>
            <a:ext cx="5533534" cy="622169"/>
            <a:chOff x="735291" y="701271"/>
            <a:chExt cx="5533534" cy="622169"/>
          </a:xfrm>
        </p:grpSpPr>
        <p:sp>
          <p:nvSpPr>
            <p:cNvPr id="6" name="文本框 5">
              <a:extLst>
                <a:ext uri="{FF2B5EF4-FFF2-40B4-BE49-F238E27FC236}">
                  <a16:creationId xmlns:a16="http://schemas.microsoft.com/office/drawing/2014/main" id="{01FE914F-BBBE-48D3-87AC-890E45D0B237}"/>
                </a:ext>
              </a:extLst>
            </p:cNvPr>
            <p:cNvSpPr txBox="1"/>
            <p:nvPr/>
          </p:nvSpPr>
          <p:spPr>
            <a:xfrm>
              <a:off x="1183063" y="701271"/>
              <a:ext cx="4647415"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一、</a:t>
              </a:r>
              <a:r>
                <a:rPr lang="zh-CN" altLang="en-US" sz="2800" spc="200" dirty="0">
                  <a:latin typeface="华文新魏" panose="02010800040101010101" pitchFamily="2" charset="-122"/>
                  <a:ea typeface="华文新魏" panose="02010800040101010101" pitchFamily="2" charset="-122"/>
                </a:rPr>
                <a:t>“世界历史”的内涵</a:t>
              </a:r>
            </a:p>
          </p:txBody>
        </p:sp>
        <p:grpSp>
          <p:nvGrpSpPr>
            <p:cNvPr id="11" name="组合 10">
              <a:extLst>
                <a:ext uri="{FF2B5EF4-FFF2-40B4-BE49-F238E27FC236}">
                  <a16:creationId xmlns:a16="http://schemas.microsoft.com/office/drawing/2014/main" id="{55A043C8-B003-4A9A-902F-8B3323A324F6}"/>
                </a:ext>
              </a:extLst>
            </p:cNvPr>
            <p:cNvGrpSpPr/>
            <p:nvPr/>
          </p:nvGrpSpPr>
          <p:grpSpPr>
            <a:xfrm>
              <a:off x="735291" y="962881"/>
              <a:ext cx="5533534" cy="360559"/>
              <a:chOff x="848413" y="1694484"/>
              <a:chExt cx="5533534" cy="360559"/>
            </a:xfrm>
          </p:grpSpPr>
          <p:cxnSp>
            <p:nvCxnSpPr>
              <p:cNvPr id="8" name="直接连接符 7">
                <a:extLst>
                  <a:ext uri="{FF2B5EF4-FFF2-40B4-BE49-F238E27FC236}">
                    <a16:creationId xmlns:a16="http://schemas.microsoft.com/office/drawing/2014/main" id="{327E24CE-42C8-4C7D-B4DF-1E1228CE05C7}"/>
                  </a:ext>
                </a:extLst>
              </p:cNvPr>
              <p:cNvCxnSpPr>
                <a:cxnSpLocks/>
              </p:cNvCxnSpPr>
              <p:nvPr/>
            </p:nvCxnSpPr>
            <p:spPr>
              <a:xfrm>
                <a:off x="857839" y="2045616"/>
                <a:ext cx="552410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3D8EEEB-4031-4562-8420-EF1449E15392}"/>
                  </a:ext>
                </a:extLst>
              </p:cNvPr>
              <p:cNvCxnSpPr>
                <a:cxnSpLocks/>
              </p:cNvCxnSpPr>
              <p:nvPr/>
            </p:nvCxnSpPr>
            <p:spPr>
              <a:xfrm>
                <a:off x="848413" y="1694484"/>
                <a:ext cx="0" cy="360559"/>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sp>
        <p:nvSpPr>
          <p:cNvPr id="15" name="文本框 14">
            <a:extLst>
              <a:ext uri="{FF2B5EF4-FFF2-40B4-BE49-F238E27FC236}">
                <a16:creationId xmlns:a16="http://schemas.microsoft.com/office/drawing/2014/main" id="{186B939D-17E4-446C-B1CD-AE060D664F78}"/>
              </a:ext>
            </a:extLst>
          </p:cNvPr>
          <p:cNvSpPr txBox="1"/>
          <p:nvPr/>
        </p:nvSpPr>
        <p:spPr>
          <a:xfrm>
            <a:off x="1655580" y="1335689"/>
            <a:ext cx="8880838" cy="178510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“世界历史是历史学的一门重要分支学科，内容为对人类历史自原始、孤立、分散的人群发展为全世界成一密切联系整体的过程进行系统探讨和阐述。”</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吴于廑</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世界史</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古代史编</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（上）</a:t>
            </a:r>
          </a:p>
        </p:txBody>
      </p:sp>
      <p:sp>
        <p:nvSpPr>
          <p:cNvPr id="16" name="文本框 15">
            <a:extLst>
              <a:ext uri="{FF2B5EF4-FFF2-40B4-BE49-F238E27FC236}">
                <a16:creationId xmlns:a16="http://schemas.microsoft.com/office/drawing/2014/main" id="{84320152-2B15-4A78-B13B-47226DB6E224}"/>
              </a:ext>
            </a:extLst>
          </p:cNvPr>
          <p:cNvSpPr txBox="1"/>
          <p:nvPr/>
        </p:nvSpPr>
        <p:spPr>
          <a:xfrm>
            <a:off x="1216841" y="3069930"/>
            <a:ext cx="10245368"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问题一：从上述材料中指出“世界历史”的含义，</a:t>
            </a:r>
            <a:r>
              <a:rPr lang="zh-CN" altLang="en-US" sz="2400" dirty="0">
                <a:latin typeface="华文新魏" panose="02010800040101010101" pitchFamily="2" charset="-122"/>
                <a:ea typeface="华文新魏" panose="02010800040101010101" pitchFamily="2" charset="-122"/>
                <a:hlinkClick r:id="rId2" action="ppaction://hlinksldjump"/>
              </a:rPr>
              <a:t>并概括其研究的对象</a:t>
            </a:r>
            <a:r>
              <a:rPr lang="zh-CN" altLang="en-US" sz="2400" dirty="0">
                <a:latin typeface="华文新魏" panose="02010800040101010101" pitchFamily="2" charset="-122"/>
                <a:ea typeface="华文新魏" panose="02010800040101010101" pitchFamily="2" charset="-122"/>
              </a:rPr>
              <a:t>。</a:t>
            </a:r>
          </a:p>
        </p:txBody>
      </p:sp>
      <p:sp>
        <p:nvSpPr>
          <p:cNvPr id="18" name="文本框 17">
            <a:extLst>
              <a:ext uri="{FF2B5EF4-FFF2-40B4-BE49-F238E27FC236}">
                <a16:creationId xmlns:a16="http://schemas.microsoft.com/office/drawing/2014/main" id="{6369731D-C88E-4D37-BF29-641CFE5C9141}"/>
              </a:ext>
            </a:extLst>
          </p:cNvPr>
          <p:cNvSpPr txBox="1"/>
          <p:nvPr/>
        </p:nvSpPr>
        <p:spPr>
          <a:xfrm>
            <a:off x="1213699" y="4509939"/>
            <a:ext cx="7389046"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问题二：从上述材料中概括出“世界历史”的特点。</a:t>
            </a:r>
          </a:p>
        </p:txBody>
      </p:sp>
      <p:sp>
        <p:nvSpPr>
          <p:cNvPr id="19" name="文本框 18">
            <a:extLst>
              <a:ext uri="{FF2B5EF4-FFF2-40B4-BE49-F238E27FC236}">
                <a16:creationId xmlns:a16="http://schemas.microsoft.com/office/drawing/2014/main" id="{8BEDA4EE-CAF4-4D49-9594-1BACFC8073FC}"/>
              </a:ext>
            </a:extLst>
          </p:cNvPr>
          <p:cNvSpPr txBox="1"/>
          <p:nvPr/>
        </p:nvSpPr>
        <p:spPr>
          <a:xfrm>
            <a:off x="1213699" y="5511057"/>
            <a:ext cx="10140889"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400" dirty="0">
                <a:latin typeface="华文新魏" panose="02010800040101010101" pitchFamily="2" charset="-122"/>
                <a:ea typeface="华文新魏" panose="02010800040101010101" pitchFamily="2" charset="-122"/>
              </a:rPr>
              <a:t>问题三：根据上述材料的阐述，指出“人类历史” 与“世界历史”的关系。</a:t>
            </a:r>
          </a:p>
        </p:txBody>
      </p:sp>
      <p:sp>
        <p:nvSpPr>
          <p:cNvPr id="20" name="椭圆 19">
            <a:extLst>
              <a:ext uri="{FF2B5EF4-FFF2-40B4-BE49-F238E27FC236}">
                <a16:creationId xmlns:a16="http://schemas.microsoft.com/office/drawing/2014/main" id="{DB38CA31-6EAF-434A-A216-2D0A7BFEE4B2}"/>
              </a:ext>
            </a:extLst>
          </p:cNvPr>
          <p:cNvSpPr/>
          <p:nvPr/>
        </p:nvSpPr>
        <p:spPr>
          <a:xfrm>
            <a:off x="2372020" y="1269500"/>
            <a:ext cx="1432874" cy="657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E5E02291-974A-44C2-A947-EF1C0E8FBF45}"/>
              </a:ext>
            </a:extLst>
          </p:cNvPr>
          <p:cNvSpPr/>
          <p:nvPr/>
        </p:nvSpPr>
        <p:spPr>
          <a:xfrm>
            <a:off x="9103544" y="1251386"/>
            <a:ext cx="1432874" cy="657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B92B9178-0600-41B6-ABC8-8574073C5CBB}"/>
              </a:ext>
            </a:extLst>
          </p:cNvPr>
          <p:cNvSpPr txBox="1"/>
          <p:nvPr/>
        </p:nvSpPr>
        <p:spPr>
          <a:xfrm>
            <a:off x="4044097" y="6000590"/>
            <a:ext cx="3968685" cy="830997"/>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“世界历史”是“人类历史”演变的结果</a:t>
            </a:r>
          </a:p>
        </p:txBody>
      </p:sp>
      <p:sp>
        <p:nvSpPr>
          <p:cNvPr id="23" name="文本框 22">
            <a:extLst>
              <a:ext uri="{FF2B5EF4-FFF2-40B4-BE49-F238E27FC236}">
                <a16:creationId xmlns:a16="http://schemas.microsoft.com/office/drawing/2014/main" id="{5700BD35-E9CB-4792-8974-293413306D6D}"/>
              </a:ext>
            </a:extLst>
          </p:cNvPr>
          <p:cNvSpPr txBox="1"/>
          <p:nvPr/>
        </p:nvSpPr>
        <p:spPr>
          <a:xfrm>
            <a:off x="1670121" y="3650275"/>
            <a:ext cx="3789567"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是历史学的分支学科</a:t>
            </a:r>
          </a:p>
        </p:txBody>
      </p:sp>
      <p:sp>
        <p:nvSpPr>
          <p:cNvPr id="24" name="文本框 23">
            <a:extLst>
              <a:ext uri="{FF2B5EF4-FFF2-40B4-BE49-F238E27FC236}">
                <a16:creationId xmlns:a16="http://schemas.microsoft.com/office/drawing/2014/main" id="{A7CA646F-B02E-45A2-8A41-FFE3C50D1094}"/>
              </a:ext>
            </a:extLst>
          </p:cNvPr>
          <p:cNvSpPr txBox="1"/>
          <p:nvPr/>
        </p:nvSpPr>
        <p:spPr>
          <a:xfrm>
            <a:off x="6922422" y="3630323"/>
            <a:ext cx="3789567" cy="830997"/>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人类社会的重大历史事件、历史人物、历史现象</a:t>
            </a:r>
          </a:p>
        </p:txBody>
      </p:sp>
      <p:sp>
        <p:nvSpPr>
          <p:cNvPr id="27" name="文本框 26">
            <a:extLst>
              <a:ext uri="{FF2B5EF4-FFF2-40B4-BE49-F238E27FC236}">
                <a16:creationId xmlns:a16="http://schemas.microsoft.com/office/drawing/2014/main" id="{40FDF171-AEC3-4F82-9A51-26F5F80BA950}"/>
              </a:ext>
            </a:extLst>
          </p:cNvPr>
          <p:cNvSpPr txBox="1"/>
          <p:nvPr/>
        </p:nvSpPr>
        <p:spPr>
          <a:xfrm>
            <a:off x="553431" y="5009443"/>
            <a:ext cx="4600275"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从原始、分散、孤立到整体</a:t>
            </a:r>
          </a:p>
        </p:txBody>
      </p:sp>
      <p:sp>
        <p:nvSpPr>
          <p:cNvPr id="28" name="箭头: 右 27">
            <a:extLst>
              <a:ext uri="{FF2B5EF4-FFF2-40B4-BE49-F238E27FC236}">
                <a16:creationId xmlns:a16="http://schemas.microsoft.com/office/drawing/2014/main" id="{2D676190-FFE4-4EBF-A2C2-E2A66EC55E38}"/>
              </a:ext>
            </a:extLst>
          </p:cNvPr>
          <p:cNvSpPr/>
          <p:nvPr/>
        </p:nvSpPr>
        <p:spPr>
          <a:xfrm>
            <a:off x="5370134" y="5100255"/>
            <a:ext cx="1055802" cy="335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7330A7D1-5158-4D60-9D1A-3D5081FA2988}"/>
              </a:ext>
            </a:extLst>
          </p:cNvPr>
          <p:cNvSpPr txBox="1"/>
          <p:nvPr/>
        </p:nvSpPr>
        <p:spPr>
          <a:xfrm>
            <a:off x="6642364" y="5021524"/>
            <a:ext cx="5549636"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是一个动态的过程，不断的变化着的</a:t>
            </a:r>
          </a:p>
        </p:txBody>
      </p:sp>
    </p:spTree>
    <p:extLst>
      <p:ext uri="{BB962C8B-B14F-4D97-AF65-F5344CB8AC3E}">
        <p14:creationId xmlns:p14="http://schemas.microsoft.com/office/powerpoint/2010/main" val="5863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animBg="1"/>
      <p:bldP spid="20" grpId="0" animBg="1"/>
      <p:bldP spid="21" grpId="0" animBg="1"/>
      <p:bldP spid="22" grpId="0" animBg="1"/>
      <p:bldP spid="23" grpId="0" animBg="1"/>
      <p:bldP spid="24"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B262013-1307-47F4-94B5-2E7EA21C73C3}"/>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F633F5BB-C209-4D02-A3BE-346318815DB2}"/>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202FFDA5-DF33-4322-AF73-A16DA11B4048}"/>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8" name="组合 7">
            <a:extLst>
              <a:ext uri="{FF2B5EF4-FFF2-40B4-BE49-F238E27FC236}">
                <a16:creationId xmlns:a16="http://schemas.microsoft.com/office/drawing/2014/main" id="{A3C9E59C-532D-400A-92A0-165E8C676078}"/>
              </a:ext>
            </a:extLst>
          </p:cNvPr>
          <p:cNvGrpSpPr/>
          <p:nvPr/>
        </p:nvGrpSpPr>
        <p:grpSpPr>
          <a:xfrm>
            <a:off x="0" y="800240"/>
            <a:ext cx="7484882" cy="5762549"/>
            <a:chOff x="107659" y="800220"/>
            <a:chExt cx="7565760" cy="5762549"/>
          </a:xfrm>
        </p:grpSpPr>
        <p:pic>
          <p:nvPicPr>
            <p:cNvPr id="6" name="图片 5">
              <a:extLst>
                <a:ext uri="{FF2B5EF4-FFF2-40B4-BE49-F238E27FC236}">
                  <a16:creationId xmlns:a16="http://schemas.microsoft.com/office/drawing/2014/main" id="{652E786D-AB21-4624-A012-A1FF1696E752}"/>
                </a:ext>
              </a:extLst>
            </p:cNvPr>
            <p:cNvPicPr>
              <a:picLocks noChangeAspect="1"/>
            </p:cNvPicPr>
            <p:nvPr/>
          </p:nvPicPr>
          <p:blipFill>
            <a:blip r:embed="rId2"/>
            <a:stretch>
              <a:fillRect/>
            </a:stretch>
          </p:blipFill>
          <p:spPr>
            <a:xfrm>
              <a:off x="107659" y="800220"/>
              <a:ext cx="7565760" cy="5300884"/>
            </a:xfrm>
            <a:prstGeom prst="rect">
              <a:avLst/>
            </a:prstGeom>
          </p:spPr>
        </p:pic>
        <p:sp>
          <p:nvSpPr>
            <p:cNvPr id="7" name="文本框 6">
              <a:extLst>
                <a:ext uri="{FF2B5EF4-FFF2-40B4-BE49-F238E27FC236}">
                  <a16:creationId xmlns:a16="http://schemas.microsoft.com/office/drawing/2014/main" id="{2029A616-443A-44B5-9460-95007E8889C5}"/>
                </a:ext>
              </a:extLst>
            </p:cNvPr>
            <p:cNvSpPr txBox="1"/>
            <p:nvPr/>
          </p:nvSpPr>
          <p:spPr>
            <a:xfrm>
              <a:off x="2378528" y="6101104"/>
              <a:ext cx="3024022"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古代主要文明示意图</a:t>
              </a:r>
            </a:p>
          </p:txBody>
        </p:sp>
      </p:grpSp>
      <p:sp>
        <p:nvSpPr>
          <p:cNvPr id="9" name="对话气泡: 矩形 8">
            <a:extLst>
              <a:ext uri="{FF2B5EF4-FFF2-40B4-BE49-F238E27FC236}">
                <a16:creationId xmlns:a16="http://schemas.microsoft.com/office/drawing/2014/main" id="{CFCA2D10-2C46-4A92-99FD-D0D903DE56F3}"/>
              </a:ext>
            </a:extLst>
          </p:cNvPr>
          <p:cNvSpPr/>
          <p:nvPr/>
        </p:nvSpPr>
        <p:spPr>
          <a:xfrm>
            <a:off x="5775492" y="1332957"/>
            <a:ext cx="1577420" cy="942641"/>
          </a:xfrm>
          <a:prstGeom prst="wedgeRectCallout">
            <a:avLst>
              <a:gd name="adj1" fmla="val -36088"/>
              <a:gd name="adj2" fmla="val 1080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隶书" panose="02010509060101010101" pitchFamily="49" charset="-122"/>
                <a:ea typeface="隶书" panose="02010509060101010101" pitchFamily="49" charset="-122"/>
              </a:rPr>
              <a:t>古代中国文明</a:t>
            </a:r>
          </a:p>
        </p:txBody>
      </p:sp>
      <p:sp>
        <p:nvSpPr>
          <p:cNvPr id="10" name="对话气泡: 矩形 9">
            <a:extLst>
              <a:ext uri="{FF2B5EF4-FFF2-40B4-BE49-F238E27FC236}">
                <a16:creationId xmlns:a16="http://schemas.microsoft.com/office/drawing/2014/main" id="{6803CABA-30B5-4598-A5B5-981C28A80B79}"/>
              </a:ext>
            </a:extLst>
          </p:cNvPr>
          <p:cNvSpPr/>
          <p:nvPr/>
        </p:nvSpPr>
        <p:spPr>
          <a:xfrm>
            <a:off x="4210640" y="1884326"/>
            <a:ext cx="1577420" cy="942641"/>
          </a:xfrm>
          <a:prstGeom prst="wedgeRectCallout">
            <a:avLst>
              <a:gd name="adj1" fmla="val -36088"/>
              <a:gd name="adj2" fmla="val 1080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隶书" panose="02010509060101010101" pitchFamily="49" charset="-122"/>
                <a:ea typeface="隶书" panose="02010509060101010101" pitchFamily="49" charset="-122"/>
              </a:rPr>
              <a:t>古代印度文明</a:t>
            </a:r>
          </a:p>
        </p:txBody>
      </p:sp>
      <p:sp>
        <p:nvSpPr>
          <p:cNvPr id="11" name="对话气泡: 矩形 10">
            <a:extLst>
              <a:ext uri="{FF2B5EF4-FFF2-40B4-BE49-F238E27FC236}">
                <a16:creationId xmlns:a16="http://schemas.microsoft.com/office/drawing/2014/main" id="{8141072C-EB23-43B4-A6D3-21F38232D78D}"/>
              </a:ext>
            </a:extLst>
          </p:cNvPr>
          <p:cNvSpPr/>
          <p:nvPr/>
        </p:nvSpPr>
        <p:spPr>
          <a:xfrm>
            <a:off x="2645788" y="1189913"/>
            <a:ext cx="1577420" cy="942641"/>
          </a:xfrm>
          <a:prstGeom prst="wedgeRectCallout">
            <a:avLst>
              <a:gd name="adj1" fmla="val -36088"/>
              <a:gd name="adj2" fmla="val 1080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隶书" panose="02010509060101010101" pitchFamily="49" charset="-122"/>
                <a:ea typeface="隶书" panose="02010509060101010101" pitchFamily="49" charset="-122"/>
              </a:rPr>
              <a:t>古代西亚文明</a:t>
            </a:r>
          </a:p>
        </p:txBody>
      </p:sp>
      <p:sp>
        <p:nvSpPr>
          <p:cNvPr id="12" name="对话气泡: 矩形 11">
            <a:extLst>
              <a:ext uri="{FF2B5EF4-FFF2-40B4-BE49-F238E27FC236}">
                <a16:creationId xmlns:a16="http://schemas.microsoft.com/office/drawing/2014/main" id="{21026411-132D-4BF3-B717-705102D2D168}"/>
              </a:ext>
            </a:extLst>
          </p:cNvPr>
          <p:cNvSpPr/>
          <p:nvPr/>
        </p:nvSpPr>
        <p:spPr>
          <a:xfrm>
            <a:off x="1093504" y="728248"/>
            <a:ext cx="1577420" cy="942641"/>
          </a:xfrm>
          <a:prstGeom prst="wedgeRectCallout">
            <a:avLst>
              <a:gd name="adj1" fmla="val 964"/>
              <a:gd name="adj2" fmla="val 1140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latin typeface="隶书" panose="02010509060101010101" pitchFamily="49" charset="-122"/>
                <a:ea typeface="隶书" panose="02010509060101010101" pitchFamily="49" charset="-122"/>
              </a:rPr>
              <a:t>古代希腊罗马文明</a:t>
            </a:r>
          </a:p>
        </p:txBody>
      </p:sp>
      <p:grpSp>
        <p:nvGrpSpPr>
          <p:cNvPr id="5" name="组合 4">
            <a:extLst>
              <a:ext uri="{FF2B5EF4-FFF2-40B4-BE49-F238E27FC236}">
                <a16:creationId xmlns:a16="http://schemas.microsoft.com/office/drawing/2014/main" id="{68DDA44A-8539-4590-895B-6D4E8A700DD5}"/>
              </a:ext>
            </a:extLst>
          </p:cNvPr>
          <p:cNvGrpSpPr/>
          <p:nvPr/>
        </p:nvGrpSpPr>
        <p:grpSpPr>
          <a:xfrm>
            <a:off x="1069087" y="3619893"/>
            <a:ext cx="1658393" cy="844161"/>
            <a:chOff x="1069087" y="3619893"/>
            <a:chExt cx="1658393" cy="844161"/>
          </a:xfrm>
        </p:grpSpPr>
        <p:sp>
          <p:nvSpPr>
            <p:cNvPr id="14" name="对话气泡: 矩形 13">
              <a:extLst>
                <a:ext uri="{FF2B5EF4-FFF2-40B4-BE49-F238E27FC236}">
                  <a16:creationId xmlns:a16="http://schemas.microsoft.com/office/drawing/2014/main" id="{699F235A-2E1A-44F0-8F43-D89670B26BE7}"/>
                </a:ext>
              </a:extLst>
            </p:cNvPr>
            <p:cNvSpPr/>
            <p:nvPr/>
          </p:nvSpPr>
          <p:spPr>
            <a:xfrm rot="10800000">
              <a:off x="1069087" y="3619893"/>
              <a:ext cx="1658393" cy="735291"/>
            </a:xfrm>
            <a:prstGeom prst="wedgeRectCallout">
              <a:avLst>
                <a:gd name="adj1" fmla="val -31633"/>
                <a:gd name="adj2" fmla="val 12147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2200E4B7-2BC6-420B-8359-39D95E6AFB02}"/>
                </a:ext>
              </a:extLst>
            </p:cNvPr>
            <p:cNvSpPr txBox="1"/>
            <p:nvPr/>
          </p:nvSpPr>
          <p:spPr>
            <a:xfrm>
              <a:off x="1170671" y="3633057"/>
              <a:ext cx="1423086" cy="830997"/>
            </a:xfrm>
            <a:prstGeom prst="rect">
              <a:avLst/>
            </a:prstGeom>
            <a:noFill/>
          </p:spPr>
          <p:txBody>
            <a:bodyPr wrap="square" rtlCol="0">
              <a:spAutoFit/>
            </a:bodyPr>
            <a:lstStyle/>
            <a:p>
              <a:pPr algn="ctr"/>
              <a:r>
                <a:rPr lang="zh-CN" altLang="en-US" sz="2400" dirty="0">
                  <a:solidFill>
                    <a:schemeClr val="dk1"/>
                  </a:solidFill>
                  <a:latin typeface="隶书" panose="02010509060101010101" pitchFamily="49" charset="-122"/>
                  <a:ea typeface="隶书" panose="02010509060101010101" pitchFamily="49" charset="-122"/>
                </a:rPr>
                <a:t>古代埃及文明</a:t>
              </a:r>
            </a:p>
          </p:txBody>
        </p:sp>
      </p:grpSp>
      <p:sp>
        <p:nvSpPr>
          <p:cNvPr id="21" name="文本框 20">
            <a:extLst>
              <a:ext uri="{FF2B5EF4-FFF2-40B4-BE49-F238E27FC236}">
                <a16:creationId xmlns:a16="http://schemas.microsoft.com/office/drawing/2014/main" id="{EEF3ED19-2799-4A21-9FCA-3B6D555A49F5}"/>
              </a:ext>
            </a:extLst>
          </p:cNvPr>
          <p:cNvSpPr txBox="1"/>
          <p:nvPr/>
        </p:nvSpPr>
        <p:spPr>
          <a:xfrm>
            <a:off x="3434498" y="419282"/>
            <a:ext cx="8660096" cy="2769989"/>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“我们现在所知道的、以通史的形式出现的‘世界历史’，并</a:t>
            </a:r>
            <a:r>
              <a:rPr lang="zh-CN" altLang="en-US" sz="2400" dirty="0">
                <a:solidFill>
                  <a:srgbClr val="FF0000"/>
                </a:solidFill>
                <a:latin typeface="华文楷体" panose="02010600040101010101" pitchFamily="2" charset="-122"/>
                <a:ea typeface="华文楷体" panose="02010600040101010101" pitchFamily="2" charset="-122"/>
              </a:rPr>
              <a:t>不是</a:t>
            </a:r>
            <a:r>
              <a:rPr lang="zh-CN" altLang="en-US" sz="2400" dirty="0">
                <a:latin typeface="华文楷体" panose="02010600040101010101" pitchFamily="2" charset="-122"/>
                <a:ea typeface="华文楷体" panose="02010600040101010101" pitchFamily="2" charset="-122"/>
              </a:rPr>
              <a:t>生活在这个世界上的各个种族、民族、群体曾经发生过的一切历史的完整表现。</a:t>
            </a:r>
            <a:r>
              <a:rPr lang="zh-CN" altLang="en-US" sz="2400" dirty="0">
                <a:solidFill>
                  <a:srgbClr val="FF0000"/>
                </a:solidFill>
                <a:latin typeface="华文楷体" panose="02010600040101010101" pitchFamily="2" charset="-122"/>
                <a:ea typeface="华文楷体" panose="02010600040101010101" pitchFamily="2" charset="-122"/>
              </a:rPr>
              <a:t>而是</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选择人类文明史上的一些重大历史事件和过程，以及与这些重大事件和过程有密切关系的历史现象而组织起来的一个历史知识体系。”</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t>—</a:t>
            </a:r>
            <a:r>
              <a:rPr lang="zh-CN" altLang="en-US" sz="2000" dirty="0">
                <a:hlinkClick r:id="rId3" action="ppaction://hlinksldjump"/>
              </a:rPr>
              <a:t>俞金尧</a:t>
            </a:r>
            <a:r>
              <a:rPr lang="en-US" altLang="zh-CN" sz="2000" dirty="0">
                <a:hlinkClick r:id="rId3" action="ppaction://hlinksldjump"/>
              </a:rPr>
              <a:t>《</a:t>
            </a:r>
            <a:r>
              <a:rPr lang="zh-CN" altLang="en-US" sz="2000" dirty="0">
                <a:hlinkClick r:id="rId3" action="ppaction://hlinksldjump"/>
              </a:rPr>
              <a:t>什么是世界历史及如何构建世界史体系</a:t>
            </a:r>
            <a:r>
              <a:rPr lang="en-US" altLang="zh-CN" sz="2000" dirty="0">
                <a:hlinkClick r:id="rId3" action="ppaction://hlinksldjump"/>
              </a:rPr>
              <a:t>》</a:t>
            </a:r>
            <a:endParaRPr lang="zh-CN" altLang="en-US" sz="2000" dirty="0"/>
          </a:p>
        </p:txBody>
      </p:sp>
      <p:sp>
        <p:nvSpPr>
          <p:cNvPr id="22" name="箭头: 下 21">
            <a:extLst>
              <a:ext uri="{FF2B5EF4-FFF2-40B4-BE49-F238E27FC236}">
                <a16:creationId xmlns:a16="http://schemas.microsoft.com/office/drawing/2014/main" id="{0CC9ED75-FCA1-4E68-B651-B06AF5406F3C}"/>
              </a:ext>
            </a:extLst>
          </p:cNvPr>
          <p:cNvSpPr/>
          <p:nvPr/>
        </p:nvSpPr>
        <p:spPr>
          <a:xfrm>
            <a:off x="7586466" y="3313522"/>
            <a:ext cx="443060" cy="810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8CE6B5BB-049E-499D-AAD4-CFB0F7A9AF10}"/>
              </a:ext>
            </a:extLst>
          </p:cNvPr>
          <p:cNvSpPr txBox="1"/>
          <p:nvPr/>
        </p:nvSpPr>
        <p:spPr>
          <a:xfrm>
            <a:off x="3531904" y="4283027"/>
            <a:ext cx="8660096" cy="1785104"/>
          </a:xfrm>
          <a:prstGeom prst="rect">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“认识你自己就意味着认识你能够做什么；而且既然没有谁在尝试之前就知道他能够做什么，所以人能做什么的唯一线索就是人已经做过什么。”</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t>—</a:t>
            </a:r>
            <a:r>
              <a:rPr lang="zh-CN" altLang="en-US" sz="2000" dirty="0"/>
              <a:t>科林伍德</a:t>
            </a:r>
            <a:r>
              <a:rPr lang="en-US" altLang="zh-CN" sz="2000" dirty="0"/>
              <a:t>《</a:t>
            </a:r>
            <a:r>
              <a:rPr lang="zh-CN" altLang="en-US" sz="2000" dirty="0"/>
              <a:t>历史的观念</a:t>
            </a:r>
            <a:r>
              <a:rPr lang="en-US" altLang="zh-CN" sz="2000" dirty="0"/>
              <a:t>》</a:t>
            </a:r>
            <a:endParaRPr lang="zh-CN" altLang="en-US" sz="2000" dirty="0"/>
          </a:p>
        </p:txBody>
      </p:sp>
    </p:spTree>
    <p:extLst>
      <p:ext uri="{BB962C8B-B14F-4D97-AF65-F5344CB8AC3E}">
        <p14:creationId xmlns:p14="http://schemas.microsoft.com/office/powerpoint/2010/main" val="879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1" grpId="0" animBg="1"/>
      <p:bldP spid="2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B024521-AFBA-4420-AC32-95D8AB0CC872}"/>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DB13617A-994B-447B-9079-9E299E61CB74}"/>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38CB0C9D-E4BE-4F9A-ADCA-A501E32DE58A}"/>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8" name="组合 7">
            <a:extLst>
              <a:ext uri="{FF2B5EF4-FFF2-40B4-BE49-F238E27FC236}">
                <a16:creationId xmlns:a16="http://schemas.microsoft.com/office/drawing/2014/main" id="{FB2C8929-E87D-464C-9010-F81844DAD2FF}"/>
              </a:ext>
            </a:extLst>
          </p:cNvPr>
          <p:cNvGrpSpPr/>
          <p:nvPr/>
        </p:nvGrpSpPr>
        <p:grpSpPr>
          <a:xfrm>
            <a:off x="0" y="691961"/>
            <a:ext cx="3235629" cy="5474078"/>
            <a:chOff x="65988" y="697583"/>
            <a:chExt cx="3235629" cy="5474078"/>
          </a:xfrm>
        </p:grpSpPr>
        <p:pic>
          <p:nvPicPr>
            <p:cNvPr id="6" name="图片 5">
              <a:extLst>
                <a:ext uri="{FF2B5EF4-FFF2-40B4-BE49-F238E27FC236}">
                  <a16:creationId xmlns:a16="http://schemas.microsoft.com/office/drawing/2014/main" id="{3DBAD2D4-C4BF-4DB6-BD44-3D6158AAC28F}"/>
                </a:ext>
              </a:extLst>
            </p:cNvPr>
            <p:cNvPicPr>
              <a:picLocks noChangeAspect="1"/>
            </p:cNvPicPr>
            <p:nvPr/>
          </p:nvPicPr>
          <p:blipFill>
            <a:blip r:embed="rId2"/>
            <a:stretch>
              <a:fillRect/>
            </a:stretch>
          </p:blipFill>
          <p:spPr>
            <a:xfrm>
              <a:off x="65988" y="697583"/>
              <a:ext cx="3235629" cy="4515431"/>
            </a:xfrm>
            <a:prstGeom prst="ellipse">
              <a:avLst/>
            </a:prstGeom>
            <a:ln>
              <a:noFill/>
            </a:ln>
            <a:effectLst>
              <a:softEdge rad="112500"/>
            </a:effectLst>
          </p:spPr>
        </p:pic>
        <p:sp>
          <p:nvSpPr>
            <p:cNvPr id="7" name="文本框 6">
              <a:extLst>
                <a:ext uri="{FF2B5EF4-FFF2-40B4-BE49-F238E27FC236}">
                  <a16:creationId xmlns:a16="http://schemas.microsoft.com/office/drawing/2014/main" id="{7A9A1F9B-03C9-40B1-A0C9-4F7D1A3798E0}"/>
                </a:ext>
              </a:extLst>
            </p:cNvPr>
            <p:cNvSpPr txBox="1"/>
            <p:nvPr/>
          </p:nvSpPr>
          <p:spPr>
            <a:xfrm>
              <a:off x="412888" y="5340664"/>
              <a:ext cx="2541828" cy="830997"/>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吴于廑先生在武汉大学的书房里</a:t>
              </a:r>
            </a:p>
          </p:txBody>
        </p:sp>
      </p:grpSp>
      <p:sp>
        <p:nvSpPr>
          <p:cNvPr id="9" name="文本框 8">
            <a:extLst>
              <a:ext uri="{FF2B5EF4-FFF2-40B4-BE49-F238E27FC236}">
                <a16:creationId xmlns:a16="http://schemas.microsoft.com/office/drawing/2014/main" id="{61D90705-F0C3-4364-93EF-93DD0C78BDA8}"/>
              </a:ext>
            </a:extLst>
          </p:cNvPr>
          <p:cNvSpPr txBox="1"/>
          <p:nvPr/>
        </p:nvSpPr>
        <p:spPr>
          <a:xfrm>
            <a:off x="3607855" y="518477"/>
            <a:ext cx="8367328"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“人类历史发展为世界历史，经历了一个漫长的过程。这个过程包括两个方面：纵向发展和横向发展。”</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吴于廑</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中国大百科全书</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外国史卷</a:t>
            </a:r>
            <a:r>
              <a:rPr lang="en-US" altLang="zh-CN" sz="2000" dirty="0">
                <a:latin typeface="华文楷体" panose="02010600040101010101" pitchFamily="2" charset="-122"/>
                <a:ea typeface="华文楷体" panose="02010600040101010101" pitchFamily="2" charset="-122"/>
              </a:rPr>
              <a:t>》</a:t>
            </a:r>
            <a:endParaRPr lang="zh-CN" altLang="en-US" sz="2000" dirty="0">
              <a:latin typeface="华文楷体" panose="02010600040101010101" pitchFamily="2" charset="-122"/>
              <a:ea typeface="华文楷体" panose="02010600040101010101" pitchFamily="2" charset="-122"/>
            </a:endParaRPr>
          </a:p>
        </p:txBody>
      </p:sp>
      <p:sp>
        <p:nvSpPr>
          <p:cNvPr id="10" name="文本框 9">
            <a:extLst>
              <a:ext uri="{FF2B5EF4-FFF2-40B4-BE49-F238E27FC236}">
                <a16:creationId xmlns:a16="http://schemas.microsoft.com/office/drawing/2014/main" id="{59DC2607-9966-4F1F-A222-E1CD1ABB33AE}"/>
              </a:ext>
            </a:extLst>
          </p:cNvPr>
          <p:cNvSpPr txBox="1"/>
          <p:nvPr/>
        </p:nvSpPr>
        <p:spPr>
          <a:xfrm>
            <a:off x="3263245" y="1960282"/>
            <a:ext cx="871193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457200"/>
            <a:r>
              <a:rPr lang="zh-CN" altLang="en-US" sz="2400" dirty="0"/>
              <a:t>纵向发展：人类生产史上不同生产方式的演变和由此引起的不同社会形态的更迭。</a:t>
            </a:r>
          </a:p>
        </p:txBody>
      </p:sp>
      <p:sp>
        <p:nvSpPr>
          <p:cNvPr id="11" name="文本框 10">
            <a:extLst>
              <a:ext uri="{FF2B5EF4-FFF2-40B4-BE49-F238E27FC236}">
                <a16:creationId xmlns:a16="http://schemas.microsoft.com/office/drawing/2014/main" id="{9CEB70EC-9965-487D-8B3C-0CA6082B1AF1}"/>
              </a:ext>
            </a:extLst>
          </p:cNvPr>
          <p:cNvSpPr txBox="1"/>
          <p:nvPr/>
        </p:nvSpPr>
        <p:spPr>
          <a:xfrm>
            <a:off x="3133162" y="5750540"/>
            <a:ext cx="871193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457200"/>
            <a:r>
              <a:rPr lang="zh-CN" altLang="en-US" sz="2400" dirty="0"/>
              <a:t>横向发展：是指历史由各地区间的相互闭塞到逐步开放，由彼此分散到逐步联系密切，终于发展成为整体的世界历史。</a:t>
            </a:r>
          </a:p>
        </p:txBody>
      </p:sp>
      <p:grpSp>
        <p:nvGrpSpPr>
          <p:cNvPr id="23" name="组合 22">
            <a:extLst>
              <a:ext uri="{FF2B5EF4-FFF2-40B4-BE49-F238E27FC236}">
                <a16:creationId xmlns:a16="http://schemas.microsoft.com/office/drawing/2014/main" id="{52DE3BD1-C1E1-4C5C-9C6C-C4EB891157DB}"/>
              </a:ext>
            </a:extLst>
          </p:cNvPr>
          <p:cNvGrpSpPr/>
          <p:nvPr/>
        </p:nvGrpSpPr>
        <p:grpSpPr>
          <a:xfrm>
            <a:off x="2760633" y="2691499"/>
            <a:ext cx="6670734" cy="2750446"/>
            <a:chOff x="2671230" y="2740899"/>
            <a:chExt cx="6670734" cy="2750446"/>
          </a:xfrm>
        </p:grpSpPr>
        <p:sp>
          <p:nvSpPr>
            <p:cNvPr id="12" name="矩形 38918">
              <a:extLst>
                <a:ext uri="{FF2B5EF4-FFF2-40B4-BE49-F238E27FC236}">
                  <a16:creationId xmlns:a16="http://schemas.microsoft.com/office/drawing/2014/main" id="{C68E726F-3E98-48C1-90DE-7A4660610F4E}"/>
                </a:ext>
              </a:extLst>
            </p:cNvPr>
            <p:cNvSpPr/>
            <p:nvPr/>
          </p:nvSpPr>
          <p:spPr>
            <a:xfrm>
              <a:off x="4121871" y="4345897"/>
              <a:ext cx="1296988" cy="576262"/>
            </a:xfrm>
            <a:prstGeom prst="rect">
              <a:avLst/>
            </a:prstGeom>
            <a:noFill/>
            <a:ln w="9525">
              <a:noFill/>
            </a:ln>
          </p:spPr>
          <p:txBody>
            <a:bodyPr wrap="none" anchor="ctr"/>
            <a:lstStyle/>
            <a:p>
              <a:pPr algn="ctr"/>
              <a:r>
                <a:rPr lang="zh-CN" altLang="en-US" sz="2400" dirty="0">
                  <a:solidFill>
                    <a:srgbClr val="FF3300"/>
                  </a:solidFill>
                  <a:latin typeface="隶书" panose="02010509060101010101" pitchFamily="49" charset="-122"/>
                  <a:ea typeface="隶书" panose="02010509060101010101" pitchFamily="49" charset="-122"/>
                </a:rPr>
                <a:t>奴隶社会</a:t>
              </a:r>
            </a:p>
          </p:txBody>
        </p:sp>
        <p:sp>
          <p:nvSpPr>
            <p:cNvPr id="13" name="矩形 38919">
              <a:extLst>
                <a:ext uri="{FF2B5EF4-FFF2-40B4-BE49-F238E27FC236}">
                  <a16:creationId xmlns:a16="http://schemas.microsoft.com/office/drawing/2014/main" id="{685A7255-A724-4C83-9655-06E2D12B60A3}"/>
                </a:ext>
              </a:extLst>
            </p:cNvPr>
            <p:cNvSpPr/>
            <p:nvPr/>
          </p:nvSpPr>
          <p:spPr>
            <a:xfrm>
              <a:off x="5274397" y="3799364"/>
              <a:ext cx="1296987" cy="574675"/>
            </a:xfrm>
            <a:prstGeom prst="rect">
              <a:avLst/>
            </a:prstGeom>
            <a:noFill/>
            <a:ln w="9525">
              <a:noFill/>
            </a:ln>
          </p:spPr>
          <p:txBody>
            <a:bodyPr wrap="none" anchor="ctr"/>
            <a:lstStyle/>
            <a:p>
              <a:pPr algn="ctr"/>
              <a:r>
                <a:rPr lang="zh-CN" altLang="en-US" sz="2400" dirty="0">
                  <a:solidFill>
                    <a:srgbClr val="FF3300"/>
                  </a:solidFill>
                  <a:latin typeface="隶书" panose="02010509060101010101" pitchFamily="49" charset="-122"/>
                  <a:ea typeface="隶书" panose="02010509060101010101" pitchFamily="49" charset="-122"/>
                </a:rPr>
                <a:t>封建社会</a:t>
              </a:r>
            </a:p>
          </p:txBody>
        </p:sp>
        <p:sp>
          <p:nvSpPr>
            <p:cNvPr id="14" name="矩形 38920">
              <a:extLst>
                <a:ext uri="{FF2B5EF4-FFF2-40B4-BE49-F238E27FC236}">
                  <a16:creationId xmlns:a16="http://schemas.microsoft.com/office/drawing/2014/main" id="{B8E63C73-4715-4CFE-8495-5BD990E24DDE}"/>
                </a:ext>
              </a:extLst>
            </p:cNvPr>
            <p:cNvSpPr/>
            <p:nvPr/>
          </p:nvSpPr>
          <p:spPr>
            <a:xfrm>
              <a:off x="7591449" y="2740899"/>
              <a:ext cx="1728787" cy="576263"/>
            </a:xfrm>
            <a:prstGeom prst="rect">
              <a:avLst/>
            </a:prstGeom>
            <a:noFill/>
            <a:ln w="9525">
              <a:noFill/>
            </a:ln>
          </p:spPr>
          <p:txBody>
            <a:bodyPr wrap="none" anchor="ctr"/>
            <a:lstStyle/>
            <a:p>
              <a:pPr algn="ctr"/>
              <a:r>
                <a:rPr lang="zh-CN" altLang="en-US" sz="2400" dirty="0">
                  <a:solidFill>
                    <a:srgbClr val="FF3300"/>
                  </a:solidFill>
                  <a:latin typeface="隶书" panose="02010509060101010101" pitchFamily="49" charset="-122"/>
                  <a:ea typeface="隶书" panose="02010509060101010101" pitchFamily="49" charset="-122"/>
                </a:rPr>
                <a:t>社会主义社会</a:t>
              </a:r>
            </a:p>
          </p:txBody>
        </p:sp>
        <p:sp>
          <p:nvSpPr>
            <p:cNvPr id="15" name="矩形 38921">
              <a:extLst>
                <a:ext uri="{FF2B5EF4-FFF2-40B4-BE49-F238E27FC236}">
                  <a16:creationId xmlns:a16="http://schemas.microsoft.com/office/drawing/2014/main" id="{B3A27FA4-DC31-4ADE-BDE8-727EB6B5EC70}"/>
                </a:ext>
              </a:extLst>
            </p:cNvPr>
            <p:cNvSpPr/>
            <p:nvPr/>
          </p:nvSpPr>
          <p:spPr>
            <a:xfrm>
              <a:off x="6464425" y="3254071"/>
              <a:ext cx="1728788" cy="576262"/>
            </a:xfrm>
            <a:prstGeom prst="rect">
              <a:avLst/>
            </a:prstGeom>
            <a:noFill/>
            <a:ln w="9525">
              <a:noFill/>
            </a:ln>
          </p:spPr>
          <p:txBody>
            <a:bodyPr wrap="none" anchor="ctr"/>
            <a:lstStyle/>
            <a:p>
              <a:pPr algn="ctr"/>
              <a:r>
                <a:rPr lang="zh-CN" altLang="en-US" sz="2400" dirty="0">
                  <a:solidFill>
                    <a:srgbClr val="FF3300"/>
                  </a:solidFill>
                  <a:latin typeface="隶书" panose="02010509060101010101" pitchFamily="49" charset="-122"/>
                  <a:ea typeface="隶书" panose="02010509060101010101" pitchFamily="49" charset="-122"/>
                </a:rPr>
                <a:t>资本主义社会</a:t>
              </a:r>
            </a:p>
          </p:txBody>
        </p:sp>
        <p:sp>
          <p:nvSpPr>
            <p:cNvPr id="16" name="矩形 38930">
              <a:extLst>
                <a:ext uri="{FF2B5EF4-FFF2-40B4-BE49-F238E27FC236}">
                  <a16:creationId xmlns:a16="http://schemas.microsoft.com/office/drawing/2014/main" id="{ACBA1508-F889-4A3B-B17F-69D6370C6590}"/>
                </a:ext>
              </a:extLst>
            </p:cNvPr>
            <p:cNvSpPr/>
            <p:nvPr/>
          </p:nvSpPr>
          <p:spPr>
            <a:xfrm>
              <a:off x="2671230" y="4973326"/>
              <a:ext cx="1873250" cy="503238"/>
            </a:xfrm>
            <a:prstGeom prst="rect">
              <a:avLst/>
            </a:prstGeom>
            <a:noFill/>
            <a:ln w="9525">
              <a:noFill/>
            </a:ln>
          </p:spPr>
          <p:txBody>
            <a:bodyPr wrap="none" anchor="ctr"/>
            <a:lstStyle/>
            <a:p>
              <a:pPr algn="ctr"/>
              <a:r>
                <a:rPr lang="zh-CN" altLang="en-US" sz="2400" dirty="0">
                  <a:solidFill>
                    <a:srgbClr val="FF3300"/>
                  </a:solidFill>
                  <a:latin typeface="隶书" panose="02010509060101010101" pitchFamily="49" charset="-122"/>
                  <a:ea typeface="隶书" panose="02010509060101010101" pitchFamily="49" charset="-122"/>
                </a:rPr>
                <a:t>原始社会</a:t>
              </a:r>
            </a:p>
          </p:txBody>
        </p:sp>
        <p:sp>
          <p:nvSpPr>
            <p:cNvPr id="17" name="直接连接符 38931">
              <a:extLst>
                <a:ext uri="{FF2B5EF4-FFF2-40B4-BE49-F238E27FC236}">
                  <a16:creationId xmlns:a16="http://schemas.microsoft.com/office/drawing/2014/main" id="{E9C2F7F2-362F-4257-9A55-4E235457CFB4}"/>
                </a:ext>
              </a:extLst>
            </p:cNvPr>
            <p:cNvSpPr/>
            <p:nvPr/>
          </p:nvSpPr>
          <p:spPr>
            <a:xfrm flipV="1">
              <a:off x="4097525" y="3218544"/>
              <a:ext cx="5244439" cy="2272801"/>
            </a:xfrm>
            <a:prstGeom prst="line">
              <a:avLst/>
            </a:prstGeom>
            <a:ln w="57150" cap="flat" cmpd="sng">
              <a:solidFill>
                <a:schemeClr val="tx1"/>
              </a:solidFill>
              <a:prstDash val="solid"/>
              <a:headEnd type="none" w="med" len="med"/>
              <a:tailEnd type="none" w="med" len="med"/>
            </a:ln>
          </p:spPr>
        </p:sp>
        <p:sp>
          <p:nvSpPr>
            <p:cNvPr id="18" name="直接连接符 38932">
              <a:extLst>
                <a:ext uri="{FF2B5EF4-FFF2-40B4-BE49-F238E27FC236}">
                  <a16:creationId xmlns:a16="http://schemas.microsoft.com/office/drawing/2014/main" id="{1E9F05C8-0B2C-43E7-A523-1D5C3159AE6F}"/>
                </a:ext>
              </a:extLst>
            </p:cNvPr>
            <p:cNvSpPr/>
            <p:nvPr/>
          </p:nvSpPr>
          <p:spPr>
            <a:xfrm flipV="1">
              <a:off x="2945000" y="5481367"/>
              <a:ext cx="1152525" cy="0"/>
            </a:xfrm>
            <a:prstGeom prst="line">
              <a:avLst/>
            </a:prstGeom>
            <a:ln w="57150" cap="flat" cmpd="sng">
              <a:solidFill>
                <a:schemeClr val="tx2"/>
              </a:solidFill>
              <a:prstDash val="solid"/>
              <a:headEnd type="none" w="med" len="med"/>
              <a:tailEnd type="none" w="med" len="med"/>
            </a:ln>
          </p:spPr>
        </p:sp>
        <p:sp>
          <p:nvSpPr>
            <p:cNvPr id="19" name="直接连接符 38933">
              <a:extLst>
                <a:ext uri="{FF2B5EF4-FFF2-40B4-BE49-F238E27FC236}">
                  <a16:creationId xmlns:a16="http://schemas.microsoft.com/office/drawing/2014/main" id="{D3D520BD-C2EA-4113-8632-AD541122DF48}"/>
                </a:ext>
              </a:extLst>
            </p:cNvPr>
            <p:cNvSpPr/>
            <p:nvPr/>
          </p:nvSpPr>
          <p:spPr>
            <a:xfrm flipV="1">
              <a:off x="7390614" y="3249511"/>
              <a:ext cx="1893111" cy="4559"/>
            </a:xfrm>
            <a:prstGeom prst="line">
              <a:avLst/>
            </a:prstGeom>
            <a:ln w="57150" cap="flat" cmpd="sng">
              <a:solidFill>
                <a:schemeClr val="tx2"/>
              </a:solidFill>
              <a:prstDash val="solid"/>
              <a:headEnd type="none" w="med" len="med"/>
              <a:tailEnd type="none" w="med" len="med"/>
            </a:ln>
          </p:spPr>
        </p:sp>
        <p:sp>
          <p:nvSpPr>
            <p:cNvPr id="20" name="直接连接符 38934">
              <a:extLst>
                <a:ext uri="{FF2B5EF4-FFF2-40B4-BE49-F238E27FC236}">
                  <a16:creationId xmlns:a16="http://schemas.microsoft.com/office/drawing/2014/main" id="{B99F940F-65AA-4102-9B7A-E6099623D6C2}"/>
                </a:ext>
              </a:extLst>
            </p:cNvPr>
            <p:cNvSpPr/>
            <p:nvPr/>
          </p:nvSpPr>
          <p:spPr>
            <a:xfrm flipV="1">
              <a:off x="6246289" y="3779954"/>
              <a:ext cx="1728788" cy="30927"/>
            </a:xfrm>
            <a:prstGeom prst="line">
              <a:avLst/>
            </a:prstGeom>
            <a:ln w="57150" cap="flat" cmpd="sng">
              <a:solidFill>
                <a:schemeClr val="tx2"/>
              </a:solidFill>
              <a:prstDash val="solid"/>
              <a:headEnd type="none" w="med" len="med"/>
              <a:tailEnd type="none" w="med" len="med"/>
            </a:ln>
          </p:spPr>
        </p:sp>
        <p:sp>
          <p:nvSpPr>
            <p:cNvPr id="21" name="直接连接符 38935">
              <a:extLst>
                <a:ext uri="{FF2B5EF4-FFF2-40B4-BE49-F238E27FC236}">
                  <a16:creationId xmlns:a16="http://schemas.microsoft.com/office/drawing/2014/main" id="{25F37C00-D6E5-4CC1-8B1D-4DF9EAF8AB93}"/>
                </a:ext>
              </a:extLst>
            </p:cNvPr>
            <p:cNvSpPr/>
            <p:nvPr/>
          </p:nvSpPr>
          <p:spPr>
            <a:xfrm>
              <a:off x="4097526" y="4856210"/>
              <a:ext cx="1278208" cy="14781"/>
            </a:xfrm>
            <a:prstGeom prst="line">
              <a:avLst/>
            </a:prstGeom>
            <a:ln w="57150" cap="flat" cmpd="sng">
              <a:solidFill>
                <a:schemeClr val="tx2"/>
              </a:solidFill>
              <a:prstDash val="solid"/>
              <a:headEnd type="none" w="med" len="med"/>
              <a:tailEnd type="none" w="med" len="med"/>
            </a:ln>
          </p:spPr>
        </p:sp>
        <p:sp>
          <p:nvSpPr>
            <p:cNvPr id="22" name="直接连接符 38936">
              <a:extLst>
                <a:ext uri="{FF2B5EF4-FFF2-40B4-BE49-F238E27FC236}">
                  <a16:creationId xmlns:a16="http://schemas.microsoft.com/office/drawing/2014/main" id="{4A78C159-519E-4BDE-8532-0BA4168B2034}"/>
                </a:ext>
              </a:extLst>
            </p:cNvPr>
            <p:cNvSpPr/>
            <p:nvPr/>
          </p:nvSpPr>
          <p:spPr>
            <a:xfrm flipV="1">
              <a:off x="5162319" y="4360775"/>
              <a:ext cx="1439862" cy="0"/>
            </a:xfrm>
            <a:prstGeom prst="line">
              <a:avLst/>
            </a:prstGeom>
            <a:ln w="57150" cap="flat" cmpd="sng">
              <a:solidFill>
                <a:schemeClr val="tx2"/>
              </a:solidFill>
              <a:prstDash val="solid"/>
              <a:headEnd type="none" w="med" len="med"/>
              <a:tailEnd type="none" w="med" len="med"/>
            </a:ln>
          </p:spPr>
        </p:sp>
      </p:grpSp>
      <p:sp>
        <p:nvSpPr>
          <p:cNvPr id="24" name="文本框 23">
            <a:extLst>
              <a:ext uri="{FF2B5EF4-FFF2-40B4-BE49-F238E27FC236}">
                <a16:creationId xmlns:a16="http://schemas.microsoft.com/office/drawing/2014/main" id="{33548441-7D22-4B5E-A6DC-11D12E1046DE}"/>
              </a:ext>
            </a:extLst>
          </p:cNvPr>
          <p:cNvSpPr txBox="1"/>
          <p:nvPr/>
        </p:nvSpPr>
        <p:spPr>
          <a:xfrm>
            <a:off x="7473734" y="4065664"/>
            <a:ext cx="471340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t>①由低级到高级发展的纵向序列</a:t>
            </a:r>
          </a:p>
        </p:txBody>
      </p:sp>
      <p:sp>
        <p:nvSpPr>
          <p:cNvPr id="25" name="文本框 24">
            <a:extLst>
              <a:ext uri="{FF2B5EF4-FFF2-40B4-BE49-F238E27FC236}">
                <a16:creationId xmlns:a16="http://schemas.microsoft.com/office/drawing/2014/main" id="{D99158C8-990C-4717-91B6-98A604EEB209}"/>
              </a:ext>
            </a:extLst>
          </p:cNvPr>
          <p:cNvSpPr txBox="1"/>
          <p:nvPr/>
        </p:nvSpPr>
        <p:spPr>
          <a:xfrm>
            <a:off x="6250851" y="4703284"/>
            <a:ext cx="5438385"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solidFill>
                  <a:schemeClr val="lt1"/>
                </a:solidFill>
              </a:rPr>
              <a:t>②非机械的程式（并非所有国家。民族都是这种序列向前发展）</a:t>
            </a:r>
          </a:p>
        </p:txBody>
      </p:sp>
    </p:spTree>
    <p:extLst>
      <p:ext uri="{BB962C8B-B14F-4D97-AF65-F5344CB8AC3E}">
        <p14:creationId xmlns:p14="http://schemas.microsoft.com/office/powerpoint/2010/main" val="172398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35D53CF-FF57-4831-98A8-033B621F9742}"/>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E8001D55-5E69-42C9-BC32-056BF9BC2CB6}"/>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19AC3A9B-4083-4599-B10A-3E02FF95DFD4}"/>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5" name="组合 4">
            <a:extLst>
              <a:ext uri="{FF2B5EF4-FFF2-40B4-BE49-F238E27FC236}">
                <a16:creationId xmlns:a16="http://schemas.microsoft.com/office/drawing/2014/main" id="{5E44DD80-4AF5-4C98-90C5-B9F66412C944}"/>
              </a:ext>
            </a:extLst>
          </p:cNvPr>
          <p:cNvGrpSpPr/>
          <p:nvPr/>
        </p:nvGrpSpPr>
        <p:grpSpPr>
          <a:xfrm>
            <a:off x="628453" y="519578"/>
            <a:ext cx="5533534" cy="561284"/>
            <a:chOff x="735291" y="762156"/>
            <a:chExt cx="5533534" cy="561284"/>
          </a:xfrm>
        </p:grpSpPr>
        <p:sp>
          <p:nvSpPr>
            <p:cNvPr id="6" name="文本框 5">
              <a:extLst>
                <a:ext uri="{FF2B5EF4-FFF2-40B4-BE49-F238E27FC236}">
                  <a16:creationId xmlns:a16="http://schemas.microsoft.com/office/drawing/2014/main" id="{C8C33F53-8AAF-40FB-A976-8D00A554590A}"/>
                </a:ext>
              </a:extLst>
            </p:cNvPr>
            <p:cNvSpPr txBox="1"/>
            <p:nvPr/>
          </p:nvSpPr>
          <p:spPr>
            <a:xfrm>
              <a:off x="1183063" y="762156"/>
              <a:ext cx="4647415"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二、</a:t>
              </a:r>
              <a:r>
                <a:rPr lang="zh-CN" altLang="en-US" sz="2800" spc="200" dirty="0">
                  <a:latin typeface="华文新魏" panose="02010800040101010101" pitchFamily="2" charset="-122"/>
                  <a:ea typeface="华文新魏" panose="02010800040101010101" pitchFamily="2" charset="-122"/>
                </a:rPr>
                <a:t>世界历史的分期问题</a:t>
              </a:r>
            </a:p>
          </p:txBody>
        </p:sp>
        <p:grpSp>
          <p:nvGrpSpPr>
            <p:cNvPr id="7" name="组合 6">
              <a:extLst>
                <a:ext uri="{FF2B5EF4-FFF2-40B4-BE49-F238E27FC236}">
                  <a16:creationId xmlns:a16="http://schemas.microsoft.com/office/drawing/2014/main" id="{C541F7C3-01E1-455A-B80E-33E2189B4F4C}"/>
                </a:ext>
              </a:extLst>
            </p:cNvPr>
            <p:cNvGrpSpPr/>
            <p:nvPr/>
          </p:nvGrpSpPr>
          <p:grpSpPr>
            <a:xfrm>
              <a:off x="735291" y="962881"/>
              <a:ext cx="5533534" cy="360559"/>
              <a:chOff x="848413" y="1694484"/>
              <a:chExt cx="5533534" cy="360559"/>
            </a:xfrm>
          </p:grpSpPr>
          <p:cxnSp>
            <p:nvCxnSpPr>
              <p:cNvPr id="8" name="直接连接符 7">
                <a:extLst>
                  <a:ext uri="{FF2B5EF4-FFF2-40B4-BE49-F238E27FC236}">
                    <a16:creationId xmlns:a16="http://schemas.microsoft.com/office/drawing/2014/main" id="{A0A64B81-2E98-4F73-B4B8-BCF33C6C39F3}"/>
                  </a:ext>
                </a:extLst>
              </p:cNvPr>
              <p:cNvCxnSpPr>
                <a:cxnSpLocks/>
              </p:cNvCxnSpPr>
              <p:nvPr/>
            </p:nvCxnSpPr>
            <p:spPr>
              <a:xfrm>
                <a:off x="857839" y="2045616"/>
                <a:ext cx="552410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A372619-1D05-4A19-89EB-1C2AC79B7A81}"/>
                  </a:ext>
                </a:extLst>
              </p:cNvPr>
              <p:cNvCxnSpPr>
                <a:cxnSpLocks/>
              </p:cNvCxnSpPr>
              <p:nvPr/>
            </p:nvCxnSpPr>
            <p:spPr>
              <a:xfrm>
                <a:off x="848413" y="1694484"/>
                <a:ext cx="0" cy="360559"/>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sp>
        <p:nvSpPr>
          <p:cNvPr id="10" name="文本框 9">
            <a:extLst>
              <a:ext uri="{FF2B5EF4-FFF2-40B4-BE49-F238E27FC236}">
                <a16:creationId xmlns:a16="http://schemas.microsoft.com/office/drawing/2014/main" id="{5B293742-E98A-4946-B428-340426805872}"/>
              </a:ext>
            </a:extLst>
          </p:cNvPr>
          <p:cNvSpPr txBox="1"/>
          <p:nvPr/>
        </p:nvSpPr>
        <p:spPr>
          <a:xfrm>
            <a:off x="1076225" y="1162265"/>
            <a:ext cx="6207552" cy="523220"/>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（一）世界历史为什么要分期？？？</a:t>
            </a:r>
          </a:p>
        </p:txBody>
      </p:sp>
      <p:sp>
        <p:nvSpPr>
          <p:cNvPr id="13" name="文本框 12">
            <a:extLst>
              <a:ext uri="{FF2B5EF4-FFF2-40B4-BE49-F238E27FC236}">
                <a16:creationId xmlns:a16="http://schemas.microsoft.com/office/drawing/2014/main" id="{412DF356-0B39-4F77-8542-4E8C63CA1C69}"/>
              </a:ext>
            </a:extLst>
          </p:cNvPr>
          <p:cNvSpPr txBox="1"/>
          <p:nvPr/>
        </p:nvSpPr>
        <p:spPr>
          <a:xfrm>
            <a:off x="1000811" y="4515075"/>
            <a:ext cx="10858109" cy="224676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“对世界历史，必须进行分期</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它是历史学家概括得出的历史研究单位，范围大，涵量广，内容复杂，内部千差万别，并不呈现自然清晰的历史线索，必须由历史学家对世界历史各个阶段的本质特征进行抽象分析，从而进行分期，否则就无法写作。”</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t>—</a:t>
            </a:r>
            <a:r>
              <a:rPr lang="zh-CN" altLang="en-US" sz="2000" dirty="0"/>
              <a:t>刘景华</a:t>
            </a:r>
            <a:r>
              <a:rPr lang="en-US" altLang="zh-CN" sz="2000" dirty="0"/>
              <a:t>《</a:t>
            </a:r>
            <a:r>
              <a:rPr lang="zh-CN" altLang="en-US" sz="2000" dirty="0"/>
              <a:t>世界历史新四分法</a:t>
            </a:r>
            <a:r>
              <a:rPr lang="en-US" altLang="zh-CN" sz="2000" dirty="0"/>
              <a:t>》</a:t>
            </a:r>
            <a:endParaRPr lang="zh-CN" altLang="en-US" sz="2000" dirty="0"/>
          </a:p>
        </p:txBody>
      </p:sp>
      <p:pic>
        <p:nvPicPr>
          <p:cNvPr id="15" name="图片 14">
            <a:extLst>
              <a:ext uri="{FF2B5EF4-FFF2-40B4-BE49-F238E27FC236}">
                <a16:creationId xmlns:a16="http://schemas.microsoft.com/office/drawing/2014/main" id="{49D65694-12CC-4325-8590-FAF8A106C50A}"/>
              </a:ext>
            </a:extLst>
          </p:cNvPr>
          <p:cNvPicPr>
            <a:picLocks noChangeAspect="1"/>
          </p:cNvPicPr>
          <p:nvPr/>
        </p:nvPicPr>
        <p:blipFill>
          <a:blip r:embed="rId2"/>
          <a:stretch>
            <a:fillRect/>
          </a:stretch>
        </p:blipFill>
        <p:spPr>
          <a:xfrm>
            <a:off x="2662700" y="1742760"/>
            <a:ext cx="6049238" cy="2638202"/>
          </a:xfrm>
          <a:prstGeom prst="rect">
            <a:avLst/>
          </a:prstGeom>
        </p:spPr>
      </p:pic>
      <p:sp>
        <p:nvSpPr>
          <p:cNvPr id="16" name="文本框 15">
            <a:extLst>
              <a:ext uri="{FF2B5EF4-FFF2-40B4-BE49-F238E27FC236}">
                <a16:creationId xmlns:a16="http://schemas.microsoft.com/office/drawing/2014/main" id="{623457F7-40CD-4007-811F-491456504DCE}"/>
              </a:ext>
            </a:extLst>
          </p:cNvPr>
          <p:cNvSpPr txBox="1"/>
          <p:nvPr/>
        </p:nvSpPr>
        <p:spPr>
          <a:xfrm>
            <a:off x="8239027" y="3919297"/>
            <a:ext cx="3189402" cy="461665"/>
          </a:xfrm>
          <a:prstGeom prst="rect">
            <a:avLst/>
          </a:prstGeom>
          <a:noFill/>
        </p:spPr>
        <p:txBody>
          <a:bodyPr wrap="square" rtlCol="0">
            <a:spAutoFit/>
          </a:bodyPr>
          <a:lstStyle/>
          <a:p>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哈佛中国史</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封面</a:t>
            </a:r>
          </a:p>
        </p:txBody>
      </p:sp>
      <p:sp>
        <p:nvSpPr>
          <p:cNvPr id="17" name="椭圆 16">
            <a:extLst>
              <a:ext uri="{FF2B5EF4-FFF2-40B4-BE49-F238E27FC236}">
                <a16:creationId xmlns:a16="http://schemas.microsoft.com/office/drawing/2014/main" id="{177C1BB0-CE46-45D0-A775-C6B3AA62BD60}"/>
              </a:ext>
            </a:extLst>
          </p:cNvPr>
          <p:cNvSpPr/>
          <p:nvPr/>
        </p:nvSpPr>
        <p:spPr>
          <a:xfrm>
            <a:off x="637879" y="4930221"/>
            <a:ext cx="6645898" cy="61404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72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CC35B73-371E-4D95-AF1A-3507D787569C}"/>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9C143900-3194-4F07-A0B3-934E183980FA}"/>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195AEC05-6414-4350-8F37-34DD9FCCA7C0}"/>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sp>
        <p:nvSpPr>
          <p:cNvPr id="5" name="文本框 4">
            <a:extLst>
              <a:ext uri="{FF2B5EF4-FFF2-40B4-BE49-F238E27FC236}">
                <a16:creationId xmlns:a16="http://schemas.microsoft.com/office/drawing/2014/main" id="{35F18CD5-C1F2-4826-9D5B-5E0C0A0215A5}"/>
              </a:ext>
            </a:extLst>
          </p:cNvPr>
          <p:cNvSpPr txBox="1"/>
          <p:nvPr/>
        </p:nvSpPr>
        <p:spPr>
          <a:xfrm>
            <a:off x="406921" y="372378"/>
            <a:ext cx="6427511" cy="707886"/>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（二）世界历史流行的</a:t>
            </a:r>
            <a:r>
              <a:rPr lang="en-US" altLang="zh-CN" sz="4000" dirty="0">
                <a:solidFill>
                  <a:srgbClr val="FF0000"/>
                </a:solidFill>
                <a:latin typeface="隶书" panose="02010509060101010101" pitchFamily="49" charset="-122"/>
                <a:ea typeface="隶书" panose="02010509060101010101" pitchFamily="49" charset="-122"/>
              </a:rPr>
              <a:t>2</a:t>
            </a:r>
            <a:r>
              <a:rPr lang="zh-CN" altLang="en-US" sz="2800" dirty="0">
                <a:solidFill>
                  <a:schemeClr val="accent1"/>
                </a:solidFill>
                <a:latin typeface="隶书" panose="02010509060101010101" pitchFamily="49" charset="-122"/>
                <a:ea typeface="隶书" panose="02010509060101010101" pitchFamily="49" charset="-122"/>
              </a:rPr>
              <a:t>种分期法</a:t>
            </a:r>
          </a:p>
        </p:txBody>
      </p:sp>
      <p:grpSp>
        <p:nvGrpSpPr>
          <p:cNvPr id="11" name="组合 10">
            <a:extLst>
              <a:ext uri="{FF2B5EF4-FFF2-40B4-BE49-F238E27FC236}">
                <a16:creationId xmlns:a16="http://schemas.microsoft.com/office/drawing/2014/main" id="{1E575651-3B03-4657-9810-843E1C7B92F1}"/>
              </a:ext>
            </a:extLst>
          </p:cNvPr>
          <p:cNvGrpSpPr/>
          <p:nvPr/>
        </p:nvGrpSpPr>
        <p:grpSpPr>
          <a:xfrm>
            <a:off x="184926" y="1358232"/>
            <a:ext cx="4264843" cy="5237926"/>
            <a:chOff x="62378" y="1216829"/>
            <a:chExt cx="4264843" cy="5237926"/>
          </a:xfrm>
        </p:grpSpPr>
        <p:sp>
          <p:nvSpPr>
            <p:cNvPr id="6" name="文本框 5">
              <a:extLst>
                <a:ext uri="{FF2B5EF4-FFF2-40B4-BE49-F238E27FC236}">
                  <a16:creationId xmlns:a16="http://schemas.microsoft.com/office/drawing/2014/main" id="{9193A48E-4073-464D-BC3C-580EAC21A1F6}"/>
                </a:ext>
              </a:extLst>
            </p:cNvPr>
            <p:cNvSpPr txBox="1"/>
            <p:nvPr/>
          </p:nvSpPr>
          <p:spPr>
            <a:xfrm>
              <a:off x="1151641" y="1216829"/>
              <a:ext cx="2223156" cy="461665"/>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dirty="0"/>
                <a:t>二分法</a:t>
              </a:r>
            </a:p>
          </p:txBody>
        </p:sp>
        <p:grpSp>
          <p:nvGrpSpPr>
            <p:cNvPr id="10" name="组合 9">
              <a:extLst>
                <a:ext uri="{FF2B5EF4-FFF2-40B4-BE49-F238E27FC236}">
                  <a16:creationId xmlns:a16="http://schemas.microsoft.com/office/drawing/2014/main" id="{B577B9E2-74CB-4963-B1B4-91FAA58AE709}"/>
                </a:ext>
              </a:extLst>
            </p:cNvPr>
            <p:cNvGrpSpPr/>
            <p:nvPr/>
          </p:nvGrpSpPr>
          <p:grpSpPr>
            <a:xfrm>
              <a:off x="62378" y="1826342"/>
              <a:ext cx="4264843" cy="4628413"/>
              <a:chOff x="62378" y="1826342"/>
              <a:chExt cx="4264843" cy="4628413"/>
            </a:xfrm>
          </p:grpSpPr>
          <p:pic>
            <p:nvPicPr>
              <p:cNvPr id="8" name="图片 7">
                <a:extLst>
                  <a:ext uri="{FF2B5EF4-FFF2-40B4-BE49-F238E27FC236}">
                    <a16:creationId xmlns:a16="http://schemas.microsoft.com/office/drawing/2014/main" id="{2C696810-EEFF-44AB-9887-1AE80C9F245E}"/>
                  </a:ext>
                </a:extLst>
              </p:cNvPr>
              <p:cNvPicPr>
                <a:picLocks noChangeAspect="1"/>
              </p:cNvPicPr>
              <p:nvPr/>
            </p:nvPicPr>
            <p:blipFill>
              <a:blip r:embed="rId2"/>
              <a:stretch>
                <a:fillRect/>
              </a:stretch>
            </p:blipFill>
            <p:spPr>
              <a:xfrm>
                <a:off x="329939" y="1826342"/>
                <a:ext cx="3729722" cy="3882335"/>
              </a:xfrm>
              <a:prstGeom prst="rect">
                <a:avLst/>
              </a:prstGeom>
            </p:spPr>
          </p:pic>
          <p:sp>
            <p:nvSpPr>
              <p:cNvPr id="9" name="文本框 8">
                <a:extLst>
                  <a:ext uri="{FF2B5EF4-FFF2-40B4-BE49-F238E27FC236}">
                    <a16:creationId xmlns:a16="http://schemas.microsoft.com/office/drawing/2014/main" id="{112DF1FA-E015-49BB-A9C0-ECB3E9768D0F}"/>
                  </a:ext>
                </a:extLst>
              </p:cNvPr>
              <p:cNvSpPr txBox="1"/>
              <p:nvPr/>
            </p:nvSpPr>
            <p:spPr>
              <a:xfrm>
                <a:off x="62378" y="5993090"/>
                <a:ext cx="4264843" cy="461665"/>
              </a:xfrm>
              <a:prstGeom prst="rect">
                <a:avLst/>
              </a:prstGeom>
              <a:noFill/>
            </p:spPr>
            <p:txBody>
              <a:bodyPr wrap="square" rtlCol="0">
                <a:spAutoFit/>
              </a:bodyPr>
              <a:lstStyle/>
              <a:p>
                <a:r>
                  <a:rPr lang="zh-CN" altLang="en-US" sz="2400" dirty="0"/>
                  <a:t>斯塔夫里阿诺斯的</a:t>
                </a:r>
                <a:r>
                  <a:rPr lang="en-US" altLang="zh-CN" sz="2400" dirty="0"/>
                  <a:t>《</a:t>
                </a:r>
                <a:r>
                  <a:rPr lang="zh-CN" altLang="en-US" sz="2400" dirty="0"/>
                  <a:t>全球通史</a:t>
                </a:r>
                <a:r>
                  <a:rPr lang="en-US" altLang="zh-CN" sz="2400" dirty="0"/>
                  <a:t>》</a:t>
                </a:r>
                <a:endParaRPr lang="zh-CN" altLang="en-US" sz="2400" dirty="0"/>
              </a:p>
            </p:txBody>
          </p:sp>
        </p:grpSp>
      </p:grpSp>
      <p:cxnSp>
        <p:nvCxnSpPr>
          <p:cNvPr id="15" name="直接箭头连接符 14">
            <a:extLst>
              <a:ext uri="{FF2B5EF4-FFF2-40B4-BE49-F238E27FC236}">
                <a16:creationId xmlns:a16="http://schemas.microsoft.com/office/drawing/2014/main" id="{B6CEC699-3719-472B-B663-A856CD89DDFF}"/>
              </a:ext>
            </a:extLst>
          </p:cNvPr>
          <p:cNvCxnSpPr>
            <a:cxnSpLocks/>
          </p:cNvCxnSpPr>
          <p:nvPr/>
        </p:nvCxnSpPr>
        <p:spPr>
          <a:xfrm>
            <a:off x="4710648" y="3426276"/>
            <a:ext cx="70889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D2EE868C-5887-4235-A41B-05DD49C1661B}"/>
              </a:ext>
            </a:extLst>
          </p:cNvPr>
          <p:cNvCxnSpPr/>
          <p:nvPr/>
        </p:nvCxnSpPr>
        <p:spPr>
          <a:xfrm>
            <a:off x="7915760" y="3077484"/>
            <a:ext cx="0" cy="34879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B8FC51B6-CD12-4427-9858-7F51B3281248}"/>
              </a:ext>
            </a:extLst>
          </p:cNvPr>
          <p:cNvSpPr txBox="1"/>
          <p:nvPr/>
        </p:nvSpPr>
        <p:spPr>
          <a:xfrm>
            <a:off x="7064357" y="3544235"/>
            <a:ext cx="2036189" cy="461665"/>
          </a:xfrm>
          <a:prstGeom prst="rect">
            <a:avLst/>
          </a:prstGeom>
          <a:noFill/>
        </p:spPr>
        <p:txBody>
          <a:bodyPr wrap="square" rtlCol="0">
            <a:spAutoFit/>
          </a:bodyPr>
          <a:lstStyle/>
          <a:p>
            <a:r>
              <a:rPr lang="zh-CN" altLang="en-US" sz="2400" dirty="0"/>
              <a:t>公元</a:t>
            </a:r>
            <a:r>
              <a:rPr lang="en-US" altLang="zh-CN" sz="2400" dirty="0"/>
              <a:t>1500</a:t>
            </a:r>
            <a:r>
              <a:rPr lang="zh-CN" altLang="en-US" sz="2400" dirty="0"/>
              <a:t>年</a:t>
            </a:r>
          </a:p>
        </p:txBody>
      </p:sp>
      <p:sp>
        <p:nvSpPr>
          <p:cNvPr id="20" name="文本框 19">
            <a:extLst>
              <a:ext uri="{FF2B5EF4-FFF2-40B4-BE49-F238E27FC236}">
                <a16:creationId xmlns:a16="http://schemas.microsoft.com/office/drawing/2014/main" id="{3E711FE4-C38F-4FC0-BE5D-E9F8457DAE7C}"/>
              </a:ext>
            </a:extLst>
          </p:cNvPr>
          <p:cNvSpPr txBox="1"/>
          <p:nvPr/>
        </p:nvSpPr>
        <p:spPr>
          <a:xfrm>
            <a:off x="4713247" y="1819897"/>
            <a:ext cx="3630254"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各个文明中心的历史</a:t>
            </a:r>
          </a:p>
        </p:txBody>
      </p:sp>
      <p:sp>
        <p:nvSpPr>
          <p:cNvPr id="21" name="文本框 20">
            <a:extLst>
              <a:ext uri="{FF2B5EF4-FFF2-40B4-BE49-F238E27FC236}">
                <a16:creationId xmlns:a16="http://schemas.microsoft.com/office/drawing/2014/main" id="{AD131BB1-2DB0-48E7-B51F-211316E75DEA}"/>
              </a:ext>
            </a:extLst>
          </p:cNvPr>
          <p:cNvSpPr txBox="1"/>
          <p:nvPr/>
        </p:nvSpPr>
        <p:spPr>
          <a:xfrm>
            <a:off x="8542355" y="1819897"/>
            <a:ext cx="2681230"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全球文明的历史</a:t>
            </a:r>
          </a:p>
        </p:txBody>
      </p:sp>
      <p:sp>
        <p:nvSpPr>
          <p:cNvPr id="22" name="左大括号 21">
            <a:extLst>
              <a:ext uri="{FF2B5EF4-FFF2-40B4-BE49-F238E27FC236}">
                <a16:creationId xmlns:a16="http://schemas.microsoft.com/office/drawing/2014/main" id="{06EF94EF-4CE3-4ED5-B11A-4F5E8EEB9040}"/>
              </a:ext>
            </a:extLst>
          </p:cNvPr>
          <p:cNvSpPr/>
          <p:nvPr/>
        </p:nvSpPr>
        <p:spPr>
          <a:xfrm rot="5400000">
            <a:off x="6195291" y="1177911"/>
            <a:ext cx="348790" cy="309214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4" name="左大括号 23">
            <a:extLst>
              <a:ext uri="{FF2B5EF4-FFF2-40B4-BE49-F238E27FC236}">
                <a16:creationId xmlns:a16="http://schemas.microsoft.com/office/drawing/2014/main" id="{B4E63C04-8E84-4E94-A445-3BAE672AA3E0}"/>
              </a:ext>
            </a:extLst>
          </p:cNvPr>
          <p:cNvSpPr/>
          <p:nvPr/>
        </p:nvSpPr>
        <p:spPr>
          <a:xfrm rot="5400000">
            <a:off x="9712333" y="877095"/>
            <a:ext cx="341275" cy="370129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AE2D4824-CBA8-4640-BA9B-BA72546E54DE}"/>
              </a:ext>
            </a:extLst>
          </p:cNvPr>
          <p:cNvSpPr txBox="1"/>
          <p:nvPr/>
        </p:nvSpPr>
        <p:spPr>
          <a:xfrm>
            <a:off x="4679604" y="4500108"/>
            <a:ext cx="7142534" cy="178510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457200">
              <a:lnSpc>
                <a:spcPct val="125000"/>
              </a:lnSpc>
            </a:pPr>
            <a:r>
              <a:rPr lang="zh-CN" altLang="en-US" sz="2400" dirty="0">
                <a:latin typeface="华文楷体" panose="02010600040101010101" pitchFamily="2" charset="-122"/>
                <a:ea typeface="华文楷体" panose="02010600040101010101" pitchFamily="2" charset="-122"/>
              </a:rPr>
              <a:t>“一位栖身月球的观察者从整体上对我们所在的球体进行考察”，“关注的是整个人类，而不是局限西方人或非西方人。”</a:t>
            </a:r>
            <a:endParaRPr lang="en-US" altLang="zh-CN" sz="2400" dirty="0">
              <a:latin typeface="华文楷体" panose="02010600040101010101" pitchFamily="2" charset="-122"/>
              <a:ea typeface="华文楷体" panose="02010600040101010101" pitchFamily="2" charset="-122"/>
            </a:endParaRPr>
          </a:p>
          <a:p>
            <a:pPr algn="r"/>
            <a:r>
              <a:rPr lang="en-US" altLang="zh-CN" sz="2000" dirty="0"/>
              <a:t>—</a:t>
            </a:r>
            <a:r>
              <a:rPr lang="zh-CN" altLang="en-US" sz="2000" dirty="0"/>
              <a:t>斯塔夫里阿诺斯</a:t>
            </a:r>
          </a:p>
        </p:txBody>
      </p:sp>
    </p:spTree>
    <p:extLst>
      <p:ext uri="{BB962C8B-B14F-4D97-AF65-F5344CB8AC3E}">
        <p14:creationId xmlns:p14="http://schemas.microsoft.com/office/powerpoint/2010/main" val="10823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animBg="1"/>
      <p:bldP spid="2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A9ED9BE-3D40-451E-84E2-A3ADB9E36C71}"/>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FF3B813A-C920-48BB-A4D7-50D8C1CFABBB}"/>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F1D43FCE-6613-405F-A3AB-559EF9A8113A}"/>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12" name="组合 11">
            <a:extLst>
              <a:ext uri="{FF2B5EF4-FFF2-40B4-BE49-F238E27FC236}">
                <a16:creationId xmlns:a16="http://schemas.microsoft.com/office/drawing/2014/main" id="{65C3C15A-EADF-4F6C-AB27-735FA1055B86}"/>
              </a:ext>
            </a:extLst>
          </p:cNvPr>
          <p:cNvGrpSpPr/>
          <p:nvPr/>
        </p:nvGrpSpPr>
        <p:grpSpPr>
          <a:xfrm>
            <a:off x="174888" y="1122751"/>
            <a:ext cx="4264843" cy="5218197"/>
            <a:chOff x="353998" y="1056764"/>
            <a:chExt cx="4264843" cy="5218197"/>
          </a:xfrm>
        </p:grpSpPr>
        <p:grpSp>
          <p:nvGrpSpPr>
            <p:cNvPr id="5" name="组合 4">
              <a:extLst>
                <a:ext uri="{FF2B5EF4-FFF2-40B4-BE49-F238E27FC236}">
                  <a16:creationId xmlns:a16="http://schemas.microsoft.com/office/drawing/2014/main" id="{3BA2E6DB-2A9E-4122-882B-56EDE4872F13}"/>
                </a:ext>
              </a:extLst>
            </p:cNvPr>
            <p:cNvGrpSpPr/>
            <p:nvPr/>
          </p:nvGrpSpPr>
          <p:grpSpPr>
            <a:xfrm>
              <a:off x="353998" y="1056764"/>
              <a:ext cx="4264843" cy="5218197"/>
              <a:chOff x="109512" y="1216829"/>
              <a:chExt cx="4264843" cy="5218197"/>
            </a:xfrm>
          </p:grpSpPr>
          <p:sp>
            <p:nvSpPr>
              <p:cNvPr id="6" name="文本框 5">
                <a:extLst>
                  <a:ext uri="{FF2B5EF4-FFF2-40B4-BE49-F238E27FC236}">
                    <a16:creationId xmlns:a16="http://schemas.microsoft.com/office/drawing/2014/main" id="{436A4F69-754B-49F0-9279-F924589518D9}"/>
                  </a:ext>
                </a:extLst>
              </p:cNvPr>
              <p:cNvSpPr txBox="1"/>
              <p:nvPr/>
            </p:nvSpPr>
            <p:spPr>
              <a:xfrm>
                <a:off x="1151641" y="1216829"/>
                <a:ext cx="2223156" cy="461665"/>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dirty="0"/>
                  <a:t>三分法</a:t>
                </a:r>
              </a:p>
            </p:txBody>
          </p:sp>
          <p:sp>
            <p:nvSpPr>
              <p:cNvPr id="9" name="文本框 8">
                <a:extLst>
                  <a:ext uri="{FF2B5EF4-FFF2-40B4-BE49-F238E27FC236}">
                    <a16:creationId xmlns:a16="http://schemas.microsoft.com/office/drawing/2014/main" id="{AF763447-C0A8-4522-80EF-1375D8AFED3B}"/>
                  </a:ext>
                </a:extLst>
              </p:cNvPr>
              <p:cNvSpPr txBox="1"/>
              <p:nvPr/>
            </p:nvSpPr>
            <p:spPr>
              <a:xfrm>
                <a:off x="109512" y="6034916"/>
                <a:ext cx="4264843" cy="400110"/>
              </a:xfrm>
              <a:prstGeom prst="rect">
                <a:avLst/>
              </a:prstGeom>
              <a:noFill/>
            </p:spPr>
            <p:txBody>
              <a:bodyPr wrap="square" rtlCol="0">
                <a:spAutoFit/>
              </a:bodyPr>
              <a:lstStyle/>
              <a:p>
                <a:r>
                  <a:rPr lang="zh-CN" altLang="en-US" sz="2000" dirty="0"/>
                  <a:t>“剑桥三史”之一的</a:t>
                </a:r>
                <a:r>
                  <a:rPr lang="en-US" altLang="zh-CN" sz="2000" dirty="0"/>
                  <a:t>《</a:t>
                </a:r>
                <a:r>
                  <a:rPr lang="zh-CN" altLang="en-US" sz="2000" dirty="0"/>
                  <a:t>剑桥中国古代史</a:t>
                </a:r>
                <a:r>
                  <a:rPr lang="en-US" altLang="zh-CN" sz="2000" dirty="0"/>
                  <a:t>》</a:t>
                </a:r>
                <a:endParaRPr lang="zh-CN" altLang="en-US" sz="2000" dirty="0"/>
              </a:p>
            </p:txBody>
          </p:sp>
        </p:grpSp>
        <p:pic>
          <p:nvPicPr>
            <p:cNvPr id="11" name="图片 10">
              <a:extLst>
                <a:ext uri="{FF2B5EF4-FFF2-40B4-BE49-F238E27FC236}">
                  <a16:creationId xmlns:a16="http://schemas.microsoft.com/office/drawing/2014/main" id="{ED701179-9290-4F2E-A511-E465D5E21C17}"/>
                </a:ext>
              </a:extLst>
            </p:cNvPr>
            <p:cNvPicPr>
              <a:picLocks noChangeAspect="1"/>
            </p:cNvPicPr>
            <p:nvPr/>
          </p:nvPicPr>
          <p:blipFill>
            <a:blip r:embed="rId2"/>
            <a:stretch>
              <a:fillRect/>
            </a:stretch>
          </p:blipFill>
          <p:spPr>
            <a:xfrm>
              <a:off x="353998" y="1723158"/>
              <a:ext cx="3737233" cy="4078559"/>
            </a:xfrm>
            <a:prstGeom prst="rect">
              <a:avLst/>
            </a:prstGeom>
          </p:spPr>
        </p:pic>
      </p:grpSp>
      <p:sp>
        <p:nvSpPr>
          <p:cNvPr id="13" name="文本框 12">
            <a:extLst>
              <a:ext uri="{FF2B5EF4-FFF2-40B4-BE49-F238E27FC236}">
                <a16:creationId xmlns:a16="http://schemas.microsoft.com/office/drawing/2014/main" id="{0BBBA6F7-AC38-4A0C-BB5F-B3E136A5DAC5}"/>
              </a:ext>
            </a:extLst>
          </p:cNvPr>
          <p:cNvSpPr txBox="1"/>
          <p:nvPr/>
        </p:nvSpPr>
        <p:spPr>
          <a:xfrm>
            <a:off x="3864843" y="2927840"/>
            <a:ext cx="7315494" cy="830997"/>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1</a:t>
            </a:r>
            <a:r>
              <a:rPr lang="zh-CN" altLang="en-US"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剑桥古代史</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：人类的产生一直到公元</a:t>
            </a:r>
            <a:r>
              <a:rPr lang="en-US" altLang="zh-CN" sz="2400" dirty="0">
                <a:latin typeface="华文新魏" panose="02010800040101010101" pitchFamily="2" charset="-122"/>
                <a:ea typeface="华文新魏" panose="02010800040101010101" pitchFamily="2" charset="-122"/>
              </a:rPr>
              <a:t>476</a:t>
            </a:r>
            <a:r>
              <a:rPr lang="zh-CN" altLang="en-US" sz="2400" dirty="0">
                <a:latin typeface="华文新魏" panose="02010800040101010101" pitchFamily="2" charset="-122"/>
                <a:ea typeface="华文新魏" panose="02010800040101010101" pitchFamily="2" charset="-122"/>
              </a:rPr>
              <a:t>年西罗马帝国的灭亡</a:t>
            </a:r>
          </a:p>
        </p:txBody>
      </p:sp>
      <p:sp>
        <p:nvSpPr>
          <p:cNvPr id="14" name="文本框 13">
            <a:extLst>
              <a:ext uri="{FF2B5EF4-FFF2-40B4-BE49-F238E27FC236}">
                <a16:creationId xmlns:a16="http://schemas.microsoft.com/office/drawing/2014/main" id="{79262425-0D76-49EB-9A28-871AC972CB6D}"/>
              </a:ext>
            </a:extLst>
          </p:cNvPr>
          <p:cNvSpPr txBox="1"/>
          <p:nvPr/>
        </p:nvSpPr>
        <p:spPr>
          <a:xfrm>
            <a:off x="3864843" y="3804522"/>
            <a:ext cx="6751775"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2</a:t>
            </a:r>
            <a:r>
              <a:rPr lang="zh-CN" altLang="en-US"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剑桥中世纪史</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：公元</a:t>
            </a:r>
            <a:r>
              <a:rPr lang="en-US" altLang="zh-CN" sz="2400" dirty="0">
                <a:latin typeface="华文新魏" panose="02010800040101010101" pitchFamily="2" charset="-122"/>
                <a:ea typeface="华文新魏" panose="02010800040101010101" pitchFamily="2" charset="-122"/>
              </a:rPr>
              <a:t>476</a:t>
            </a:r>
            <a:r>
              <a:rPr lang="zh-CN" altLang="en-US" sz="2400" dirty="0">
                <a:latin typeface="华文新魏" panose="02010800040101010101" pitchFamily="2" charset="-122"/>
                <a:ea typeface="华文新魏" panose="02010800040101010101" pitchFamily="2" charset="-122"/>
              </a:rPr>
              <a:t>年到</a:t>
            </a:r>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世纪</a:t>
            </a:r>
          </a:p>
        </p:txBody>
      </p:sp>
      <p:sp>
        <p:nvSpPr>
          <p:cNvPr id="15" name="文本框 14">
            <a:extLst>
              <a:ext uri="{FF2B5EF4-FFF2-40B4-BE49-F238E27FC236}">
                <a16:creationId xmlns:a16="http://schemas.microsoft.com/office/drawing/2014/main" id="{8D4BAE71-493A-453E-8F0D-7EDDF63D95B1}"/>
              </a:ext>
            </a:extLst>
          </p:cNvPr>
          <p:cNvSpPr txBox="1"/>
          <p:nvPr/>
        </p:nvSpPr>
        <p:spPr>
          <a:xfrm>
            <a:off x="3864843" y="4311872"/>
            <a:ext cx="7716743" cy="461665"/>
          </a:xfrm>
          <a:prstGeom prst="rect">
            <a:avLst/>
          </a:prstGeom>
          <a:noFill/>
        </p:spPr>
        <p:txBody>
          <a:bodyPr wrap="square" rtlCol="0">
            <a:spAutoFit/>
          </a:bodyPr>
          <a:lstStyle/>
          <a:p>
            <a:r>
              <a:rPr lang="en-US" altLang="zh-CN" sz="2400" dirty="0">
                <a:latin typeface="华文新魏" panose="02010800040101010101" pitchFamily="2" charset="-122"/>
                <a:ea typeface="华文新魏" panose="02010800040101010101" pitchFamily="2" charset="-122"/>
              </a:rPr>
              <a:t>3</a:t>
            </a:r>
            <a:r>
              <a:rPr lang="zh-CN" altLang="en-US" sz="2400" dirty="0">
                <a:latin typeface="华文新魏" panose="02010800040101010101" pitchFamily="2" charset="-122"/>
                <a:ea typeface="华文新魏" panose="02010800040101010101" pitchFamily="2" charset="-122"/>
              </a:rPr>
              <a:t>、</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剑桥近现代史</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：公元</a:t>
            </a:r>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世纪文艺复兴一直到现在</a:t>
            </a:r>
          </a:p>
        </p:txBody>
      </p:sp>
      <p:sp>
        <p:nvSpPr>
          <p:cNvPr id="16" name="椭圆 15">
            <a:extLst>
              <a:ext uri="{FF2B5EF4-FFF2-40B4-BE49-F238E27FC236}">
                <a16:creationId xmlns:a16="http://schemas.microsoft.com/office/drawing/2014/main" id="{8DE71593-F95A-40F0-A209-58F8B7308990}"/>
              </a:ext>
            </a:extLst>
          </p:cNvPr>
          <p:cNvSpPr/>
          <p:nvPr/>
        </p:nvSpPr>
        <p:spPr>
          <a:xfrm>
            <a:off x="5241157" y="3717844"/>
            <a:ext cx="1696825" cy="6397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左弧形 16">
            <a:extLst>
              <a:ext uri="{FF2B5EF4-FFF2-40B4-BE49-F238E27FC236}">
                <a16:creationId xmlns:a16="http://schemas.microsoft.com/office/drawing/2014/main" id="{9C72E050-D458-4007-8E2A-9CA6DE254AC9}"/>
              </a:ext>
            </a:extLst>
          </p:cNvPr>
          <p:cNvSpPr/>
          <p:nvPr/>
        </p:nvSpPr>
        <p:spPr>
          <a:xfrm>
            <a:off x="3421781" y="4078449"/>
            <a:ext cx="1164516" cy="1390175"/>
          </a:xfrm>
          <a:prstGeom prst="curvedRightArrow">
            <a:avLst>
              <a:gd name="adj1" fmla="val 19252"/>
              <a:gd name="adj2" fmla="val 3490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a:extLst>
              <a:ext uri="{FF2B5EF4-FFF2-40B4-BE49-F238E27FC236}">
                <a16:creationId xmlns:a16="http://schemas.microsoft.com/office/drawing/2014/main" id="{67ED6536-0D2E-4799-B7D0-874019CE4013}"/>
              </a:ext>
            </a:extLst>
          </p:cNvPr>
          <p:cNvSpPr txBox="1"/>
          <p:nvPr/>
        </p:nvSpPr>
        <p:spPr>
          <a:xfrm>
            <a:off x="4669717" y="5147561"/>
            <a:ext cx="239283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CN" altLang="en-US" sz="2400" dirty="0"/>
              <a:t>偏重于文化层面</a:t>
            </a:r>
            <a:endParaRPr lang="en-US" altLang="zh-CN" sz="2400" dirty="0"/>
          </a:p>
          <a:p>
            <a:r>
              <a:rPr lang="zh-CN" altLang="en-US" sz="2400" dirty="0"/>
              <a:t>“黑暗”的中世纪</a:t>
            </a:r>
          </a:p>
        </p:txBody>
      </p:sp>
      <p:sp>
        <p:nvSpPr>
          <p:cNvPr id="19" name="箭头: 右 18">
            <a:extLst>
              <a:ext uri="{FF2B5EF4-FFF2-40B4-BE49-F238E27FC236}">
                <a16:creationId xmlns:a16="http://schemas.microsoft.com/office/drawing/2014/main" id="{B87F0D88-70AF-40B7-8F9F-56BDD7055362}"/>
              </a:ext>
            </a:extLst>
          </p:cNvPr>
          <p:cNvSpPr/>
          <p:nvPr/>
        </p:nvSpPr>
        <p:spPr>
          <a:xfrm>
            <a:off x="7145974" y="5339220"/>
            <a:ext cx="669303" cy="351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a:extLst>
              <a:ext uri="{FF2B5EF4-FFF2-40B4-BE49-F238E27FC236}">
                <a16:creationId xmlns:a16="http://schemas.microsoft.com/office/drawing/2014/main" id="{FA8A512A-CD2E-4088-8B7D-AC534062FD32}"/>
              </a:ext>
            </a:extLst>
          </p:cNvPr>
          <p:cNvSpPr txBox="1"/>
          <p:nvPr/>
        </p:nvSpPr>
        <p:spPr>
          <a:xfrm>
            <a:off x="7929001" y="5253180"/>
            <a:ext cx="2752627" cy="523220"/>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800" dirty="0"/>
              <a:t>西方中心论</a:t>
            </a:r>
          </a:p>
        </p:txBody>
      </p:sp>
      <p:cxnSp>
        <p:nvCxnSpPr>
          <p:cNvPr id="21" name="直接箭头连接符 20">
            <a:extLst>
              <a:ext uri="{FF2B5EF4-FFF2-40B4-BE49-F238E27FC236}">
                <a16:creationId xmlns:a16="http://schemas.microsoft.com/office/drawing/2014/main" id="{38E24BE8-816F-45B7-A3E8-CA5E728A139D}"/>
              </a:ext>
            </a:extLst>
          </p:cNvPr>
          <p:cNvCxnSpPr>
            <a:cxnSpLocks/>
          </p:cNvCxnSpPr>
          <p:nvPr/>
        </p:nvCxnSpPr>
        <p:spPr>
          <a:xfrm>
            <a:off x="4182747" y="1789145"/>
            <a:ext cx="70889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42C14FD-415A-4A8A-93E5-66F8264A8DDA}"/>
              </a:ext>
            </a:extLst>
          </p:cNvPr>
          <p:cNvCxnSpPr>
            <a:cxnSpLocks/>
          </p:cNvCxnSpPr>
          <p:nvPr/>
        </p:nvCxnSpPr>
        <p:spPr>
          <a:xfrm>
            <a:off x="5860717" y="1584416"/>
            <a:ext cx="0" cy="17439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D57E78EC-C823-4DF9-B939-1F6F708C28CC}"/>
              </a:ext>
            </a:extLst>
          </p:cNvPr>
          <p:cNvCxnSpPr>
            <a:cxnSpLocks/>
          </p:cNvCxnSpPr>
          <p:nvPr/>
        </p:nvCxnSpPr>
        <p:spPr>
          <a:xfrm>
            <a:off x="8831731" y="1584416"/>
            <a:ext cx="0" cy="17439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3A0094E3-A5C0-432F-81AD-118BAB06480A}"/>
              </a:ext>
            </a:extLst>
          </p:cNvPr>
          <p:cNvSpPr txBox="1"/>
          <p:nvPr/>
        </p:nvSpPr>
        <p:spPr>
          <a:xfrm>
            <a:off x="4517398" y="1858417"/>
            <a:ext cx="2686638" cy="830997"/>
          </a:xfrm>
          <a:prstGeom prst="rect">
            <a:avLst/>
          </a:prstGeom>
          <a:noFill/>
        </p:spPr>
        <p:txBody>
          <a:bodyPr wrap="square" rtlCol="0">
            <a:spAutoFit/>
          </a:bodyPr>
          <a:lstStyle/>
          <a:p>
            <a:pPr algn="ctr"/>
            <a:r>
              <a:rPr lang="en-US" altLang="zh-CN" sz="2400" dirty="0">
                <a:latin typeface="华文楷体" panose="02010600040101010101" pitchFamily="2" charset="-122"/>
                <a:ea typeface="华文楷体" panose="02010600040101010101" pitchFamily="2" charset="-122"/>
              </a:rPr>
              <a:t>476</a:t>
            </a:r>
            <a:r>
              <a:rPr lang="zh-CN" altLang="en-US" sz="2400" dirty="0">
                <a:latin typeface="华文楷体" panose="02010600040101010101" pitchFamily="2" charset="-122"/>
                <a:ea typeface="华文楷体" panose="02010600040101010101" pitchFamily="2" charset="-122"/>
              </a:rPr>
              <a:t>年</a:t>
            </a:r>
            <a:endParaRPr lang="en-US" altLang="zh-CN" sz="2400" dirty="0">
              <a:latin typeface="华文楷体" panose="02010600040101010101" pitchFamily="2" charset="-122"/>
              <a:ea typeface="华文楷体" panose="02010600040101010101" pitchFamily="2" charset="-122"/>
            </a:endParaRPr>
          </a:p>
          <a:p>
            <a:pPr algn="ctr"/>
            <a:r>
              <a:rPr lang="zh-CN" altLang="en-US" sz="2400" dirty="0">
                <a:latin typeface="华文楷体" panose="02010600040101010101" pitchFamily="2" charset="-122"/>
                <a:ea typeface="华文楷体" panose="02010600040101010101" pitchFamily="2" charset="-122"/>
              </a:rPr>
              <a:t>西罗马帝国的灭亡</a:t>
            </a:r>
          </a:p>
        </p:txBody>
      </p:sp>
      <p:sp>
        <p:nvSpPr>
          <p:cNvPr id="25" name="文本框 24">
            <a:extLst>
              <a:ext uri="{FF2B5EF4-FFF2-40B4-BE49-F238E27FC236}">
                <a16:creationId xmlns:a16="http://schemas.microsoft.com/office/drawing/2014/main" id="{A35FCF8B-11B6-48C9-B516-2B0D19C139F0}"/>
              </a:ext>
            </a:extLst>
          </p:cNvPr>
          <p:cNvSpPr txBox="1"/>
          <p:nvPr/>
        </p:nvSpPr>
        <p:spPr>
          <a:xfrm>
            <a:off x="7522590" y="1845067"/>
            <a:ext cx="2686638" cy="830997"/>
          </a:xfrm>
          <a:prstGeom prst="rect">
            <a:avLst/>
          </a:prstGeom>
          <a:noFill/>
        </p:spPr>
        <p:txBody>
          <a:bodyPr wrap="square" rtlCol="0">
            <a:spAutoFit/>
          </a:bodyPr>
          <a:lstStyle/>
          <a:p>
            <a:pPr algn="ctr"/>
            <a:r>
              <a:rPr lang="en-US" altLang="zh-CN" sz="2400" dirty="0">
                <a:latin typeface="华文楷体" panose="02010600040101010101" pitchFamily="2" charset="-122"/>
                <a:ea typeface="华文楷体" panose="02010600040101010101" pitchFamily="2" charset="-122"/>
              </a:rPr>
              <a:t>15</a:t>
            </a:r>
            <a:r>
              <a:rPr lang="zh-CN" altLang="en-US" sz="2400" dirty="0">
                <a:latin typeface="华文楷体" panose="02010600040101010101" pitchFamily="2" charset="-122"/>
                <a:ea typeface="华文楷体" panose="02010600040101010101" pitchFamily="2" charset="-122"/>
              </a:rPr>
              <a:t>世纪</a:t>
            </a:r>
            <a:endParaRPr lang="en-US" altLang="zh-CN" sz="2400" dirty="0">
              <a:latin typeface="华文楷体" panose="02010600040101010101" pitchFamily="2" charset="-122"/>
              <a:ea typeface="华文楷体" panose="02010600040101010101" pitchFamily="2" charset="-122"/>
            </a:endParaRPr>
          </a:p>
          <a:p>
            <a:pPr algn="ctr"/>
            <a:r>
              <a:rPr lang="zh-CN" altLang="en-US" sz="2400" dirty="0">
                <a:latin typeface="华文楷体" panose="02010600040101010101" pitchFamily="2" charset="-122"/>
                <a:ea typeface="华文楷体" panose="02010600040101010101" pitchFamily="2" charset="-122"/>
              </a:rPr>
              <a:t>文艺复兴的开始</a:t>
            </a:r>
          </a:p>
        </p:txBody>
      </p:sp>
      <p:sp>
        <p:nvSpPr>
          <p:cNvPr id="26" name="左大括号 25">
            <a:extLst>
              <a:ext uri="{FF2B5EF4-FFF2-40B4-BE49-F238E27FC236}">
                <a16:creationId xmlns:a16="http://schemas.microsoft.com/office/drawing/2014/main" id="{D362A95B-4E47-487C-9D49-8604B5021F37}"/>
              </a:ext>
            </a:extLst>
          </p:cNvPr>
          <p:cNvSpPr/>
          <p:nvPr/>
        </p:nvSpPr>
        <p:spPr>
          <a:xfrm rot="5400000">
            <a:off x="4929833" y="534224"/>
            <a:ext cx="174396" cy="168737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9" name="文本框 28">
            <a:extLst>
              <a:ext uri="{FF2B5EF4-FFF2-40B4-BE49-F238E27FC236}">
                <a16:creationId xmlns:a16="http://schemas.microsoft.com/office/drawing/2014/main" id="{46497142-913C-40A4-83BD-7FCC79599ACC}"/>
              </a:ext>
            </a:extLst>
          </p:cNvPr>
          <p:cNvSpPr txBox="1"/>
          <p:nvPr/>
        </p:nvSpPr>
        <p:spPr>
          <a:xfrm>
            <a:off x="4204400" y="719722"/>
            <a:ext cx="1931552"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世界古代史</a:t>
            </a:r>
          </a:p>
        </p:txBody>
      </p:sp>
      <p:sp>
        <p:nvSpPr>
          <p:cNvPr id="30" name="左大括号 29">
            <a:extLst>
              <a:ext uri="{FF2B5EF4-FFF2-40B4-BE49-F238E27FC236}">
                <a16:creationId xmlns:a16="http://schemas.microsoft.com/office/drawing/2014/main" id="{C3CC3FD6-6474-41D3-891D-5D627A344519}"/>
              </a:ext>
            </a:extLst>
          </p:cNvPr>
          <p:cNvSpPr/>
          <p:nvPr/>
        </p:nvSpPr>
        <p:spPr>
          <a:xfrm rot="5400000">
            <a:off x="7268560" y="-78786"/>
            <a:ext cx="191880" cy="293444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1" name="文本框 30">
            <a:extLst>
              <a:ext uri="{FF2B5EF4-FFF2-40B4-BE49-F238E27FC236}">
                <a16:creationId xmlns:a16="http://schemas.microsoft.com/office/drawing/2014/main" id="{96BA1CB1-BB66-4311-A1E7-6A2E6A341A87}"/>
              </a:ext>
            </a:extLst>
          </p:cNvPr>
          <p:cNvSpPr txBox="1"/>
          <p:nvPr/>
        </p:nvSpPr>
        <p:spPr>
          <a:xfrm>
            <a:off x="6438399" y="711619"/>
            <a:ext cx="2084452"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世界中世纪史</a:t>
            </a:r>
          </a:p>
        </p:txBody>
      </p:sp>
      <p:sp>
        <p:nvSpPr>
          <p:cNvPr id="32" name="左大括号 31">
            <a:extLst>
              <a:ext uri="{FF2B5EF4-FFF2-40B4-BE49-F238E27FC236}">
                <a16:creationId xmlns:a16="http://schemas.microsoft.com/office/drawing/2014/main" id="{D7F364C7-4353-44BE-BA9E-B31ABC3A6798}"/>
              </a:ext>
            </a:extLst>
          </p:cNvPr>
          <p:cNvSpPr/>
          <p:nvPr/>
        </p:nvSpPr>
        <p:spPr>
          <a:xfrm rot="5400000">
            <a:off x="10058419" y="126939"/>
            <a:ext cx="204994" cy="250988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3" name="文本框 32">
            <a:extLst>
              <a:ext uri="{FF2B5EF4-FFF2-40B4-BE49-F238E27FC236}">
                <a16:creationId xmlns:a16="http://schemas.microsoft.com/office/drawing/2014/main" id="{A9470FDC-6B8C-431F-9621-9F784ADC9415}"/>
              </a:ext>
            </a:extLst>
          </p:cNvPr>
          <p:cNvSpPr txBox="1"/>
          <p:nvPr/>
        </p:nvSpPr>
        <p:spPr>
          <a:xfrm>
            <a:off x="9118690" y="711619"/>
            <a:ext cx="2084452"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世界近现代史</a:t>
            </a:r>
          </a:p>
        </p:txBody>
      </p:sp>
    </p:spTree>
    <p:extLst>
      <p:ext uri="{BB962C8B-B14F-4D97-AF65-F5344CB8AC3E}">
        <p14:creationId xmlns:p14="http://schemas.microsoft.com/office/powerpoint/2010/main" val="238880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4245FF1-4973-4FF4-AEAF-D6ED1D7A4192}"/>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4C699749-2CBB-4BD0-93B6-FE92A7368E68}"/>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33EFDBEB-5647-4167-BA74-3A9D2E383964}"/>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sp>
        <p:nvSpPr>
          <p:cNvPr id="5" name="文本框 4">
            <a:extLst>
              <a:ext uri="{FF2B5EF4-FFF2-40B4-BE49-F238E27FC236}">
                <a16:creationId xmlns:a16="http://schemas.microsoft.com/office/drawing/2014/main" id="{013CB826-1171-4A1C-B6AA-396532CF299F}"/>
              </a:ext>
            </a:extLst>
          </p:cNvPr>
          <p:cNvSpPr txBox="1"/>
          <p:nvPr/>
        </p:nvSpPr>
        <p:spPr>
          <a:xfrm>
            <a:off x="692333" y="515961"/>
            <a:ext cx="5956956" cy="523220"/>
          </a:xfrm>
          <a:prstGeom prst="rect">
            <a:avLst/>
          </a:prstGeom>
          <a:noFill/>
        </p:spPr>
        <p:txBody>
          <a:bodyPr wrap="square" rtlCol="0">
            <a:spAutoFit/>
          </a:bodyPr>
          <a:lstStyle/>
          <a:p>
            <a:r>
              <a:rPr lang="zh-CN" altLang="en-US" sz="2800" dirty="0">
                <a:solidFill>
                  <a:schemeClr val="accent1"/>
                </a:solidFill>
                <a:latin typeface="隶书" panose="02010509060101010101" pitchFamily="49" charset="-122"/>
                <a:ea typeface="隶书" panose="02010509060101010101" pitchFamily="49" charset="-122"/>
              </a:rPr>
              <a:t>（三）现行中学历史教材的分期方法</a:t>
            </a:r>
          </a:p>
        </p:txBody>
      </p:sp>
      <p:grpSp>
        <p:nvGrpSpPr>
          <p:cNvPr id="8" name="组合 7">
            <a:extLst>
              <a:ext uri="{FF2B5EF4-FFF2-40B4-BE49-F238E27FC236}">
                <a16:creationId xmlns:a16="http://schemas.microsoft.com/office/drawing/2014/main" id="{D0131EE9-FBCA-44C5-8465-B707DB491BA0}"/>
              </a:ext>
            </a:extLst>
          </p:cNvPr>
          <p:cNvGrpSpPr/>
          <p:nvPr/>
        </p:nvGrpSpPr>
        <p:grpSpPr>
          <a:xfrm>
            <a:off x="30487" y="1220664"/>
            <a:ext cx="6066686" cy="5237226"/>
            <a:chOff x="272839" y="1220664"/>
            <a:chExt cx="6066686" cy="5237226"/>
          </a:xfrm>
        </p:grpSpPr>
        <p:sp>
          <p:nvSpPr>
            <p:cNvPr id="6" name="矩形 5">
              <a:extLst>
                <a:ext uri="{FF2B5EF4-FFF2-40B4-BE49-F238E27FC236}">
                  <a16:creationId xmlns:a16="http://schemas.microsoft.com/office/drawing/2014/main" id="{2ED446E4-59A5-4DB4-82B5-E84174A3AF86}"/>
                </a:ext>
              </a:extLst>
            </p:cNvPr>
            <p:cNvSpPr/>
            <p:nvPr/>
          </p:nvSpPr>
          <p:spPr>
            <a:xfrm>
              <a:off x="272839" y="1833867"/>
              <a:ext cx="6066686" cy="4624023"/>
            </a:xfrm>
            <a:prstGeom prst="rect">
              <a:avLst/>
            </a:prstGeom>
            <a:ln>
              <a:noFill/>
            </a:ln>
          </p:spPr>
          <p:txBody>
            <a:bodyPr wrap="square">
              <a:spAutoFit/>
            </a:bodyPr>
            <a:lstStyle/>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第一单元   古代文明的产生与发展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第二单元   中古时期的世界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第三单元   走向整体的世界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第四单元   资本主义制度的确立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第五单元   工业革命与马克思主义的诞生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第六单元   世界殖民体系与亚非拉民族独立运动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第七单元   世界大战、十月革命与国际秩序的演变 </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第八单元   </a:t>
              </a:r>
              <a:r>
                <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20</a:t>
              </a: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世纪下半叶世界的新变化</a:t>
              </a:r>
              <a:endParaRPr lang="en-US" altLang="zh-CN"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endParaRPr>
            </a:p>
            <a:p>
              <a:pPr>
                <a:lnSpc>
                  <a:spcPts val="4000"/>
                </a:lnSpc>
              </a:pPr>
              <a:r>
                <a:rPr lang="zh-CN" altLang="en-US" sz="2000"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第九单元   当代世界发展的特点与主要趋</a:t>
              </a:r>
              <a:r>
                <a:rPr lang="zh-CN" altLang="en-US" sz="2000" b="1" dirty="0">
                  <a:ln>
                    <a:gradFill>
                      <a:gsLst>
                        <a:gs pos="0">
                          <a:srgbClr val="000000"/>
                        </a:gs>
                        <a:gs pos="39999">
                          <a:srgbClr val="0A128C"/>
                        </a:gs>
                        <a:gs pos="70000">
                          <a:srgbClr val="181CC7"/>
                        </a:gs>
                        <a:gs pos="88000">
                          <a:srgbClr val="7005D4"/>
                        </a:gs>
                        <a:gs pos="100000">
                          <a:srgbClr val="8C3D91"/>
                        </a:gs>
                      </a:gsLst>
                      <a:lin ang="5400000" scaled="0"/>
                    </a:gradFill>
                  </a:ln>
                  <a:latin typeface="黑体" pitchFamily="49" charset="-122"/>
                  <a:ea typeface="黑体" pitchFamily="49" charset="-122"/>
                </a:rPr>
                <a:t>势</a:t>
              </a:r>
            </a:p>
          </p:txBody>
        </p:sp>
        <p:sp>
          <p:nvSpPr>
            <p:cNvPr id="7" name="文本框 6">
              <a:extLst>
                <a:ext uri="{FF2B5EF4-FFF2-40B4-BE49-F238E27FC236}">
                  <a16:creationId xmlns:a16="http://schemas.microsoft.com/office/drawing/2014/main" id="{1C98D294-CB5A-4E7A-A057-6CED3CD91A16}"/>
                </a:ext>
              </a:extLst>
            </p:cNvPr>
            <p:cNvSpPr txBox="1"/>
            <p:nvPr/>
          </p:nvSpPr>
          <p:spPr>
            <a:xfrm>
              <a:off x="739466" y="1220664"/>
              <a:ext cx="5133432" cy="523220"/>
            </a:xfrm>
            <a:prstGeom prst="rect">
              <a:avLst/>
            </a:prstGeom>
            <a:noFill/>
          </p:spPr>
          <p:txBody>
            <a:bodyPr wrap="square" rtlCol="0">
              <a:spAutoFit/>
            </a:bodyPr>
            <a:lstStyle/>
            <a:p>
              <a:r>
                <a:rPr lang="en-US" altLang="zh-CN" sz="2800" dirty="0">
                  <a:latin typeface="隶书" panose="02010509060101010101" pitchFamily="49" charset="-122"/>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中外历史纲要</a:t>
              </a:r>
              <a:r>
                <a:rPr lang="en-US" altLang="zh-CN" sz="2800" dirty="0">
                  <a:latin typeface="隶书" panose="02010509060101010101" pitchFamily="49" charset="-122"/>
                  <a:ea typeface="隶书" panose="02010509060101010101" pitchFamily="49" charset="-122"/>
                </a:rPr>
                <a:t>》</a:t>
              </a:r>
              <a:r>
                <a:rPr lang="zh-CN" altLang="en-US" sz="2800" dirty="0">
                  <a:latin typeface="隶书" panose="02010509060101010101" pitchFamily="49" charset="-122"/>
                  <a:ea typeface="隶书" panose="02010509060101010101" pitchFamily="49" charset="-122"/>
                </a:rPr>
                <a:t>（下）目录</a:t>
              </a:r>
            </a:p>
          </p:txBody>
        </p:sp>
      </p:grpSp>
      <p:sp>
        <p:nvSpPr>
          <p:cNvPr id="9" name="椭圆 8">
            <a:extLst>
              <a:ext uri="{FF2B5EF4-FFF2-40B4-BE49-F238E27FC236}">
                <a16:creationId xmlns:a16="http://schemas.microsoft.com/office/drawing/2014/main" id="{8F106463-2E7F-4529-B366-1519CE995CBB}"/>
              </a:ext>
            </a:extLst>
          </p:cNvPr>
          <p:cNvSpPr/>
          <p:nvPr/>
        </p:nvSpPr>
        <p:spPr>
          <a:xfrm>
            <a:off x="1296185" y="1822853"/>
            <a:ext cx="857839" cy="65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F58F387-AA4B-4C95-9FED-E71480C68E7B}"/>
              </a:ext>
            </a:extLst>
          </p:cNvPr>
          <p:cNvSpPr/>
          <p:nvPr/>
        </p:nvSpPr>
        <p:spPr>
          <a:xfrm>
            <a:off x="1296185" y="2409806"/>
            <a:ext cx="857839" cy="552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88FA231F-3A45-453B-86A8-0B446FA7D3A6}"/>
              </a:ext>
            </a:extLst>
          </p:cNvPr>
          <p:cNvSpPr/>
          <p:nvPr/>
        </p:nvSpPr>
        <p:spPr>
          <a:xfrm>
            <a:off x="1451847" y="5352870"/>
            <a:ext cx="1611983" cy="65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3BF719A5-04F0-409C-AC6B-688047A1A3CF}"/>
              </a:ext>
            </a:extLst>
          </p:cNvPr>
          <p:cNvSpPr/>
          <p:nvPr/>
        </p:nvSpPr>
        <p:spPr>
          <a:xfrm>
            <a:off x="1376314" y="6050437"/>
            <a:ext cx="1888502" cy="652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B9ADD5A8-DA65-47D9-85E6-E0666313C7C4}"/>
              </a:ext>
            </a:extLst>
          </p:cNvPr>
          <p:cNvCxnSpPr>
            <a:cxnSpLocks/>
          </p:cNvCxnSpPr>
          <p:nvPr/>
        </p:nvCxnSpPr>
        <p:spPr>
          <a:xfrm>
            <a:off x="8271385" y="3047220"/>
            <a:ext cx="0" cy="174396"/>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545CC3E1-AA7B-44BB-9954-E34DC8577280}"/>
              </a:ext>
            </a:extLst>
          </p:cNvPr>
          <p:cNvGrpSpPr/>
          <p:nvPr/>
        </p:nvGrpSpPr>
        <p:grpSpPr>
          <a:xfrm>
            <a:off x="4876960" y="1743884"/>
            <a:ext cx="7284553" cy="2350542"/>
            <a:chOff x="4876960" y="1743884"/>
            <a:chExt cx="7284553" cy="2350542"/>
          </a:xfrm>
        </p:grpSpPr>
        <p:grpSp>
          <p:nvGrpSpPr>
            <p:cNvPr id="17" name="组合 16">
              <a:extLst>
                <a:ext uri="{FF2B5EF4-FFF2-40B4-BE49-F238E27FC236}">
                  <a16:creationId xmlns:a16="http://schemas.microsoft.com/office/drawing/2014/main" id="{00FA5020-68C6-4C6B-ABAC-4A0198B139AF}"/>
                </a:ext>
              </a:extLst>
            </p:cNvPr>
            <p:cNvGrpSpPr/>
            <p:nvPr/>
          </p:nvGrpSpPr>
          <p:grpSpPr>
            <a:xfrm>
              <a:off x="5072557" y="3042416"/>
              <a:ext cx="7088956" cy="200106"/>
              <a:chOff x="5103044" y="3644082"/>
              <a:chExt cx="7088956" cy="200106"/>
            </a:xfrm>
          </p:grpSpPr>
          <p:cxnSp>
            <p:nvCxnSpPr>
              <p:cNvPr id="14" name="直接箭头连接符 13">
                <a:extLst>
                  <a:ext uri="{FF2B5EF4-FFF2-40B4-BE49-F238E27FC236}">
                    <a16:creationId xmlns:a16="http://schemas.microsoft.com/office/drawing/2014/main" id="{0F723A68-BA9D-4848-8230-D6D59D1561D7}"/>
                  </a:ext>
                </a:extLst>
              </p:cNvPr>
              <p:cNvCxnSpPr>
                <a:cxnSpLocks/>
              </p:cNvCxnSpPr>
              <p:nvPr/>
            </p:nvCxnSpPr>
            <p:spPr>
              <a:xfrm>
                <a:off x="5103044" y="3844188"/>
                <a:ext cx="7088956" cy="0"/>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999F37B-CB32-4091-B48F-B3C7CC5E121C}"/>
                  </a:ext>
                </a:extLst>
              </p:cNvPr>
              <p:cNvCxnSpPr>
                <a:cxnSpLocks/>
              </p:cNvCxnSpPr>
              <p:nvPr/>
            </p:nvCxnSpPr>
            <p:spPr>
              <a:xfrm>
                <a:off x="6364664" y="3644082"/>
                <a:ext cx="0" cy="174396"/>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920D2A2-452E-498F-855F-39D211E083BC}"/>
                  </a:ext>
                </a:extLst>
              </p:cNvPr>
              <p:cNvCxnSpPr>
                <a:cxnSpLocks/>
              </p:cNvCxnSpPr>
              <p:nvPr/>
            </p:nvCxnSpPr>
            <p:spPr>
              <a:xfrm>
                <a:off x="10147957" y="3648705"/>
                <a:ext cx="0" cy="174396"/>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D1856A4-41E7-474E-B09B-F1A1F579F99D}"/>
                </a:ext>
              </a:extLst>
            </p:cNvPr>
            <p:cNvSpPr txBox="1"/>
            <p:nvPr/>
          </p:nvSpPr>
          <p:spPr>
            <a:xfrm>
              <a:off x="5686221" y="3275551"/>
              <a:ext cx="1593391"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公元</a:t>
              </a:r>
              <a:r>
                <a:rPr lang="en-US" altLang="zh-CN" sz="2400" dirty="0">
                  <a:latin typeface="华文新魏" panose="02010800040101010101" pitchFamily="2" charset="-122"/>
                  <a:ea typeface="华文新魏" panose="02010800040101010101" pitchFamily="2" charset="-122"/>
                </a:rPr>
                <a:t>5</a:t>
              </a:r>
              <a:r>
                <a:rPr lang="zh-CN" altLang="en-US" sz="2400" dirty="0">
                  <a:latin typeface="华文新魏" panose="02010800040101010101" pitchFamily="2" charset="-122"/>
                  <a:ea typeface="华文新魏" panose="02010800040101010101" pitchFamily="2" charset="-122"/>
                </a:rPr>
                <a:t>世纪</a:t>
              </a:r>
            </a:p>
          </p:txBody>
        </p:sp>
        <p:sp>
          <p:nvSpPr>
            <p:cNvPr id="19" name="文本框 18">
              <a:extLst>
                <a:ext uri="{FF2B5EF4-FFF2-40B4-BE49-F238E27FC236}">
                  <a16:creationId xmlns:a16="http://schemas.microsoft.com/office/drawing/2014/main" id="{02429E2D-3095-4272-95A5-0D6E7251BD42}"/>
                </a:ext>
              </a:extLst>
            </p:cNvPr>
            <p:cNvSpPr txBox="1"/>
            <p:nvPr/>
          </p:nvSpPr>
          <p:spPr>
            <a:xfrm>
              <a:off x="7628660" y="3275551"/>
              <a:ext cx="1772756" cy="461665"/>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公元</a:t>
              </a:r>
              <a:r>
                <a:rPr lang="en-US" altLang="zh-CN" sz="2400" dirty="0">
                  <a:latin typeface="华文新魏" panose="02010800040101010101" pitchFamily="2" charset="-122"/>
                  <a:ea typeface="华文新魏" panose="02010800040101010101" pitchFamily="2" charset="-122"/>
                </a:rPr>
                <a:t>15</a:t>
              </a:r>
              <a:r>
                <a:rPr lang="zh-CN" altLang="en-US" sz="2400" dirty="0">
                  <a:latin typeface="华文新魏" panose="02010800040101010101" pitchFamily="2" charset="-122"/>
                  <a:ea typeface="华文新魏" panose="02010800040101010101" pitchFamily="2" charset="-122"/>
                </a:rPr>
                <a:t>世纪</a:t>
              </a:r>
            </a:p>
          </p:txBody>
        </p:sp>
        <p:sp>
          <p:nvSpPr>
            <p:cNvPr id="21" name="文本框 20">
              <a:extLst>
                <a:ext uri="{FF2B5EF4-FFF2-40B4-BE49-F238E27FC236}">
                  <a16:creationId xmlns:a16="http://schemas.microsoft.com/office/drawing/2014/main" id="{5BB5AF6D-C9F7-4C6B-9617-5FD1BF268BC7}"/>
                </a:ext>
              </a:extLst>
            </p:cNvPr>
            <p:cNvSpPr txBox="1"/>
            <p:nvPr/>
          </p:nvSpPr>
          <p:spPr>
            <a:xfrm>
              <a:off x="9514539" y="3263429"/>
              <a:ext cx="1644592" cy="830997"/>
            </a:xfrm>
            <a:prstGeom prst="rect">
              <a:avLst/>
            </a:prstGeom>
            <a:noFill/>
          </p:spPr>
          <p:txBody>
            <a:bodyPr wrap="square" rtlCol="0">
              <a:spAutoFit/>
            </a:bodyPr>
            <a:lstStyle/>
            <a:p>
              <a:r>
                <a:rPr lang="zh-CN" altLang="en-US" sz="2400" dirty="0">
                  <a:latin typeface="华文新魏" panose="02010800040101010101" pitchFamily="2" charset="-122"/>
                  <a:ea typeface="华文新魏" panose="02010800040101010101" pitchFamily="2" charset="-122"/>
                </a:rPr>
                <a:t>公元</a:t>
              </a:r>
              <a:r>
                <a:rPr lang="en-US" altLang="zh-CN" sz="2400" dirty="0">
                  <a:latin typeface="华文新魏" panose="02010800040101010101" pitchFamily="2" charset="-122"/>
                  <a:ea typeface="华文新魏" panose="02010800040101010101" pitchFamily="2" charset="-122"/>
                </a:rPr>
                <a:t>20</a:t>
              </a:r>
              <a:r>
                <a:rPr lang="zh-CN" altLang="en-US" sz="2400" dirty="0">
                  <a:latin typeface="华文新魏" panose="02010800040101010101" pitchFamily="2" charset="-122"/>
                  <a:ea typeface="华文新魏" panose="02010800040101010101" pitchFamily="2" charset="-122"/>
                </a:rPr>
                <a:t>世纪下半叶</a:t>
              </a:r>
            </a:p>
          </p:txBody>
        </p:sp>
        <p:sp>
          <p:nvSpPr>
            <p:cNvPr id="22" name="左大括号 21">
              <a:extLst>
                <a:ext uri="{FF2B5EF4-FFF2-40B4-BE49-F238E27FC236}">
                  <a16:creationId xmlns:a16="http://schemas.microsoft.com/office/drawing/2014/main" id="{1D768A1B-8436-457D-AA78-7E2CA407F1B0}"/>
                </a:ext>
              </a:extLst>
            </p:cNvPr>
            <p:cNvSpPr/>
            <p:nvPr/>
          </p:nvSpPr>
          <p:spPr>
            <a:xfrm rot="5400000">
              <a:off x="5616167" y="2112874"/>
              <a:ext cx="174398" cy="126162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3" name="文本框 22">
              <a:extLst>
                <a:ext uri="{FF2B5EF4-FFF2-40B4-BE49-F238E27FC236}">
                  <a16:creationId xmlns:a16="http://schemas.microsoft.com/office/drawing/2014/main" id="{2F1BF678-453D-4B42-823B-F8A5B16368E6}"/>
                </a:ext>
              </a:extLst>
            </p:cNvPr>
            <p:cNvSpPr txBox="1"/>
            <p:nvPr/>
          </p:nvSpPr>
          <p:spPr>
            <a:xfrm>
              <a:off x="4876960" y="2034670"/>
              <a:ext cx="1942435" cy="461665"/>
            </a:xfrm>
            <a:prstGeom prst="rect">
              <a:avLst/>
            </a:prstGeom>
            <a:noFill/>
          </p:spPr>
          <p:txBody>
            <a:bodyPr wrap="square" rtlCol="0">
              <a:spAutoFit/>
            </a:bodyPr>
            <a:lstStyle/>
            <a:p>
              <a:r>
                <a:rPr lang="zh-CN" altLang="en-US" sz="2400" dirty="0">
                  <a:solidFill>
                    <a:srgbClr val="FF0000"/>
                  </a:solidFill>
                  <a:latin typeface="隶书" panose="02010509060101010101" pitchFamily="49" charset="-122"/>
                  <a:ea typeface="隶书" panose="02010509060101010101" pitchFamily="49" charset="-122"/>
                </a:rPr>
                <a:t>世界上古史</a:t>
              </a:r>
            </a:p>
          </p:txBody>
        </p:sp>
        <p:sp>
          <p:nvSpPr>
            <p:cNvPr id="24" name="左大括号 23">
              <a:extLst>
                <a:ext uri="{FF2B5EF4-FFF2-40B4-BE49-F238E27FC236}">
                  <a16:creationId xmlns:a16="http://schemas.microsoft.com/office/drawing/2014/main" id="{B73090FC-AF16-4E12-9959-46B789979A5F}"/>
                </a:ext>
              </a:extLst>
            </p:cNvPr>
            <p:cNvSpPr/>
            <p:nvPr/>
          </p:nvSpPr>
          <p:spPr>
            <a:xfrm rot="5400000">
              <a:off x="7308774" y="1849454"/>
              <a:ext cx="136743" cy="178845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53C6D721-5E34-449A-A7D4-0BF1C1ECDC13}"/>
                </a:ext>
              </a:extLst>
            </p:cNvPr>
            <p:cNvSpPr txBox="1"/>
            <p:nvPr/>
          </p:nvSpPr>
          <p:spPr>
            <a:xfrm>
              <a:off x="6572603" y="2047160"/>
              <a:ext cx="1942435" cy="461665"/>
            </a:xfrm>
            <a:prstGeom prst="rect">
              <a:avLst/>
            </a:prstGeom>
            <a:noFill/>
          </p:spPr>
          <p:txBody>
            <a:bodyPr wrap="square" rtlCol="0">
              <a:spAutoFit/>
            </a:bodyPr>
            <a:lstStyle/>
            <a:p>
              <a:r>
                <a:rPr lang="zh-CN" altLang="en-US" sz="2400" dirty="0">
                  <a:solidFill>
                    <a:srgbClr val="FF0000"/>
                  </a:solidFill>
                  <a:latin typeface="隶书" panose="02010509060101010101" pitchFamily="49" charset="-122"/>
                  <a:ea typeface="隶书" panose="02010509060101010101" pitchFamily="49" charset="-122"/>
                </a:rPr>
                <a:t>世界中古史</a:t>
              </a:r>
            </a:p>
          </p:txBody>
        </p:sp>
        <p:sp>
          <p:nvSpPr>
            <p:cNvPr id="26" name="左大括号 25">
              <a:extLst>
                <a:ext uri="{FF2B5EF4-FFF2-40B4-BE49-F238E27FC236}">
                  <a16:creationId xmlns:a16="http://schemas.microsoft.com/office/drawing/2014/main" id="{E67BB4E3-3546-4DDE-832E-2F48BF2F721E}"/>
                </a:ext>
              </a:extLst>
            </p:cNvPr>
            <p:cNvSpPr/>
            <p:nvPr/>
          </p:nvSpPr>
          <p:spPr>
            <a:xfrm rot="5400000">
              <a:off x="9154869" y="1849454"/>
              <a:ext cx="136743" cy="178845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93491989-32A9-48DB-A678-764E3B600F86}"/>
                </a:ext>
              </a:extLst>
            </p:cNvPr>
            <p:cNvSpPr txBox="1"/>
            <p:nvPr/>
          </p:nvSpPr>
          <p:spPr>
            <a:xfrm>
              <a:off x="8394400" y="2077631"/>
              <a:ext cx="1942435" cy="461665"/>
            </a:xfrm>
            <a:prstGeom prst="rect">
              <a:avLst/>
            </a:prstGeom>
            <a:noFill/>
          </p:spPr>
          <p:txBody>
            <a:bodyPr wrap="square" rtlCol="0">
              <a:spAutoFit/>
            </a:bodyPr>
            <a:lstStyle/>
            <a:p>
              <a:r>
                <a:rPr lang="zh-CN" altLang="en-US" sz="2400" dirty="0">
                  <a:solidFill>
                    <a:srgbClr val="FF0000"/>
                  </a:solidFill>
                  <a:latin typeface="隶书" panose="02010509060101010101" pitchFamily="49" charset="-122"/>
                  <a:ea typeface="隶书" panose="02010509060101010101" pitchFamily="49" charset="-122"/>
                </a:rPr>
                <a:t>世界近代史</a:t>
              </a:r>
            </a:p>
          </p:txBody>
        </p:sp>
        <p:sp>
          <p:nvSpPr>
            <p:cNvPr id="28" name="左大括号 27">
              <a:extLst>
                <a:ext uri="{FF2B5EF4-FFF2-40B4-BE49-F238E27FC236}">
                  <a16:creationId xmlns:a16="http://schemas.microsoft.com/office/drawing/2014/main" id="{92EB1A91-4CD3-47A7-8738-E747C2165803}"/>
                </a:ext>
              </a:extLst>
            </p:cNvPr>
            <p:cNvSpPr/>
            <p:nvPr/>
          </p:nvSpPr>
          <p:spPr>
            <a:xfrm rot="5400000">
              <a:off x="11000964" y="1859936"/>
              <a:ext cx="136743" cy="178845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9" name="文本框 28">
              <a:extLst>
                <a:ext uri="{FF2B5EF4-FFF2-40B4-BE49-F238E27FC236}">
                  <a16:creationId xmlns:a16="http://schemas.microsoft.com/office/drawing/2014/main" id="{E28A906C-98C0-4492-8D6B-6FB1F4F028B5}"/>
                </a:ext>
              </a:extLst>
            </p:cNvPr>
            <p:cNvSpPr txBox="1"/>
            <p:nvPr/>
          </p:nvSpPr>
          <p:spPr>
            <a:xfrm>
              <a:off x="10336835" y="1743884"/>
              <a:ext cx="1736734" cy="830997"/>
            </a:xfrm>
            <a:prstGeom prst="rect">
              <a:avLst/>
            </a:prstGeom>
            <a:noFill/>
          </p:spPr>
          <p:txBody>
            <a:bodyPr wrap="square" rtlCol="0">
              <a:spAutoFit/>
            </a:bodyPr>
            <a:lstStyle/>
            <a:p>
              <a:r>
                <a:rPr lang="zh-CN" altLang="en-US" sz="2400" dirty="0">
                  <a:solidFill>
                    <a:srgbClr val="FF0000"/>
                  </a:solidFill>
                  <a:latin typeface="隶书" panose="02010509060101010101" pitchFamily="49" charset="-122"/>
                  <a:ea typeface="隶书" panose="02010509060101010101" pitchFamily="49" charset="-122"/>
                </a:rPr>
                <a:t>世界现（当）代史</a:t>
              </a:r>
            </a:p>
          </p:txBody>
        </p:sp>
      </p:grpSp>
      <p:sp>
        <p:nvSpPr>
          <p:cNvPr id="32" name="文本框 31">
            <a:extLst>
              <a:ext uri="{FF2B5EF4-FFF2-40B4-BE49-F238E27FC236}">
                <a16:creationId xmlns:a16="http://schemas.microsoft.com/office/drawing/2014/main" id="{E9C88064-8CED-4254-AFD2-56C85E175516}"/>
              </a:ext>
            </a:extLst>
          </p:cNvPr>
          <p:cNvSpPr txBox="1"/>
          <p:nvPr/>
        </p:nvSpPr>
        <p:spPr>
          <a:xfrm>
            <a:off x="5851832" y="4228888"/>
            <a:ext cx="6309681"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r>
              <a:rPr lang="zh-CN" altLang="en-US" sz="2400" dirty="0"/>
              <a:t>思考：仔细阅读教材目录，判断教材有没有冲突“西方中心论”观点？请说明理由。</a:t>
            </a:r>
          </a:p>
        </p:txBody>
      </p:sp>
      <p:sp>
        <p:nvSpPr>
          <p:cNvPr id="33" name="文本框 32">
            <a:extLst>
              <a:ext uri="{FF2B5EF4-FFF2-40B4-BE49-F238E27FC236}">
                <a16:creationId xmlns:a16="http://schemas.microsoft.com/office/drawing/2014/main" id="{40176AE2-1E4C-43F1-A5A2-DCE010DFDB3C}"/>
              </a:ext>
            </a:extLst>
          </p:cNvPr>
          <p:cNvSpPr txBox="1"/>
          <p:nvPr/>
        </p:nvSpPr>
        <p:spPr>
          <a:xfrm>
            <a:off x="5920785" y="5529994"/>
            <a:ext cx="1325001" cy="830997"/>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400" dirty="0"/>
              <a:t>古代多中心</a:t>
            </a:r>
          </a:p>
        </p:txBody>
      </p:sp>
      <p:sp>
        <p:nvSpPr>
          <p:cNvPr id="34" name="箭头: 右 33">
            <a:extLst>
              <a:ext uri="{FF2B5EF4-FFF2-40B4-BE49-F238E27FC236}">
                <a16:creationId xmlns:a16="http://schemas.microsoft.com/office/drawing/2014/main" id="{98F4445A-E70D-4153-B8DB-3B7EA6C5CC25}"/>
              </a:ext>
            </a:extLst>
          </p:cNvPr>
          <p:cNvSpPr/>
          <p:nvPr/>
        </p:nvSpPr>
        <p:spPr>
          <a:xfrm>
            <a:off x="7402321" y="5815535"/>
            <a:ext cx="543122" cy="25899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8060ABF0-BA0C-4A6B-9DEF-E2400F2D58A0}"/>
              </a:ext>
            </a:extLst>
          </p:cNvPr>
          <p:cNvSpPr txBox="1"/>
          <p:nvPr/>
        </p:nvSpPr>
        <p:spPr>
          <a:xfrm>
            <a:off x="8168936" y="5513470"/>
            <a:ext cx="1114497" cy="830997"/>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400" dirty="0"/>
              <a:t>近代单中心</a:t>
            </a:r>
          </a:p>
        </p:txBody>
      </p:sp>
      <p:sp>
        <p:nvSpPr>
          <p:cNvPr id="36" name="箭头: 右 35">
            <a:extLst>
              <a:ext uri="{FF2B5EF4-FFF2-40B4-BE49-F238E27FC236}">
                <a16:creationId xmlns:a16="http://schemas.microsoft.com/office/drawing/2014/main" id="{78E28A3A-D3F3-48A2-8395-18D91F98CB7C}"/>
              </a:ext>
            </a:extLst>
          </p:cNvPr>
          <p:cNvSpPr/>
          <p:nvPr/>
        </p:nvSpPr>
        <p:spPr>
          <a:xfrm>
            <a:off x="9559619" y="5807670"/>
            <a:ext cx="543122" cy="25899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37" name="文本框 36">
            <a:extLst>
              <a:ext uri="{FF2B5EF4-FFF2-40B4-BE49-F238E27FC236}">
                <a16:creationId xmlns:a16="http://schemas.microsoft.com/office/drawing/2014/main" id="{84596311-D704-4E6F-8514-2855950368A3}"/>
              </a:ext>
            </a:extLst>
          </p:cNvPr>
          <p:cNvSpPr txBox="1"/>
          <p:nvPr/>
        </p:nvSpPr>
        <p:spPr>
          <a:xfrm>
            <a:off x="10206583" y="5513469"/>
            <a:ext cx="1780888" cy="830997"/>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400" dirty="0"/>
              <a:t>现代和当代的多中心</a:t>
            </a:r>
          </a:p>
        </p:txBody>
      </p:sp>
    </p:spTree>
    <p:extLst>
      <p:ext uri="{BB962C8B-B14F-4D97-AF65-F5344CB8AC3E}">
        <p14:creationId xmlns:p14="http://schemas.microsoft.com/office/powerpoint/2010/main" val="16349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49F3F41-7803-493F-9736-FF698CAF1E58}"/>
              </a:ext>
            </a:extLst>
          </p:cNvPr>
          <p:cNvGrpSpPr/>
          <p:nvPr/>
        </p:nvGrpSpPr>
        <p:grpSpPr>
          <a:xfrm>
            <a:off x="3480061" y="0"/>
            <a:ext cx="5231877" cy="400110"/>
            <a:chOff x="3480061" y="0"/>
            <a:chExt cx="5231877" cy="400110"/>
          </a:xfrm>
        </p:grpSpPr>
        <p:cxnSp>
          <p:nvCxnSpPr>
            <p:cNvPr id="3" name="直接连接符 2">
              <a:extLst>
                <a:ext uri="{FF2B5EF4-FFF2-40B4-BE49-F238E27FC236}">
                  <a16:creationId xmlns:a16="http://schemas.microsoft.com/office/drawing/2014/main" id="{83E40EDA-FB91-4129-96D3-F3EB909EDEFE}"/>
                </a:ext>
              </a:extLst>
            </p:cNvPr>
            <p:cNvCxnSpPr/>
            <p:nvPr/>
          </p:nvCxnSpPr>
          <p:spPr>
            <a:xfrm>
              <a:off x="3480061" y="400110"/>
              <a:ext cx="5231877" cy="0"/>
            </a:xfrm>
            <a:prstGeom prst="line">
              <a:avLst/>
            </a:prstGeom>
            <a:ln w="19050"/>
          </p:spPr>
          <p:style>
            <a:lnRef idx="2">
              <a:schemeClr val="dk1"/>
            </a:lnRef>
            <a:fillRef idx="0">
              <a:schemeClr val="dk1"/>
            </a:fillRef>
            <a:effectRef idx="1">
              <a:schemeClr val="dk1"/>
            </a:effectRef>
            <a:fontRef idx="minor">
              <a:schemeClr val="tx1"/>
            </a:fontRef>
          </p:style>
        </p:cxnSp>
        <p:sp>
          <p:nvSpPr>
            <p:cNvPr id="4" name="文本框 3">
              <a:extLst>
                <a:ext uri="{FF2B5EF4-FFF2-40B4-BE49-F238E27FC236}">
                  <a16:creationId xmlns:a16="http://schemas.microsoft.com/office/drawing/2014/main" id="{1D1A07B5-E12C-4C94-A8E3-64A3A5F3AAB9}"/>
                </a:ext>
              </a:extLst>
            </p:cNvPr>
            <p:cNvSpPr txBox="1"/>
            <p:nvPr/>
          </p:nvSpPr>
          <p:spPr>
            <a:xfrm>
              <a:off x="4223208" y="0"/>
              <a:ext cx="4232635"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导言课：世界历史的几个基本问题</a:t>
              </a:r>
            </a:p>
          </p:txBody>
        </p:sp>
      </p:grpSp>
      <p:grpSp>
        <p:nvGrpSpPr>
          <p:cNvPr id="5" name="组合 4">
            <a:extLst>
              <a:ext uri="{FF2B5EF4-FFF2-40B4-BE49-F238E27FC236}">
                <a16:creationId xmlns:a16="http://schemas.microsoft.com/office/drawing/2014/main" id="{2A87D281-0943-4E62-A7DF-1CED9CAD3244}"/>
              </a:ext>
            </a:extLst>
          </p:cNvPr>
          <p:cNvGrpSpPr/>
          <p:nvPr/>
        </p:nvGrpSpPr>
        <p:grpSpPr>
          <a:xfrm>
            <a:off x="534184" y="489135"/>
            <a:ext cx="7921659" cy="622169"/>
            <a:chOff x="735291" y="701271"/>
            <a:chExt cx="7921659" cy="622169"/>
          </a:xfrm>
        </p:grpSpPr>
        <p:sp>
          <p:nvSpPr>
            <p:cNvPr id="6" name="文本框 5">
              <a:extLst>
                <a:ext uri="{FF2B5EF4-FFF2-40B4-BE49-F238E27FC236}">
                  <a16:creationId xmlns:a16="http://schemas.microsoft.com/office/drawing/2014/main" id="{15487849-35E6-45AF-AA9F-34EB5A5CFBA8}"/>
                </a:ext>
              </a:extLst>
            </p:cNvPr>
            <p:cNvSpPr txBox="1"/>
            <p:nvPr/>
          </p:nvSpPr>
          <p:spPr>
            <a:xfrm>
              <a:off x="1183063" y="701271"/>
              <a:ext cx="7266497"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三、</a:t>
              </a:r>
              <a:r>
                <a:rPr lang="zh-CN" altLang="en-US" sz="2800" spc="200" dirty="0">
                  <a:latin typeface="华文新魏" panose="02010800040101010101" pitchFamily="2" charset="-122"/>
                  <a:ea typeface="华文新魏" panose="02010800040101010101" pitchFamily="2" charset="-122"/>
                </a:rPr>
                <a:t>世界历史的学习方法和相关书目推荐</a:t>
              </a:r>
            </a:p>
          </p:txBody>
        </p:sp>
        <p:grpSp>
          <p:nvGrpSpPr>
            <p:cNvPr id="7" name="组合 6">
              <a:extLst>
                <a:ext uri="{FF2B5EF4-FFF2-40B4-BE49-F238E27FC236}">
                  <a16:creationId xmlns:a16="http://schemas.microsoft.com/office/drawing/2014/main" id="{00538E30-8AFD-4124-86F4-DD6B5613CC61}"/>
                </a:ext>
              </a:extLst>
            </p:cNvPr>
            <p:cNvGrpSpPr/>
            <p:nvPr/>
          </p:nvGrpSpPr>
          <p:grpSpPr>
            <a:xfrm>
              <a:off x="735291" y="962881"/>
              <a:ext cx="7921659" cy="360559"/>
              <a:chOff x="848413" y="1694484"/>
              <a:chExt cx="7921659" cy="360559"/>
            </a:xfrm>
          </p:grpSpPr>
          <p:cxnSp>
            <p:nvCxnSpPr>
              <p:cNvPr id="8" name="直接连接符 7">
                <a:extLst>
                  <a:ext uri="{FF2B5EF4-FFF2-40B4-BE49-F238E27FC236}">
                    <a16:creationId xmlns:a16="http://schemas.microsoft.com/office/drawing/2014/main" id="{29788C5B-CCCE-45B3-977F-C8E4C3C2CEF5}"/>
                  </a:ext>
                </a:extLst>
              </p:cNvPr>
              <p:cNvCxnSpPr>
                <a:cxnSpLocks/>
              </p:cNvCxnSpPr>
              <p:nvPr/>
            </p:nvCxnSpPr>
            <p:spPr>
              <a:xfrm>
                <a:off x="857839" y="2045616"/>
                <a:ext cx="7912233" cy="9427"/>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12DC01E-D9A5-4208-A98B-BF44F3F899F5}"/>
                  </a:ext>
                </a:extLst>
              </p:cNvPr>
              <p:cNvCxnSpPr>
                <a:cxnSpLocks/>
              </p:cNvCxnSpPr>
              <p:nvPr/>
            </p:nvCxnSpPr>
            <p:spPr>
              <a:xfrm>
                <a:off x="848413" y="1694484"/>
                <a:ext cx="0" cy="360559"/>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a:extLst>
              <a:ext uri="{FF2B5EF4-FFF2-40B4-BE49-F238E27FC236}">
                <a16:creationId xmlns:a16="http://schemas.microsoft.com/office/drawing/2014/main" id="{8C46F58F-5FF8-4F77-8AB9-5861B4495E6E}"/>
              </a:ext>
            </a:extLst>
          </p:cNvPr>
          <p:cNvGrpSpPr/>
          <p:nvPr/>
        </p:nvGrpSpPr>
        <p:grpSpPr>
          <a:xfrm>
            <a:off x="253534" y="1513822"/>
            <a:ext cx="4769963" cy="5243288"/>
            <a:chOff x="1950360" y="1573166"/>
            <a:chExt cx="4769963" cy="5243288"/>
          </a:xfrm>
        </p:grpSpPr>
        <p:pic>
          <p:nvPicPr>
            <p:cNvPr id="11" name="图片 10">
              <a:extLst>
                <a:ext uri="{FF2B5EF4-FFF2-40B4-BE49-F238E27FC236}">
                  <a16:creationId xmlns:a16="http://schemas.microsoft.com/office/drawing/2014/main" id="{C843469A-8FA4-4B57-8B9F-BAD2DCDABF0F}"/>
                </a:ext>
              </a:extLst>
            </p:cNvPr>
            <p:cNvPicPr>
              <a:picLocks noChangeAspect="1"/>
            </p:cNvPicPr>
            <p:nvPr/>
          </p:nvPicPr>
          <p:blipFill>
            <a:blip r:embed="rId2"/>
            <a:stretch>
              <a:fillRect/>
            </a:stretch>
          </p:blipFill>
          <p:spPr>
            <a:xfrm>
              <a:off x="1950360" y="1573166"/>
              <a:ext cx="4145639" cy="4785775"/>
            </a:xfrm>
            <a:prstGeom prst="rect">
              <a:avLst/>
            </a:prstGeom>
          </p:spPr>
        </p:pic>
        <p:sp>
          <p:nvSpPr>
            <p:cNvPr id="12" name="文本框 11">
              <a:extLst>
                <a:ext uri="{FF2B5EF4-FFF2-40B4-BE49-F238E27FC236}">
                  <a16:creationId xmlns:a16="http://schemas.microsoft.com/office/drawing/2014/main" id="{95E6F8DD-5398-4E36-BBE4-EDEC34FD8C25}"/>
                </a:ext>
              </a:extLst>
            </p:cNvPr>
            <p:cNvSpPr txBox="1"/>
            <p:nvPr/>
          </p:nvSpPr>
          <p:spPr>
            <a:xfrm>
              <a:off x="1950360" y="6354789"/>
              <a:ext cx="4769963" cy="461665"/>
            </a:xfrm>
            <a:prstGeom prst="rect">
              <a:avLst/>
            </a:prstGeom>
            <a:noFill/>
          </p:spPr>
          <p:txBody>
            <a:bodyPr wrap="square" rtlCol="0">
              <a:spAutoFit/>
            </a:bodyPr>
            <a:lstStyle/>
            <a:p>
              <a:r>
                <a:rPr lang="zh-CN" altLang="en-US" sz="2400" dirty="0">
                  <a:latin typeface="隶书" panose="02010509060101010101" pitchFamily="49" charset="-122"/>
                  <a:ea typeface="隶书" panose="02010509060101010101" pitchFamily="49" charset="-122"/>
                </a:rPr>
                <a:t>张之联的</a:t>
              </a:r>
              <a:r>
                <a:rPr lang="en-US" altLang="zh-CN" sz="2400" dirty="0">
                  <a:latin typeface="隶书" panose="02010509060101010101" pitchFamily="49" charset="-122"/>
                  <a:ea typeface="隶书" panose="02010509060101010101" pitchFamily="49" charset="-122"/>
                </a:rPr>
                <a:t>《</a:t>
              </a:r>
              <a:r>
                <a:rPr lang="zh-CN" altLang="en-US" sz="2400" dirty="0">
                  <a:latin typeface="隶书" panose="02010509060101010101" pitchFamily="49" charset="-122"/>
                  <a:ea typeface="隶书" panose="02010509060101010101" pitchFamily="49" charset="-122"/>
                </a:rPr>
                <a:t>世界历史地图集</a:t>
              </a:r>
              <a:r>
                <a:rPr lang="en-US" altLang="zh-CN" sz="2400" dirty="0">
                  <a:latin typeface="隶书" panose="02010509060101010101" pitchFamily="49" charset="-122"/>
                  <a:ea typeface="隶书" panose="02010509060101010101" pitchFamily="49" charset="-122"/>
                </a:rPr>
                <a:t>》</a:t>
              </a:r>
              <a:endParaRPr lang="zh-CN" altLang="en-US" sz="2400" dirty="0">
                <a:latin typeface="隶书" panose="02010509060101010101" pitchFamily="49" charset="-122"/>
                <a:ea typeface="隶书" panose="02010509060101010101" pitchFamily="49" charset="-122"/>
              </a:endParaRPr>
            </a:p>
          </p:txBody>
        </p:sp>
      </p:grpSp>
      <p:sp>
        <p:nvSpPr>
          <p:cNvPr id="14" name="文本框 13">
            <a:extLst>
              <a:ext uri="{FF2B5EF4-FFF2-40B4-BE49-F238E27FC236}">
                <a16:creationId xmlns:a16="http://schemas.microsoft.com/office/drawing/2014/main" id="{A2062E36-EA61-47F3-8309-62620B6B4F22}"/>
              </a:ext>
            </a:extLst>
          </p:cNvPr>
          <p:cNvSpPr txBox="1"/>
          <p:nvPr/>
        </p:nvSpPr>
        <p:spPr>
          <a:xfrm>
            <a:off x="4004036" y="2188523"/>
            <a:ext cx="4670978"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①注重世界历史的时空观念</a:t>
            </a:r>
          </a:p>
        </p:txBody>
      </p:sp>
      <p:sp>
        <p:nvSpPr>
          <p:cNvPr id="15" name="文本框 14">
            <a:extLst>
              <a:ext uri="{FF2B5EF4-FFF2-40B4-BE49-F238E27FC236}">
                <a16:creationId xmlns:a16="http://schemas.microsoft.com/office/drawing/2014/main" id="{8520AEEA-CE57-42D2-B5DA-E139AB4A60F6}"/>
              </a:ext>
            </a:extLst>
          </p:cNvPr>
          <p:cNvSpPr txBox="1"/>
          <p:nvPr/>
        </p:nvSpPr>
        <p:spPr>
          <a:xfrm>
            <a:off x="8950169" y="1639292"/>
            <a:ext cx="298829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t>多翻阅教材中的地图</a:t>
            </a:r>
          </a:p>
        </p:txBody>
      </p:sp>
      <p:sp>
        <p:nvSpPr>
          <p:cNvPr id="16" name="文本框 15">
            <a:extLst>
              <a:ext uri="{FF2B5EF4-FFF2-40B4-BE49-F238E27FC236}">
                <a16:creationId xmlns:a16="http://schemas.microsoft.com/office/drawing/2014/main" id="{2DEB6AAC-CB60-4773-9B5A-D6ECE2D3D00A}"/>
              </a:ext>
            </a:extLst>
          </p:cNvPr>
          <p:cNvSpPr txBox="1"/>
          <p:nvPr/>
        </p:nvSpPr>
        <p:spPr>
          <a:xfrm>
            <a:off x="8950169" y="2791086"/>
            <a:ext cx="238498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400" dirty="0"/>
              <a:t>多画时间轴</a:t>
            </a:r>
          </a:p>
        </p:txBody>
      </p:sp>
      <p:sp>
        <p:nvSpPr>
          <p:cNvPr id="17" name="文本框 16">
            <a:extLst>
              <a:ext uri="{FF2B5EF4-FFF2-40B4-BE49-F238E27FC236}">
                <a16:creationId xmlns:a16="http://schemas.microsoft.com/office/drawing/2014/main" id="{C6C4F2BC-DB2E-4985-9046-D471E71003CB}"/>
              </a:ext>
            </a:extLst>
          </p:cNvPr>
          <p:cNvSpPr txBox="1"/>
          <p:nvPr/>
        </p:nvSpPr>
        <p:spPr>
          <a:xfrm>
            <a:off x="3930189" y="4658513"/>
            <a:ext cx="3109669" cy="523220"/>
          </a:xfrm>
          <a:prstGeom prst="rect">
            <a:avLst/>
          </a:prstGeom>
          <a:noFill/>
        </p:spPr>
        <p:txBody>
          <a:bodyPr wrap="square" rtlCol="0">
            <a:spAutoFit/>
          </a:bodyPr>
          <a:lstStyle/>
          <a:p>
            <a:r>
              <a:rPr lang="zh-CN" altLang="en-US" sz="2800" dirty="0">
                <a:latin typeface="华文新魏" panose="02010800040101010101" pitchFamily="2" charset="-122"/>
                <a:ea typeface="华文新魏" panose="02010800040101010101" pitchFamily="2" charset="-122"/>
              </a:rPr>
              <a:t>②注重试题的练习</a:t>
            </a:r>
          </a:p>
        </p:txBody>
      </p:sp>
      <p:sp>
        <p:nvSpPr>
          <p:cNvPr id="18" name="左大括号 17">
            <a:extLst>
              <a:ext uri="{FF2B5EF4-FFF2-40B4-BE49-F238E27FC236}">
                <a16:creationId xmlns:a16="http://schemas.microsoft.com/office/drawing/2014/main" id="{EB38E224-3B65-4B98-B38F-37A190C65AB9}"/>
              </a:ext>
            </a:extLst>
          </p:cNvPr>
          <p:cNvSpPr/>
          <p:nvPr/>
        </p:nvSpPr>
        <p:spPr>
          <a:xfrm>
            <a:off x="8527723" y="1647515"/>
            <a:ext cx="207388" cy="160523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9" name="左大括号 18">
            <a:extLst>
              <a:ext uri="{FF2B5EF4-FFF2-40B4-BE49-F238E27FC236}">
                <a16:creationId xmlns:a16="http://schemas.microsoft.com/office/drawing/2014/main" id="{4DB148A1-6C37-49E5-A138-5C4E146D7A7D}"/>
              </a:ext>
            </a:extLst>
          </p:cNvPr>
          <p:cNvSpPr/>
          <p:nvPr/>
        </p:nvSpPr>
        <p:spPr>
          <a:xfrm>
            <a:off x="7039858" y="3788962"/>
            <a:ext cx="247061" cy="239502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0B235F8-E7F3-441A-AB2F-DB9FF88630CF}"/>
              </a:ext>
            </a:extLst>
          </p:cNvPr>
          <p:cNvSpPr txBox="1"/>
          <p:nvPr/>
        </p:nvSpPr>
        <p:spPr>
          <a:xfrm>
            <a:off x="7390612" y="3915425"/>
            <a:ext cx="238498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t>每周周考试卷</a:t>
            </a:r>
          </a:p>
        </p:txBody>
      </p:sp>
      <p:sp>
        <p:nvSpPr>
          <p:cNvPr id="21" name="文本框 20">
            <a:extLst>
              <a:ext uri="{FF2B5EF4-FFF2-40B4-BE49-F238E27FC236}">
                <a16:creationId xmlns:a16="http://schemas.microsoft.com/office/drawing/2014/main" id="{2AB5F579-3D4D-4905-AF35-1A11C63D9DD2}"/>
              </a:ext>
            </a:extLst>
          </p:cNvPr>
          <p:cNvSpPr txBox="1"/>
          <p:nvPr/>
        </p:nvSpPr>
        <p:spPr>
          <a:xfrm>
            <a:off x="7381969" y="4795298"/>
            <a:ext cx="239362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t>选择题专项训练</a:t>
            </a:r>
            <a:endParaRPr lang="zh-CN" altLang="en-US" dirty="0"/>
          </a:p>
        </p:txBody>
      </p:sp>
      <p:sp>
        <p:nvSpPr>
          <p:cNvPr id="22" name="文本框 21">
            <a:extLst>
              <a:ext uri="{FF2B5EF4-FFF2-40B4-BE49-F238E27FC236}">
                <a16:creationId xmlns:a16="http://schemas.microsoft.com/office/drawing/2014/main" id="{D26C4CFE-22F1-4A45-87D7-ECF7F325CB7F}"/>
              </a:ext>
            </a:extLst>
          </p:cNvPr>
          <p:cNvSpPr txBox="1"/>
          <p:nvPr/>
        </p:nvSpPr>
        <p:spPr>
          <a:xfrm>
            <a:off x="7381969" y="5711543"/>
            <a:ext cx="247925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400" dirty="0"/>
              <a:t>材料题专项训练</a:t>
            </a:r>
          </a:p>
        </p:txBody>
      </p:sp>
    </p:spTree>
    <p:extLst>
      <p:ext uri="{BB962C8B-B14F-4D97-AF65-F5344CB8AC3E}">
        <p14:creationId xmlns:p14="http://schemas.microsoft.com/office/powerpoint/2010/main" val="12206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1038</Words>
  <PresentationFormat>宽屏</PresentationFormat>
  <Paragraphs>110</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等线</vt:lpstr>
      <vt:lpstr>等线 Light</vt:lpstr>
      <vt:lpstr>黑体</vt:lpstr>
      <vt:lpstr>华文楷体</vt:lpstr>
      <vt:lpstr>华文新魏</vt:lpstr>
      <vt:lpstr>华文行楷</vt:lpstr>
      <vt:lpstr>楷体</vt:lpstr>
      <vt:lpstr>隶书</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2021-02-24T07:52:25Z</dcterms:created>
  <dcterms:modified xsi:type="dcterms:W3CDTF">2021-02-28T15:27:42Z</dcterms:modified>
</cp:coreProperties>
</file>