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131DE"/>
                </a:solidFill>
                <a:latin typeface="WenQuanYi Zen Hei Mono"/>
                <a:cs typeface="WenQuanYi Zen Hei Mon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131DE"/>
                </a:solidFill>
                <a:latin typeface="WenQuanYi Zen Hei Mono"/>
                <a:cs typeface="WenQuanYi Zen Hei Mon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3131DE"/>
                </a:solidFill>
                <a:latin typeface="WenQuanYi Zen Hei Mono"/>
                <a:cs typeface="WenQuanYi Zen Hei Mon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0300" y="986027"/>
            <a:ext cx="5302250" cy="1213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3131DE"/>
                </a:solidFill>
                <a:latin typeface="WenQuanYi Zen Hei Mono"/>
                <a:cs typeface="WenQuanYi Zen Hei Mon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7100" y="975360"/>
            <a:ext cx="3225800" cy="800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4160">
              <a:lnSpc>
                <a:spcPct val="100000"/>
              </a:lnSpc>
              <a:spcBef>
                <a:spcPts val="95"/>
              </a:spcBef>
            </a:pP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高中历</a:t>
            </a:r>
            <a:r>
              <a:rPr dirty="0" sz="1650" spc="90" b="0">
                <a:solidFill>
                  <a:srgbClr val="333333"/>
                </a:solidFill>
                <a:latin typeface="Noto Sans CJK JP Medium"/>
                <a:cs typeface="Noto Sans CJK JP Medium"/>
              </a:rPr>
              <a:t>史</a:t>
            </a: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必备名词解</a:t>
            </a:r>
            <a:r>
              <a:rPr dirty="0" sz="1650" spc="90" b="0">
                <a:solidFill>
                  <a:srgbClr val="333333"/>
                </a:solidFill>
                <a:latin typeface="Noto Sans CJK JP Medium"/>
                <a:cs typeface="Noto Sans CJK JP Medium"/>
              </a:rPr>
              <a:t>释</a:t>
            </a: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汇</a:t>
            </a:r>
            <a:r>
              <a:rPr dirty="0" sz="1650" spc="-5" b="0">
                <a:solidFill>
                  <a:srgbClr val="333333"/>
                </a:solidFill>
                <a:latin typeface="Noto Sans CJK JP Medium"/>
                <a:cs typeface="Noto Sans CJK JP Medium"/>
              </a:rPr>
              <a:t>总</a:t>
            </a:r>
            <a:endParaRPr sz="165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0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6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高中历史名词解</a:t>
            </a:r>
            <a:r>
              <a:rPr dirty="0" sz="1600" spc="-5" b="0">
                <a:solidFill>
                  <a:srgbClr val="FF0000"/>
                </a:solidFill>
                <a:latin typeface="Noto Sans CJK JP Medium"/>
                <a:cs typeface="Noto Sans CJK JP Medium"/>
              </a:rPr>
              <a:t>释</a:t>
            </a:r>
            <a:r>
              <a:rPr dirty="0" sz="1600" spc="19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6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必修</a:t>
            </a:r>
            <a:r>
              <a:rPr dirty="0" sz="1600" spc="-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600" spc="2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6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政治</a:t>
            </a:r>
            <a:r>
              <a:rPr dirty="0" sz="1600" spc="-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史</a:t>
            </a:r>
            <a:endParaRPr sz="16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1050" y="1907540"/>
            <a:ext cx="2420620" cy="260985"/>
          </a:xfrm>
          <a:prstGeom prst="rect">
            <a:avLst/>
          </a:prstGeom>
          <a:solidFill>
            <a:srgbClr val="F6F6F6"/>
          </a:solidFill>
        </p:spPr>
        <p:txBody>
          <a:bodyPr wrap="square" lIns="0" tIns="39369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9"/>
              </a:spcBef>
            </a:pPr>
            <a:r>
              <a:rPr dirty="0" sz="1200" spc="225" b="0">
                <a:latin typeface="Noto Sans CJK JP Medium"/>
                <a:cs typeface="Noto Sans CJK JP Medium"/>
              </a:rPr>
              <a:t>第一单</a:t>
            </a:r>
            <a:r>
              <a:rPr dirty="0" sz="1200" b="0">
                <a:latin typeface="Noto Sans CJK JP Medium"/>
                <a:cs typeface="Noto Sans CJK JP Medium"/>
              </a:rPr>
              <a:t>元</a:t>
            </a:r>
            <a:r>
              <a:rPr dirty="0" sz="1200" spc="90" b="0">
                <a:latin typeface="Noto Sans CJK JP Medium"/>
                <a:cs typeface="Noto Sans CJK JP Medium"/>
              </a:rPr>
              <a:t> </a:t>
            </a:r>
            <a:r>
              <a:rPr dirty="0" sz="1200" spc="225" b="0">
                <a:latin typeface="Noto Sans CJK JP Medium"/>
                <a:cs typeface="Noto Sans CJK JP Medium"/>
              </a:rPr>
              <a:t>古代中</a:t>
            </a:r>
            <a:r>
              <a:rPr dirty="0" sz="1200" spc="240" b="0">
                <a:latin typeface="Noto Sans CJK JP Medium"/>
                <a:cs typeface="Noto Sans CJK JP Medium"/>
              </a:rPr>
              <a:t>国</a:t>
            </a:r>
            <a:r>
              <a:rPr dirty="0" sz="1200" spc="225" b="0">
                <a:latin typeface="Noto Sans CJK JP Medium"/>
                <a:cs typeface="Noto Sans CJK JP Medium"/>
              </a:rPr>
              <a:t>的政治制</a:t>
            </a:r>
            <a:r>
              <a:rPr dirty="0" sz="1200" b="0">
                <a:latin typeface="Noto Sans CJK JP Medium"/>
                <a:cs typeface="Noto Sans CJK JP Medium"/>
              </a:rPr>
              <a:t>度</a:t>
            </a:r>
            <a:endParaRPr sz="1200">
              <a:latin typeface="Noto Sans CJK JP Medium"/>
              <a:cs typeface="Noto Sans CJK JP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2236469"/>
            <a:ext cx="5274310" cy="7132320"/>
          </a:xfrm>
          <a:custGeom>
            <a:avLst/>
            <a:gdLst/>
            <a:ahLst/>
            <a:cxnLst/>
            <a:rect l="l" t="t" r="r" b="b"/>
            <a:pathLst>
              <a:path w="5274310" h="7132320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792480"/>
                </a:lnTo>
                <a:lnTo>
                  <a:pt x="0" y="7132320"/>
                </a:lnTo>
                <a:lnTo>
                  <a:pt x="5274310" y="7132320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300" y="2336279"/>
            <a:ext cx="5341620" cy="6930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61975" indent="-233045">
              <a:lnSpc>
                <a:spcPct val="100000"/>
              </a:lnSpc>
              <a:spcBef>
                <a:spcPts val="105"/>
              </a:spcBef>
              <a:buSzPct val="90909"/>
              <a:buAutoNum type="arabicPeriod"/>
              <a:tabLst>
                <a:tab pos="56261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禅让制</a:t>
            </a: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传说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远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古社会</a:t>
            </a:r>
            <a:r>
              <a:rPr dirty="0" sz="1100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黄帝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以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后黄河流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域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的部落联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盟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采用民主的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方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式推举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落联盟首领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制度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579120" indent="-250190">
              <a:lnSpc>
                <a:spcPct val="100000"/>
              </a:lnSpc>
              <a:spcBef>
                <a:spcPts val="5"/>
              </a:spcBef>
              <a:buSzPct val="90909"/>
              <a:buAutoNum type="arabicPeriod" startAt="2"/>
              <a:tabLst>
                <a:tab pos="57975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王位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袭制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指王位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一家一姓中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传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承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父子相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传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或兄终弟及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4135" indent="316865">
              <a:lnSpc>
                <a:spcPct val="236400"/>
              </a:lnSpc>
              <a:buSzPct val="90909"/>
              <a:buAutoNum type="arabicPeriod" startAt="2"/>
              <a:tabLst>
                <a:tab pos="56261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赋役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赋税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徭役的合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称</a:t>
            </a:r>
            <a:r>
              <a:rPr dirty="0" sz="1100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赋税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指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历代统治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阶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级用强制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法向人民</a:t>
            </a:r>
            <a:r>
              <a:rPr dirty="0" sz="1100">
                <a:solidFill>
                  <a:srgbClr val="252525"/>
                </a:solidFill>
                <a:latin typeface="UKIJ CJK"/>
                <a:cs typeface="UKIJ CJK"/>
              </a:rPr>
              <a:t>征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收的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实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物</a:t>
            </a:r>
            <a:r>
              <a:rPr dirty="0" sz="1100" spc="-60">
                <a:solidFill>
                  <a:srgbClr val="252525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银钱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等</a:t>
            </a:r>
            <a:r>
              <a:rPr dirty="0" sz="1100" spc="35">
                <a:solidFill>
                  <a:srgbClr val="252525"/>
                </a:solidFill>
                <a:latin typeface="UKIJ CJK"/>
                <a:cs typeface="UKIJ CJK"/>
              </a:rPr>
              <a:t>;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徭役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即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历代统治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者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强迫人民从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事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的无偿劳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役</a:t>
            </a:r>
            <a:r>
              <a:rPr dirty="0" sz="1100" spc="55">
                <a:solidFill>
                  <a:srgbClr val="252525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包括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军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役</a:t>
            </a:r>
            <a:r>
              <a:rPr dirty="0" sz="1100" spc="-60">
                <a:solidFill>
                  <a:srgbClr val="252525"/>
                </a:solidFill>
                <a:latin typeface="UKIJ CJK"/>
                <a:cs typeface="UKIJ CJK"/>
              </a:rPr>
              <a:t>、</a:t>
            </a:r>
            <a:r>
              <a:rPr dirty="0" sz="1100">
                <a:solidFill>
                  <a:srgbClr val="252525"/>
                </a:solidFill>
                <a:latin typeface="UKIJ CJK"/>
                <a:cs typeface="UKIJ CJK"/>
              </a:rPr>
              <a:t>力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役、杂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役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329565">
              <a:lnSpc>
                <a:spcPct val="100000"/>
              </a:lnSpc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、分封制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 marL="12700" marR="64135">
              <a:lnSpc>
                <a:spcPct val="236400"/>
              </a:lnSpc>
            </a:pPr>
            <a:r>
              <a:rPr dirty="0" sz="1100" spc="160" b="0">
                <a:solidFill>
                  <a:srgbClr val="252525"/>
                </a:solidFill>
                <a:latin typeface="Noto Sans CJK JP Medium"/>
                <a:cs typeface="Noto Sans CJK JP Medium"/>
              </a:rPr>
              <a:t>对象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贵族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（</a:t>
            </a:r>
            <a:r>
              <a:rPr dirty="0" sz="1100" spc="-16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受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封的主体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封于富庶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之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地或战略要地义务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镇守疆土、随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从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作战、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交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纳贡赋和朝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觐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述职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252525"/>
                </a:solidFill>
                <a:latin typeface="Noto Sans CJK JP Medium"/>
                <a:cs typeface="Noto Sans CJK JP Medium"/>
              </a:rPr>
              <a:t>权利</a:t>
            </a:r>
            <a:r>
              <a:rPr dirty="0" sz="1100" spc="5" b="0">
                <a:solidFill>
                  <a:srgbClr val="252525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0" b="0">
                <a:solidFill>
                  <a:srgbClr val="25252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设置官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员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、建立武装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征派赋役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252525"/>
                </a:solidFill>
                <a:latin typeface="Noto Sans CJK JP Medium"/>
                <a:cs typeface="Noto Sans CJK JP Medium"/>
              </a:rPr>
              <a:t>特点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层层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分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封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上下级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严格的隶属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关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系</a:t>
            </a:r>
            <a:endParaRPr sz="1100">
              <a:latin typeface="UKIJ CJK"/>
              <a:cs typeface="UKIJ CJK"/>
            </a:endParaRPr>
          </a:p>
          <a:p>
            <a:pPr algn="just" marL="12700" marR="5080" indent="316865">
              <a:lnSpc>
                <a:spcPct val="236400"/>
              </a:lnSpc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5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按照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血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缘宗族关系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亲疏来分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配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政治权利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维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护政治联系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维系政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等级、巩固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家统治的制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2865" indent="316865">
              <a:lnSpc>
                <a:spcPct val="236400"/>
              </a:lnSpc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6</a:t>
            </a:r>
            <a:r>
              <a:rPr dirty="0" sz="1100" spc="-1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商鞅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变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-1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法是指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战国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期秦国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公即位以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图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强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改革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令招贤。商鞅自魏国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并提出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废井田、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重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农桑、奖军功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、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实行统一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量和郡县制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等一整套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法求新的发展策略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得秦孝公的信任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任他为左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开始变法。经过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鞅变法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秦国的经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得到发展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军队战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斗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力不断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发展成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战国后期最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强的封建国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8717280"/>
            <a:chOff x="1143000" y="914400"/>
            <a:chExt cx="5274310" cy="8717280"/>
          </a:xfrm>
        </p:grpSpPr>
        <p:sp>
          <p:nvSpPr>
            <p:cNvPr id="3" name="object 3"/>
            <p:cNvSpPr/>
            <p:nvPr/>
          </p:nvSpPr>
          <p:spPr>
            <a:xfrm>
              <a:off x="1143000" y="914400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396240"/>
                  </a:moveTo>
                  <a:lnTo>
                    <a:pt x="0" y="396240"/>
                  </a:lnTo>
                  <a:lnTo>
                    <a:pt x="0" y="0"/>
                  </a:lnTo>
                  <a:lnTo>
                    <a:pt x="5274310" y="0"/>
                  </a:lnTo>
                  <a:lnTo>
                    <a:pt x="5274310" y="3962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8321675"/>
            </a:xfrm>
            <a:custGeom>
              <a:avLst/>
              <a:gdLst/>
              <a:ahLst/>
              <a:cxnLst/>
              <a:rect l="l" t="t" r="r" b="b"/>
              <a:pathLst>
                <a:path w="5274310" h="8321675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8321053"/>
                  </a:lnTo>
                  <a:lnTo>
                    <a:pt x="5274310" y="8321053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365750" cy="8515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6.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《北京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约》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2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1860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与英法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别签订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条约规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45" b="0">
                <a:solidFill>
                  <a:srgbClr val="00AF50"/>
                </a:solidFill>
                <a:latin typeface="Noto Sans CJK JP Medium"/>
                <a:cs typeface="Noto Sans CJK JP Medium"/>
              </a:rPr>
              <a:t>1.</a:t>
            </a:r>
            <a:r>
              <a:rPr dirty="0" sz="1100" spc="240" b="0">
                <a:solidFill>
                  <a:srgbClr val="00AF5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承认《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津条约》有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 b="0">
                <a:solidFill>
                  <a:srgbClr val="00AF5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增开天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为商埠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  <a:spcBef>
                <a:spcPts val="5"/>
              </a:spcBef>
            </a:pPr>
            <a:r>
              <a:rPr dirty="0" sz="1100" spc="90" b="0">
                <a:solidFill>
                  <a:srgbClr val="00AF5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割九龙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地方一区给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 b="0">
                <a:solidFill>
                  <a:srgbClr val="00AF50"/>
                </a:solidFill>
                <a:latin typeface="Noto Sans CJK JP Medium"/>
                <a:cs typeface="Noto Sans CJK JP Medium"/>
              </a:rPr>
              <a:t>4.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对英法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款各增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800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万两白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6995" indent="635000">
              <a:lnSpc>
                <a:spcPct val="236400"/>
              </a:lnSpc>
              <a:buAutoNum type="arabicPeriod" startAt="7"/>
              <a:tabLst>
                <a:tab pos="78232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金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起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2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1851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拜上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桂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平县金田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建号太平天国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起义军称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是太平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国运动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8900" indent="474980">
              <a:lnSpc>
                <a:spcPct val="236400"/>
              </a:lnSpc>
              <a:buAutoNum type="arabicPeriod" startAt="7"/>
              <a:tabLst>
                <a:tab pos="6254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永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安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永安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顿建制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诸王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初步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 startAt="7"/>
            </a:pPr>
            <a:endParaRPr sz="950">
              <a:latin typeface="UKIJ CJK"/>
              <a:cs typeface="UKIJ CJK"/>
            </a:endParaRPr>
          </a:p>
          <a:p>
            <a:pPr marL="737870" indent="-250825">
              <a:lnSpc>
                <a:spcPct val="100000"/>
              </a:lnSpc>
              <a:buAutoNum type="arabicPeriod" startAt="7"/>
              <a:tabLst>
                <a:tab pos="73850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定都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京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1853</a:t>
            </a:r>
            <a:r>
              <a:rPr dirty="0" sz="11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太平军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克南京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京为天京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为国都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8900" indent="474980">
              <a:lnSpc>
                <a:spcPct val="236400"/>
              </a:lnSpc>
              <a:buAutoNum type="arabicPeriod" startAt="7"/>
              <a:tabLst>
                <a:tab pos="71564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北伐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西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征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京后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太平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北伐西征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此举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取了清朝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半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壁江山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太平天国进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全盛时期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474980">
              <a:lnSpc>
                <a:spcPct val="236400"/>
              </a:lnSpc>
              <a:buAutoNum type="arabicPeriod" startAt="7"/>
              <a:tabLst>
                <a:tab pos="70612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朝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田亩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度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9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1853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冬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颁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田亩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以平均分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将土地与财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平均分配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目的要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四有两无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想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有革命性、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后性和空想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 startAt="7"/>
            </a:pPr>
            <a:endParaRPr sz="950">
              <a:latin typeface="UKIJ CJK"/>
              <a:cs typeface="UKIJ CJK"/>
            </a:endParaRPr>
          </a:p>
          <a:p>
            <a:pPr marL="829310" indent="-342265">
              <a:lnSpc>
                <a:spcPct val="100000"/>
              </a:lnSpc>
              <a:buAutoNum type="arabicPeriod" startAt="7"/>
              <a:tabLst>
                <a:tab pos="829944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乱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团内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激化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 startAt="7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1856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团内部互相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杀的血案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平天国运动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盛转衰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6350" indent="474980">
              <a:lnSpc>
                <a:spcPct val="236400"/>
              </a:lnSpc>
              <a:buAutoNum type="arabicPeriod" startAt="13"/>
              <a:tabLst>
                <a:tab pos="704215" algn="l"/>
              </a:tabLst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资政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篇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8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1859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国颁布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洪仁玕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出的改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建设国家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新方案。《资政新篇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是先进的中国人首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提出在中国发展资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本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18415" indent="474980">
              <a:lnSpc>
                <a:spcPct val="236400"/>
              </a:lnSpc>
              <a:buAutoNum type="arabicPeriod" startAt="13"/>
              <a:tabLst>
                <a:tab pos="71564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甲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午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中日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争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1894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2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底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舰队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丰岛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清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军运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挑起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端。八月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迎战。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1895</a:t>
            </a:r>
            <a:r>
              <a:rPr dirty="0" sz="1100" spc="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攻占威海卫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北洋舰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全军覆没。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午中日战争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清军惨败告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8321040"/>
            <a:chOff x="1143000" y="914400"/>
            <a:chExt cx="5274310" cy="8321040"/>
          </a:xfrm>
        </p:grpSpPr>
        <p:sp>
          <p:nvSpPr>
            <p:cNvPr id="3" name="object 3"/>
            <p:cNvSpPr/>
            <p:nvPr/>
          </p:nvSpPr>
          <p:spPr>
            <a:xfrm>
              <a:off x="1143000" y="914400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396240"/>
                  </a:moveTo>
                  <a:lnTo>
                    <a:pt x="0" y="396240"/>
                  </a:lnTo>
                  <a:lnTo>
                    <a:pt x="0" y="0"/>
                  </a:lnTo>
                  <a:lnTo>
                    <a:pt x="5274310" y="0"/>
                  </a:lnTo>
                  <a:lnTo>
                    <a:pt x="5274310" y="3962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7924800"/>
            </a:xfrm>
            <a:custGeom>
              <a:avLst/>
              <a:gdLst/>
              <a:ahLst/>
              <a:cxnLst/>
              <a:rect l="l" t="t" r="r" b="b"/>
              <a:pathLst>
                <a:path w="5274310" h="792480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7924800"/>
                  </a:lnTo>
                  <a:lnTo>
                    <a:pt x="5274310" y="792480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286375" cy="81191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15.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马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关条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约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1895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签订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辱的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条约》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条约规定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881380" indent="-233679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割辽东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岛、台湾及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属岛屿、澎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列岛给日本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Noto Sans CJK JP Medium"/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881380" indent="-233679">
              <a:lnSpc>
                <a:spcPct val="100000"/>
              </a:lnSpc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赔偿日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军费二亿两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Noto Sans CJK JP Medium"/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881380" indent="-233679">
              <a:lnSpc>
                <a:spcPct val="100000"/>
              </a:lnSpc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开放沙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、重庆、苏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、杭州为商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algn="just" marL="12700" marR="9525" indent="635000">
              <a:lnSpc>
                <a:spcPct val="236400"/>
              </a:lnSpc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以在中国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商口岸投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设厂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销中国内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免收内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地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税。该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约致使中国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会半殖民地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程度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大大加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7620" indent="474980">
              <a:lnSpc>
                <a:spcPct val="236400"/>
              </a:lnSpc>
              <a:buAutoNum type="arabicPeriod" startAt="16"/>
              <a:tabLst>
                <a:tab pos="71564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八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联军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侵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1900</a:t>
            </a:r>
            <a:r>
              <a:rPr dirty="0" sz="11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6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奥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八国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镇压义和团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联合发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侵华战争。义和团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行了天津、北京保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卫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联军在北京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杀抢掠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累累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635000">
              <a:lnSpc>
                <a:spcPct val="236400"/>
              </a:lnSpc>
              <a:buSzPct val="90909"/>
              <a:buAutoNum type="arabicPeriod" startAt="16"/>
              <a:tabLst>
                <a:tab pos="88646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《辛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丑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条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约</a:t>
            </a: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1901</a:t>
            </a:r>
            <a:r>
              <a:rPr dirty="0" sz="1100" spc="12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府与侵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者签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了丧权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的《辛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条约》。条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881380" indent="-233679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偿白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5">
                <a:solidFill>
                  <a:srgbClr val="333333"/>
                </a:solidFill>
                <a:latin typeface="UKIJ CJK"/>
                <a:cs typeface="UKIJ CJK"/>
              </a:rPr>
              <a:t>4.5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亿两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39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年还清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881380" indent="-233679">
              <a:lnSpc>
                <a:spcPct val="100000"/>
              </a:lnSpc>
              <a:buClr>
                <a:srgbClr val="00AF50"/>
              </a:buClr>
              <a:buFont typeface="Noto Sans CJK JP Medium"/>
              <a:buAutoNum type="arabicPeriod"/>
              <a:tabLst>
                <a:tab pos="8813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民巷设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使馆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41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许中国人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住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保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647700" marR="9525" indent="-190500">
              <a:lnSpc>
                <a:spcPct val="236400"/>
              </a:lnSpc>
              <a:buClr>
                <a:srgbClr val="00AF50"/>
              </a:buClr>
              <a:buFont typeface="Noto Sans CJK JP Medium"/>
              <a:buAutoNum type="arabicPeriod" startAt="3"/>
              <a:tabLst>
                <a:tab pos="690880" algn="l"/>
              </a:tabLst>
            </a:pPr>
            <a:r>
              <a:rPr dirty="0"/>
              <a:t>	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拆毁北京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大沽的炮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台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准许各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派兵驻守北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到山海关铁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沿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线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的战略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marL="12700" marR="10795" indent="635000">
              <a:lnSpc>
                <a:spcPct val="219400"/>
              </a:lnSpc>
              <a:spcBef>
                <a:spcPts val="40"/>
              </a:spcBef>
              <a:buSzPct val="109090"/>
              <a:buAutoNum type="arabicPeriod" startAt="3"/>
              <a:tabLst>
                <a:tab pos="88773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惩办义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团运动中曾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列强作对的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吏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永远禁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中国人民成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或参与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帝性质的各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marL="12700" marR="9525" indent="635000">
              <a:lnSpc>
                <a:spcPct val="219400"/>
              </a:lnSpc>
              <a:spcBef>
                <a:spcPts val="45"/>
              </a:spcBef>
              <a:buSzPct val="109090"/>
              <a:buAutoNum type="arabicPeriod" startAt="3"/>
              <a:tabLst>
                <a:tab pos="88773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改总理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门为外务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位居六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之上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由此清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府成为列强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侵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完全陷入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半殖民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半封建社会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深渊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9235440"/>
            <a:ext cx="5274310" cy="396240"/>
          </a:xfrm>
          <a:custGeom>
            <a:avLst/>
            <a:gdLst/>
            <a:ahLst/>
            <a:cxnLst/>
            <a:rect l="l" t="t" r="r" b="b"/>
            <a:pathLst>
              <a:path w="5274310" h="396240">
                <a:moveTo>
                  <a:pt x="5274310" y="396240"/>
                </a:moveTo>
                <a:lnTo>
                  <a:pt x="0" y="396240"/>
                </a:lnTo>
                <a:lnTo>
                  <a:pt x="0" y="0"/>
                </a:lnTo>
                <a:lnTo>
                  <a:pt x="5274310" y="0"/>
                </a:lnTo>
                <a:lnTo>
                  <a:pt x="5274310" y="39624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914400"/>
            <a:ext cx="5274310" cy="792480"/>
          </a:xfrm>
          <a:prstGeom prst="rect">
            <a:avLst/>
          </a:prstGeom>
          <a:solidFill>
            <a:srgbClr val="F6F6F6"/>
          </a:solidFill>
        </p:spPr>
        <p:txBody>
          <a:bodyPr wrap="square" lIns="0" tIns="113664" rIns="0" bIns="0" rtlCol="0" vert="horz">
            <a:spAutoFit/>
          </a:bodyPr>
          <a:lstStyle/>
          <a:p>
            <a:pPr marL="635000">
              <a:lnSpc>
                <a:spcPct val="100000"/>
              </a:lnSpc>
              <a:spcBef>
                <a:spcPts val="894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18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团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运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动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着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有农民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动的落后、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信、愚昧等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限性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07463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19.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兴中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1894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孙中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在檀香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建立的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国第一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资产阶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主革命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驱除鞑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恢复中华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创立和众政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996184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20.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盟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1905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中国同盟会成立大会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大会通过了同盟章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驱除鞑虏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恢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复中华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立民国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平均地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为政治纲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中国同盟会是近代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国第一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个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统一的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产阶级革命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97737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21.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路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国有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1911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5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旨意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法令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强行收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民间集资自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的粤汉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川汉铁路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引起轰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烈烈的保路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潮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间接引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武昌起义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562331"/>
            <a:ext cx="535241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22.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民国成立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1911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年底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京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孙中山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国临时大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统。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1912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年元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旦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孙中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宣誓就职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宣告中华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国成立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定都南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旗为国旗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4552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12800" indent="-325120">
              <a:lnSpc>
                <a:spcPct val="100000"/>
              </a:lnSpc>
              <a:spcBef>
                <a:spcPts val="105"/>
              </a:spcBef>
              <a:buClr>
                <a:srgbClr val="333333"/>
              </a:buClr>
              <a:buAutoNum type="arabicPeriod" startAt="23"/>
              <a:tabLst>
                <a:tab pos="81280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《中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民国临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时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约法</a:t>
            </a:r>
            <a:r>
              <a:rPr dirty="0" sz="1100" spc="-6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7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7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1912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春</a:t>
            </a:r>
            <a:r>
              <a:rPr dirty="0" sz="1100" spc="-60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孙中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民国南京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临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33333"/>
              </a:buClr>
              <a:buFont typeface="UKIJ CJK"/>
              <a:buAutoNum type="arabicPeriod" startAt="23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布《中华民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临时约法》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lvl="1" marL="1109980" indent="-14478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90909"/>
              <a:buFont typeface="Noto Sans CJK JP Medium"/>
              <a:buAutoNum type="arabicPeriod"/>
              <a:tabLst>
                <a:tab pos="1109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约法规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中华民国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权属于国民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 marL="12700" marR="5080" indent="952500">
              <a:lnSpc>
                <a:spcPct val="236400"/>
              </a:lnSpc>
              <a:buClr>
                <a:srgbClr val="FF0000"/>
              </a:buClr>
              <a:buSzPct val="90909"/>
              <a:buFont typeface="Noto Sans CJK JP Medium"/>
              <a:buAutoNum type="arabicPeriod"/>
              <a:tabLst>
                <a:tab pos="1105535" algn="l"/>
              </a:tabLst>
            </a:pP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族一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20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居住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聚会、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社、宗教信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等自由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/>
            </a:pPr>
            <a:endParaRPr sz="950">
              <a:latin typeface="UKIJ CJK"/>
              <a:cs typeface="UKIJ CJK"/>
            </a:endParaRPr>
          </a:p>
          <a:p>
            <a:pPr lvl="1" marL="1111250" indent="-146685">
              <a:lnSpc>
                <a:spcPct val="100000"/>
              </a:lnSpc>
              <a:buClr>
                <a:srgbClr val="FF0000"/>
              </a:buClr>
              <a:buSzPct val="90909"/>
              <a:buFont typeface="Noto Sans CJK JP Medium"/>
              <a:buAutoNum type="arabicPeriod"/>
              <a:tabLst>
                <a:tab pos="1111885" algn="l"/>
              </a:tabLst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和被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司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的政治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lvl="1" marL="12700" marR="5080" indent="952500">
              <a:lnSpc>
                <a:spcPct val="236400"/>
              </a:lnSpc>
              <a:buClr>
                <a:srgbClr val="FF0000"/>
              </a:buClr>
              <a:buSzPct val="90909"/>
              <a:buFont typeface="Noto Sans CJK JP Medium"/>
              <a:buAutoNum type="arabicPeriod" startAt="4"/>
              <a:tabLst>
                <a:tab pos="1111885" algn="l"/>
              </a:tabLst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生。总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可以驳回总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的意见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 startAt="4"/>
            </a:pPr>
            <a:endParaRPr sz="950">
              <a:latin typeface="UKIJ CJK"/>
              <a:cs typeface="UKIJ CJK"/>
            </a:endParaRPr>
          </a:p>
          <a:p>
            <a:pPr lvl="1" marL="1109980" indent="-14478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90909"/>
              <a:buFont typeface="Noto Sans CJK JP Medium"/>
              <a:buAutoNum type="arabicPeriod" startAt="4"/>
              <a:tabLst>
                <a:tab pos="1109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总统颁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命令须由总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副署才能生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952500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这部约法是中国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近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代史上第一部资产阶级性质的民主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8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具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有反对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封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建专制制度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进步意义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6166091"/>
            <a:ext cx="528637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24.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亥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革命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1894~1912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史上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次伟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endParaRPr sz="1100">
              <a:latin typeface="UKIJ CJK"/>
              <a:cs typeface="UKIJ CJK"/>
            </a:endParaRPr>
          </a:p>
          <a:p>
            <a:pPr algn="just"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的资产阶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民主革命。它推翻了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王朝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结束了中国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千多年的封建君主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专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立起资产阶级共和国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使人民获得了一些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主和自由的权利。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从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和观念逐渐深入人心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辛亥革命推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翻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洋人的朝廷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客观上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打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击了帝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主义侵略势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为中国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族资本主义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发展创造了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条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8543532"/>
            <a:ext cx="536448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>
                <a:solidFill>
                  <a:srgbClr val="FF0000"/>
                </a:solidFill>
                <a:latin typeface="UKIJ CJK"/>
                <a:cs typeface="UKIJ CJK"/>
              </a:rPr>
              <a:t>25．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《二十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条</a:t>
            </a: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1915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凯政府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8699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企图把中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的领土、政治、军事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财政等都置于日本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控制之下的二十一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条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无理要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。二十一条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求严重损害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中国的主权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26.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伐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战争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1926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1928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华民国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广州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及其领导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的国民革命军北进讨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北京北洋政府及其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导下的各路军阀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使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中华民国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形式上完成统一的战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目的是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消灭帝国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义支持的北洋军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阀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吴佩孚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孙传芳和张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霖三派势力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392411"/>
            <a:ext cx="52863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27.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四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·</a:t>
            </a:r>
            <a:r>
              <a:rPr dirty="0" sz="1100" spc="-8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一二反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命政变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6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12</a:t>
            </a:r>
            <a:r>
              <a:rPr dirty="0" sz="1100" spc="17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以蒋介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石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为首的国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endParaRPr sz="1100">
              <a:latin typeface="UKIJ CJK"/>
              <a:cs typeface="UKIJ CJK"/>
            </a:endParaRPr>
          </a:p>
          <a:p>
            <a:pPr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党新右派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上海因惧怕共产党武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夺取政权而发动的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对共产党的政变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这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就是历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上著名的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四一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标志着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国共第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次合作开始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破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97737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28.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七</a:t>
            </a:r>
            <a:r>
              <a:rPr dirty="0" sz="1100" spc="-75" b="0">
                <a:solidFill>
                  <a:srgbClr val="FF0000"/>
                </a:solidFill>
                <a:latin typeface="Noto Sans CJK JP Medium"/>
                <a:cs typeface="Noto Sans CJK JP Medium"/>
              </a:rPr>
              <a:t>·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五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反革命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变</a:t>
            </a:r>
            <a:r>
              <a:rPr dirty="0" sz="11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8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15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卫集团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武汉对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产党人和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命群众展开了疯狂的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屠杀。汪精卫集团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行反共政变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第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一次国共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作最后破裂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孙中山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三大政策被国民党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全抛弃。至此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民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失败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95857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29.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合流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石集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团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在反共的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础上实行反革命合流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武汉国民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南京国民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合并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宁汉合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流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8543532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30.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1921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23</a:t>
            </a:r>
            <a:r>
              <a:rPr dirty="0" sz="1100" spc="16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国共产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第一次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国代表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endParaRPr sz="1100">
              <a:latin typeface="UKIJ CJK"/>
              <a:cs typeface="UKIJ CJK"/>
            </a:endParaRPr>
          </a:p>
          <a:p>
            <a:pPr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会在上海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密召开。大会通过了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确定党的名称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中国共产党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党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奋斗目标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用革命军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与无产阶级一起推翻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产阶级政权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专政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资本家私有制。大会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定今后党的中心工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是组织工人阶级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导工人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动。大会还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立了党的中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机构</a:t>
            </a:r>
            <a:r>
              <a:rPr dirty="0" sz="1100" spc="190">
                <a:solidFill>
                  <a:srgbClr val="333333"/>
                </a:solidFill>
                <a:latin typeface="UKIJ CJK"/>
                <a:cs typeface="UKIJ CJK"/>
              </a:rPr>
              <a:t>---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中央局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选举陈独秀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95500" y="2895600"/>
            <a:ext cx="927100" cy="317500"/>
          </a:xfrm>
          <a:custGeom>
            <a:avLst/>
            <a:gdLst/>
            <a:ahLst/>
            <a:cxnLst/>
            <a:rect l="l" t="t" r="r" b="b"/>
            <a:pathLst>
              <a:path w="927100" h="317500">
                <a:moveTo>
                  <a:pt x="927100" y="0"/>
                </a:moveTo>
                <a:lnTo>
                  <a:pt x="765175" y="0"/>
                </a:lnTo>
                <a:lnTo>
                  <a:pt x="626745" y="0"/>
                </a:lnTo>
                <a:lnTo>
                  <a:pt x="425450" y="0"/>
                </a:lnTo>
                <a:lnTo>
                  <a:pt x="0" y="0"/>
                </a:lnTo>
                <a:lnTo>
                  <a:pt x="0" y="317500"/>
                </a:lnTo>
                <a:lnTo>
                  <a:pt x="425450" y="317500"/>
                </a:lnTo>
                <a:lnTo>
                  <a:pt x="626745" y="317500"/>
                </a:lnTo>
                <a:lnTo>
                  <a:pt x="765175" y="317500"/>
                </a:lnTo>
                <a:lnTo>
                  <a:pt x="927100" y="317500"/>
                </a:lnTo>
                <a:lnTo>
                  <a:pt x="92710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2203704"/>
            <a:ext cx="5281930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0645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333333"/>
                </a:solidFill>
                <a:latin typeface="UKIJ CJK"/>
                <a:cs typeface="UKIJ CJK"/>
              </a:rPr>
              <a:t>31.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第一次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合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作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共产党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中国国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党两党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从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1924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月起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历时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952500">
              <a:lnSpc>
                <a:spcPct val="236400"/>
              </a:lnSpc>
            </a:pPr>
            <a:r>
              <a:rPr dirty="0" sz="1100" spc="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1924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33333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4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中国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民党第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次全国代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大会的召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标志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着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国民党改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的完成和国共合作的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式建立。第一次国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合作建立以后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命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得到全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迅速的发展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开创了中国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命的新局面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40225" y="5273040"/>
            <a:ext cx="798830" cy="317500"/>
          </a:xfrm>
          <a:custGeom>
            <a:avLst/>
            <a:gdLst/>
            <a:ahLst/>
            <a:cxnLst/>
            <a:rect l="l" t="t" r="r" b="b"/>
            <a:pathLst>
              <a:path w="798829" h="317500">
                <a:moveTo>
                  <a:pt x="798829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8829" y="0"/>
                </a:lnTo>
                <a:lnTo>
                  <a:pt x="798829" y="31750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4581144"/>
            <a:ext cx="5286375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32.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新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主主义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从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1840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1949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1840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1919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为旧民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1919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1949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称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为新民主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义革命。新旧民主主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革命区别的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最根本标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是领导权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握在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的手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旧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资产阶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无产阶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领导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新民主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义革命是指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无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产阶级领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的、人民大众的、反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帝国主义、封建主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和官僚资本主义的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革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33.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八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七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会议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60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中央在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口秘密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开的紧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急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会议。会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清算了陈独秀的右倾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确定开展土地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命和武装反抗国民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党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统治的总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决定秋收时节发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武装起义。这次会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给正处于思想絮乱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组织涣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中的中国共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党指明了前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的方向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34.</a:t>
            </a:r>
            <a:r>
              <a:rPr dirty="0" sz="1100" spc="-22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工农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武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装割据</a:t>
            </a:r>
            <a:r>
              <a:rPr dirty="0" sz="1100" spc="36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36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装割据</a:t>
            </a:r>
            <a:r>
              <a:rPr dirty="0" sz="1100" spc="78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指毛泽东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武装斗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土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地革命和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据地建设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是毛泽东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马克思主义同中国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命具体实践相结合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典范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362575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35.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遵义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会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议</a:t>
            </a:r>
            <a:r>
              <a:rPr dirty="0" sz="1100" spc="5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1935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央在遵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召开的政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局扩大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algn="just" marL="12700" marR="857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集中全力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正博古等人的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左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倾军事路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错误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肯定毛泽东的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确军事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选举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泽东为政治局常委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消博古、李德的军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指挥权。遵义会议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结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束了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左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倾错误在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央的统治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事实上确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了以毛泽东为核心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党中央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正确领导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使中国共产党历史上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个生死攸关的转折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标志着中国共产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从幼年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到成熟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373611"/>
            <a:ext cx="529717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36.</a:t>
            </a:r>
            <a:r>
              <a:rPr dirty="0" sz="1100" spc="-22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长征</a:t>
            </a: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长征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工农红军主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从长江以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各革命根据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向陕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甘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根据地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略转移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1934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-80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红军主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征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1936 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红军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一、二、四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面军在甘肃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宁胜利会合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结束了长征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95857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37.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全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面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路线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1937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陕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洛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川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召开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议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定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了全面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抗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战路线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全名族一切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争取抗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胜利的人民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8147291"/>
            <a:ext cx="532955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38.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抗日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争的一对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要矛盾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族和日本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间的矛盾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334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之前的国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两党的阶级矛盾下降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次要矛盾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这也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抗日民族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统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一战线建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立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的基础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39.</a:t>
            </a:r>
            <a:r>
              <a:rPr dirty="0" sz="1100" spc="-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抗日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争的两个战场</a:t>
            </a:r>
            <a:r>
              <a:rPr dirty="0" sz="1100" spc="-9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领导的正面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场和中共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导的敌后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20370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40.</a:t>
            </a:r>
            <a:r>
              <a:rPr dirty="0" sz="1100" spc="-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抗日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争的三个阶段</a:t>
            </a: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御阶段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持阶段和战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5788" y="3392411"/>
            <a:ext cx="480504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41.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抗日战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的四大战略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术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国民党</a:t>
            </a:r>
            <a:r>
              <a:rPr dirty="0" sz="1100" spc="405">
                <a:solidFill>
                  <a:srgbClr val="333333"/>
                </a:solidFill>
                <a:latin typeface="UKIJ CJK"/>
                <a:cs typeface="UKIJ CJK"/>
              </a:rPr>
              <a:t>——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阵地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中共</a:t>
            </a:r>
            <a:r>
              <a:rPr dirty="0" sz="1100" spc="405">
                <a:solidFill>
                  <a:srgbClr val="333333"/>
                </a:solidFill>
                <a:latin typeface="UKIJ CJK"/>
                <a:cs typeface="UKIJ CJK"/>
              </a:rPr>
              <a:t>——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持久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489584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游击战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运动战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5788" y="4581144"/>
            <a:ext cx="3881754" cy="21850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37185" indent="-325120">
              <a:lnSpc>
                <a:spcPct val="100000"/>
              </a:lnSpc>
              <a:spcBef>
                <a:spcPts val="105"/>
              </a:spcBef>
              <a:buAutoNum type="arabicPeriod" startAt="42"/>
              <a:tabLst>
                <a:tab pos="33782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中共为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抗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战所做出的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五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大贡献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 startAt="42"/>
            </a:pPr>
            <a:endParaRPr sz="950">
              <a:latin typeface="UKIJ CJK"/>
              <a:cs typeface="UKIJ CJK"/>
            </a:endParaRPr>
          </a:p>
          <a:p>
            <a:pPr lvl="1" marL="553720" indent="-222885">
              <a:lnSpc>
                <a:spcPct val="100000"/>
              </a:lnSpc>
              <a:buAutoNum type="arabicPeriod"/>
              <a:tabLst>
                <a:tab pos="55372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倡导和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动抗日民族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一战线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lvl="1" marL="553720" indent="-22288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5372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抗战路线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lvl="1" marL="553720" indent="-222885">
              <a:lnSpc>
                <a:spcPct val="100000"/>
              </a:lnSpc>
              <a:buAutoNum type="arabicPeriod"/>
              <a:tabLst>
                <a:tab pos="55372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开辟敌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后方为抗日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lvl="1" marL="553720" indent="-222885">
              <a:lnSpc>
                <a:spcPct val="100000"/>
              </a:lnSpc>
              <a:buAutoNum type="arabicPeriod"/>
              <a:tabLst>
                <a:tab pos="55372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牵制日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半数以上兵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成为抗战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中流砥柱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lvl="1" marL="570230" indent="-240029">
              <a:lnSpc>
                <a:spcPct val="100000"/>
              </a:lnSpc>
              <a:buSzPct val="109090"/>
              <a:buAutoNum type="arabicPeriod"/>
              <a:tabLst>
                <a:tab pos="570865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发表《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持久战》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定人民的抗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06750" y="8442960"/>
            <a:ext cx="793750" cy="317500"/>
          </a:xfrm>
          <a:custGeom>
            <a:avLst/>
            <a:gdLst/>
            <a:ahLst/>
            <a:cxnLst/>
            <a:rect l="l" t="t" r="r" b="b"/>
            <a:pathLst>
              <a:path w="793750" h="317500">
                <a:moveTo>
                  <a:pt x="793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3750" y="0"/>
                </a:lnTo>
                <a:lnTo>
                  <a:pt x="793750" y="31750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28637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43.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重庆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谈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判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1945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年胜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利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免内战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争取和平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民党政府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重庆进行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43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平谈判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史称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庆谈判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1945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29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开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始</a:t>
            </a:r>
            <a:r>
              <a:rPr dirty="0" sz="1100" spc="-2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至</a:t>
            </a:r>
            <a:r>
              <a:rPr dirty="0" sz="1100" spc="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结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束</a:t>
            </a:r>
            <a:r>
              <a:rPr dirty="0" sz="1100" spc="-2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双方签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政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府与中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代表会谈纪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u="sng" sz="1100" spc="145" b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Noto Sans CJK JP Medium"/>
                <a:cs typeface="Noto Sans CJK JP Medium"/>
              </a:rPr>
              <a:t>《双十</a:t>
            </a:r>
            <a:r>
              <a:rPr dirty="0" u="sng" sz="1100" spc="160" b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Noto Sans CJK JP Medium"/>
                <a:cs typeface="Noto Sans CJK JP Medium"/>
              </a:rPr>
              <a:t>协</a:t>
            </a:r>
            <a:r>
              <a:rPr dirty="0" u="sng" sz="1100" spc="145" b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Noto Sans CJK JP Medium"/>
                <a:cs typeface="Noto Sans CJK JP Medium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828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44.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进程之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略防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御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1946.6—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1947.6</a:t>
            </a:r>
            <a:r>
              <a:rPr dirty="0" sz="1100" spc="9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共粉碎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全面进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粉碎对陕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和山东两个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放区的重点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203704"/>
            <a:ext cx="528828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45.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争</a:t>
            </a:r>
            <a:r>
              <a:rPr dirty="0" sz="1100" spc="180">
                <a:solidFill>
                  <a:srgbClr val="FF0000"/>
                </a:solidFill>
                <a:latin typeface="UKIJ CJK"/>
                <a:cs typeface="UKIJ CJK"/>
              </a:rPr>
              <a:t>进程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之</a:t>
            </a:r>
            <a:r>
              <a:rPr dirty="0" sz="1100" spc="18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略</a:t>
            </a:r>
            <a:r>
              <a:rPr dirty="0" sz="1100" spc="180">
                <a:solidFill>
                  <a:srgbClr val="FF0000"/>
                </a:solidFill>
                <a:latin typeface="UKIJ CJK"/>
                <a:cs typeface="UKIJ CJK"/>
              </a:rPr>
              <a:t>反攻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1947.6</a:t>
            </a:r>
            <a:r>
              <a:rPr dirty="0" sz="1100" spc="-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—</a:t>
            </a:r>
            <a:r>
              <a:rPr dirty="0" sz="1100" spc="-7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1948.9</a:t>
            </a:r>
            <a:r>
              <a:rPr dirty="0" sz="1100" spc="-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1947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6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刘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邓大军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进大别山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开战略反攻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序幕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392411"/>
            <a:ext cx="528828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46.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进程之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略决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1824C1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48.9</a:t>
            </a:r>
            <a:r>
              <a:rPr dirty="0" sz="1100" spc="-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—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1949.1</a:t>
            </a:r>
            <a:r>
              <a:rPr dirty="0" sz="1100" spc="9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沈、淮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津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三大战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国民党军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的主力基本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被消灭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581144"/>
            <a:ext cx="528637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47.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战役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1948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力量发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了重大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决战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时机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已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经到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1948</a:t>
            </a:r>
            <a:r>
              <a:rPr dirty="0" sz="1100" spc="16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—</a:t>
            </a:r>
            <a:r>
              <a:rPr dirty="0" sz="1100" spc="-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1949</a:t>
            </a:r>
            <a:r>
              <a:rPr dirty="0" sz="1100" spc="16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发动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了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辽沈、淮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、平津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大战役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役共歼灭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改编了国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150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万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国民党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军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队的主力基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上被消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845058"/>
            <a:ext cx="1045210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第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五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单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元 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度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的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建</a:t>
            </a:r>
            <a:r>
              <a:rPr dirty="0" sz="20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立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32379" y="935736"/>
            <a:ext cx="384937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从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科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学社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会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主义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理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论到社</a:t>
            </a:r>
            <a:r>
              <a:rPr dirty="0" sz="2000" spc="15" b="0">
                <a:solidFill>
                  <a:srgbClr val="3131DE"/>
                </a:solidFill>
                <a:latin typeface="WenQuanYi Zen Hei Mono"/>
                <a:cs typeface="WenQuanYi Zen Hei Mono"/>
              </a:rPr>
              <a:t>会</a:t>
            </a:r>
            <a:r>
              <a:rPr dirty="0" sz="2000" b="0">
                <a:solidFill>
                  <a:srgbClr val="3131DE"/>
                </a:solidFill>
                <a:latin typeface="WenQuanYi Zen Hei Mono"/>
                <a:cs typeface="WenQuanYi Zen Hei Mono"/>
              </a:rPr>
              <a:t>主义</a:t>
            </a:r>
            <a:r>
              <a:rPr dirty="0" sz="20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制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20370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-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空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想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阶级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期的一种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会主义学说。现代社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主义思想的来源之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。但这些设想无法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实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人圣西门、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立叶英国人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文是其中著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378866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欧洲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三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大工人运动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十九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纪三四十年代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法、德等国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阶级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展了独立的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治运动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现就是发生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著名的三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工人运动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法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国里昂丝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工人两次起义、英国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章运动、德国西里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亚纺织工人起义。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三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大工人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动的新特点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表明无产阶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作为独立的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治力量登上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历史舞台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576985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产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党宣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言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克思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恩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1848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产主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盟起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草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的纲领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产主义运动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一个纲领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文献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马克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主义诞生的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重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要标志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宣言第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次全面系统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地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阐述了科学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社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会主义理论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普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战争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19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1870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士为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统一德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欧洲大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陆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霸权而爆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的战争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是由法国发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最后以普鲁士大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建立德意志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帝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国告终。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普法战争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导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致法兰西第二帝国的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垮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台和共和国的确立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直接促使</a:t>
            </a:r>
            <a:r>
              <a:rPr dirty="0" sz="1100" b="0">
                <a:solidFill>
                  <a:srgbClr val="00AFEF"/>
                </a:solidFill>
                <a:latin typeface="Noto Sans CJK JP Medium"/>
                <a:cs typeface="Noto Sans CJK JP Medium"/>
              </a:rPr>
              <a:t>巴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黎公社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2701290"/>
            <a:chOff x="1143000" y="914400"/>
            <a:chExt cx="5274310" cy="2701290"/>
          </a:xfrm>
        </p:grpSpPr>
        <p:sp>
          <p:nvSpPr>
            <p:cNvPr id="3" name="object 3"/>
            <p:cNvSpPr/>
            <p:nvPr/>
          </p:nvSpPr>
          <p:spPr>
            <a:xfrm>
              <a:off x="1143000" y="914399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2305050"/>
            </a:xfrm>
            <a:custGeom>
              <a:avLst/>
              <a:gdLst/>
              <a:ahLst/>
              <a:cxnLst/>
              <a:rect l="l" t="t" r="r" b="b"/>
              <a:pathLst>
                <a:path w="5274310" h="230505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1274445"/>
                  </a:lnTo>
                  <a:lnTo>
                    <a:pt x="0" y="1670685"/>
                  </a:lnTo>
                  <a:lnTo>
                    <a:pt x="0" y="2305050"/>
                  </a:lnTo>
                  <a:lnTo>
                    <a:pt x="5274310" y="2305050"/>
                  </a:lnTo>
                  <a:lnTo>
                    <a:pt x="5274310" y="1670685"/>
                  </a:lnTo>
                  <a:lnTo>
                    <a:pt x="5274310" y="1274445"/>
                  </a:lnTo>
                  <a:lnTo>
                    <a:pt x="5274310" y="79248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301615" cy="22606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秦</a:t>
            </a:r>
            <a:r>
              <a:rPr dirty="0" sz="1100" spc="17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三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九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卿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大夫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九卿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卿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列卿之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意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514350" indent="-223520">
              <a:lnSpc>
                <a:spcPct val="100000"/>
              </a:lnSpc>
              <a:spcBef>
                <a:spcPts val="5"/>
              </a:spcBef>
              <a:buSzPct val="90909"/>
              <a:buAutoNum type="arabicPeriod" startAt="8"/>
              <a:tabLst>
                <a:tab pos="514984" algn="l"/>
              </a:tabLst>
            </a:pP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郡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国并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行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制：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又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称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郡国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制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，</a:t>
            </a: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-1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在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推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行郡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县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制的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同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时又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推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行封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国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181818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278765">
              <a:lnSpc>
                <a:spcPct val="236400"/>
              </a:lnSpc>
              <a:spcBef>
                <a:spcPts val="670"/>
              </a:spcBef>
              <a:buSzPct val="90909"/>
              <a:buAutoNum type="arabicPeriod" startAt="8"/>
              <a:tabLst>
                <a:tab pos="408940" algn="l"/>
              </a:tabLst>
            </a:pP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禁军：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帝王封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建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时代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,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帝王直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辖</a:t>
            </a:r>
            <a:r>
              <a:rPr dirty="0" sz="1100" spc="-5">
                <a:solidFill>
                  <a:srgbClr val="181818"/>
                </a:solidFill>
                <a:latin typeface="UKIJ CJK"/>
                <a:cs typeface="UKIJ CJK"/>
              </a:rPr>
              <a:t>,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担任护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卫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帝王或皇宫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、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首都警备任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务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的军队。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因 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时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代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文化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与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地域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的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不同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,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有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其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他异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名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同义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的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名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称</a:t>
            </a:r>
            <a:r>
              <a:rPr dirty="0" sz="1100" spc="-15">
                <a:solidFill>
                  <a:srgbClr val="181818"/>
                </a:solidFill>
                <a:latin typeface="UKIJ CJK"/>
                <a:cs typeface="UKIJ CJK"/>
              </a:rPr>
              <a:t>,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如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禁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卫、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亲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卫、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近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卫、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御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林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军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等不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同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称 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呼</a:t>
            </a:r>
            <a:r>
              <a:rPr dirty="0" sz="1100" spc="5">
                <a:solidFill>
                  <a:srgbClr val="181818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3615690"/>
            <a:ext cx="5274310" cy="1030605"/>
          </a:xfrm>
          <a:custGeom>
            <a:avLst/>
            <a:gdLst/>
            <a:ahLst/>
            <a:cxnLst/>
            <a:rect l="l" t="t" r="r" b="b"/>
            <a:pathLst>
              <a:path w="5274310" h="1030604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1030605"/>
                </a:lnTo>
                <a:lnTo>
                  <a:pt x="5274310" y="1030605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3715499"/>
            <a:ext cx="530161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1465">
              <a:lnSpc>
                <a:spcPct val="100000"/>
              </a:lnSpc>
              <a:spcBef>
                <a:spcPts val="105"/>
              </a:spcBef>
            </a:pPr>
            <a:r>
              <a:rPr dirty="0" sz="1100" spc="20">
                <a:solidFill>
                  <a:srgbClr val="FF0000"/>
                </a:solidFill>
                <a:latin typeface="UKIJ CJK"/>
                <a:cs typeface="UKIJ CJK"/>
              </a:rPr>
              <a:t>10.</a:t>
            </a: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宰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相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：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宰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是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主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宰，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相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是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辅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助之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。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它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是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国君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之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下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辅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助国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君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处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理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政务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的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最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高</a:t>
            </a:r>
            <a:r>
              <a:rPr dirty="0" sz="1100" spc="15">
                <a:solidFill>
                  <a:srgbClr val="181818"/>
                </a:solidFill>
                <a:latin typeface="UKIJ CJK"/>
                <a:cs typeface="UKIJ CJK"/>
              </a:rPr>
              <a:t>官职</a:t>
            </a:r>
            <a:r>
              <a:rPr dirty="0" sz="1100" spc="5">
                <a:solidFill>
                  <a:srgbClr val="181818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夏</a:t>
            </a:r>
            <a:r>
              <a:rPr dirty="0" sz="1100" spc="-10" b="0">
                <a:solidFill>
                  <a:srgbClr val="1824C1"/>
                </a:solidFill>
                <a:latin typeface="Noto Sans CJK JP Medium"/>
                <a:cs typeface="Noto Sans CJK JP Medium"/>
              </a:rPr>
              <a:t>商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是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巫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史，</a:t>
            </a: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-10" b="0">
                <a:solidFill>
                  <a:srgbClr val="1824C1"/>
                </a:solidFill>
                <a:latin typeface="Noto Sans CJK JP Medium"/>
                <a:cs typeface="Noto Sans CJK JP Medium"/>
              </a:rPr>
              <a:t>周</a:t>
            </a: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春秋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是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公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卿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，</a:t>
            </a:r>
            <a:r>
              <a:rPr dirty="0" sz="1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战国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以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后</a:t>
            </a:r>
            <a:r>
              <a:rPr dirty="0" sz="1100">
                <a:solidFill>
                  <a:srgbClr val="181818"/>
                </a:solidFill>
                <a:latin typeface="UKIJ CJK"/>
                <a:cs typeface="UKIJ CJK"/>
              </a:rPr>
              <a:t>是宰</a:t>
            </a:r>
            <a:r>
              <a:rPr dirty="0" sz="1100" spc="-10">
                <a:solidFill>
                  <a:srgbClr val="181818"/>
                </a:solidFill>
                <a:latin typeface="UKIJ CJK"/>
                <a:cs typeface="UKIJ CJK"/>
              </a:rPr>
              <a:t>相</a:t>
            </a:r>
            <a:r>
              <a:rPr dirty="0" sz="1100" spc="5">
                <a:solidFill>
                  <a:srgbClr val="181818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3000" y="4646295"/>
            <a:ext cx="5274310" cy="4754880"/>
          </a:xfrm>
          <a:custGeom>
            <a:avLst/>
            <a:gdLst/>
            <a:ahLst/>
            <a:cxnLst/>
            <a:rect l="l" t="t" r="r" b="b"/>
            <a:pathLst>
              <a:path w="5274310" h="4754880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792480"/>
                </a:lnTo>
                <a:lnTo>
                  <a:pt x="0" y="4754880"/>
                </a:lnTo>
                <a:lnTo>
                  <a:pt x="5274310" y="4754880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300" y="4747260"/>
            <a:ext cx="5362575" cy="4552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11</a:t>
            </a:r>
            <a:r>
              <a:rPr dirty="0" sz="1100" spc="-9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郡县制</a:t>
            </a: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继宗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分封制度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之后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出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统县的两级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endParaRPr sz="1100">
              <a:latin typeface="UKIJ CJK"/>
              <a:cs typeface="UKIJ CJK"/>
            </a:endParaRPr>
          </a:p>
          <a:p>
            <a:pPr algn="just" marL="12700" marR="857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政制度。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盛行于秦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。郡县制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古代中央集权制在地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政权上的体现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形 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成于战国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央政府辖下的地方行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单位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其组织机构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政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府略同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郡以下设县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道。县以下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乡、里和亭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ct val="236400"/>
              </a:lnSpc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12.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中书省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古代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署名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封建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权执政中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部门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汉朝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始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令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魏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国建秘书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有监、令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魏曹丕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称中书监、令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晋朝以后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称中书省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秉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承君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意旨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掌管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令的机构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沿至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隋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唐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遂成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全国政务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枢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宋元时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中书省设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中书丞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明清时期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废置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3820" indent="316865">
              <a:lnSpc>
                <a:spcPct val="236400"/>
              </a:lnSpc>
            </a:pP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殿阁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学士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朱元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璋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即位后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废除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丞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丞相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废除以后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重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大政务都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皇帝亲自处理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明太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平均每天要批阅奏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二百多件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处理国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事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四百多件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忙得不可开交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于是他另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设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殿阁大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大学士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与决策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逐渐形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内阁制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955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5.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巴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公社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1871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18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5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28</a:t>
            </a:r>
            <a:r>
              <a:rPr dirty="0" sz="1100" spc="7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短暂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endParaRPr sz="1100">
              <a:latin typeface="UKIJ CJK"/>
              <a:cs typeface="UKIJ CJK"/>
            </a:endParaRPr>
          </a:p>
          <a:p>
            <a:pPr marL="12700" marR="1333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巴黎的政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。巴黎公社是世界上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产阶级武装暴力直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夺取城市政权的第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一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次尝试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它丰富和发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了马克思主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关于阶级斗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和社会主义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9399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6.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月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克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1917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了二月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命后的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二个阶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十月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命发生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1917 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11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儒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略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历</a:t>
            </a:r>
            <a:r>
              <a:rPr dirty="0" sz="1100" spc="1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25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）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28066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7.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奴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领主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建立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剥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削奴役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奴的经济制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34479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8.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二月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1917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爆发二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翻了沙皇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建立了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场资产阶级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56233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9.</a:t>
            </a:r>
            <a:r>
              <a:rPr dirty="0" sz="1100" spc="-17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四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提纲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将俄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但以和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方式取得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20750"/>
            <a:ext cx="521335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第六单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3131DE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现代中国的政治建设与</a:t>
            </a:r>
            <a:r>
              <a:rPr dirty="0" sz="2200" spc="20" b="0">
                <a:solidFill>
                  <a:srgbClr val="3131DE"/>
                </a:solidFill>
                <a:latin typeface="WenQuanYi Zen Hei Mono"/>
                <a:cs typeface="WenQuanYi Zen Hei Mono"/>
              </a:rPr>
              <a:t>祖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国统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一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07463"/>
            <a:ext cx="52457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《共同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纲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领》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民政治协商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议共同纲领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中华人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共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和国建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初期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的施政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规定我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是新民主主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1954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国宪法》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颁布以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时宪法的作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。这个纲领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在中国共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党领导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中国人民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治协商会议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1949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月通过的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78866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2.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族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区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域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治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方实行区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设立自治机关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行使自治权的制度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民族区域自治制度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我国的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本政治制度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是建立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国特色社会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义政治的重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届政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治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协商会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议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１</a:t>
            </a:r>
            <a:r>
              <a:rPr dirty="0" sz="1100" spc="-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９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４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９</a:t>
            </a:r>
            <a:r>
              <a:rPr dirty="0" sz="1100" spc="-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９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２</a:t>
            </a:r>
            <a:r>
              <a:rPr dirty="0" sz="1100" spc="-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１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９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３</a:t>
            </a:r>
            <a:r>
              <a:rPr dirty="0" sz="1100" spc="-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０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北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京举行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政协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这次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议代行了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国的立法机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构</a:t>
            </a:r>
            <a:r>
              <a:rPr dirty="0" sz="1100" spc="-320" b="0">
                <a:solidFill>
                  <a:srgbClr val="00AFEF"/>
                </a:solidFill>
                <a:latin typeface="Noto Sans CJK JP Medium"/>
                <a:cs typeface="Noto Sans CJK JP Medium"/>
              </a:rPr>
              <a:t>─</a:t>
            </a:r>
            <a:r>
              <a:rPr dirty="0" sz="1100" spc="-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320" b="0">
                <a:solidFill>
                  <a:srgbClr val="00AFEF"/>
                </a:solidFill>
                <a:latin typeface="Noto Sans CJK JP Medium"/>
                <a:cs typeface="Noto Sans CJK JP Medium"/>
              </a:rPr>
              <a:t>─</a:t>
            </a:r>
            <a:r>
              <a:rPr dirty="0" sz="1100" spc="-13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全国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民代表大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会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的职权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5857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4.</a:t>
            </a:r>
            <a:r>
              <a:rPr dirty="0" sz="1100" spc="-16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代表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会制度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会制度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专政的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组织形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中国的根本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14729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5.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第一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7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1954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月召开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一部宪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会制度为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我国根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政治制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6375" cy="2571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6</a:t>
            </a:r>
            <a:r>
              <a:rPr dirty="0" sz="1100" spc="2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54</a:t>
            </a:r>
            <a:r>
              <a:rPr dirty="0" sz="1100" spc="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290">
                <a:solidFill>
                  <a:srgbClr val="333333"/>
                </a:solidFill>
                <a:latin typeface="UKIJ CJK"/>
                <a:cs typeface="UKIJ CJK"/>
              </a:rPr>
              <a:t>&lt;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国宪法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&gt;,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1954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一届全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endParaRPr sz="1100">
              <a:latin typeface="UKIJ CJK"/>
              <a:cs typeface="UKIJ CJK"/>
            </a:endParaRPr>
          </a:p>
          <a:p>
            <a:pPr algn="just" marL="12700" marR="9525">
              <a:lnSpc>
                <a:spcPct val="236400"/>
              </a:lnSpc>
            </a:pP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表大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上通过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该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法规定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人民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和国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国人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会是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力机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9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社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原则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新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中国</a:t>
            </a:r>
            <a:r>
              <a:rPr dirty="0" sz="11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一部</a:t>
            </a:r>
            <a:r>
              <a:rPr dirty="0" sz="11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社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会主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义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类型的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647700">
              <a:lnSpc>
                <a:spcPct val="100000"/>
              </a:lnSpc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7.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十六字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方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针</a:t>
            </a:r>
            <a:r>
              <a:rPr dirty="0" sz="1100" spc="-15" b="0">
                <a:solidFill>
                  <a:srgbClr val="333333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3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"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长期共存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互相监督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肝胆相照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荣辱与共</a:t>
            </a:r>
            <a:r>
              <a:rPr dirty="0" sz="1100" spc="105">
                <a:solidFill>
                  <a:srgbClr val="333333"/>
                </a:solidFill>
                <a:latin typeface="UKIJ CJK"/>
                <a:cs typeface="UKIJ CJK"/>
              </a:rPr>
              <a:t>"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endParaRPr sz="1100">
              <a:latin typeface="UKIJ CJK"/>
              <a:cs typeface="UKIJ CJK"/>
            </a:endParaRPr>
          </a:p>
          <a:p>
            <a:pPr marL="12700" marR="7620" indent="952500">
              <a:lnSpc>
                <a:spcPct val="236400"/>
              </a:lnSpc>
            </a:pP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1982</a:t>
            </a:r>
            <a:r>
              <a:rPr dirty="0" sz="1100" spc="8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确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党合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度进一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完善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4184891"/>
            <a:ext cx="52863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  <a:tabLst>
                <a:tab pos="3101340" algn="l"/>
              </a:tabLst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8.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十一届三中全会法制建设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方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针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1978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105">
                <a:solidFill>
                  <a:srgbClr val="333333"/>
                </a:solidFill>
                <a:latin typeface="UKIJ CJK"/>
                <a:cs typeface="UKIJ CJK"/>
              </a:rPr>
              <a:t>"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有法可依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必</a:t>
            </a:r>
            <a:endParaRPr sz="1100">
              <a:latin typeface="UKIJ CJK"/>
              <a:cs typeface="UKIJ CJK"/>
            </a:endParaRPr>
          </a:p>
          <a:p>
            <a:pPr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依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执法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必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严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违法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究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"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所谓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制建设方针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".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此次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议举行后在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国范围内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平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反各种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假错案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加快了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会主义民主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法制建设的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伐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769851"/>
            <a:ext cx="528828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9.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治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完善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过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2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1982，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宪法</a:t>
            </a:r>
            <a:r>
              <a:rPr dirty="0" sz="1100" spc="9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1984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颁布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施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域自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1986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教育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；</a:t>
            </a:r>
            <a:r>
              <a:rPr dirty="0" sz="1100" spc="-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1998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九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届全国人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常务委员会通过《中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人民共和国村名委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会组织法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》进一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步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扩大和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强基层民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7751064"/>
            <a:ext cx="53613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10.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告台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湾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同胞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书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台湾问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题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国统一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常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委会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1979</a:t>
            </a:r>
            <a:r>
              <a:rPr dirty="0" sz="1100" spc="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年元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《告台湾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胞书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宣布采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和平方式统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祖国方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11.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一国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两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二十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8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80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小平提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构想。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在中华人民共和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大陆十亿人口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行社会主义制度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香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港、台湾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行资本主义制度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和平统一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一国两制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是完成祖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统一大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的基本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329565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确立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1984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5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六届人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二次会议的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政府工作报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392411"/>
            <a:ext cx="536130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12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香港回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归</a:t>
            </a: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1982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撒切尔夫人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邓小平进行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600200">
              <a:lnSpc>
                <a:spcPct val="100000"/>
              </a:lnSpc>
            </a:pP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1984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12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中英签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联合声明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600200">
              <a:lnSpc>
                <a:spcPct val="100000"/>
              </a:lnSpc>
              <a:spcBef>
                <a:spcPts val="5"/>
              </a:spcBef>
            </a:pP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1997</a:t>
            </a:r>
            <a:r>
              <a:rPr dirty="0" sz="1100" spc="2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2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2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-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229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240">
                <a:solidFill>
                  <a:srgbClr val="333333"/>
                </a:solidFill>
                <a:latin typeface="UKIJ CJK"/>
                <a:cs typeface="UKIJ CJK"/>
              </a:rPr>
              <a:t>国正</a:t>
            </a:r>
            <a:r>
              <a:rPr dirty="0" sz="1100" spc="229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240">
                <a:solidFill>
                  <a:srgbClr val="333333"/>
                </a:solidFill>
                <a:latin typeface="UKIJ CJK"/>
                <a:cs typeface="UKIJ CJK"/>
              </a:rPr>
              <a:t>对香港</a:t>
            </a:r>
            <a:r>
              <a:rPr dirty="0" sz="1100" spc="229">
                <a:solidFill>
                  <a:srgbClr val="333333"/>
                </a:solidFill>
                <a:latin typeface="UKIJ CJK"/>
                <a:cs typeface="UKIJ CJK"/>
              </a:rPr>
              <a:t>恢</a:t>
            </a:r>
            <a:r>
              <a:rPr dirty="0" sz="1100" spc="240">
                <a:solidFill>
                  <a:srgbClr val="333333"/>
                </a:solidFill>
                <a:latin typeface="UKIJ CJK"/>
                <a:cs typeface="UKIJ CJK"/>
              </a:rPr>
              <a:t>复行</a:t>
            </a:r>
            <a:r>
              <a:rPr dirty="0" sz="1100" spc="229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24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endParaRPr sz="1100">
              <a:latin typeface="UKIJ CJK"/>
              <a:cs typeface="UKIJ CJK"/>
            </a:endParaRPr>
          </a:p>
          <a:p>
            <a:pPr marL="12700" marR="82550">
              <a:lnSpc>
                <a:spcPct val="2364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1842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《南京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割让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港岛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，1860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《北京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割让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龙司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，1898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拓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展香港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址步条》租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99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76985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13.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九二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识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1992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会和海基会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会达成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岸均坚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一个中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原则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的重要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识。是两岸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系发展的一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历史性突破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0300" y="986027"/>
            <a:ext cx="5281930" cy="121348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5"/>
              <a:t>第</a:t>
            </a:r>
            <a:r>
              <a:rPr dirty="0"/>
              <a:t>七</a:t>
            </a:r>
            <a:r>
              <a:rPr dirty="0" spc="15"/>
              <a:t>单</a:t>
            </a:r>
            <a:r>
              <a:rPr dirty="0" spc="5"/>
              <a:t>元</a:t>
            </a:r>
            <a:r>
              <a:rPr dirty="0" spc="-15"/>
              <a:t> </a:t>
            </a:r>
            <a:r>
              <a:rPr dirty="0" spc="15"/>
              <a:t>现</a:t>
            </a:r>
            <a:r>
              <a:rPr dirty="0"/>
              <a:t>代</a:t>
            </a:r>
            <a:r>
              <a:rPr dirty="0" spc="15"/>
              <a:t>中</a:t>
            </a:r>
            <a:r>
              <a:rPr dirty="0"/>
              <a:t>国</a:t>
            </a:r>
            <a:r>
              <a:rPr dirty="0" spc="15"/>
              <a:t>的</a:t>
            </a:r>
            <a:r>
              <a:rPr dirty="0"/>
              <a:t>对</a:t>
            </a:r>
            <a:r>
              <a:rPr dirty="0" spc="15"/>
              <a:t>外</a:t>
            </a:r>
            <a:r>
              <a:rPr dirty="0"/>
              <a:t>关</a:t>
            </a:r>
            <a:r>
              <a:rPr dirty="0" spc="5"/>
              <a:t>系</a:t>
            </a:r>
          </a:p>
          <a:p>
            <a:pPr marL="12700" marR="5080" indent="635000">
              <a:lnSpc>
                <a:spcPts val="3120"/>
              </a:lnSpc>
              <a:spcBef>
                <a:spcPts val="390"/>
              </a:spcBef>
              <a:tabLst>
                <a:tab pos="2613660" algn="l"/>
              </a:tabLst>
            </a:pPr>
            <a:r>
              <a:rPr dirty="0" sz="1100" spc="110">
                <a:solidFill>
                  <a:srgbClr val="FF0000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-6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Noto Sans CJK JP Medium"/>
                <a:cs typeface="Noto Sans CJK JP Medium"/>
              </a:rPr>
              <a:t>独立</a:t>
            </a:r>
            <a:r>
              <a:rPr dirty="0" sz="1100" spc="160">
                <a:solidFill>
                  <a:srgbClr val="FF0000"/>
                </a:solidFill>
                <a:latin typeface="Noto Sans CJK JP Medium"/>
                <a:cs typeface="Noto Sans CJK JP Medium"/>
              </a:rPr>
              <a:t>自</a:t>
            </a:r>
            <a:r>
              <a:rPr dirty="0" sz="1100" spc="145">
                <a:solidFill>
                  <a:srgbClr val="FF0000"/>
                </a:solidFill>
                <a:latin typeface="Noto Sans CJK JP Medium"/>
                <a:cs typeface="Noto Sans CJK JP Medium"/>
              </a:rPr>
              <a:t>主的和平</a:t>
            </a:r>
            <a:r>
              <a:rPr dirty="0" sz="1100" spc="160">
                <a:solidFill>
                  <a:srgbClr val="FF0000"/>
                </a:solidFill>
                <a:latin typeface="Noto Sans CJK JP Medium"/>
                <a:cs typeface="Noto Sans CJK JP Medium"/>
              </a:rPr>
              <a:t>外</a:t>
            </a:r>
            <a:r>
              <a:rPr dirty="0" sz="1100" spc="145">
                <a:solidFill>
                  <a:srgbClr val="FF0000"/>
                </a:solidFill>
                <a:latin typeface="Noto Sans CJK JP Medium"/>
                <a:cs typeface="Noto Sans CJK JP Medium"/>
              </a:rPr>
              <a:t>交</a:t>
            </a:r>
            <a:r>
              <a:rPr dirty="0" sz="1100" spc="5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>
                <a:solidFill>
                  <a:srgbClr val="FF0000"/>
                </a:solidFill>
                <a:latin typeface="Noto Sans CJK JP Medium"/>
                <a:cs typeface="Noto Sans CJK JP Medium"/>
              </a:rPr>
              <a:t>	</a:t>
            </a:r>
            <a:r>
              <a:rPr dirty="0" sz="1100" spc="145">
                <a:solidFill>
                  <a:srgbClr val="00AFEF"/>
                </a:solidFill>
                <a:latin typeface="Noto Sans CJK JP Medium"/>
                <a:cs typeface="Noto Sans CJK JP Medium"/>
              </a:rPr>
              <a:t>新中</a:t>
            </a:r>
            <a:r>
              <a:rPr dirty="0" sz="1100" spc="16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>
                <a:solidFill>
                  <a:srgbClr val="00AFEF"/>
                </a:solidFill>
                <a:latin typeface="Noto Sans CJK JP Medium"/>
                <a:cs typeface="Noto Sans CJK JP Medium"/>
              </a:rPr>
              <a:t>外交政策</a:t>
            </a:r>
            <a:r>
              <a:rPr dirty="0" sz="1100" spc="160">
                <a:solidFill>
                  <a:srgbClr val="00AFEF"/>
                </a:solidFill>
                <a:latin typeface="Noto Sans CJK JP Medium"/>
                <a:cs typeface="Noto Sans CJK JP Medium"/>
              </a:rPr>
              <a:t>总</a:t>
            </a:r>
            <a:r>
              <a:rPr dirty="0" sz="1100" spc="145">
                <a:solidFill>
                  <a:srgbClr val="00AFEF"/>
                </a:solidFill>
                <a:latin typeface="Noto Sans CJK JP Medium"/>
                <a:cs typeface="Noto Sans CJK JP Medium"/>
              </a:rPr>
              <a:t>方</a:t>
            </a:r>
            <a:r>
              <a:rPr dirty="0" sz="1100" spc="160">
                <a:solidFill>
                  <a:srgbClr val="00AFEF"/>
                </a:solidFill>
                <a:latin typeface="Noto Sans CJK JP Medium"/>
                <a:cs typeface="Noto Sans CJK JP Medium"/>
              </a:rPr>
              <a:t>针</a:t>
            </a:r>
            <a:r>
              <a:rPr dirty="0" sz="1100" spc="-70" b="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这是</a:t>
            </a:r>
            <a:r>
              <a:rPr dirty="0" sz="1100" spc="160" b="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华人</a:t>
            </a:r>
            <a:r>
              <a:rPr dirty="0" sz="1100" b="0">
                <a:solidFill>
                  <a:srgbClr val="333333"/>
                </a:solidFill>
                <a:latin typeface="UKIJ CJK"/>
                <a:cs typeface="UKIJ CJK"/>
              </a:rPr>
              <a:t>民 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共和国</a:t>
            </a:r>
            <a:r>
              <a:rPr dirty="0" sz="1100" spc="160" b="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贯奉行的、</a:t>
            </a:r>
            <a:r>
              <a:rPr dirty="0" sz="1100" spc="160" b="0">
                <a:solidFill>
                  <a:srgbClr val="333333"/>
                </a:solidFill>
                <a:latin typeface="UKIJ CJK"/>
                <a:cs typeface="UKIJ CJK"/>
              </a:rPr>
              <a:t>截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然不同于旧</a:t>
            </a:r>
            <a:r>
              <a:rPr dirty="0" sz="1100" spc="160" b="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国外交的新</a:t>
            </a:r>
            <a:r>
              <a:rPr dirty="0" sz="1100" spc="160" b="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 b="0">
                <a:solidFill>
                  <a:srgbClr val="333333"/>
                </a:solidFill>
                <a:latin typeface="UKIJ CJK"/>
                <a:cs typeface="UKIJ CJK"/>
              </a:rPr>
              <a:t>国外交</a:t>
            </a:r>
            <a:r>
              <a:rPr dirty="0" sz="1100" spc="5" b="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401824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2</a:t>
            </a:r>
            <a:r>
              <a:rPr dirty="0" sz="1100" spc="-39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53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“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另起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炉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灶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”：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国民政府建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的一切旧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屈辱的外交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838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而要在新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基础上同各国另行建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新的平等外交关系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改变中国半殖半封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社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会地位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9867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-3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53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“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打扫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干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净屋子再请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客</a:t>
            </a:r>
            <a:r>
              <a:rPr dirty="0" sz="1100" spc="31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”：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国主义在中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的残余势力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取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缔帝国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义在华的一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巩固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中国的独立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5807" y="5175491"/>
            <a:ext cx="470598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53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“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一边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倒</a:t>
            </a:r>
            <a:r>
              <a:rPr dirty="0" sz="1100" spc="340" b="0">
                <a:solidFill>
                  <a:srgbClr val="FF0000"/>
                </a:solidFill>
                <a:latin typeface="Noto Sans CJK JP Medium"/>
                <a:cs typeface="Noto Sans CJK JP Medium"/>
              </a:rPr>
              <a:t>”：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在外交上坚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地站在社会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义阵营一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51045" y="5867400"/>
            <a:ext cx="906780" cy="317500"/>
          </a:xfrm>
          <a:custGeom>
            <a:avLst/>
            <a:gdLst/>
            <a:ahLst/>
            <a:cxnLst/>
            <a:rect l="l" t="t" r="r" b="b"/>
            <a:pathLst>
              <a:path w="906779" h="317500">
                <a:moveTo>
                  <a:pt x="906780" y="0"/>
                </a:moveTo>
                <a:lnTo>
                  <a:pt x="424180" y="0"/>
                </a:lnTo>
                <a:lnTo>
                  <a:pt x="0" y="0"/>
                </a:lnTo>
                <a:lnTo>
                  <a:pt x="0" y="317500"/>
                </a:lnTo>
                <a:lnTo>
                  <a:pt x="424180" y="317500"/>
                </a:lnTo>
                <a:lnTo>
                  <a:pt x="906780" y="317500"/>
                </a:lnTo>
                <a:lnTo>
                  <a:pt x="906780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596797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5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平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处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五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项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原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则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9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1953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提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1954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确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与国之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问题的基本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156691"/>
            <a:ext cx="528828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6、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内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瓦会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议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1954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5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交会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瑞</a:t>
            </a:r>
            <a:endParaRPr sz="1100">
              <a:latin typeface="UKIJ CJK"/>
              <a:cs typeface="UKIJ CJK"/>
            </a:endParaRPr>
          </a:p>
          <a:p>
            <a:pPr marL="12700" marR="1079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士日内瓦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联大厦举行。会议主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讨论如何和平解决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鲜问题和关于恢复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印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度支那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平问题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国首次以世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五大国身份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加重要国际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8741664"/>
            <a:ext cx="528955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、万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隆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会议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1955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尼西亚万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召开的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对殖民主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1270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推动亚非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国民族独立的会议。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称第一次亚非会议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周恩来总理提出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同存异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六届联合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代表大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1971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民共和国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会上恢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合法席位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63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、《中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联合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报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1972</a:t>
            </a:r>
            <a:r>
              <a:rPr dirty="0" sz="1100" spc="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海签署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又称《上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公报》。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阐</a:t>
            </a:r>
            <a:endParaRPr sz="1100">
              <a:latin typeface="UKIJ CJK"/>
              <a:cs typeface="UKIJ CJK"/>
            </a:endParaRPr>
          </a:p>
          <a:p>
            <a:pPr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述了台湾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中国领土的一部分和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有一个中国的原则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并确认从台湾撤出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全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部美国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装力量和军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设施的最终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标。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两国关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开始走向正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常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化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中日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建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交</a:t>
            </a:r>
            <a:r>
              <a:rPr dirty="0" sz="1100" spc="9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1972</a:t>
            </a:r>
            <a:r>
              <a:rPr dirty="0" sz="1100" spc="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相的田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角荣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应周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来的邀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访华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签署了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立外交关系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联合声明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675630"/>
            <a:ext cx="521335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第八单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3131DE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当今世界政治格局的多</a:t>
            </a:r>
            <a:r>
              <a:rPr dirty="0" sz="2200" spc="20" b="0">
                <a:solidFill>
                  <a:srgbClr val="3131DE"/>
                </a:solidFill>
                <a:latin typeface="WenQuanYi Zen Hei Mono"/>
                <a:cs typeface="WenQuanYi Zen Hei Mono"/>
              </a:rPr>
              <a:t>极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化趋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势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10105" y="7056120"/>
            <a:ext cx="1773555" cy="317500"/>
          </a:xfrm>
          <a:custGeom>
            <a:avLst/>
            <a:gdLst/>
            <a:ahLst/>
            <a:cxnLst/>
            <a:rect l="l" t="t" r="r" b="b"/>
            <a:pathLst>
              <a:path w="1773554" h="317500">
                <a:moveTo>
                  <a:pt x="1773555" y="0"/>
                </a:moveTo>
                <a:lnTo>
                  <a:pt x="806450" y="0"/>
                </a:lnTo>
                <a:lnTo>
                  <a:pt x="0" y="0"/>
                </a:lnTo>
                <a:lnTo>
                  <a:pt x="0" y="317500"/>
                </a:lnTo>
                <a:lnTo>
                  <a:pt x="806450" y="317500"/>
                </a:lnTo>
                <a:lnTo>
                  <a:pt x="1773555" y="317500"/>
                </a:lnTo>
                <a:lnTo>
                  <a:pt x="1773555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3000" y="7452360"/>
            <a:ext cx="952500" cy="317500"/>
          </a:xfrm>
          <a:custGeom>
            <a:avLst/>
            <a:gdLst/>
            <a:ahLst/>
            <a:cxnLst/>
            <a:rect l="l" t="t" r="r" b="b"/>
            <a:pathLst>
              <a:path w="952500" h="317500">
                <a:moveTo>
                  <a:pt x="952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952500" y="0"/>
                </a:lnTo>
                <a:lnTo>
                  <a:pt x="952500" y="31750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300" y="6364211"/>
            <a:ext cx="5352415" cy="2967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74345" indent="-14541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7498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冷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7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1947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75" b="0">
                <a:solidFill>
                  <a:srgbClr val="3131DE"/>
                </a:solidFill>
                <a:latin typeface="Noto Sans CJK JP Medium"/>
                <a:cs typeface="Noto Sans CJK JP Medium"/>
              </a:rPr>
              <a:t>——</a:t>
            </a:r>
            <a:r>
              <a:rPr dirty="0" sz="1100" spc="-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国为首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首社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主义国家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个阵营不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用武器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对抗时期。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1946</a:t>
            </a:r>
            <a:r>
              <a:rPr dirty="0" sz="1100" spc="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年丘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吉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访问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发表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著名的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铁幕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演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说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揭开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冷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战序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1947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杜鲁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苏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冷战从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此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开始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1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东欧剧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冷战宣告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71755" indent="316865">
              <a:lnSpc>
                <a:spcPct val="236400"/>
              </a:lnSpc>
              <a:buAutoNum type="arabicPeriod" startAt="2"/>
              <a:tabLst>
                <a:tab pos="477520" algn="l"/>
              </a:tabLst>
            </a:pP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雅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尔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塔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1945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-1991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格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1945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政府首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罗斯福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丘吉尔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斯大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在苏联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尔塔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举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行的雅尔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会议。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其特点是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以美国和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苏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联两极为中心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在全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球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范围内进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行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争夺霸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权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的冷战。它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奠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定了战后世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两极格局的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架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马歇尔计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划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又名欧洲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兴计划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1947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10" b="0">
                <a:solidFill>
                  <a:srgbClr val="3131DE"/>
                </a:solidFill>
                <a:latin typeface="Noto Sans CJK JP Medium"/>
                <a:cs typeface="Noto Sans CJK JP Medium"/>
              </a:rPr>
              <a:t>-1951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二</a:t>
            </a:r>
            <a:endParaRPr sz="1100">
              <a:latin typeface="UKIJ CJK"/>
              <a:cs typeface="UKIJ CJK"/>
            </a:endParaRPr>
          </a:p>
          <a:p>
            <a:pPr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战后美国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被战争破坏的西欧各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进行经济援助、协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重建的计划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洲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展和世界政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格局产生了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远的影响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25520" y="2499360"/>
            <a:ext cx="320040" cy="317500"/>
          </a:xfrm>
          <a:custGeom>
            <a:avLst/>
            <a:gdLst/>
            <a:ahLst/>
            <a:cxnLst/>
            <a:rect l="l" t="t" r="r" b="b"/>
            <a:pathLst>
              <a:path w="320039" h="317500">
                <a:moveTo>
                  <a:pt x="320039" y="317499"/>
                </a:moveTo>
                <a:lnTo>
                  <a:pt x="0" y="317499"/>
                </a:lnTo>
                <a:lnTo>
                  <a:pt x="0" y="0"/>
                </a:lnTo>
                <a:lnTo>
                  <a:pt x="320039" y="0"/>
                </a:lnTo>
                <a:lnTo>
                  <a:pt x="320039" y="31749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17545" y="4084320"/>
            <a:ext cx="321945" cy="317500"/>
          </a:xfrm>
          <a:custGeom>
            <a:avLst/>
            <a:gdLst/>
            <a:ahLst/>
            <a:cxnLst/>
            <a:rect l="l" t="t" r="r" b="b"/>
            <a:pathLst>
              <a:path w="321945" h="317500">
                <a:moveTo>
                  <a:pt x="321944" y="317500"/>
                </a:moveTo>
                <a:lnTo>
                  <a:pt x="0" y="317500"/>
                </a:lnTo>
                <a:lnTo>
                  <a:pt x="0" y="0"/>
                </a:lnTo>
                <a:lnTo>
                  <a:pt x="321944" y="0"/>
                </a:lnTo>
                <a:lnTo>
                  <a:pt x="321944" y="31750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300" y="2599944"/>
            <a:ext cx="5285105" cy="2571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34365" indent="-147320">
              <a:lnSpc>
                <a:spcPct val="100000"/>
              </a:lnSpc>
              <a:spcBef>
                <a:spcPts val="105"/>
              </a:spcBef>
              <a:buAutoNum type="arabicPeriod" startAt="4"/>
              <a:tabLst>
                <a:tab pos="635000" algn="l"/>
              </a:tabLst>
            </a:pP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北大西洋公约组织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简称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北约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1949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3131DE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在美国华盛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顿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个反对苏联和东欧国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的军事政治集团。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是资本主义阵营在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军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事上实现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略同盟的标志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是美国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称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霸世界的标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它加剧了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冷战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474980">
              <a:lnSpc>
                <a:spcPct val="236400"/>
              </a:lnSpc>
              <a:buAutoNum type="arabicPeriod" startAt="5"/>
              <a:tabLst>
                <a:tab pos="636270" algn="l"/>
              </a:tabLst>
            </a:pP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华沙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条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约组织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华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1955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苏联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东欧国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在波兰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华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沙签署《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好合作互助条约》的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时成立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是东欧社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主义阵营为对抗北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西洋公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组织而成立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政治军事同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它标志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美苏两极格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形成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576985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6.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古巴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导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弹危机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9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又称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勒比海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弹危机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1962</a:t>
            </a:r>
            <a:r>
              <a:rPr dirty="0" sz="1100" spc="15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年冷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国、苏联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古巴之间爆发的一场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其严重的政治、军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危机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是最接近核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战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争的战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。这个事件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看作是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冷战的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顶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峰和转折点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33400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5" b="0">
                <a:solidFill>
                  <a:srgbClr val="FF0000"/>
                </a:solidFill>
                <a:latin typeface="Noto Sans CJK JP Medium"/>
                <a:cs typeface="Noto Sans CJK JP Medium"/>
              </a:rPr>
              <a:t>7．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欧洲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煤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钢共同体</a:t>
            </a:r>
            <a:r>
              <a:rPr dirty="0" sz="11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8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1951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体化先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让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莫内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法国外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舒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曼首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提出建立欧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煤钢共同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即舒曼计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旨在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束德国。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1951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意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荷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比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卢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订了为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50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《巴黎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》，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建立欧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煤钢共同体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这个共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体使政治宿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法德之间的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矛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盾化解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8．</a:t>
            </a:r>
            <a:r>
              <a:rPr dirty="0" sz="1100" spc="-9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洲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济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洲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原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子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能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同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1957</a:t>
            </a:r>
            <a:r>
              <a:rPr dirty="0" sz="1100" spc="16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25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6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外长在罗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签订了建立欧洲经济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同体与欧洲原子能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同体的两个条约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1958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日生效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36448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9．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欧洲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同体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1965</a:t>
            </a:r>
            <a:r>
              <a:rPr dirty="0" sz="1100" spc="17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，6</a:t>
            </a:r>
            <a:r>
              <a:rPr dirty="0" sz="1100" spc="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2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布鲁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尔条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-48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8699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决定将欧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煤钢共同体、欧洲原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能共同体和欧洲经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共同体统一起来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统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称欧洲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同体。条约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1967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日生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效</a:t>
            </a:r>
            <a:r>
              <a:rPr dirty="0" sz="1100" spc="9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28510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10．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不结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盟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运动</a:t>
            </a:r>
            <a:r>
              <a:rPr dirty="0" sz="1100" spc="9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1961</a:t>
            </a:r>
            <a:r>
              <a:rPr dirty="0" sz="1100" spc="12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2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拉夫等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的倡议下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结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盟国家和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府首脑会议在南斯拉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首都贝尔格莱德举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。会议表示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盟 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决心共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努力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制止新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殖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民主义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帝国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义统治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一切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式和表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标志着广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发展中国家所构成的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治力量登上了国际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治舞台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在一定程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度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上冲击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两极格局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05685" y="6858000"/>
            <a:ext cx="905510" cy="317500"/>
          </a:xfrm>
          <a:custGeom>
            <a:avLst/>
            <a:gdLst/>
            <a:ahLst/>
            <a:cxnLst/>
            <a:rect l="l" t="t" r="r" b="b"/>
            <a:pathLst>
              <a:path w="905510" h="317500">
                <a:moveTo>
                  <a:pt x="905510" y="0"/>
                </a:moveTo>
                <a:lnTo>
                  <a:pt x="424180" y="0"/>
                </a:lnTo>
                <a:lnTo>
                  <a:pt x="0" y="0"/>
                </a:lnTo>
                <a:lnTo>
                  <a:pt x="0" y="317500"/>
                </a:lnTo>
                <a:lnTo>
                  <a:pt x="424180" y="317500"/>
                </a:lnTo>
                <a:lnTo>
                  <a:pt x="905510" y="317500"/>
                </a:lnTo>
                <a:lnTo>
                  <a:pt x="90551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04185" y="7254240"/>
            <a:ext cx="476250" cy="317500"/>
          </a:xfrm>
          <a:custGeom>
            <a:avLst/>
            <a:gdLst/>
            <a:ahLst/>
            <a:cxnLst/>
            <a:rect l="l" t="t" r="r" b="b"/>
            <a:pathLst>
              <a:path w="476250" h="317500">
                <a:moveTo>
                  <a:pt x="4762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476250" y="0"/>
                </a:lnTo>
                <a:lnTo>
                  <a:pt x="4762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656233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11.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东欧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剧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变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变又称苏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剧变、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欧大革命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东欧民主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方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社会也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称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9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1989</a:t>
            </a:r>
            <a:r>
              <a:rPr dirty="0" sz="1100" spc="14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个事件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苏联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体告终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般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被认为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志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着冷战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结束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东欧剧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实质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东欧各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的政治体制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社会性质发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生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改变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8147291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12.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苏联解体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俄罗斯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11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个苏联加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共和国的领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4445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人宣布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立独立国家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合体。这样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苏联不复存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两极格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也随之瓦解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斯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拉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夫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联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盟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共和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南斯拉夫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邦解体。第二年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南联邦的塞尔维亚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黑山等组成的南斯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拉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夫联盟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和国成立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59025" y="3291840"/>
            <a:ext cx="1270000" cy="317500"/>
          </a:xfrm>
          <a:custGeom>
            <a:avLst/>
            <a:gdLst/>
            <a:ahLst/>
            <a:cxnLst/>
            <a:rect l="l" t="t" r="r" b="b"/>
            <a:pathLst>
              <a:path w="1270000" h="317500">
                <a:moveTo>
                  <a:pt x="1270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270000" y="0"/>
                </a:lnTo>
                <a:lnTo>
                  <a:pt x="1270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2599944"/>
            <a:ext cx="535051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欧盟</a:t>
            </a:r>
            <a:r>
              <a:rPr dirty="0" sz="1100" spc="3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3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1992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-25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体各国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荷兰马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特里赫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正式签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-25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洲联盟条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目的是使欧洲一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化向纵深发展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欧洲政治及经济货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联盟。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1993</a:t>
            </a:r>
            <a:r>
              <a:rPr dirty="0" sz="11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欧洲联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盟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正式成立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一个经济、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治、军事共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184891"/>
            <a:ext cx="53625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15.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超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强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2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苏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联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解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冷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战结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束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4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两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极格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也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随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之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瓦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解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极化作为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种历史趋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出现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唯一超级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欧盟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罗斯、不结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国家构成多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化趋势中的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他极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63900" y="6103734"/>
            <a:ext cx="15163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必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修二</a:t>
            </a:r>
            <a:r>
              <a:rPr dirty="0" sz="1800" spc="-80" b="0">
                <a:solidFill>
                  <a:srgbClr val="FF0000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经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济史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4808" y="6681216"/>
            <a:ext cx="104521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第</a:t>
            </a:r>
            <a:r>
              <a:rPr dirty="0" sz="2000" spc="15" b="0">
                <a:solidFill>
                  <a:srgbClr val="1B35D2"/>
                </a:solidFill>
                <a:latin typeface="WenQuanYi Zen Hei Mono"/>
                <a:cs typeface="WenQuanYi Zen Hei Mono"/>
              </a:rPr>
              <a:t>一</a:t>
            </a: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单</a:t>
            </a:r>
            <a:r>
              <a:rPr dirty="0" sz="20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元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8859" y="6681216"/>
            <a:ext cx="33407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古</a:t>
            </a:r>
            <a:r>
              <a:rPr dirty="0" sz="2000" spc="15" b="0">
                <a:solidFill>
                  <a:srgbClr val="1B35D2"/>
                </a:solidFill>
                <a:latin typeface="WenQuanYi Zen Hei Mono"/>
                <a:cs typeface="WenQuanYi Zen Hei Mono"/>
              </a:rPr>
              <a:t>代</a:t>
            </a: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中国</a:t>
            </a:r>
            <a:r>
              <a:rPr dirty="0" sz="2000" spc="15" b="0">
                <a:solidFill>
                  <a:srgbClr val="1B35D2"/>
                </a:solidFill>
                <a:latin typeface="WenQuanYi Zen Hei Mono"/>
                <a:cs typeface="WenQuanYi Zen Hei Mono"/>
              </a:rPr>
              <a:t>经</a:t>
            </a: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济的</a:t>
            </a:r>
            <a:r>
              <a:rPr dirty="0" sz="2000" spc="15" b="0">
                <a:solidFill>
                  <a:srgbClr val="1B35D2"/>
                </a:solidFill>
                <a:latin typeface="WenQuanYi Zen Hei Mono"/>
                <a:cs typeface="WenQuanYi Zen Hei Mono"/>
              </a:rPr>
              <a:t>基</a:t>
            </a:r>
            <a:r>
              <a:rPr dirty="0" sz="2000" b="0">
                <a:solidFill>
                  <a:srgbClr val="1B35D2"/>
                </a:solidFill>
                <a:latin typeface="WenQuanYi Zen Hei Mono"/>
                <a:cs typeface="WenQuanYi Zen Hei Mono"/>
              </a:rPr>
              <a:t>本结构</a:t>
            </a:r>
            <a:r>
              <a:rPr dirty="0" sz="2000" spc="15" b="0">
                <a:solidFill>
                  <a:srgbClr val="1B35D2"/>
                </a:solidFill>
                <a:latin typeface="WenQuanYi Zen Hei Mono"/>
                <a:cs typeface="WenQuanYi Zen Hei Mono"/>
              </a:rPr>
              <a:t>特</a:t>
            </a:r>
            <a:r>
              <a:rPr dirty="0" sz="20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点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5788" y="7552932"/>
            <a:ext cx="439039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60" b="0">
                <a:solidFill>
                  <a:srgbClr val="FF0000"/>
                </a:solidFill>
                <a:latin typeface="Noto Sans CJK JP Medium"/>
                <a:cs typeface="Noto Sans CJK JP Medium"/>
              </a:rPr>
              <a:t>1．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曲辕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犁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隋唐时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江东地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进的耕作工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67939" y="8244840"/>
            <a:ext cx="963294" cy="317500"/>
          </a:xfrm>
          <a:custGeom>
            <a:avLst/>
            <a:gdLst/>
            <a:ahLst/>
            <a:cxnLst/>
            <a:rect l="l" t="t" r="r" b="b"/>
            <a:pathLst>
              <a:path w="963295" h="317500">
                <a:moveTo>
                  <a:pt x="963294" y="317500"/>
                </a:moveTo>
                <a:lnTo>
                  <a:pt x="0" y="317500"/>
                </a:lnTo>
                <a:lnTo>
                  <a:pt x="0" y="0"/>
                </a:lnTo>
                <a:lnTo>
                  <a:pt x="963294" y="0"/>
                </a:lnTo>
                <a:lnTo>
                  <a:pt x="963294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12565" y="8244840"/>
            <a:ext cx="802005" cy="317500"/>
          </a:xfrm>
          <a:custGeom>
            <a:avLst/>
            <a:gdLst/>
            <a:ahLst/>
            <a:cxnLst/>
            <a:rect l="l" t="t" r="r" b="b"/>
            <a:pathLst>
              <a:path w="802004" h="317500">
                <a:moveTo>
                  <a:pt x="802004" y="317500"/>
                </a:moveTo>
                <a:lnTo>
                  <a:pt x="0" y="317500"/>
                </a:lnTo>
                <a:lnTo>
                  <a:pt x="0" y="0"/>
                </a:lnTo>
                <a:lnTo>
                  <a:pt x="802004" y="0"/>
                </a:lnTo>
                <a:lnTo>
                  <a:pt x="802004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30300" y="83454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小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农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小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农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经济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说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自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然经济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特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点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是以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庭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单位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男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耕女织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精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耕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细作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自给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自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足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6986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60" b="0">
                <a:solidFill>
                  <a:srgbClr val="FF0000"/>
                </a:solidFill>
                <a:latin typeface="Noto Sans CJK JP Medium"/>
                <a:cs typeface="Noto Sans CJK JP Medium"/>
              </a:rPr>
              <a:t>3．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南青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唐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陶瓷在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隋代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青、白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成熟的基础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进一步发展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出现了</a:t>
            </a:r>
            <a:r>
              <a:rPr dirty="0" sz="1100" spc="535" b="0">
                <a:solidFill>
                  <a:srgbClr val="00AFEF"/>
                </a:solidFill>
                <a:latin typeface="Noto Sans CJK JP Medium"/>
                <a:cs typeface="Noto Sans CJK JP Medium"/>
              </a:rPr>
              <a:t>“</a:t>
            </a:r>
            <a:r>
              <a:rPr dirty="0" sz="1100" spc="-10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南青北白</a:t>
            </a:r>
            <a:r>
              <a:rPr dirty="0" sz="1100" spc="535" b="0">
                <a:solidFill>
                  <a:srgbClr val="00AFEF"/>
                </a:solidFill>
                <a:latin typeface="Noto Sans CJK JP Medium"/>
                <a:cs typeface="Noto Sans CJK JP Medium"/>
              </a:rPr>
              <a:t>”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的局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引领后世中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瓷器的基本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10279" y="2103120"/>
            <a:ext cx="1270000" cy="317500"/>
          </a:xfrm>
          <a:custGeom>
            <a:avLst/>
            <a:gdLst/>
            <a:ahLst/>
            <a:cxnLst/>
            <a:rect l="l" t="t" r="r" b="b"/>
            <a:pathLst>
              <a:path w="1270000" h="317500">
                <a:moveTo>
                  <a:pt x="1270000" y="317499"/>
                </a:moveTo>
                <a:lnTo>
                  <a:pt x="0" y="317499"/>
                </a:lnTo>
                <a:lnTo>
                  <a:pt x="0" y="0"/>
                </a:lnTo>
                <a:lnTo>
                  <a:pt x="1270000" y="0"/>
                </a:lnTo>
                <a:lnTo>
                  <a:pt x="1270000" y="3174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05788" y="2203704"/>
            <a:ext cx="33280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五大名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窑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哥汝定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钧。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只有哥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窑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出产青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01750" y="3291840"/>
            <a:ext cx="317500" cy="317500"/>
          </a:xfrm>
          <a:custGeom>
            <a:avLst/>
            <a:gdLst/>
            <a:ahLst/>
            <a:cxnLst/>
            <a:rect l="l" t="t" r="r" b="b"/>
            <a:pathLst>
              <a:path w="317500" h="317500">
                <a:moveTo>
                  <a:pt x="317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317500" y="0"/>
                </a:lnTo>
                <a:lnTo>
                  <a:pt x="3175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2996184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5.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资本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义萌芽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指明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中后期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随着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会生产力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商品经济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江南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某些手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工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业部门出现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资本主义性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的生产关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5788" y="4184891"/>
            <a:ext cx="380365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6.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重农抑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以农为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限制工商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5788" y="4977371"/>
            <a:ext cx="443928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7480" indent="-144780">
              <a:lnSpc>
                <a:spcPct val="100000"/>
              </a:lnSpc>
              <a:spcBef>
                <a:spcPts val="105"/>
              </a:spcBef>
              <a:buAutoNum type="arabicPeriod" startAt="7"/>
              <a:tabLst>
                <a:tab pos="15748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商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明清出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的地域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的商人群体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著名的有徽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和晋商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 startAt="7"/>
            </a:pPr>
            <a:endParaRPr sz="950">
              <a:latin typeface="UKIJ CJK"/>
              <a:cs typeface="UKIJ CJK"/>
            </a:endParaRPr>
          </a:p>
          <a:p>
            <a:pPr marL="157480" indent="-144780">
              <a:lnSpc>
                <a:spcPct val="100000"/>
              </a:lnSpc>
              <a:buAutoNum type="arabicPeriod" startAt="7"/>
              <a:tabLst>
                <a:tab pos="15748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草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乡村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期集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30500" y="6461760"/>
            <a:ext cx="317500" cy="328295"/>
          </a:xfrm>
          <a:custGeom>
            <a:avLst/>
            <a:gdLst/>
            <a:ahLst/>
            <a:cxnLst/>
            <a:rect l="l" t="t" r="r" b="b"/>
            <a:pathLst>
              <a:path w="317500" h="328295">
                <a:moveTo>
                  <a:pt x="317500" y="328294"/>
                </a:moveTo>
                <a:lnTo>
                  <a:pt x="0" y="328294"/>
                </a:lnTo>
                <a:lnTo>
                  <a:pt x="0" y="0"/>
                </a:lnTo>
                <a:lnTo>
                  <a:pt x="317500" y="0"/>
                </a:lnTo>
                <a:lnTo>
                  <a:pt x="317500" y="32829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49650" y="6461760"/>
            <a:ext cx="317500" cy="328295"/>
          </a:xfrm>
          <a:custGeom>
            <a:avLst/>
            <a:gdLst/>
            <a:ahLst/>
            <a:cxnLst/>
            <a:rect l="l" t="t" r="r" b="b"/>
            <a:pathLst>
              <a:path w="317500" h="328295">
                <a:moveTo>
                  <a:pt x="317500" y="328294"/>
                </a:moveTo>
                <a:lnTo>
                  <a:pt x="0" y="328294"/>
                </a:lnTo>
                <a:lnTo>
                  <a:pt x="0" y="0"/>
                </a:lnTo>
                <a:lnTo>
                  <a:pt x="317500" y="0"/>
                </a:lnTo>
                <a:lnTo>
                  <a:pt x="317500" y="32829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605788" y="6166091"/>
            <a:ext cx="4737735" cy="5975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20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.</a:t>
            </a:r>
            <a:r>
              <a:rPr dirty="0" sz="1100" spc="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扬一益二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长安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洛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这两京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工商业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经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济最繁荣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900">
              <a:latin typeface="UKIJ CJK"/>
              <a:cs typeface="UKIJ CJK"/>
            </a:endParaRPr>
          </a:p>
          <a:p>
            <a:pPr marL="1125220">
              <a:lnSpc>
                <a:spcPct val="100000"/>
              </a:lnSpc>
            </a:pP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扬州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200" spc="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次</a:t>
            </a:r>
            <a:r>
              <a:rPr dirty="0" sz="1200" spc="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都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300" y="735481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10.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广州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三行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清代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设立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广州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全国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唯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一的经营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对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外朝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贡贸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专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业商行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307329" y="8442960"/>
            <a:ext cx="793750" cy="317500"/>
          </a:xfrm>
          <a:custGeom>
            <a:avLst/>
            <a:gdLst/>
            <a:ahLst/>
            <a:cxnLst/>
            <a:rect l="l" t="t" r="r" b="b"/>
            <a:pathLst>
              <a:path w="793750" h="317500">
                <a:moveTo>
                  <a:pt x="793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3750" y="0"/>
                </a:lnTo>
                <a:lnTo>
                  <a:pt x="7937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30300" y="8543532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11.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朝贡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贸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易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明清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通过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贡与赏赐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成的交易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latin typeface="Noto Sans CJK JP Medium"/>
                <a:cs typeface="Noto Sans CJK JP Medium"/>
              </a:rPr>
              <a:t>目的</a:t>
            </a:r>
            <a:r>
              <a:rPr dirty="0" sz="1100" spc="160" b="0">
                <a:latin typeface="Noto Sans CJK JP Medium"/>
                <a:cs typeface="Noto Sans CJK JP Medium"/>
              </a:rPr>
              <a:t>不</a:t>
            </a:r>
            <a:r>
              <a:rPr dirty="0" sz="1100" spc="145" b="0">
                <a:latin typeface="Noto Sans CJK JP Medium"/>
                <a:cs typeface="Noto Sans CJK JP Medium"/>
              </a:rPr>
              <a:t>在于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获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取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经济效益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而是要宣扬国威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加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与海外各国的联系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满足统治者对异域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珍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宝特产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需求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5943600"/>
            <a:chOff x="1143000" y="914400"/>
            <a:chExt cx="5274310" cy="5943600"/>
          </a:xfrm>
        </p:grpSpPr>
        <p:sp>
          <p:nvSpPr>
            <p:cNvPr id="3" name="object 3"/>
            <p:cNvSpPr/>
            <p:nvPr/>
          </p:nvSpPr>
          <p:spPr>
            <a:xfrm>
              <a:off x="1143000" y="914399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5547360"/>
            </a:xfrm>
            <a:custGeom>
              <a:avLst/>
              <a:gdLst/>
              <a:ahLst/>
              <a:cxnLst/>
              <a:rect l="l" t="t" r="r" b="b"/>
              <a:pathLst>
                <a:path w="5274310" h="5547359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5547360"/>
                  </a:lnTo>
                  <a:lnTo>
                    <a:pt x="5274310" y="554736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312410" cy="5741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14</a:t>
            </a: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明朝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内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阁</a:t>
            </a: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永乐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期建立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最初的时候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是秘书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质的机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内阁非法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一级中央机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是君主专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中央集权强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的表现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329565">
              <a:lnSpc>
                <a:spcPct val="100000"/>
              </a:lnSpc>
              <a:spcBef>
                <a:spcPts val="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15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、议政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大臣会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议</a:t>
            </a: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中国清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前期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满族上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贵族参预处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国政的制度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33655" indent="316865">
              <a:lnSpc>
                <a:spcPct val="236400"/>
              </a:lnSpc>
            </a:pPr>
            <a:r>
              <a:rPr dirty="0" sz="1100" spc="114">
                <a:solidFill>
                  <a:srgbClr val="FF0000"/>
                </a:solidFill>
                <a:latin typeface="UKIJ CJK"/>
                <a:cs typeface="UKIJ CJK"/>
              </a:rPr>
              <a:t>16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房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房设于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康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熙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十六年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2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0000FF"/>
                </a:solidFill>
                <a:latin typeface="Noto Sans CJK JP Medium"/>
                <a:cs typeface="Noto Sans CJK JP Medium"/>
              </a:rPr>
              <a:t>1677</a:t>
            </a:r>
            <a:r>
              <a:rPr dirty="0" sz="1100" spc="12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入值者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帝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赋诗撰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写字作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画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有时还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承皇帝的意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起草诏令</a:t>
            </a:r>
            <a:r>
              <a:rPr dirty="0" sz="1100" spc="360">
                <a:solidFill>
                  <a:srgbClr val="333333"/>
                </a:solidFill>
                <a:latin typeface="UKIJ CJK"/>
                <a:cs typeface="UKIJ CJK"/>
              </a:rPr>
              <a:t>，“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撰述谕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旨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它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完全是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皇帝严密控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的一个核心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要机构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33655" indent="316865">
              <a:lnSpc>
                <a:spcPct val="236400"/>
              </a:lnSpc>
            </a:pPr>
            <a:r>
              <a:rPr dirty="0" sz="1100" spc="70">
                <a:solidFill>
                  <a:srgbClr val="FF0000"/>
                </a:solidFill>
                <a:latin typeface="UKIJ CJK"/>
                <a:cs typeface="UKIJ CJK"/>
              </a:rPr>
              <a:t>17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机处</a:t>
            </a:r>
            <a:r>
              <a:rPr dirty="0" sz="1100" spc="-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立于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雍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正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七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00" b="0">
                <a:solidFill>
                  <a:srgbClr val="0000FF"/>
                </a:solidFill>
                <a:latin typeface="Noto Sans CJK JP Medium"/>
                <a:cs typeface="Noto Sans CJK JP Medium"/>
              </a:rPr>
              <a:t>(1729</a:t>
            </a:r>
            <a:r>
              <a:rPr dirty="0" sz="1100" spc="12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65" b="0">
                <a:solidFill>
                  <a:srgbClr val="0000FF"/>
                </a:solidFill>
                <a:latin typeface="Noto Sans CJK JP Medium"/>
                <a:cs typeface="Noto Sans CJK JP Medium"/>
              </a:rPr>
              <a:t>)</a:t>
            </a:r>
            <a:r>
              <a:rPr dirty="0" sz="1100" spc="6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权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力机关。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机处的设立是清代中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机构的重大变革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标志着古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封建中央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集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权发展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了顶点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5080" indent="316865">
              <a:lnSpc>
                <a:spcPct val="236400"/>
              </a:lnSpc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18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、票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拟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权</a:t>
            </a:r>
            <a:r>
              <a:rPr dirty="0" sz="1100" spc="30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皇帝批答臣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章奏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拟定之辞书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于票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附本进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皇帝裁决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票拟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35560" indent="316865">
              <a:lnSpc>
                <a:spcPct val="236400"/>
              </a:lnSpc>
            </a:pP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9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批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红</a:t>
            </a: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明朝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臣的建议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写在一张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贴在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章上面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这叫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做 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票拟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。而皇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用红字做批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批红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批朱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33655" indent="316865">
              <a:lnSpc>
                <a:spcPct val="236400"/>
              </a:lnSpc>
            </a:pP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20.</a:t>
            </a:r>
            <a:r>
              <a:rPr dirty="0" sz="1100" spc="-2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废丞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相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度</a:t>
            </a:r>
            <a:r>
              <a:rPr dirty="0" sz="1100" spc="4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明太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祖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罢中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省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废丞相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亲决国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宰相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度遂废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是君主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专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制强化的重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要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表现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6858000"/>
            <a:ext cx="5274310" cy="396240"/>
          </a:xfrm>
          <a:custGeom>
            <a:avLst/>
            <a:gdLst/>
            <a:ahLst/>
            <a:cxnLst/>
            <a:rect l="l" t="t" r="r" b="b"/>
            <a:pathLst>
              <a:path w="5274310" h="396240">
                <a:moveTo>
                  <a:pt x="5274310" y="396240"/>
                </a:moveTo>
                <a:lnTo>
                  <a:pt x="0" y="396240"/>
                </a:lnTo>
                <a:lnTo>
                  <a:pt x="0" y="0"/>
                </a:lnTo>
                <a:lnTo>
                  <a:pt x="5274310" y="0"/>
                </a:lnTo>
                <a:lnTo>
                  <a:pt x="5274310" y="39624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5788" y="1411224"/>
            <a:ext cx="310578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12.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市舶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官名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唐朝置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。专管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外贸易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5788" y="2203704"/>
            <a:ext cx="29470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井田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奴隶主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族土地所有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70070" y="2895600"/>
            <a:ext cx="476884" cy="317500"/>
          </a:xfrm>
          <a:custGeom>
            <a:avLst/>
            <a:gdLst/>
            <a:ahLst/>
            <a:cxnLst/>
            <a:rect l="l" t="t" r="r" b="b"/>
            <a:pathLst>
              <a:path w="476885" h="317500">
                <a:moveTo>
                  <a:pt x="476885" y="317500"/>
                </a:moveTo>
                <a:lnTo>
                  <a:pt x="0" y="317500"/>
                </a:lnTo>
                <a:lnTo>
                  <a:pt x="0" y="0"/>
                </a:lnTo>
                <a:lnTo>
                  <a:pt x="476885" y="0"/>
                </a:lnTo>
                <a:lnTo>
                  <a:pt x="476885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300" y="2996184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均田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北魏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文帝改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措施之一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目的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土地兼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官员占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土地的最高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限制土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买卖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418489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15.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海禁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闭关锁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-3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明清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对外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策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定人民不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擅自出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贸易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锁国指严格限制外商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华贸易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海禁和闭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锁国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阻碍了中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主义萌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芽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使中国逐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渐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落后世界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468110"/>
            <a:ext cx="521335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第二单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3131DE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资本主义世界市场的形</a:t>
            </a:r>
            <a:r>
              <a:rPr dirty="0" sz="2200" spc="20" b="0">
                <a:solidFill>
                  <a:srgbClr val="3131DE"/>
                </a:solidFill>
                <a:latin typeface="WenQuanYi Zen Hei Mono"/>
                <a:cs typeface="WenQuanYi Zen Hei Mono"/>
              </a:rPr>
              <a:t>成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和发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展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354811"/>
            <a:ext cx="53625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1.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开辟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新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航路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欧洲出发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西洋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印度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或经过大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 marL="12700" marR="857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太平洋到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亚洲、美洲的新的航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线路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这主要是相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于新航路开辟前由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洲通往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洲的丝绸之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而言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地理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发现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9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西方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史学中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15</a:t>
            </a:r>
            <a:r>
              <a:rPr dirty="0" sz="1100" spc="-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～</a:t>
            </a:r>
            <a:r>
              <a:rPr dirty="0" sz="1100" spc="-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5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欧洲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海者发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航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或以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发现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等事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15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～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17</a:t>
            </a:r>
            <a:r>
              <a:rPr dirty="0" sz="1100" spc="10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家 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的海上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航路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开辟和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其已知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界以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外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的地球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新的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理单元</a:t>
            </a:r>
            <a:r>
              <a:rPr dirty="0" sz="1100" spc="204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发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22425" y="3291840"/>
            <a:ext cx="1278890" cy="317500"/>
          </a:xfrm>
          <a:custGeom>
            <a:avLst/>
            <a:gdLst/>
            <a:ahLst/>
            <a:cxnLst/>
            <a:rect l="l" t="t" r="r" b="b"/>
            <a:pathLst>
              <a:path w="1278889" h="317500">
                <a:moveTo>
                  <a:pt x="1278889" y="317500"/>
                </a:moveTo>
                <a:lnTo>
                  <a:pt x="0" y="317500"/>
                </a:lnTo>
                <a:lnTo>
                  <a:pt x="0" y="0"/>
                </a:lnTo>
                <a:lnTo>
                  <a:pt x="1278889" y="0"/>
                </a:lnTo>
                <a:lnTo>
                  <a:pt x="1278889" y="31750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2996184"/>
            <a:ext cx="53625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商业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-8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新航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路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开辟后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业经济领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产生的一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重大变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5725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表现为</a:t>
            </a:r>
            <a:r>
              <a:rPr dirty="0" sz="1100" spc="160" b="0">
                <a:latin typeface="Noto Sans CJK JP Medium"/>
                <a:cs typeface="Noto Sans CJK JP Medium"/>
              </a:rPr>
              <a:t>世界市场</a:t>
            </a:r>
            <a:r>
              <a:rPr dirty="0" sz="1100" spc="145" b="0">
                <a:latin typeface="Noto Sans CJK JP Medium"/>
                <a:cs typeface="Noto Sans CJK JP Medium"/>
              </a:rPr>
              <a:t>开</a:t>
            </a:r>
            <a:r>
              <a:rPr dirty="0" sz="1100" spc="160" b="0">
                <a:latin typeface="Noto Sans CJK JP Medium"/>
                <a:cs typeface="Noto Sans CJK JP Medium"/>
              </a:rPr>
              <a:t>始形成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流通商品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种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类的增多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商路贸易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心由地中海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沿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岸转移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大西洋沿岸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581144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价格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15</a:t>
            </a:r>
            <a:r>
              <a:rPr dirty="0" sz="1100" spc="12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地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理大发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金白银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量流入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造成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价上涨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依靠固定地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为生的封建地主地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从事商品生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的资产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级实力上升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加速了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欧封建制度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解体</a:t>
            </a:r>
            <a:r>
              <a:rPr dirty="0" sz="1100" spc="-20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促进了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本主义的发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5788" y="6166091"/>
            <a:ext cx="480949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5.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海上马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车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夫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2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容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世纪荷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商业贸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繁荣和海上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输能力发达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25010" y="6858000"/>
            <a:ext cx="791210" cy="317500"/>
          </a:xfrm>
          <a:custGeom>
            <a:avLst/>
            <a:gdLst/>
            <a:ahLst/>
            <a:cxnLst/>
            <a:rect l="l" t="t" r="r" b="b"/>
            <a:pathLst>
              <a:path w="791210" h="317500">
                <a:moveTo>
                  <a:pt x="791210" y="0"/>
                </a:moveTo>
                <a:lnTo>
                  <a:pt x="155575" y="0"/>
                </a:lnTo>
                <a:lnTo>
                  <a:pt x="0" y="0"/>
                </a:lnTo>
                <a:lnTo>
                  <a:pt x="0" y="317500"/>
                </a:lnTo>
                <a:lnTo>
                  <a:pt x="155575" y="317500"/>
                </a:lnTo>
                <a:lnTo>
                  <a:pt x="791210" y="317500"/>
                </a:lnTo>
                <a:lnTo>
                  <a:pt x="79121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0300" y="6958571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6.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航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海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条例</a:t>
            </a: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中期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英国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颁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《航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海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条例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凡是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入英国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英国殖民地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货物都必须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英国船载运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此条约遭荷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强烈反对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5788" y="8147291"/>
            <a:ext cx="481139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7.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三次英荷战争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  </a:t>
            </a:r>
            <a:r>
              <a:rPr dirty="0" sz="1100" spc="114" b="0">
                <a:solidFill>
                  <a:srgbClr val="3131DE"/>
                </a:solidFill>
                <a:latin typeface="Noto Sans CJK JP Medium"/>
                <a:cs typeface="Noto Sans CJK JP Medium"/>
              </a:rPr>
              <a:t>1652-1674</a:t>
            </a:r>
            <a:r>
              <a:rPr dirty="0" sz="1100" spc="-13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英国为了打败日益发展的商业竞争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endParaRPr sz="1100">
              <a:latin typeface="UKIJ CJK"/>
              <a:cs typeface="UKIJ CJK"/>
            </a:endParaRPr>
          </a:p>
          <a:p>
            <a:pPr algn="just"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手荷兰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并力求保住开始建立的海上优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和争夺殖民地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曾三次挑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起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对荷兰的战争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并最终获胜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夺取了荷兰在北美的殖民地新阿姆斯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特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丹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改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名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纽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约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。荷兰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从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此失去海上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殖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民霸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权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279" y="1411224"/>
            <a:ext cx="496951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8.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英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七年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争</a:t>
            </a: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1756-1763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打败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法国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最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终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确立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世界殖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霸权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89425" y="2895600"/>
            <a:ext cx="516255" cy="317500"/>
          </a:xfrm>
          <a:custGeom>
            <a:avLst/>
            <a:gdLst/>
            <a:ahLst/>
            <a:cxnLst/>
            <a:rect l="l" t="t" r="r" b="b"/>
            <a:pathLst>
              <a:path w="516254" h="317500">
                <a:moveTo>
                  <a:pt x="516254" y="317500"/>
                </a:moveTo>
                <a:lnTo>
                  <a:pt x="0" y="317500"/>
                </a:lnTo>
                <a:lnTo>
                  <a:pt x="0" y="0"/>
                </a:lnTo>
                <a:lnTo>
                  <a:pt x="516254" y="0"/>
                </a:lnTo>
                <a:lnTo>
                  <a:pt x="516254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60500" y="3688080"/>
            <a:ext cx="1270000" cy="317500"/>
          </a:xfrm>
          <a:custGeom>
            <a:avLst/>
            <a:gdLst/>
            <a:ahLst/>
            <a:cxnLst/>
            <a:rect l="l" t="t" r="r" b="b"/>
            <a:pathLst>
              <a:path w="1270000" h="317500">
                <a:moveTo>
                  <a:pt x="1270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270000" y="0"/>
                </a:lnTo>
                <a:lnTo>
                  <a:pt x="1270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59250" y="368808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2599944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9.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市场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市场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是世界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围的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品交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和商品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换把各国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场紧密联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起来的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它</a:t>
            </a:r>
            <a:r>
              <a:rPr dirty="0" sz="1100" spc="145" b="0">
                <a:latin typeface="Noto Sans CJK JP Medium"/>
                <a:cs typeface="Noto Sans CJK JP Medium"/>
              </a:rPr>
              <a:t>发端</a:t>
            </a:r>
            <a:r>
              <a:rPr dirty="0" sz="1100" spc="5" b="0">
                <a:latin typeface="Noto Sans CJK JP Medium"/>
                <a:cs typeface="Noto Sans CJK JP Medium"/>
              </a:rPr>
              <a:t>于</a:t>
            </a:r>
            <a:r>
              <a:rPr dirty="0" sz="1100" spc="185" b="0"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15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世纪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8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16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世纪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上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半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理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大发现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8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工业革命促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以欧美资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主义国家为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导的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世界市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场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基本形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第二次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工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业革命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最终形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82445" y="4876800"/>
            <a:ext cx="1438275" cy="317500"/>
          </a:xfrm>
          <a:custGeom>
            <a:avLst/>
            <a:gdLst/>
            <a:ahLst/>
            <a:cxnLst/>
            <a:rect l="l" t="t" r="r" b="b"/>
            <a:pathLst>
              <a:path w="1438275" h="317500">
                <a:moveTo>
                  <a:pt x="1438275" y="317500"/>
                </a:moveTo>
                <a:lnTo>
                  <a:pt x="0" y="317500"/>
                </a:lnTo>
                <a:lnTo>
                  <a:pt x="0" y="0"/>
                </a:lnTo>
                <a:lnTo>
                  <a:pt x="1438275" y="0"/>
                </a:lnTo>
                <a:lnTo>
                  <a:pt x="1438275" y="31750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21889" y="5273040"/>
            <a:ext cx="1118870" cy="317500"/>
          </a:xfrm>
          <a:custGeom>
            <a:avLst/>
            <a:gdLst/>
            <a:ahLst/>
            <a:cxnLst/>
            <a:rect l="l" t="t" r="r" b="b"/>
            <a:pathLst>
              <a:path w="1118870" h="317500">
                <a:moveTo>
                  <a:pt x="1118869" y="317500"/>
                </a:moveTo>
                <a:lnTo>
                  <a:pt x="0" y="317500"/>
                </a:lnTo>
                <a:lnTo>
                  <a:pt x="0" y="0"/>
                </a:lnTo>
                <a:lnTo>
                  <a:pt x="1118869" y="0"/>
                </a:lnTo>
                <a:lnTo>
                  <a:pt x="1118869" y="31750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300" y="4581144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10.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次工业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最早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发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生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在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18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60</a:t>
            </a:r>
            <a:r>
              <a:rPr dirty="0" sz="1100" spc="14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20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5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1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3131DE"/>
                </a:solidFill>
                <a:latin typeface="Noto Sans CJK JP Medium"/>
                <a:cs typeface="Noto Sans CJK JP Medium"/>
              </a:rPr>
              <a:t>40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代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的英国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从生产技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术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方面来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工业革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使工厂制代替了手工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器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代替了手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劳动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从社会关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来</a:t>
            </a:r>
            <a:r>
              <a:rPr dirty="0" sz="1100" spc="155" b="0">
                <a:solidFill>
                  <a:srgbClr val="333333"/>
                </a:solidFill>
                <a:latin typeface="Noto Sans CJK JP Medium"/>
                <a:cs typeface="Noto Sans CJK JP Medium"/>
              </a:rPr>
              <a:t>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工业革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使依附于落后生产方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耕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农阶级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失了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产阶级和工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无产阶级形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和壮大起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25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0" y="6562331"/>
            <a:ext cx="532955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11.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圈地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运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动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兴的和新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族通过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力把农民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土地上赶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2069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强占农民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地及公有地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农民失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土地只能靠出卖自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劳动力为生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资产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阶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级获得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发展了资本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义的资金和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自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由劳动力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8147291"/>
            <a:ext cx="529272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11505">
              <a:lnSpc>
                <a:spcPct val="100000"/>
              </a:lnSpc>
              <a:spcBef>
                <a:spcPts val="105"/>
              </a:spcBef>
            </a:pPr>
            <a:r>
              <a:rPr dirty="0" sz="1100" spc="65" b="0">
                <a:solidFill>
                  <a:srgbClr val="FF0000"/>
                </a:solidFill>
                <a:latin typeface="Noto Sans CJK JP Medium"/>
                <a:cs typeface="Noto Sans CJK JP Medium"/>
              </a:rPr>
              <a:t>12.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自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由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主义</a:t>
            </a:r>
            <a:r>
              <a:rPr dirty="0" sz="1100" spc="85" b="0">
                <a:solidFill>
                  <a:srgbClr val="FF0000"/>
                </a:solidFill>
                <a:latin typeface="Noto Sans CJK JP Medium"/>
                <a:cs typeface="Noto Sans CJK JP Medium"/>
              </a:rPr>
              <a:t>阶段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竞争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特征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8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义</a:t>
            </a:r>
            <a:r>
              <a:rPr dirty="0" sz="1100" spc="85" b="0">
                <a:solidFill>
                  <a:srgbClr val="333333"/>
                </a:solidFill>
                <a:latin typeface="Noto Sans CJK JP Medium"/>
                <a:cs typeface="Noto Sans CJK JP Medium"/>
              </a:rPr>
              <a:t>发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展过</a:t>
            </a:r>
            <a:r>
              <a:rPr dirty="0" sz="1100" spc="85" b="0">
                <a:solidFill>
                  <a:srgbClr val="333333"/>
                </a:solidFill>
                <a:latin typeface="Noto Sans CJK JP Medium"/>
                <a:cs typeface="Noto Sans CJK JP Medium"/>
              </a:rPr>
              <a:t>程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中的</a:t>
            </a:r>
            <a:r>
              <a:rPr dirty="0" sz="1100" spc="85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一阶</a:t>
            </a:r>
            <a:r>
              <a:rPr dirty="0" sz="1100" spc="85" b="0">
                <a:solidFill>
                  <a:srgbClr val="333333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7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85" b="0">
                <a:solidFill>
                  <a:srgbClr val="00AFEF"/>
                </a:solidFill>
                <a:latin typeface="Noto Sans CJK JP Medium"/>
                <a:cs typeface="Noto Sans CJK JP Medium"/>
              </a:rPr>
              <a:t>垄</a:t>
            </a:r>
            <a:r>
              <a:rPr dirty="0" sz="1100" spc="75" b="0">
                <a:solidFill>
                  <a:srgbClr val="00AFEF"/>
                </a:solidFill>
                <a:latin typeface="Noto Sans CJK JP Medium"/>
                <a:cs typeface="Noto Sans CJK JP Medium"/>
              </a:rPr>
              <a:t>断资</a:t>
            </a:r>
            <a:r>
              <a:rPr dirty="0" sz="1100" spc="8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7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主义</a:t>
            </a:r>
            <a:r>
              <a:rPr dirty="0" sz="1100" spc="8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75" b="0">
                <a:solidFill>
                  <a:srgbClr val="00AFEF"/>
                </a:solidFill>
                <a:latin typeface="Noto Sans CJK JP Medium"/>
                <a:cs typeface="Noto Sans CJK JP Medium"/>
              </a:rPr>
              <a:t>前身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36448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次工业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的广泛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应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气时代</a:t>
            </a:r>
            <a:r>
              <a:rPr dirty="0" sz="1100" spc="35">
                <a:solidFill>
                  <a:srgbClr val="333333"/>
                </a:solidFill>
                <a:latin typeface="UKIJ CJK"/>
                <a:cs typeface="UKIJ CJK"/>
              </a:rPr>
              <a:t>)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1870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以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endParaRPr sz="1100">
              <a:latin typeface="Noto Sans CJK JP Medium"/>
              <a:cs typeface="Noto Sans CJK JP Medium"/>
            </a:endParaRPr>
          </a:p>
          <a:p>
            <a:pPr marL="12700" marR="8699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科学技术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发展突飞猛进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技术、新发明层出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并被迅速应用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工业生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大大促进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经济的发展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这就是第二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工业革命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14．</a:t>
            </a:r>
            <a:r>
              <a:rPr dirty="0" sz="1100" spc="-1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垄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断资本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义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国主义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主义发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的最高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是在资本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义生产力和生产关系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矛盾进一步发展的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在生产和资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本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加速集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的过程中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20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世纪初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形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成起来的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933429"/>
            <a:ext cx="5225415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第三单</a:t>
            </a:r>
            <a:r>
              <a:rPr dirty="0" sz="16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元</a:t>
            </a:r>
            <a:r>
              <a:rPr dirty="0" sz="1600" spc="-80" b="0">
                <a:solidFill>
                  <a:srgbClr val="1B35D2"/>
                </a:solidFill>
                <a:latin typeface="WenQuanYi Zen Hei Mono"/>
                <a:cs typeface="WenQuanYi Zen Hei Mono"/>
              </a:rPr>
              <a:t> </a:t>
            </a:r>
            <a:r>
              <a:rPr dirty="0" sz="16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近代中</a:t>
            </a:r>
            <a:r>
              <a:rPr dirty="0" sz="16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国</a:t>
            </a:r>
            <a:r>
              <a:rPr dirty="0" sz="16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经济结构的变</a:t>
            </a:r>
            <a:r>
              <a:rPr dirty="0" sz="16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动</a:t>
            </a:r>
            <a:r>
              <a:rPr dirty="0" sz="16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与资本主义的</a:t>
            </a:r>
            <a:r>
              <a:rPr dirty="0" sz="16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曲</a:t>
            </a:r>
            <a:r>
              <a:rPr dirty="0" sz="16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折发</a:t>
            </a:r>
            <a:r>
              <a:rPr dirty="0" sz="16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展</a:t>
            </a:r>
            <a:endParaRPr sz="1600">
              <a:latin typeface="WenQuanYi Zen Hei Mono"/>
              <a:cs typeface="WenQuanYi Zen Hei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769851"/>
            <a:ext cx="5297170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1.</a:t>
            </a:r>
            <a:r>
              <a:rPr dirty="0" sz="1100" spc="2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洋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务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运动</a:t>
            </a:r>
            <a:r>
              <a:rPr dirty="0" sz="1100" spc="-24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-2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1861</a:t>
            </a:r>
            <a:r>
              <a:rPr dirty="0" sz="1100" spc="15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(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咸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丰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十年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底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开始</a:t>
            </a:r>
            <a:r>
              <a:rPr dirty="0" sz="11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)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1894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19685">
              <a:lnSpc>
                <a:spcPct val="236400"/>
              </a:lnSpc>
            </a:pP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清朝政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内的洋务派在全国各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掀起的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师夷之长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以自强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的改良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运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动。经过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次鸦片战争后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的统治阶级对如何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决一系列的内忧外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患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分裂称为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洋务派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守旧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派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洋务派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张利用取官办、官督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办、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官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商合办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方式发展新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增强国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力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以维护清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府的封建统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just" marL="12700">
              <a:lnSpc>
                <a:spcPct val="1000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对中国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迈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入现代化也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奠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定了一定基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础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71750" y="1706880"/>
            <a:ext cx="1587500" cy="317500"/>
          </a:xfrm>
          <a:custGeom>
            <a:avLst/>
            <a:gdLst/>
            <a:ahLst/>
            <a:cxnLst/>
            <a:rect l="l" t="t" r="r" b="b"/>
            <a:pathLst>
              <a:path w="1587500" h="317500">
                <a:moveTo>
                  <a:pt x="1587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587500" y="0"/>
                </a:lnTo>
                <a:lnTo>
                  <a:pt x="15875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76750" y="2103120"/>
            <a:ext cx="1270000" cy="317500"/>
          </a:xfrm>
          <a:custGeom>
            <a:avLst/>
            <a:gdLst/>
            <a:ahLst/>
            <a:cxnLst/>
            <a:rect l="l" t="t" r="r" b="b"/>
            <a:pathLst>
              <a:path w="1270000" h="317500">
                <a:moveTo>
                  <a:pt x="1270000" y="317499"/>
                </a:moveTo>
                <a:lnTo>
                  <a:pt x="0" y="317499"/>
                </a:lnTo>
                <a:lnTo>
                  <a:pt x="0" y="0"/>
                </a:lnTo>
                <a:lnTo>
                  <a:pt x="1270000" y="0"/>
                </a:lnTo>
                <a:lnTo>
                  <a:pt x="1270000" y="3174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13504" y="249936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499"/>
                </a:moveTo>
                <a:lnTo>
                  <a:pt x="0" y="317499"/>
                </a:lnTo>
                <a:lnTo>
                  <a:pt x="0" y="0"/>
                </a:lnTo>
                <a:lnTo>
                  <a:pt x="635000" y="0"/>
                </a:lnTo>
                <a:lnTo>
                  <a:pt x="635000" y="3174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009515" y="289560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470275" y="3291840"/>
            <a:ext cx="1428750" cy="317500"/>
          </a:xfrm>
          <a:custGeom>
            <a:avLst/>
            <a:gdLst/>
            <a:ahLst/>
            <a:cxnLst/>
            <a:rect l="l" t="t" r="r" b="b"/>
            <a:pathLst>
              <a:path w="1428750" h="317500">
                <a:moveTo>
                  <a:pt x="1428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428750" y="0"/>
                </a:lnTo>
                <a:lnTo>
                  <a:pt x="14287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1014984"/>
            <a:ext cx="5281930" cy="2571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-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中国民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族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资本主义发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历程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 indent="635000">
              <a:lnSpc>
                <a:spcPct val="236400"/>
              </a:lnSpc>
              <a:buAutoNum type="arabicPlain" startAt="19"/>
              <a:tabLst>
                <a:tab pos="878840" algn="l"/>
              </a:tabLst>
            </a:pP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六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七十年代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洋务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动诱导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外国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本主义的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激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本国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自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然经济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逐渐解体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民族资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主义开始形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B35D2"/>
              </a:buClr>
              <a:buFont typeface="Noto Sans CJK JP Medium"/>
              <a:buAutoNum type="arabicPlain" startAt="19"/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甲午中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战争后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清政府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了扩大财源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民资有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初步发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878205" indent="-231140">
              <a:lnSpc>
                <a:spcPct val="100000"/>
              </a:lnSpc>
              <a:buAutoNum type="arabicPlain" startAt="20"/>
              <a:tabLst>
                <a:tab pos="878840" algn="l"/>
              </a:tabLst>
            </a:pP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世界初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民族资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主义迎来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短暂春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1927-1949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10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-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曲折发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1956</a:t>
            </a:r>
            <a:r>
              <a:rPr dirty="0" sz="11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三大改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完成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民资暂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在中国消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99075" y="4876800"/>
            <a:ext cx="479425" cy="317500"/>
          </a:xfrm>
          <a:custGeom>
            <a:avLst/>
            <a:gdLst/>
            <a:ahLst/>
            <a:cxnLst/>
            <a:rect l="l" t="t" r="r" b="b"/>
            <a:pathLst>
              <a:path w="479425" h="317500">
                <a:moveTo>
                  <a:pt x="479425" y="317500"/>
                </a:moveTo>
                <a:lnTo>
                  <a:pt x="0" y="317500"/>
                </a:lnTo>
                <a:lnTo>
                  <a:pt x="0" y="0"/>
                </a:lnTo>
                <a:lnTo>
                  <a:pt x="479425" y="0"/>
                </a:lnTo>
                <a:lnTo>
                  <a:pt x="479425" y="31750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30300" y="418489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《中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友好通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商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航海条约</a:t>
            </a:r>
            <a:r>
              <a:rPr dirty="0" sz="1100" spc="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9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1946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6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战争胜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石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美国援助发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内战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肆出卖国家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府与美国签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中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美友好通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航海条约》。美国在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取得政治、经济等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影响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美国商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大量涌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中国市场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挤国货。使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国资本主义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到来自国外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打击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0" y="6864350"/>
            <a:ext cx="493268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第四单</a:t>
            </a:r>
            <a:r>
              <a:rPr dirty="0" sz="22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1B35D2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中国特色社会主义建设</a:t>
            </a:r>
            <a:r>
              <a:rPr dirty="0" sz="2200" spc="20" b="0">
                <a:solidFill>
                  <a:srgbClr val="1B35D2"/>
                </a:solidFill>
                <a:latin typeface="WenQuanYi Zen Hei Mono"/>
                <a:cs typeface="WenQuanYi Zen Hei Mono"/>
              </a:rPr>
              <a:t>的</a:t>
            </a: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道</a:t>
            </a:r>
            <a:r>
              <a:rPr dirty="0" sz="22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路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775106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三年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济恢复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中华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民共和国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立后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和政府的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导下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1952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三年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了国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经济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恢复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家开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有计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划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经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济建设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造了条件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2.</a:t>
            </a:r>
            <a:r>
              <a:rPr dirty="0" sz="1100" spc="-15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第一个五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计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划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2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1953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国家第一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五年计划开始实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.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优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手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工业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改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1957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第一个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年计划完成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77309" y="2895600"/>
            <a:ext cx="1270000" cy="317500"/>
          </a:xfrm>
          <a:custGeom>
            <a:avLst/>
            <a:gdLst/>
            <a:ahLst/>
            <a:cxnLst/>
            <a:rect l="l" t="t" r="r" b="b"/>
            <a:pathLst>
              <a:path w="1270000" h="317500">
                <a:moveTo>
                  <a:pt x="1270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270000" y="0"/>
                </a:lnTo>
                <a:lnTo>
                  <a:pt x="1270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23559" y="289560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300" y="259994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三大改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造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1956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底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我国基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完成三大改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造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.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55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生产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料私有制变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社会主义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有制</a:t>
            </a:r>
            <a:r>
              <a:rPr dirty="0" sz="1100" spc="8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社会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义经济体系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基本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建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起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进入社会主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.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4184891"/>
            <a:ext cx="530034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  <a:tabLst>
                <a:tab pos="1496695" algn="l"/>
              </a:tabLst>
            </a:pPr>
            <a:r>
              <a:rPr dirty="0" sz="1100" spc="235" b="0">
                <a:solidFill>
                  <a:srgbClr val="FF0000"/>
                </a:solidFill>
                <a:latin typeface="Noto Sans CJK JP Medium"/>
                <a:cs typeface="Noto Sans CJK JP Medium"/>
              </a:rPr>
              <a:t>4.“</a:t>
            </a:r>
            <a:r>
              <a:rPr dirty="0" sz="1100" spc="-9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八大</a:t>
            </a:r>
            <a:r>
              <a:rPr dirty="0" sz="1100" spc="33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”:	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1956</a:t>
            </a:r>
            <a:r>
              <a:rPr dirty="0" sz="1100" spc="8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65" b="0">
                <a:solidFill>
                  <a:srgbClr val="1B35D2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共产党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八次全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在北京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2286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人民当前的主要任务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集中力量把我国尽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从落后的农业国变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先进的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业国。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的分析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正确的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能坚持下来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576985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5.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大跃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进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片面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求大办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业、大办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经济发展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度的快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映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了广大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民迫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切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要求改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我国经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落后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貌的愿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望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忽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视了客</a:t>
            </a:r>
            <a:r>
              <a:rPr dirty="0" sz="1100" spc="195">
                <a:solidFill>
                  <a:srgbClr val="333333"/>
                </a:solidFill>
                <a:latin typeface="UKIJ CJK"/>
                <a:cs typeface="UKIJ CJK"/>
              </a:rPr>
              <a:t>观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354811"/>
            <a:ext cx="531241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5" b="0">
                <a:solidFill>
                  <a:srgbClr val="FF0000"/>
                </a:solidFill>
                <a:latin typeface="Noto Sans CJK JP Medium"/>
                <a:cs typeface="Noto Sans CJK JP Medium"/>
              </a:rPr>
              <a:t>6.</a:t>
            </a:r>
            <a:r>
              <a:rPr dirty="0" sz="1100" spc="-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人民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社化运动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大跃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和人民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社化运动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违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背了经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发展的客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观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和超越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历史发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阶段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致国民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济出现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乱。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1959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—</a:t>
            </a:r>
            <a:r>
              <a:rPr dirty="0" sz="1100" spc="-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1961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我国出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了建国以来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严重的经济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245" b="0">
                <a:solidFill>
                  <a:srgbClr val="FF0000"/>
                </a:solidFill>
                <a:latin typeface="Noto Sans CJK JP Medium"/>
                <a:cs typeface="Noto Sans CJK JP Medium"/>
              </a:rPr>
              <a:t>7.“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八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方针</a:t>
            </a:r>
            <a:r>
              <a:rPr dirty="0" sz="1100" spc="345" b="0">
                <a:solidFill>
                  <a:srgbClr val="FF0000"/>
                </a:solidFill>
                <a:latin typeface="Noto Sans CJK JP Medium"/>
                <a:cs typeface="Noto Sans CJK JP Medium"/>
              </a:rPr>
              <a:t>”：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严重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济困难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纠正农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左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民实行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巩固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充实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提高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1962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济逐步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到恢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和发展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1965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任务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本完成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并在一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领域取得重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996184"/>
            <a:ext cx="535241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8.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文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中国民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济复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苏</a:t>
            </a: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9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1966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34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340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7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爆发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影响。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1971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周恩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主持中央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常工作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手恢复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整国民经济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1973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4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复苏局面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1975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4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泽东的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持下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平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主持中央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常工作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使国民经济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现迅速回升状态。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邓小平再次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被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打倒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刚稳定的形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又陷入混乱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37361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  <a:tabLst>
                <a:tab pos="2094230" algn="l"/>
              </a:tabLst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9.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城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市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经济体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改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9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1984,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国有企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改革</a:t>
            </a:r>
            <a:r>
              <a:rPr dirty="0" sz="1100" spc="-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股份制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的现代企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达到政企分开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在所有制方面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有制经济为以公有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经济为主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多种所有制经济共同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在分配方面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行按劳分配为主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种分配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式共同发展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分配方式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31715" y="7254240"/>
            <a:ext cx="1588770" cy="317500"/>
          </a:xfrm>
          <a:custGeom>
            <a:avLst/>
            <a:gdLst/>
            <a:ahLst/>
            <a:cxnLst/>
            <a:rect l="l" t="t" r="r" b="b"/>
            <a:pathLst>
              <a:path w="1588770" h="317500">
                <a:moveTo>
                  <a:pt x="1588769" y="317500"/>
                </a:moveTo>
                <a:lnTo>
                  <a:pt x="0" y="317500"/>
                </a:lnTo>
                <a:lnTo>
                  <a:pt x="0" y="0"/>
                </a:lnTo>
                <a:lnTo>
                  <a:pt x="1588769" y="0"/>
                </a:lnTo>
                <a:lnTo>
                  <a:pt x="1588769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43000" y="7650480"/>
            <a:ext cx="1118870" cy="317500"/>
          </a:xfrm>
          <a:custGeom>
            <a:avLst/>
            <a:gdLst/>
            <a:ahLst/>
            <a:cxnLst/>
            <a:rect l="l" t="t" r="r" b="b"/>
            <a:pathLst>
              <a:path w="1118870" h="317500">
                <a:moveTo>
                  <a:pt x="111887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118870" y="0"/>
                </a:lnTo>
                <a:lnTo>
                  <a:pt x="111887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10.</a:t>
            </a:r>
            <a:r>
              <a:rPr dirty="0" sz="1100" spc="2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南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方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谈话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1992</a:t>
            </a:r>
            <a:r>
              <a:rPr dirty="0" sz="1100" spc="15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平南巡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述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建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社会主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义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市场经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济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的理论基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论述社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主义本质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姓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姓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。这对我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革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开放和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会主义现代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建设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对开好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的十四大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都具有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大而深远的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28135" y="914399"/>
            <a:ext cx="1641475" cy="317500"/>
          </a:xfrm>
          <a:custGeom>
            <a:avLst/>
            <a:gdLst/>
            <a:ahLst/>
            <a:cxnLst/>
            <a:rect l="l" t="t" r="r" b="b"/>
            <a:pathLst>
              <a:path w="1641475" h="317500">
                <a:moveTo>
                  <a:pt x="1641475" y="0"/>
                </a:moveTo>
                <a:lnTo>
                  <a:pt x="984885" y="0"/>
                </a:lnTo>
                <a:lnTo>
                  <a:pt x="656590" y="0"/>
                </a:lnTo>
                <a:lnTo>
                  <a:pt x="0" y="0"/>
                </a:lnTo>
                <a:lnTo>
                  <a:pt x="0" y="317500"/>
                </a:lnTo>
                <a:lnTo>
                  <a:pt x="656590" y="317500"/>
                </a:lnTo>
                <a:lnTo>
                  <a:pt x="984885" y="317500"/>
                </a:lnTo>
                <a:lnTo>
                  <a:pt x="1641475" y="317500"/>
                </a:lnTo>
                <a:lnTo>
                  <a:pt x="164147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65807" y="1014984"/>
            <a:ext cx="8032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11.</a:t>
            </a:r>
            <a:r>
              <a:rPr dirty="0" sz="1100" spc="-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9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四</a:t>
            </a:r>
            <a:r>
              <a:rPr dirty="0" sz="1100" spc="195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3067" y="1014984"/>
            <a:ext cx="371221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1992</a:t>
            </a:r>
            <a:r>
              <a:rPr dirty="0" sz="1100" spc="15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80" b="0">
                <a:solidFill>
                  <a:srgbClr val="1B35D2"/>
                </a:solidFill>
                <a:latin typeface="Noto Sans CJK JP Medium"/>
                <a:cs typeface="Noto Sans CJK JP Medium"/>
              </a:rPr>
              <a:t>召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开</a:t>
            </a:r>
            <a:r>
              <a:rPr dirty="0" sz="1100" spc="-7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95" b="0">
                <a:solidFill>
                  <a:srgbClr val="333333"/>
                </a:solidFill>
                <a:latin typeface="Noto Sans CJK JP Medium"/>
                <a:cs typeface="Noto Sans CJK JP Medium"/>
              </a:rPr>
              <a:t>确立社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19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主义</a:t>
            </a:r>
            <a:r>
              <a:rPr dirty="0" sz="1100" spc="195" b="0">
                <a:solidFill>
                  <a:srgbClr val="00AF50"/>
                </a:solidFill>
                <a:latin typeface="Noto Sans CJK JP Medium"/>
                <a:cs typeface="Noto Sans CJK JP Medium"/>
              </a:rPr>
              <a:t>市</a:t>
            </a:r>
            <a:r>
              <a:rPr dirty="0" sz="1100" spc="180" b="0">
                <a:solidFill>
                  <a:srgbClr val="00AF50"/>
                </a:solidFill>
                <a:latin typeface="Noto Sans CJK JP Medium"/>
                <a:cs typeface="Noto Sans CJK JP Medium"/>
              </a:rPr>
              <a:t>场</a:t>
            </a:r>
            <a:r>
              <a:rPr dirty="0" sz="1100" spc="195" b="0">
                <a:solidFill>
                  <a:srgbClr val="333333"/>
                </a:solidFill>
                <a:latin typeface="Noto Sans CJK JP Medium"/>
                <a:cs typeface="Noto Sans CJK JP Medium"/>
              </a:rPr>
              <a:t>经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济</a:t>
            </a:r>
            <a:r>
              <a:rPr dirty="0" sz="1100" spc="195" b="0">
                <a:solidFill>
                  <a:srgbClr val="333333"/>
                </a:solidFill>
                <a:latin typeface="Noto Sans CJK JP Medium"/>
                <a:cs typeface="Noto Sans CJK JP Medium"/>
              </a:rPr>
              <a:t>体制的</a:t>
            </a:r>
            <a:r>
              <a:rPr dirty="0" sz="1100" spc="180" b="0">
                <a:solidFill>
                  <a:srgbClr val="333333"/>
                </a:solidFill>
                <a:latin typeface="Noto Sans CJK JP Medium"/>
                <a:cs typeface="Noto Sans CJK JP Medium"/>
              </a:rPr>
              <a:t>改</a:t>
            </a:r>
            <a:r>
              <a:rPr dirty="0" sz="1100" spc="195" b="0">
                <a:solidFill>
                  <a:srgbClr val="333333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目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1411224"/>
            <a:ext cx="32448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标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2203704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  <a:tabLst>
                <a:tab pos="2228215" algn="l"/>
              </a:tabLst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12.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批经济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特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区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1980</a:t>
            </a:r>
            <a:r>
              <a:rPr dirty="0" sz="1100" spc="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-15" b="0">
                <a:solidFill>
                  <a:srgbClr val="3131DE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圳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汕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头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批经济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1988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海南省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成为经济特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3392411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  <a:tabLst>
                <a:tab pos="2228215" algn="l"/>
              </a:tabLst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13.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沿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海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经济开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放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区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1984</a:t>
            </a:r>
            <a:r>
              <a:rPr dirty="0" sz="1100" spc="8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决定开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天津、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海、福州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广州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14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港口城市</a:t>
            </a:r>
            <a:r>
              <a:rPr dirty="0" sz="1100" spc="-370" b="0">
                <a:solidFill>
                  <a:srgbClr val="3131DE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5" b="0">
                <a:solidFill>
                  <a:srgbClr val="3131DE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85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1992</a:t>
            </a:r>
            <a:r>
              <a:rPr dirty="0" sz="1100" spc="13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-370" b="0">
                <a:solidFill>
                  <a:srgbClr val="3131DE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沿海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济开放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已从南到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连成片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3000" y="4084320"/>
            <a:ext cx="1746250" cy="31750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11366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94"/>
              </a:spcBef>
            </a:pP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形成了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沿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海经济开放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地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带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098540" y="5669280"/>
            <a:ext cx="318770" cy="317500"/>
          </a:xfrm>
          <a:custGeom>
            <a:avLst/>
            <a:gdLst/>
            <a:ahLst/>
            <a:cxnLst/>
            <a:rect l="l" t="t" r="r" b="b"/>
            <a:pathLst>
              <a:path w="318770" h="317500">
                <a:moveTo>
                  <a:pt x="318770" y="317500"/>
                </a:moveTo>
                <a:lnTo>
                  <a:pt x="0" y="317500"/>
                </a:lnTo>
                <a:lnTo>
                  <a:pt x="0" y="0"/>
                </a:lnTo>
                <a:lnTo>
                  <a:pt x="318770" y="0"/>
                </a:lnTo>
                <a:lnTo>
                  <a:pt x="31877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43000" y="6065520"/>
            <a:ext cx="2063750" cy="317500"/>
          </a:xfrm>
          <a:custGeom>
            <a:avLst/>
            <a:gdLst/>
            <a:ahLst/>
            <a:cxnLst/>
            <a:rect l="l" t="t" r="r" b="b"/>
            <a:pathLst>
              <a:path w="2063750" h="317500">
                <a:moveTo>
                  <a:pt x="2063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2063750" y="0"/>
                </a:lnTo>
                <a:lnTo>
                  <a:pt x="20637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30300" y="497737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  <a:tabLst>
                <a:tab pos="1842770" algn="l"/>
              </a:tabLst>
            </a:pPr>
            <a:r>
              <a:rPr dirty="0" sz="1100" spc="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14.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浦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东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新区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00" b="0">
                <a:solidFill>
                  <a:srgbClr val="3131DE"/>
                </a:solidFill>
                <a:latin typeface="Noto Sans CJK JP Medium"/>
                <a:cs typeface="Noto Sans CJK JP Medium"/>
              </a:rPr>
              <a:t>1990</a:t>
            </a:r>
            <a:r>
              <a:rPr dirty="0" sz="1100" spc="90" b="0">
                <a:solidFill>
                  <a:srgbClr val="3131DE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131DE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进一步开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长江沿岸城市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尽快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上海建成为国际经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、金融、贸易中心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带动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江三角洲和整个长江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域经济的新飞跃。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东开发开放成为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改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革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开放进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入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到第二个阶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的标志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300" y="6958571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06450">
              <a:lnSpc>
                <a:spcPct val="100000"/>
              </a:lnSpc>
              <a:spcBef>
                <a:spcPts val="105"/>
              </a:spcBef>
              <a:tabLst>
                <a:tab pos="2031364" algn="l"/>
              </a:tabLst>
            </a:pPr>
            <a:r>
              <a:rPr dirty="0" sz="1100" spc="70" b="0">
                <a:solidFill>
                  <a:srgbClr val="FF0000"/>
                </a:solidFill>
                <a:latin typeface="Noto Sans CJK JP Medium"/>
                <a:cs typeface="Noto Sans CJK JP Medium"/>
              </a:rPr>
              <a:t>15.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80" b="0">
                <a:solidFill>
                  <a:srgbClr val="FF0000"/>
                </a:solidFill>
                <a:latin typeface="Noto Sans CJK JP Medium"/>
                <a:cs typeface="Noto Sans CJK JP Medium"/>
              </a:rPr>
              <a:t>开放体系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我国已形成经济特区沿海开放城市、沿海开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区、沿江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放港口城市、沿边开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城镇、内地省会开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城市的开放体系。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这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个体系的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标志我国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全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方位、多层次、宽领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域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的对外开放格局的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步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形 成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118870"/>
            <a:ext cx="493268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第六单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3131DE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世界资本主义经济政策</a:t>
            </a:r>
            <a:r>
              <a:rPr dirty="0" sz="2200" spc="20" b="0">
                <a:solidFill>
                  <a:srgbClr val="3131DE"/>
                </a:solidFill>
                <a:latin typeface="WenQuanYi Zen Hei Mono"/>
                <a:cs typeface="WenQuanYi Zen Hei Mono"/>
              </a:rPr>
              <a:t>的</a:t>
            </a:r>
            <a:r>
              <a:rPr dirty="0" sz="2200" spc="5" b="0">
                <a:solidFill>
                  <a:srgbClr val="3131DE"/>
                </a:solidFill>
                <a:latin typeface="WenQuanYi Zen Hei Mono"/>
                <a:cs typeface="WenQuanYi Zen Hei Mono"/>
              </a:rPr>
              <a:t>调</a:t>
            </a:r>
            <a:r>
              <a:rPr dirty="0" sz="2200" spc="-5" b="0">
                <a:solidFill>
                  <a:srgbClr val="3131DE"/>
                </a:solidFill>
                <a:latin typeface="WenQuanYi Zen Hei Mono"/>
                <a:cs typeface="WenQuanYi Zen Hei Mono"/>
              </a:rPr>
              <a:t>整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005584"/>
            <a:ext cx="5281930" cy="993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胡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佛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由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任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济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策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任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无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思就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1500"/>
              </a:lnSpc>
              <a:spcBef>
                <a:spcPts val="65"/>
              </a:spcBef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府放手让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人自由进行贸易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无形的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来调控经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反对国家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干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预。自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放任经济政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200" spc="105" b="0">
                <a:solidFill>
                  <a:srgbClr val="0000FF"/>
                </a:solidFill>
                <a:latin typeface="Noto Sans CJK JP Medium"/>
                <a:cs typeface="Noto Sans CJK JP Medium"/>
              </a:rPr>
              <a:t>1929</a:t>
            </a:r>
            <a:r>
              <a:rPr dirty="0" sz="1200" spc="16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4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前彻底失败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5807" y="3590544"/>
            <a:ext cx="3802379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7165" indent="-165100">
              <a:lnSpc>
                <a:spcPct val="100000"/>
              </a:lnSpc>
              <a:spcBef>
                <a:spcPts val="105"/>
              </a:spcBef>
              <a:buClr>
                <a:srgbClr val="333333"/>
              </a:buClr>
              <a:buAutoNum type="arabicPeriod" startAt="3"/>
              <a:tabLst>
                <a:tab pos="17780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罗斯福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政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政府通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行政手段对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济全面干预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333333"/>
              </a:buClr>
              <a:buFont typeface="UKIJ CJK"/>
              <a:buAutoNum type="arabicPeriod" startAt="3"/>
            </a:pPr>
            <a:endParaRPr sz="950">
              <a:latin typeface="UKIJ CJK"/>
              <a:cs typeface="UKIJ CJK"/>
            </a:endParaRPr>
          </a:p>
          <a:p>
            <a:pPr lvl="1" marL="474345" indent="-145415">
              <a:lnSpc>
                <a:spcPct val="100000"/>
              </a:lnSpc>
              <a:buClr>
                <a:srgbClr val="FF0000"/>
              </a:buClr>
              <a:buFont typeface="Noto Sans CJK JP Medium"/>
              <a:buAutoNum type="arabicPeriod" startAt="2"/>
              <a:tabLst>
                <a:tab pos="474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整顿银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与金融系统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474345" indent="-145415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Font typeface="Noto Sans CJK JP Medium"/>
              <a:buAutoNum type="arabicPeriod" startAt="2"/>
              <a:tabLst>
                <a:tab pos="474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复兴工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或称对工业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调整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474345" indent="-145415">
              <a:lnSpc>
                <a:spcPct val="100000"/>
              </a:lnSpc>
              <a:buClr>
                <a:srgbClr val="FF0000"/>
              </a:buClr>
              <a:buFont typeface="Noto Sans CJK JP Medium"/>
              <a:buAutoNum type="arabicPeriod" startAt="2"/>
              <a:tabLst>
                <a:tab pos="474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调整农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推行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以工代赈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474345" indent="-145415">
              <a:lnSpc>
                <a:spcPct val="100000"/>
              </a:lnSpc>
              <a:buClr>
                <a:srgbClr val="FF0000"/>
              </a:buClr>
              <a:buFont typeface="Noto Sans CJK JP Medium"/>
              <a:buAutoNum type="arabicPeriod" startAt="2"/>
              <a:tabLst>
                <a:tab pos="474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大力兴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公共工程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加就业刺激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费和生产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FF000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474345" indent="-145415">
              <a:lnSpc>
                <a:spcPct val="100000"/>
              </a:lnSpc>
              <a:buClr>
                <a:srgbClr val="FF0000"/>
              </a:buClr>
              <a:buFont typeface="Noto Sans CJK JP Medium"/>
              <a:buAutoNum type="arabicPeriod" startAt="2"/>
              <a:tabLst>
                <a:tab pos="4749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建立社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保障体系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364211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55">
                <a:solidFill>
                  <a:srgbClr val="FF0000"/>
                </a:solidFill>
                <a:latin typeface="UKIJ CJK"/>
                <a:cs typeface="UKIJ CJK"/>
              </a:rPr>
              <a:t>3．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国家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垄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断资本主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影响之一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私人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断组织与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结合的体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实质是垄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断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资本直接控制和利用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家政权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并通过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家政权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干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预和调节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会经济生活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以保证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断资本获得高额垄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利润及社会经济生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活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的正常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转。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二战后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各主要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本主义国家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入国家垄断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本主义阶段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8345411"/>
            <a:ext cx="53613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4.</a:t>
            </a:r>
            <a:r>
              <a:rPr dirty="0" sz="1100" spc="-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福利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国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家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福利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家是资本主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国家通过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办并资助社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公共事业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algn="just" marL="12700" marR="838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实行和完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一套社会福利政策和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对社会经济生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进行干预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以调节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缓和阶级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保证社会次序和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济生活正常运行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护垄断资本的利益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统治的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种方法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济</a:t>
            </a:r>
            <a:r>
              <a:rPr dirty="0" sz="1100" spc="31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31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74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在信息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术革命和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度创新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础上的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济持续增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与低通货膨胀率、低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业率并存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的阶段性特征明显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淡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化的一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新的经济现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4155948"/>
            <a:ext cx="4500245" cy="42290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第</a:t>
            </a:r>
            <a:r>
              <a:rPr dirty="0" sz="2600" b="0">
                <a:solidFill>
                  <a:srgbClr val="232FC5"/>
                </a:solidFill>
                <a:latin typeface="WenQuanYi Zen Hei Mono"/>
                <a:cs typeface="WenQuanYi Zen Hei Mono"/>
              </a:rPr>
              <a:t>七</a:t>
            </a: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单</a:t>
            </a:r>
            <a:r>
              <a:rPr dirty="0" sz="26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元</a:t>
            </a:r>
            <a:r>
              <a:rPr dirty="0" sz="2600" spc="-9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苏</a:t>
            </a:r>
            <a:r>
              <a:rPr dirty="0" sz="2600" b="0">
                <a:solidFill>
                  <a:srgbClr val="232FC5"/>
                </a:solidFill>
                <a:latin typeface="WenQuanYi Zen Hei Mono"/>
                <a:cs typeface="WenQuanYi Zen Hei Mono"/>
              </a:rPr>
              <a:t>联</a:t>
            </a: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的</a:t>
            </a:r>
            <a:r>
              <a:rPr dirty="0" sz="2600" b="0">
                <a:solidFill>
                  <a:srgbClr val="232FC5"/>
                </a:solidFill>
                <a:latin typeface="WenQuanYi Zen Hei Mono"/>
                <a:cs typeface="WenQuanYi Zen Hei Mono"/>
              </a:rPr>
              <a:t>社</a:t>
            </a: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会</a:t>
            </a:r>
            <a:r>
              <a:rPr dirty="0" sz="2600" b="0">
                <a:solidFill>
                  <a:srgbClr val="232FC5"/>
                </a:solidFill>
                <a:latin typeface="WenQuanYi Zen Hei Mono"/>
                <a:cs typeface="WenQuanYi Zen Hei Mono"/>
              </a:rPr>
              <a:t>主</a:t>
            </a:r>
            <a:r>
              <a:rPr dirty="0" sz="26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义</a:t>
            </a:r>
            <a:r>
              <a:rPr dirty="0" sz="2600" b="0">
                <a:solidFill>
                  <a:srgbClr val="232FC5"/>
                </a:solidFill>
                <a:latin typeface="WenQuanYi Zen Hei Mono"/>
                <a:cs typeface="WenQuanYi Zen Hei Mono"/>
              </a:rPr>
              <a:t>建</a:t>
            </a:r>
            <a:r>
              <a:rPr dirty="0" sz="26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设</a:t>
            </a:r>
            <a:endParaRPr sz="260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175491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1.</a:t>
            </a:r>
            <a:r>
              <a:rPr dirty="0" sz="1100" spc="-21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余粮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收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集制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产主义政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的一种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联为了保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果采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的一种措施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既强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近乎无偿的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集农民的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食用以保障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外战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后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来从余粮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集制改变为粮食税的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标志着从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时共产主义向新经济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策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过渡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7156691"/>
            <a:ext cx="528510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2.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战时</a:t>
            </a:r>
            <a:r>
              <a:rPr dirty="0" sz="1100" spc="180">
                <a:solidFill>
                  <a:srgbClr val="FF0000"/>
                </a:solidFill>
                <a:latin typeface="UKIJ CJK"/>
                <a:cs typeface="UKIJ CJK"/>
              </a:rPr>
              <a:t>共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产主义</a:t>
            </a:r>
            <a:r>
              <a:rPr dirty="0" sz="1100" spc="-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苏俄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1918</a:t>
            </a:r>
            <a:r>
              <a:rPr dirty="0" sz="1100" spc="-13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～</a:t>
            </a:r>
            <a:r>
              <a:rPr dirty="0" sz="1100" spc="-9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1920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国内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争时期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取的经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政策。又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军事共产主义。内战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苏俄的粮食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煤炭、石油和钢铁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主要产地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入敌手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苏维埃国家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境十分困难。为了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仅有的人力物力集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起来用于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胜敌人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苏维埃政府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行一些临时性政策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这些政策统称为战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共产主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7500" y="952614"/>
            <a:ext cx="35814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第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二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单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元</a:t>
            </a:r>
            <a:r>
              <a:rPr dirty="0" sz="1800" spc="-90" b="0">
                <a:solidFill>
                  <a:srgbClr val="0000FF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古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代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希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腊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罗马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的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政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治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制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度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310639"/>
            <a:ext cx="5274310" cy="7528559"/>
          </a:xfrm>
          <a:custGeom>
            <a:avLst/>
            <a:gdLst/>
            <a:ahLst/>
            <a:cxnLst/>
            <a:rect l="l" t="t" r="r" b="b"/>
            <a:pathLst>
              <a:path w="5274310" h="7528559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792480"/>
                </a:lnTo>
                <a:lnTo>
                  <a:pt x="0" y="7528560"/>
                </a:lnTo>
                <a:lnTo>
                  <a:pt x="5274310" y="7528560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1411224"/>
            <a:ext cx="5364480" cy="73266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66725" indent="-13779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7359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城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市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域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的公民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316865">
              <a:lnSpc>
                <a:spcPct val="236400"/>
              </a:lnSpc>
              <a:buAutoNum type="arabicPeriod" startAt="2"/>
              <a:tabLst>
                <a:tab pos="467359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公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民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1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属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兵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成年男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316865">
              <a:lnSpc>
                <a:spcPct val="236400"/>
              </a:lnSpc>
              <a:buAutoNum type="arabicPeriod" startAt="2"/>
              <a:tabLst>
                <a:tab pos="467359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梭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伦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改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财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四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高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权力机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建立四百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议事会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公民陪审法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废除债奴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316865">
              <a:lnSpc>
                <a:spcPct val="236400"/>
              </a:lnSpc>
              <a:buAutoNum type="arabicPeriod" startAt="2"/>
              <a:tabLst>
                <a:tab pos="467359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克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斯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提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尼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改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委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百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人议事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继续扩大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民大会权力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实行陶片放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316865">
              <a:lnSpc>
                <a:spcPct val="236400"/>
              </a:lnSpc>
              <a:buAutoNum type="arabicPeriod" startAt="2"/>
              <a:tabLst>
                <a:tab pos="467359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伯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克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改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五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官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雅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典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主政治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最终确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并到达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顶峰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雅典民主政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黄金时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0960" indent="474980">
              <a:lnSpc>
                <a:spcPct val="236400"/>
              </a:lnSpc>
              <a:buAutoNum type="arabicPeriod" startAt="2"/>
              <a:tabLst>
                <a:tab pos="633095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罗马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帝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公元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9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0000FF"/>
                </a:solidFill>
                <a:latin typeface="Noto Sans CJK JP Medium"/>
                <a:cs typeface="Noto Sans CJK JP Medium"/>
              </a:rPr>
              <a:t>24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165" b="0">
                <a:solidFill>
                  <a:srgbClr val="0000FF"/>
                </a:solidFill>
                <a:latin typeface="Noto Sans CJK JP Medium"/>
                <a:cs typeface="Noto Sans CJK JP Medium"/>
              </a:rPr>
              <a:t>-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9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0" b="0">
                <a:solidFill>
                  <a:srgbClr val="0000FF"/>
                </a:solidFill>
                <a:latin typeface="Noto Sans CJK JP Medium"/>
                <a:cs typeface="Noto Sans CJK JP Medium"/>
              </a:rPr>
              <a:t>395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的一个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斯巴达克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斯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起义后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罗马进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军人执政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70" b="0">
                <a:solidFill>
                  <a:srgbClr val="00AFEF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三巨头执政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 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屋大维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为罗马独裁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罗马帝国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6995" indent="474980">
              <a:lnSpc>
                <a:spcPct val="236400"/>
              </a:lnSpc>
              <a:buAutoNum type="arabicPeriod" startAt="2"/>
              <a:tabLst>
                <a:tab pos="636270" algn="l"/>
              </a:tabLst>
            </a:pP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习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惯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018E4"/>
                </a:solidFill>
                <a:latin typeface="Noto Sans CJK JP Medium"/>
                <a:cs typeface="Noto Sans CJK JP Medium"/>
              </a:rPr>
              <a:t>罗</a:t>
            </a:r>
            <a:r>
              <a:rPr dirty="0" sz="1100" spc="170" b="0">
                <a:solidFill>
                  <a:srgbClr val="3018E4"/>
                </a:solidFill>
                <a:latin typeface="Noto Sans CJK JP Medium"/>
                <a:cs typeface="Noto Sans CJK JP Medium"/>
              </a:rPr>
              <a:t>马</a:t>
            </a:r>
            <a:r>
              <a:rPr dirty="0" sz="1100" spc="160" b="0">
                <a:solidFill>
                  <a:srgbClr val="3018E4"/>
                </a:solidFill>
                <a:latin typeface="Noto Sans CJK JP Medium"/>
                <a:cs typeface="Noto Sans CJK JP Medium"/>
              </a:rPr>
              <a:t>共和</a:t>
            </a:r>
            <a:r>
              <a:rPr dirty="0" sz="1100" spc="170" b="0">
                <a:solidFill>
                  <a:srgbClr val="3018E4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60" b="0">
                <a:solidFill>
                  <a:srgbClr val="3018E4"/>
                </a:solidFill>
                <a:latin typeface="Noto Sans CJK JP Medium"/>
                <a:cs typeface="Noto Sans CJK JP Medium"/>
              </a:rPr>
              <a:t>早期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马并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存在成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唯一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律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权威和功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的便是当时人的习惯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保护奴隶制的剥削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巩固奴隶主统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治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地位的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惯法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ts val="3080"/>
              </a:lnSpc>
              <a:spcBef>
                <a:spcPts val="470"/>
              </a:spcBef>
              <a:buAutoNum type="arabicPeriod" startAt="2"/>
              <a:tabLst>
                <a:tab pos="633095" algn="l"/>
              </a:tabLst>
            </a:pP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十二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铜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表法》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5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200" spc="14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200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200" spc="18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95" b="0">
                <a:solidFill>
                  <a:srgbClr val="0000FF"/>
                </a:solidFill>
                <a:latin typeface="Noto Sans CJK JP Medium"/>
                <a:cs typeface="Noto Sans CJK JP Medium"/>
              </a:rPr>
              <a:t>451</a:t>
            </a:r>
            <a:r>
              <a:rPr dirty="0" sz="1200" spc="13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4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律十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次年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制定两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作为补充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构成《十二表铜法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。这是古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罗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马第一部成文法典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维护了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奴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5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隶主利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益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和统治秩序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保护了奴隶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贵族的私有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财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产和人身安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不受侵犯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2967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3.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政策</a:t>
            </a:r>
            <a:r>
              <a:rPr dirty="0" sz="1100" spc="-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2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过度的紧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策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十月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命后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俄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实行余粮征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战时共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起农民极其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31686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所以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1921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12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开始实行的向社会主义过渡的经济政策。新经济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政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策的一项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要内容是以征收粮食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代替余粮收集制。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民按国家规定交纳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一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定的粮食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超过税额的余粮归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人所有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大大减轻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农民的负担。并且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允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许外资企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和国家暂时无力经营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企业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恢复商品货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关系进行调节生产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作用。这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小农占优势的苏俄找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了向社会主义经济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渡的道路。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后因斯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大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林上台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而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被逐步取消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458114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4.</a:t>
            </a:r>
            <a:r>
              <a:rPr dirty="0" sz="1100" spc="-21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业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集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体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化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运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动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把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济改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造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经济的过程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9609" y="6858000"/>
            <a:ext cx="799465" cy="317500"/>
          </a:xfrm>
          <a:custGeom>
            <a:avLst/>
            <a:gdLst/>
            <a:ahLst/>
            <a:cxnLst/>
            <a:rect l="l" t="t" r="r" b="b"/>
            <a:pathLst>
              <a:path w="799464" h="317500">
                <a:moveTo>
                  <a:pt x="799464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9464" y="0"/>
                </a:lnTo>
                <a:lnTo>
                  <a:pt x="799464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0300" y="5769851"/>
            <a:ext cx="5283835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5.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斯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模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式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济发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70</a:t>
            </a:r>
            <a:r>
              <a:rPr dirty="0" sz="1100" spc="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余年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一种经济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济体制是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种高度集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计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划经济模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即通过国家权力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面干预和管理国民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济各部门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令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性计划集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进行资源配置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会生产活动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具体表现为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经济运行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市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场和价值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政府通过计划确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全社会的产、供、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和企业的人、财、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物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20750"/>
            <a:ext cx="5281930" cy="14770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第八单</a:t>
            </a:r>
            <a:r>
              <a:rPr dirty="0" sz="220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世界经济的全球化趋</a:t>
            </a:r>
            <a:r>
              <a:rPr dirty="0" sz="220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势</a:t>
            </a:r>
            <a:endParaRPr sz="2200">
              <a:latin typeface="WenQuanYi Zen Hei Mono"/>
              <a:cs typeface="WenQuanYi Zen Hei Mono"/>
            </a:endParaRPr>
          </a:p>
          <a:p>
            <a:pPr marL="647700">
              <a:lnSpc>
                <a:spcPct val="100000"/>
              </a:lnSpc>
              <a:spcBef>
                <a:spcPts val="1230"/>
              </a:spcBef>
            </a:pPr>
            <a:r>
              <a:rPr dirty="0" sz="1100" spc="50">
                <a:solidFill>
                  <a:srgbClr val="FF0000"/>
                </a:solidFill>
                <a:latin typeface="UKIJ CJK"/>
                <a:cs typeface="UKIJ CJK"/>
              </a:rPr>
              <a:t>1．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布雷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顿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森林体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系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后以美元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中心的国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货币体系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元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与黄金直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挂钩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国际货币基金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织成员国的货币与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元保持固定汇率。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此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1973</a:t>
            </a:r>
            <a:r>
              <a:rPr dirty="0" sz="1100" spc="10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年瓦解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996184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2.</a:t>
            </a:r>
            <a:r>
              <a:rPr dirty="0" sz="1100" spc="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际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货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基金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组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织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IMF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稳定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际货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国际汇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消除妨碍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界贸易的外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管制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世界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银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行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球性的发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援助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国提供长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贷款和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技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术援助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战后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界三大经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济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支柱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币基金组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兴开发银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41275">
              <a:lnSpc>
                <a:spcPct val="1000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关贸总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”（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并称战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世界三大经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支柱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562331"/>
            <a:ext cx="529526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5.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北美自由贸易区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80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年代中后期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为应对欧洲一体化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的挑战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加强了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加拿大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哥的合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9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1992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12 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《北美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由贸易协定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12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17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国领导人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别在各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自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1994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1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2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北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成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939771"/>
            <a:ext cx="529526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6.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亚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太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经济合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组织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洲太平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作组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APEC），</a:t>
            </a:r>
            <a:r>
              <a:rPr dirty="0" sz="1100" spc="7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1989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成立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《汉城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言》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确立宗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和目标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中国加入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7.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《汉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城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宣言</a:t>
            </a:r>
            <a:r>
              <a:rPr dirty="0" sz="1100" spc="7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9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9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经合组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汉城会议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言》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正式确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了该组织的宗旨和目标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"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相互依存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共同受益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坚持开放的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多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边贸易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制和减少区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内贸易壁垒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996184"/>
            <a:ext cx="5283835" cy="6137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8.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经济全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球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化利弊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endParaRPr sz="110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00">
              <a:latin typeface="Noto Sans CJK JP Medium"/>
              <a:cs typeface="Noto Sans CJK JP Medium"/>
            </a:endParaRPr>
          </a:p>
          <a:p>
            <a:pPr marL="329565">
              <a:lnSpc>
                <a:spcPct val="100000"/>
              </a:lnSpc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利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1）</a:t>
            </a:r>
            <a:r>
              <a:rPr dirty="0" sz="1100" spc="-114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它可以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资源在全球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围内的优化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置提供新的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利条件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635000">
              <a:lnSpc>
                <a:spcPct val="2364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6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2）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世界市场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为一个不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并扩大的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一的整体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客观经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规律将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全球范围内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挥作用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3）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它加速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世界性产业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构调整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4）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决经济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展面临的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些共同问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提供了有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487680">
              <a:lnSpc>
                <a:spcPct val="100000"/>
              </a:lnSpc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弊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1）</a:t>
            </a:r>
            <a:r>
              <a:rPr dirty="0" sz="1100" spc="-9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扩大了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富差距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了南北矛盾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806450">
              <a:lnSpc>
                <a:spcPct val="100000"/>
              </a:lnSpc>
              <a:spcBef>
                <a:spcPts val="5"/>
              </a:spcBef>
            </a:pPr>
            <a:r>
              <a:rPr dirty="0" sz="1100" spc="80" b="0">
                <a:solidFill>
                  <a:srgbClr val="FF0000"/>
                </a:solidFill>
                <a:latin typeface="Noto Sans CJK JP Medium"/>
                <a:cs typeface="Noto Sans CJK JP Medium"/>
              </a:rPr>
              <a:t>(2)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家推行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球化会使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国工业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减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本国就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647700">
              <a:lnSpc>
                <a:spcPct val="1000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5" b="0">
                <a:solidFill>
                  <a:srgbClr val="FF0000"/>
                </a:solidFill>
                <a:latin typeface="Noto Sans CJK JP Medium"/>
                <a:cs typeface="Noto Sans CJK JP Medium"/>
              </a:rPr>
              <a:t>3）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全球化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损坏发展中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家的农业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635000">
              <a:lnSpc>
                <a:spcPct val="2364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6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4）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家利用全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化向发展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国家转嫁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境危机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破坏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态坏境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635000">
              <a:lnSpc>
                <a:spcPct val="236400"/>
              </a:lnSpc>
            </a:pP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5" b="0">
                <a:solidFill>
                  <a:srgbClr val="FF0000"/>
                </a:solidFill>
                <a:latin typeface="Noto Sans CJK JP Medium"/>
                <a:cs typeface="Noto Sans CJK JP Medium"/>
              </a:rPr>
              <a:t>5）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家利用全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化侵犯发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中国家的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侵蚀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展中国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家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的文化与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统或威胁发展中国家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社会和经济的稳定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损害发展中国家的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独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36257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90" b="0">
                <a:solidFill>
                  <a:srgbClr val="FF0000"/>
                </a:solidFill>
                <a:latin typeface="Noto Sans CJK JP Medium"/>
                <a:cs typeface="Noto Sans CJK JP Medium"/>
              </a:rPr>
              <a:t>9.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贸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组织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WTO）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一个独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于联合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的永久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1995</a:t>
            </a:r>
            <a:r>
              <a:rPr dirty="0" sz="1100" spc="13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824C1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9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824C1"/>
                </a:solidFill>
                <a:latin typeface="Noto Sans CJK JP Medium"/>
                <a:cs typeface="Noto Sans CJK JP Medium"/>
              </a:rPr>
              <a:t>1</a:t>
            </a:r>
            <a:r>
              <a:rPr dirty="0" sz="1100" spc="12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日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正式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始运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作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该组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负责管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贸易秩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总部设在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士日内瓦莱蒙湖畔。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基本原则是通过实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市场开放、非歧视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易等原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则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来实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自由化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标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中国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在</a:t>
            </a:r>
            <a:r>
              <a:rPr dirty="0" sz="1100" spc="20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2001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12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正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式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加入世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贸易组织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44600" y="3366643"/>
            <a:ext cx="50349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5840" algn="l"/>
              </a:tabLst>
            </a:pP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文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化史	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第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一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单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元</a:t>
            </a:r>
            <a:r>
              <a:rPr dirty="0" sz="1800" spc="-80" b="0">
                <a:solidFill>
                  <a:srgbClr val="FF0000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中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国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传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流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文化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主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流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思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想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的</a:t>
            </a:r>
            <a:r>
              <a:rPr dirty="0" sz="1800" spc="10" b="0">
                <a:solidFill>
                  <a:srgbClr val="FF0000"/>
                </a:solidFill>
                <a:latin typeface="WenQuanYi Zen Hei Mono"/>
                <a:cs typeface="WenQuanYi Zen Hei Mono"/>
              </a:rPr>
              <a:t>演</a:t>
            </a:r>
            <a:r>
              <a:rPr dirty="0" sz="1800" b="0">
                <a:solidFill>
                  <a:srgbClr val="FF0000"/>
                </a:solidFill>
                <a:latin typeface="WenQuanYi Zen Hei Mono"/>
                <a:cs typeface="WenQuanYi Zen Hei Mono"/>
              </a:rPr>
              <a:t>变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-2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罢黜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百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家</a:t>
            </a:r>
            <a:r>
              <a:rPr dirty="0" sz="1100" spc="-70">
                <a:solidFill>
                  <a:srgbClr val="FF0000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独尊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儒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术</a:t>
            </a:r>
            <a:r>
              <a:rPr dirty="0" sz="1100" spc="285">
                <a:solidFill>
                  <a:srgbClr val="FF0000"/>
                </a:solidFill>
                <a:latin typeface="UKIJ CJK"/>
                <a:cs typeface="UKIJ CJK"/>
              </a:rPr>
              <a:t>”：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儒家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表人物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董仲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为适应大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857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提此主张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把不在儒家六经范围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的各学术罢黜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加强了中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央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集权和思想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专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儒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家思想成为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想主流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76985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新儒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仲舒把诸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百家中道家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阴阳五行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糅合到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家思想中并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以改造形成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5857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君权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神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授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加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强中央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权君主专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董仲舒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人合一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天人感应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认为天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天子受命于天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人民诸侯皆应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服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方面如果天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543532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三纲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五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常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仲舒提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君为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630">
                <a:solidFill>
                  <a:srgbClr val="333333"/>
                </a:solidFill>
                <a:latin typeface="UKIJ CJK"/>
                <a:cs typeface="UKIJ CJK"/>
              </a:rPr>
              <a:t>”“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父为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630">
                <a:solidFill>
                  <a:srgbClr val="333333"/>
                </a:solidFill>
                <a:latin typeface="UKIJ CJK"/>
                <a:cs typeface="UKIJ CJK"/>
              </a:rPr>
              <a:t>”“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夫为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和仁义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智信五种为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处世的道德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后人归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三纲五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常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36575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五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经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指的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《论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语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孟子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》和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庸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而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指的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《礼记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《春秋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诗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礼、易、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秋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。《四书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经》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南宋以后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儒学的基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儒生学子的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必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读之书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99618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儒家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本思想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形成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春秋时期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重民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养民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调人在社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中的地位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重视民众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社会作用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认识到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为国之基本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有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孟子的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民为贵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稷次之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轻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荀子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君者舟也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庶人者水也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水则载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水则覆舟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97737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无为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而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治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老子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出的一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顺从自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然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净无为</a:t>
            </a:r>
            <a:r>
              <a:rPr dirty="0" sz="1100" spc="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知足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政治主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16609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8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焚书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坑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儒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秦灭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六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国后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秦始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下令烧毁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《诗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诸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子百家书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坑杀大批儒生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想专制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强化中央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但其暴政加速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了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政权的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775106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9</a:t>
            </a: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、从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无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为</a:t>
            </a:r>
            <a:r>
              <a:rPr dirty="0" sz="1100" spc="785">
                <a:solidFill>
                  <a:srgbClr val="FF0000"/>
                </a:solidFill>
                <a:latin typeface="UKIJ CJK"/>
                <a:cs typeface="UKIJ CJK"/>
              </a:rPr>
              <a:t>”</a:t>
            </a: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到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为</a:t>
            </a:r>
            <a:r>
              <a:rPr dirty="0" sz="1100" spc="440">
                <a:solidFill>
                  <a:srgbClr val="FF0000"/>
                </a:solidFill>
                <a:latin typeface="UKIJ CJK"/>
                <a:cs typeface="UKIJ CJK"/>
              </a:rPr>
              <a:t>”</a:t>
            </a:r>
            <a:r>
              <a:rPr dirty="0" sz="1100" spc="44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战火频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严重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初</a:t>
            </a:r>
            <a:endParaRPr sz="1100">
              <a:latin typeface="Noto Sans CJK JP Medium"/>
              <a:cs typeface="Noto Sans CJK JP Medium"/>
            </a:endParaRPr>
          </a:p>
          <a:p>
            <a:pPr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统治者以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无为而治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思想采取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民休息政策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而后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地方诸侯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力增强。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加强中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转为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极有为政策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57170" y="914400"/>
            <a:ext cx="795655" cy="317500"/>
          </a:xfrm>
          <a:custGeom>
            <a:avLst/>
            <a:gdLst/>
            <a:ahLst/>
            <a:cxnLst/>
            <a:rect l="l" t="t" r="r" b="b"/>
            <a:pathLst>
              <a:path w="795654" h="317500">
                <a:moveTo>
                  <a:pt x="795655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5655" y="0"/>
                </a:lnTo>
                <a:lnTo>
                  <a:pt x="795655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30300" y="10149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明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理学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儒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学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由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535" b="0">
                <a:solidFill>
                  <a:srgbClr val="333333"/>
                </a:solidFill>
                <a:latin typeface="Noto Sans CJK JP Medium"/>
                <a:cs typeface="Noto Sans CJK JP Medium"/>
              </a:rPr>
              <a:t>“</a:t>
            </a:r>
            <a:r>
              <a:rPr dirty="0" sz="1100" spc="-12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程</a:t>
            </a:r>
            <a:r>
              <a:rPr dirty="0" sz="1100" spc="535" b="0">
                <a:solidFill>
                  <a:srgbClr val="333333"/>
                </a:solidFill>
                <a:latin typeface="Noto Sans CJK JP Medium"/>
                <a:cs typeface="Noto Sans CJK JP Medium"/>
              </a:rPr>
              <a:t>”</a:t>
            </a:r>
            <a:r>
              <a:rPr dirty="0" sz="1100" spc="-11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创立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陆九渊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明朝王阳明的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心学是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明理学的发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203704"/>
            <a:ext cx="528066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11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教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合一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隋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5">
                <a:solidFill>
                  <a:srgbClr val="232FC5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232FC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学为主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调和吸收佛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、道教的理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33924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12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兴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儒学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唐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教并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崇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挑战儒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的正统地位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儒学大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韩愈率先提出复兴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。北宋时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儒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学展开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兴的运动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497737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13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朱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理学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5080">
              <a:lnSpc>
                <a:spcPct val="100000"/>
              </a:lnSpc>
            </a:pP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二程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的思想并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为理学集大成者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的思想统称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程朱理学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6F2F9F"/>
                </a:solidFill>
                <a:latin typeface="Noto Sans CJK JP Medium"/>
                <a:cs typeface="Noto Sans CJK JP Medium"/>
              </a:rPr>
              <a:t>核心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是一种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客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观唯心主义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想体系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56233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二程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张先有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后有物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格物致知的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识论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751064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15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朱熹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集大成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就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常</a:t>
            </a:r>
            <a:r>
              <a:rPr dirty="0" sz="1100" spc="33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存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天理灭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欲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格物致知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的目的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于明道德之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16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陆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王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心学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仁是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代表人物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主张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心即理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认为人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生就有良知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良知就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唯心主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17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陆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也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”“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吾心即是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认为求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就是进行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心反省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与朱熹的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格物致知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论产生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18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阳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扬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心外无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致良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”“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知行合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的认识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19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格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致知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有理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刻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探究万物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才能真正得到其中的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格就是深刻探究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理学家认为需要通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过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格物致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的方法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握理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格物致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目的在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明道德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善。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5857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致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良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王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阳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是人固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的善性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但良知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往被私欲侵占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所以要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强道德修养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去掉人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欲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恢复良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543532"/>
            <a:ext cx="528066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21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知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合一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王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阳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良知支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自己的行为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3613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22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黄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之际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访录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天下为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君为客</a:t>
            </a:r>
            <a:r>
              <a:rPr dirty="0" sz="1100" spc="80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反对重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抑商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工商皆本</a:t>
            </a:r>
            <a:r>
              <a:rPr dirty="0" sz="1100" spc="81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203704"/>
            <a:ext cx="528066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23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李贽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他批判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学家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存天理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灭人欲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的虚假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反对绝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思想权威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392411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顾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炎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3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郡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》，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世致用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区分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国与忘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倡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匹夫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 spc="37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众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独治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977371"/>
            <a:ext cx="536257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25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王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夫之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之际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船山先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读通鉴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唯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物思想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主思想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界是物质的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静止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相对的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运动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绝对的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具有朴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的辩证法思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5788" y="6562331"/>
            <a:ext cx="325691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26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道学家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中以正统自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的理学家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3613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27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经世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致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用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明末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炎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武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黄宗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羲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为代表的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提倡以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为鉴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将学术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究和现实结合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由此形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经世致用</a:t>
            </a:r>
            <a:r>
              <a:rPr dirty="0" sz="1100" spc="78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35736"/>
            <a:ext cx="104521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第</a:t>
            </a:r>
            <a:r>
              <a:rPr dirty="0" sz="2000" spc="15" b="0">
                <a:solidFill>
                  <a:srgbClr val="FF0000"/>
                </a:solidFill>
                <a:latin typeface="WenQuanYi Zen Hei Mono"/>
                <a:cs typeface="WenQuanYi Zen Hei Mono"/>
              </a:rPr>
              <a:t>二</a:t>
            </a: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单</a:t>
            </a:r>
            <a:r>
              <a:rPr dirty="0" sz="20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元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32379" y="935736"/>
            <a:ext cx="334073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西</a:t>
            </a:r>
            <a:r>
              <a:rPr dirty="0" sz="2000" spc="15" b="0">
                <a:solidFill>
                  <a:srgbClr val="FF0000"/>
                </a:solidFill>
                <a:latin typeface="WenQuanYi Zen Hei Mono"/>
                <a:cs typeface="WenQuanYi Zen Hei Mono"/>
              </a:rPr>
              <a:t>方</a:t>
            </a: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人文</a:t>
            </a:r>
            <a:r>
              <a:rPr dirty="0" sz="2000" spc="15" b="0">
                <a:solidFill>
                  <a:srgbClr val="FF0000"/>
                </a:solidFill>
                <a:latin typeface="WenQuanYi Zen Hei Mono"/>
                <a:cs typeface="WenQuanYi Zen Hei Mono"/>
              </a:rPr>
              <a:t>精</a:t>
            </a: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神的</a:t>
            </a:r>
            <a:r>
              <a:rPr dirty="0" sz="2000" spc="15" b="0">
                <a:solidFill>
                  <a:srgbClr val="FF0000"/>
                </a:solidFill>
                <a:latin typeface="WenQuanYi Zen Hei Mono"/>
                <a:cs typeface="WenQuanYi Zen Hei Mono"/>
              </a:rPr>
              <a:t>起</a:t>
            </a:r>
            <a:r>
              <a:rPr dirty="0" sz="2000" b="0">
                <a:solidFill>
                  <a:srgbClr val="FF0000"/>
                </a:solidFill>
                <a:latin typeface="WenQuanYi Zen Hei Mono"/>
                <a:cs typeface="WenQuanYi Zen Hei Mono"/>
              </a:rPr>
              <a:t>源及其</a:t>
            </a:r>
            <a:r>
              <a:rPr dirty="0" sz="2000" spc="15" b="0">
                <a:solidFill>
                  <a:srgbClr val="FF0000"/>
                </a:solidFill>
                <a:latin typeface="WenQuanYi Zen Hei Mono"/>
                <a:cs typeface="WenQuanYi Zen Hei Mono"/>
              </a:rPr>
              <a:t>发</a:t>
            </a:r>
            <a:r>
              <a:rPr dirty="0" sz="20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展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1807463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普罗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格拉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智者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学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20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物的尺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人的感觉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判定一切的准绳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神的意志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树立人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尊严和权威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方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人文主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的起源。重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人的作用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忽视道德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33924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苏格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底</a:t>
            </a:r>
            <a:r>
              <a:rPr dirty="0" sz="1100" spc="3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340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力的人是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物的尺度</a:t>
            </a:r>
            <a:r>
              <a:rPr dirty="0" sz="1100" spc="7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自于知识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所以作恶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因为无知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教育可以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人认识自己灵魂之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已有的美德。类似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荀子强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用礼乐来规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人的行为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人向善和王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明的致良知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5788" y="4977371"/>
            <a:ext cx="34321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、柏拉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理念是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物的本原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观唯心主义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5788" y="5769851"/>
            <a:ext cx="406717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、亚里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士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多德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古希腊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最博学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许多学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的创建者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78500" y="6858000"/>
            <a:ext cx="480059" cy="317500"/>
          </a:xfrm>
          <a:custGeom>
            <a:avLst/>
            <a:gdLst/>
            <a:ahLst/>
            <a:cxnLst/>
            <a:rect l="l" t="t" r="r" b="b"/>
            <a:pathLst>
              <a:path w="480060" h="317500">
                <a:moveTo>
                  <a:pt x="480060" y="317500"/>
                </a:moveTo>
                <a:lnTo>
                  <a:pt x="0" y="317500"/>
                </a:lnTo>
                <a:lnTo>
                  <a:pt x="0" y="0"/>
                </a:lnTo>
                <a:lnTo>
                  <a:pt x="480060" y="0"/>
                </a:lnTo>
                <a:lnTo>
                  <a:pt x="48006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274184" y="725424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300" y="656233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5.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文艺复兴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14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由正在形成的资产阶级在复兴希腊罗马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古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典文化的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在欧洲发动的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扬资产阶级思想和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化的运动。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核心是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文主义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实质是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反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封建文化的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想解放运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动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最早出现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在意大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的佛罗伦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814729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35">
                <a:solidFill>
                  <a:srgbClr val="FF0000"/>
                </a:solidFill>
                <a:latin typeface="UKIJ CJK"/>
                <a:cs typeface="UKIJ CJK"/>
              </a:rPr>
              <a:t>6.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人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文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神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值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和尊严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扬个性解放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提倡追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自由、幸福和物质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鼓励发财致富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冒险精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神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崇尚理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和科学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追求知识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反对愚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昧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是文艺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复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兴的核心精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文艺复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兴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文学三杰</a:t>
            </a:r>
            <a:r>
              <a:rPr dirty="0" sz="1100" spc="430">
                <a:solidFill>
                  <a:srgbClr val="FF0000"/>
                </a:solidFill>
                <a:latin typeface="UKIJ CJK"/>
                <a:cs typeface="UKIJ CJK"/>
              </a:rPr>
              <a:t>”：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ct val="236400"/>
              </a:lnSpc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薄伽丘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80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表作是用意大利方言创作的短篇小说集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十日谈》。作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者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通过《十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谈》抨击了封建道德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教会的禁欲思想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传人类平等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发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展人的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3924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但丁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5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意大利诗人。他在代表作《神曲》中率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对教会的丑恶现象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达了憎恶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被恩格斯誉为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中世纪最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一位诗人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同时也是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时代的最初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一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位诗人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97737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彼得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拉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克</a:t>
            </a:r>
            <a:r>
              <a:rPr dirty="0" sz="1100" spc="-4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意大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著名文学家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他最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提出要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问</a:t>
            </a:r>
            <a:r>
              <a:rPr dirty="0" sz="1100" spc="65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替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神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的学问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人文主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义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之父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是《歌集》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81040" y="6065520"/>
            <a:ext cx="479425" cy="317500"/>
          </a:xfrm>
          <a:custGeom>
            <a:avLst/>
            <a:gdLst/>
            <a:ahLst/>
            <a:cxnLst/>
            <a:rect l="l" t="t" r="r" b="b"/>
            <a:pathLst>
              <a:path w="479425" h="317500">
                <a:moveTo>
                  <a:pt x="479425" y="317500"/>
                </a:moveTo>
                <a:lnTo>
                  <a:pt x="0" y="317500"/>
                </a:lnTo>
                <a:lnTo>
                  <a:pt x="0" y="0"/>
                </a:lnTo>
                <a:lnTo>
                  <a:pt x="479425" y="0"/>
                </a:lnTo>
                <a:lnTo>
                  <a:pt x="479425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9444" y="6166091"/>
            <a:ext cx="527431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9584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宗教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改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16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一次改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实质是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</a:t>
            </a:r>
            <a:endParaRPr sz="1100">
              <a:latin typeface="Noto Sans CJK JP Medium"/>
              <a:cs typeface="Noto Sans CJK JP Medium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产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级披着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宗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教外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衣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资产阶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级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性质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反封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的思想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解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放和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政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治运动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为马丁路德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751064"/>
            <a:ext cx="528955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五条论纲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1517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路德发表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九十五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论纲》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13335">
              <a:lnSpc>
                <a:spcPct val="236400"/>
              </a:lnSpc>
            </a:pP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拉开了宗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教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改革的序幕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。《九十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条论纲》</a:t>
            </a:r>
            <a:r>
              <a:rPr dirty="0" sz="1100" spc="15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因信称义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只要有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虔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诚的信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灵魂就可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获得拯救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4754880"/>
            <a:chOff x="1143000" y="914400"/>
            <a:chExt cx="5274310" cy="4754880"/>
          </a:xfrm>
        </p:grpSpPr>
        <p:sp>
          <p:nvSpPr>
            <p:cNvPr id="3" name="object 3"/>
            <p:cNvSpPr/>
            <p:nvPr/>
          </p:nvSpPr>
          <p:spPr>
            <a:xfrm>
              <a:off x="1143000" y="914400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396240"/>
                  </a:moveTo>
                  <a:lnTo>
                    <a:pt x="0" y="396240"/>
                  </a:lnTo>
                  <a:lnTo>
                    <a:pt x="0" y="0"/>
                  </a:lnTo>
                  <a:lnTo>
                    <a:pt x="5274310" y="0"/>
                  </a:lnTo>
                  <a:lnTo>
                    <a:pt x="5274310" y="3962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4358640"/>
            </a:xfrm>
            <a:custGeom>
              <a:avLst/>
              <a:gdLst/>
              <a:ahLst/>
              <a:cxnLst/>
              <a:rect l="l" t="t" r="r" b="b"/>
              <a:pathLst>
                <a:path w="5274310" h="435864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4358640"/>
                  </a:lnTo>
                  <a:lnTo>
                    <a:pt x="5274310" y="435864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285105" cy="4552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23570" indent="-136525">
              <a:lnSpc>
                <a:spcPct val="100000"/>
              </a:lnSpc>
              <a:spcBef>
                <a:spcPts val="105"/>
              </a:spcBef>
              <a:buAutoNum type="arabicPeriod" startAt="9"/>
              <a:tabLst>
                <a:tab pos="62420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公民法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从公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8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0" b="0">
                <a:solidFill>
                  <a:srgbClr val="0000FF"/>
                </a:solidFill>
                <a:latin typeface="Noto Sans CJK JP Medium"/>
                <a:cs typeface="Noto Sans CJK JP Medium"/>
              </a:rPr>
              <a:t>509</a:t>
            </a:r>
            <a:r>
              <a:rPr dirty="0" sz="1100" spc="13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公元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9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0000FF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12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endParaRPr sz="1100">
              <a:latin typeface="UKIJ CJK"/>
              <a:cs typeface="UKIJ CJK"/>
            </a:endParaRPr>
          </a:p>
          <a:p>
            <a:pPr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的法律统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为公民法。它用来调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罗马公民之间的关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适用范围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要限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于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罗马公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474980">
              <a:lnSpc>
                <a:spcPct val="236400"/>
              </a:lnSpc>
              <a:buAutoNum type="arabicPeriod" startAt="10"/>
              <a:tabLst>
                <a:tab pos="72898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万民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-9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从公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5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0000FF"/>
                </a:solidFill>
                <a:latin typeface="Noto Sans CJK JP Medium"/>
                <a:cs typeface="Noto Sans CJK JP Medium"/>
              </a:rPr>
              <a:t>3</a:t>
            </a:r>
            <a:r>
              <a:rPr dirty="0" sz="1100" spc="8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叶开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始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建形成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普遍适用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罗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马统治范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内的一切自由民的法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被称为万民法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最初用来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调整罗马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公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民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异邦人之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间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以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及异邦人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异邦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之间民事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律关系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7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后来逐渐</a:t>
            </a:r>
            <a:r>
              <a:rPr dirty="0" sz="1100" spc="145" b="0">
                <a:solidFill>
                  <a:srgbClr val="C55811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170" b="0">
                <a:solidFill>
                  <a:srgbClr val="C55811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帝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国公民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间关系的法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ct val="236400"/>
              </a:lnSpc>
              <a:buSzPct val="90909"/>
              <a:buAutoNum type="arabicPeriod" startAt="10"/>
              <a:tabLst>
                <a:tab pos="724535" algn="l"/>
              </a:tabLst>
            </a:pP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大全</a:t>
            </a: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0000FF"/>
                </a:solidFill>
                <a:latin typeface="Noto Sans CJK JP Medium"/>
                <a:cs typeface="Noto Sans CJK JP Medium"/>
              </a:rPr>
              <a:t>6</a:t>
            </a:r>
            <a:r>
              <a:rPr dirty="0" sz="1100" spc="90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马帝国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帝查士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尼组织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把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历代的罗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法加以系统化和法典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汇编成《民法大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》。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它的颁布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志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罗马法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系最终完成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9525" indent="474980">
              <a:lnSpc>
                <a:spcPct val="236400"/>
              </a:lnSpc>
              <a:buAutoNum type="arabicPeriod" startAt="10"/>
              <a:tabLst>
                <a:tab pos="71564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罗马法</a:t>
            </a:r>
            <a:r>
              <a:rPr dirty="0" sz="1100" spc="-9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公元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六世纪到公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45" b="0">
                <a:solidFill>
                  <a:srgbClr val="0000FF"/>
                </a:solidFill>
                <a:latin typeface="Noto Sans CJK JP Medium"/>
                <a:cs typeface="Noto Sans CJK JP Medium"/>
              </a:rPr>
              <a:t>七世纪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罗马制定和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实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施的全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罗马法律。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欧洲历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史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上第一部比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较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系统的法律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体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5669280"/>
            <a:ext cx="5274310" cy="396240"/>
          </a:xfrm>
          <a:custGeom>
            <a:avLst/>
            <a:gdLst/>
            <a:ahLst/>
            <a:cxnLst/>
            <a:rect l="l" t="t" r="r" b="b"/>
            <a:pathLst>
              <a:path w="5274310" h="396239">
                <a:moveTo>
                  <a:pt x="5274310" y="396239"/>
                </a:moveTo>
                <a:lnTo>
                  <a:pt x="0" y="396239"/>
                </a:lnTo>
                <a:lnTo>
                  <a:pt x="0" y="0"/>
                </a:lnTo>
                <a:lnTo>
                  <a:pt x="5274310" y="0"/>
                </a:lnTo>
                <a:lnTo>
                  <a:pt x="5274310" y="396239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新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教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改革期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在欧洲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地形成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不受罗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教皇控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督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路德教、加尔文教派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英国国教等。新教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纷简化了宗教式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否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廷的权威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持国家权力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于教会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71290" y="2895600"/>
            <a:ext cx="158750" cy="317500"/>
          </a:xfrm>
          <a:custGeom>
            <a:avLst/>
            <a:gdLst/>
            <a:ahLst/>
            <a:cxnLst/>
            <a:rect l="l" t="t" r="r" b="b"/>
            <a:pathLst>
              <a:path w="158750" h="317500">
                <a:moveTo>
                  <a:pt x="158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58750" y="0"/>
                </a:lnTo>
                <a:lnTo>
                  <a:pt x="1587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2599944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11</a:t>
            </a:r>
            <a:r>
              <a:rPr dirty="0" sz="1100" spc="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启蒙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运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动</a:t>
            </a:r>
            <a:r>
              <a:rPr dirty="0" sz="1100" spc="6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65" b="0">
                <a:solidFill>
                  <a:srgbClr val="232FC5"/>
                </a:solidFill>
                <a:latin typeface="Noto Sans CJK JP Medium"/>
                <a:cs typeface="Noto Sans CJK JP Medium"/>
              </a:rPr>
              <a:t>17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19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18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产阶级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对封建专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统治和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思想束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的思想解放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起源于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英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法国运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动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达到高潮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核心是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即人自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思考运用自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的智力去认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、判断和理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事物的能力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58695" y="4480560"/>
            <a:ext cx="1440180" cy="317500"/>
          </a:xfrm>
          <a:custGeom>
            <a:avLst/>
            <a:gdLst/>
            <a:ahLst/>
            <a:cxnLst/>
            <a:rect l="l" t="t" r="r" b="b"/>
            <a:pathLst>
              <a:path w="1440179" h="317500">
                <a:moveTo>
                  <a:pt x="144018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440180" y="0"/>
                </a:lnTo>
                <a:lnTo>
                  <a:pt x="144018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4184891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12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、启蒙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想家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 indent="474980">
              <a:lnSpc>
                <a:spcPct val="236400"/>
              </a:lnSpc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伏尔泰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0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法国启蒙运动的领袖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。主要思想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抨击天主教会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专制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君主立宪制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倡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天赋人权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、法律面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人人平等。代表作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《哲学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信》和《路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十四时代》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8714" y="6065520"/>
            <a:ext cx="1120140" cy="317500"/>
          </a:xfrm>
          <a:custGeom>
            <a:avLst/>
            <a:gdLst/>
            <a:ahLst/>
            <a:cxnLst/>
            <a:rect l="l" t="t" r="r" b="b"/>
            <a:pathLst>
              <a:path w="1120139" h="317500">
                <a:moveTo>
                  <a:pt x="1120139" y="317500"/>
                </a:moveTo>
                <a:lnTo>
                  <a:pt x="0" y="317500"/>
                </a:lnTo>
                <a:lnTo>
                  <a:pt x="0" y="0"/>
                </a:lnTo>
                <a:lnTo>
                  <a:pt x="1120139" y="0"/>
                </a:lnTo>
                <a:lnTo>
                  <a:pt x="1120139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098675" y="6858000"/>
            <a:ext cx="1120140" cy="317500"/>
          </a:xfrm>
          <a:custGeom>
            <a:avLst/>
            <a:gdLst/>
            <a:ahLst/>
            <a:cxnLst/>
            <a:rect l="l" t="t" r="r" b="b"/>
            <a:pathLst>
              <a:path w="1120139" h="317500">
                <a:moveTo>
                  <a:pt x="1120139" y="317500"/>
                </a:moveTo>
                <a:lnTo>
                  <a:pt x="0" y="317500"/>
                </a:lnTo>
                <a:lnTo>
                  <a:pt x="0" y="0"/>
                </a:lnTo>
                <a:lnTo>
                  <a:pt x="1120139" y="0"/>
                </a:lnTo>
                <a:lnTo>
                  <a:pt x="1120139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98675" y="8046720"/>
            <a:ext cx="1280160" cy="317500"/>
          </a:xfrm>
          <a:custGeom>
            <a:avLst/>
            <a:gdLst/>
            <a:ahLst/>
            <a:cxnLst/>
            <a:rect l="l" t="t" r="r" b="b"/>
            <a:pathLst>
              <a:path w="1280160" h="317500">
                <a:moveTo>
                  <a:pt x="128016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280160" y="0"/>
                </a:lnTo>
                <a:lnTo>
                  <a:pt x="128016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300" y="6166091"/>
            <a:ext cx="5281930" cy="2571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孟德斯鸠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法国启蒙思想家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。主要思想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反对君主专制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提倡法治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三权分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的学说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代表作是《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法的精神》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ct val="236400"/>
              </a:lnSpc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卢梭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14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法国启蒙思想家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。主要思想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天赋人权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人民主权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6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思想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他还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为人类不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等的根源是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产的私有</a:t>
            </a:r>
            <a:r>
              <a:rPr dirty="0" sz="1100" spc="-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-10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社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会契约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6350" indent="474980">
              <a:lnSpc>
                <a:spcPct val="236400"/>
              </a:lnSpc>
            </a:pPr>
            <a:r>
              <a:rPr dirty="0" sz="1100" spc="160" b="0">
                <a:solidFill>
                  <a:srgbClr val="C55811"/>
                </a:solidFill>
                <a:latin typeface="Noto Sans CJK JP Medium"/>
                <a:cs typeface="Noto Sans CJK JP Medium"/>
              </a:rPr>
              <a:t>康德</a:t>
            </a:r>
            <a:r>
              <a:rPr dirty="0" sz="1100" spc="5" b="0">
                <a:solidFill>
                  <a:srgbClr val="C55811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0" b="0">
                <a:solidFill>
                  <a:srgbClr val="C5581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德意志著名哲学家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。他总结了启蒙思想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强调人的重要性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提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出要自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同时也要自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。代表作有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纯粹理性批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7208" y="971029"/>
            <a:ext cx="3797300" cy="2686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第三单</a:t>
            </a:r>
            <a:r>
              <a:rPr dirty="0" sz="16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元</a:t>
            </a:r>
            <a:r>
              <a:rPr dirty="0" sz="1600" spc="-80" b="0">
                <a:solidFill>
                  <a:srgbClr val="FF0000"/>
                </a:solidFill>
                <a:latin typeface="WenQuanYi Zen Hei Mono"/>
                <a:cs typeface="WenQuanYi Zen Hei Mono"/>
              </a:rPr>
              <a:t> </a:t>
            </a:r>
            <a:r>
              <a:rPr dirty="0" sz="16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古代中</a:t>
            </a:r>
            <a:r>
              <a:rPr dirty="0" sz="16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国</a:t>
            </a:r>
            <a:r>
              <a:rPr dirty="0" sz="16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的科学技术与</a:t>
            </a:r>
            <a:r>
              <a:rPr dirty="0" sz="16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文</a:t>
            </a:r>
            <a:r>
              <a:rPr dirty="0" sz="16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学艺</a:t>
            </a:r>
            <a:r>
              <a:rPr dirty="0" sz="16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术</a:t>
            </a:r>
            <a:endParaRPr sz="16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5788" y="1807463"/>
            <a:ext cx="375031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、中国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四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大发明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火药、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南针、造纸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、活字印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刷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259994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造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纸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术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 b="0">
                <a:solidFill>
                  <a:srgbClr val="1824C1"/>
                </a:solidFill>
                <a:latin typeface="Noto Sans CJK JP Medium"/>
                <a:cs typeface="Noto Sans CJK JP Medium"/>
              </a:rPr>
              <a:t>105</a:t>
            </a:r>
            <a:r>
              <a:rPr dirty="0" sz="1100" spc="15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 b="0">
                <a:solidFill>
                  <a:srgbClr val="1824C1"/>
                </a:solidFill>
                <a:latin typeface="Noto Sans CJK JP Medium"/>
                <a:cs typeface="Noto Sans CJK JP Medium"/>
              </a:rPr>
              <a:t>东汉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宦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蔡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纸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170" b="0">
                <a:solidFill>
                  <a:srgbClr val="1824C1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7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已经有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唐朝时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传入阿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伯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378866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2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活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印刷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术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字印刷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隋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现了雕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印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刷术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31489" y="4876800"/>
            <a:ext cx="317500" cy="317500"/>
          </a:xfrm>
          <a:custGeom>
            <a:avLst/>
            <a:gdLst/>
            <a:ahLst/>
            <a:cxnLst/>
            <a:rect l="l" t="t" r="r" b="b"/>
            <a:pathLst>
              <a:path w="317500" h="317500">
                <a:moveTo>
                  <a:pt x="317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317500" y="0"/>
                </a:lnTo>
                <a:lnTo>
                  <a:pt x="3175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05788" y="4977371"/>
            <a:ext cx="443611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04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火药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唐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火药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开始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用于军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宋朝开始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军事上广泛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5239" y="5669280"/>
            <a:ext cx="317500" cy="317500"/>
          </a:xfrm>
          <a:custGeom>
            <a:avLst/>
            <a:gdLst/>
            <a:ahLst/>
            <a:cxnLst/>
            <a:rect l="l" t="t" r="r" b="b"/>
            <a:pathLst>
              <a:path w="317500" h="317500">
                <a:moveTo>
                  <a:pt x="317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317500" y="0"/>
                </a:lnTo>
                <a:lnTo>
                  <a:pt x="3175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605788" y="5769851"/>
            <a:ext cx="427609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1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指南针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战国时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发明的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用于航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0" y="656233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章算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术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书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于东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位值制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数法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标志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国古代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计算为中心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数学形式形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了完整的体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系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300" y="775106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石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氏星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表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石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编写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是世界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早的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遗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唐朝时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重新辑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5788" y="8939771"/>
            <a:ext cx="395922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8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浑仪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是望远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发明前世界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最先进的天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观测工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5788" y="1014984"/>
            <a:ext cx="300799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9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简仪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郭守敬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新浑仪造出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仪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5788" y="1807463"/>
            <a:ext cx="36836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、《夏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小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正》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夏朝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的历法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我国最早的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5788" y="2599944"/>
            <a:ext cx="320802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11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、殷历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商朝时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的历法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采用干支纪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5788" y="3392411"/>
            <a:ext cx="46361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12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、《授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时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历》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元朝时期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郭守敬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是我国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代最优秀的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5788" y="4184891"/>
            <a:ext cx="318325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105"/>
              </a:spcBef>
            </a:pP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13.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四大农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西汉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氾胜之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《氾胜之书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5080">
              <a:lnSpc>
                <a:spcPct val="100000"/>
              </a:lnSpc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贾思勰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《齐民要术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125220">
              <a:lnSpc>
                <a:spcPct val="100000"/>
              </a:lnSpc>
              <a:spcBef>
                <a:spcPts val="5"/>
              </a:spcBef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元朝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王祯的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农书》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125220">
              <a:lnSpc>
                <a:spcPct val="100000"/>
              </a:lnSpc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徐光启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《农政全书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16609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14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齐民要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术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北魏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勰编写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是我国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存最早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最完整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系统古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农业著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3548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15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黄帝内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经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学的奠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之作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我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国最早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8543532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16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伤寒杂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病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论》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东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圣张仲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编写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誉为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宝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典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奠定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中医临床学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理论基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5788" y="1014984"/>
            <a:ext cx="447738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17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、《本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纲目》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李时珍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东方药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巨典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07463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18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诗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春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秋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编订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西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周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春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秋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期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的诗歌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为风、雅、颂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奠定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国古典文学现实主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的基础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被奉为儒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中国出现的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一部诗歌总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3924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楚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辞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国诗人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原以南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民歌为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础的诗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楚辞也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骚体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是我国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浪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漫主义文学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源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头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58114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容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丰富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出大一统时期恢弘的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度。代表作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赋》《上林赋》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西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汉司马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《二京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东汉张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166091"/>
            <a:ext cx="536448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21</a:t>
            </a:r>
            <a:r>
              <a:rPr dirty="0" sz="110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词</a:t>
            </a:r>
            <a:r>
              <a:rPr dirty="0" sz="1100" spc="-10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最早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出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45" b="0">
                <a:latin typeface="Noto Sans CJK JP Medium"/>
                <a:cs typeface="Noto Sans CJK JP Medium"/>
              </a:rPr>
              <a:t>唐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学的主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形式和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志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永</a:t>
            </a:r>
            <a:r>
              <a:rPr dirty="0" sz="1100" spc="2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李清照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婉约派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25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轼</a:t>
            </a:r>
            <a:r>
              <a:rPr dirty="0" sz="1100" spc="2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辛弃疾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豪放派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22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曲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由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代兴起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曲与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合称元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卿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马致远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光祖白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朴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46020" y="8442960"/>
            <a:ext cx="476884" cy="317500"/>
          </a:xfrm>
          <a:custGeom>
            <a:avLst/>
            <a:gdLst/>
            <a:ahLst/>
            <a:cxnLst/>
            <a:rect l="l" t="t" r="r" b="b"/>
            <a:pathLst>
              <a:path w="476885" h="317500">
                <a:moveTo>
                  <a:pt x="476884" y="317500"/>
                </a:moveTo>
                <a:lnTo>
                  <a:pt x="0" y="317500"/>
                </a:lnTo>
                <a:lnTo>
                  <a:pt x="0" y="0"/>
                </a:lnTo>
                <a:lnTo>
                  <a:pt x="476884" y="0"/>
                </a:lnTo>
                <a:lnTo>
                  <a:pt x="476884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17290" y="8442960"/>
            <a:ext cx="317500" cy="317500"/>
          </a:xfrm>
          <a:custGeom>
            <a:avLst/>
            <a:gdLst/>
            <a:ahLst/>
            <a:cxnLst/>
            <a:rect l="l" t="t" r="r" b="b"/>
            <a:pathLst>
              <a:path w="317500" h="317500">
                <a:moveTo>
                  <a:pt x="3175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317500" y="0"/>
                </a:lnTo>
                <a:lnTo>
                  <a:pt x="3175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300" y="8543532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5" b="0">
                <a:solidFill>
                  <a:srgbClr val="FF0000"/>
                </a:solidFill>
                <a:latin typeface="Noto Sans CJK JP Medium"/>
                <a:cs typeface="Noto Sans CJK JP Medium"/>
              </a:rPr>
              <a:t>23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小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说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最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早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在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魏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晋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南北朝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出现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搜神记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唐朝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篇小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说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话本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明清时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小说进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繁盛时期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47700">
              <a:lnSpc>
                <a:spcPct val="100000"/>
              </a:lnSpc>
              <a:spcBef>
                <a:spcPts val="105"/>
              </a:spcBef>
            </a:pPr>
            <a:r>
              <a:rPr dirty="0" sz="1100" spc="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24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字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上最古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的文字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由六千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年前的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画文字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至商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形成完整体系。甲骨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殷商时期的书体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金文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西周时期的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书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春秋战国时期的书体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秦朝时期的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隶书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秦汉时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期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的书体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汉魏时期的书体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正式书体为隶书和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辅助书体为行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书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和草书。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晋以前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中国书法在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本为自发阶段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中国书法进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入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自觉阶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78866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25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楷书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书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）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魏晋时期</a:t>
            </a:r>
            <a:r>
              <a:rPr dirty="0" sz="1100" spc="145" b="0">
                <a:latin typeface="Noto Sans CJK JP Medium"/>
                <a:cs typeface="Noto Sans CJK JP Medium"/>
              </a:rPr>
              <a:t>成</a:t>
            </a:r>
            <a:r>
              <a:rPr dirty="0" sz="1100" spc="160" b="0">
                <a:latin typeface="Noto Sans CJK JP Medium"/>
                <a:cs typeface="Noto Sans CJK JP Medium"/>
              </a:rPr>
              <a:t>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唐朝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鼎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盛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 indent="63500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笔画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结构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谨</a:t>
            </a:r>
            <a:r>
              <a:rPr dirty="0" sz="1100" spc="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繇</a:t>
            </a:r>
            <a:r>
              <a:rPr dirty="0" sz="1100" spc="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2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欧阳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询</a:t>
            </a:r>
            <a:r>
              <a:rPr dirty="0" sz="1100" spc="2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真 卿</a:t>
            </a:r>
            <a:r>
              <a:rPr dirty="0" sz="1100" spc="25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柳公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373611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26</a:t>
            </a:r>
            <a:r>
              <a:rPr dirty="0" sz="1100" spc="5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书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始于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东晋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期成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熟</a:t>
            </a:r>
            <a:r>
              <a:rPr dirty="0" sz="1100" spc="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特点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笔画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勾连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断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线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畅</a:t>
            </a:r>
            <a:r>
              <a:rPr dirty="0" sz="1100" spc="2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25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旭</a:t>
            </a:r>
            <a:r>
              <a:rPr dirty="0" sz="1100" spc="2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素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3095" y="6461760"/>
            <a:ext cx="317500" cy="317500"/>
          </a:xfrm>
          <a:custGeom>
            <a:avLst/>
            <a:gdLst/>
            <a:ahLst/>
            <a:cxnLst/>
            <a:rect l="l" t="t" r="r" b="b"/>
            <a:pathLst>
              <a:path w="317500" h="317500">
                <a:moveTo>
                  <a:pt x="317500" y="317499"/>
                </a:moveTo>
                <a:lnTo>
                  <a:pt x="0" y="317499"/>
                </a:lnTo>
                <a:lnTo>
                  <a:pt x="0" y="0"/>
                </a:lnTo>
                <a:lnTo>
                  <a:pt x="317500" y="0"/>
                </a:lnTo>
                <a:lnTo>
                  <a:pt x="317500" y="3174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656233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27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行书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始于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东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汉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西晋成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熟</a:t>
            </a:r>
            <a:r>
              <a:rPr dirty="0" sz="1100" spc="1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特点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兼并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书的规矩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草书的放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纵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颜真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卿</a:t>
            </a:r>
            <a:r>
              <a:rPr dirty="0" sz="1100" spc="25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轼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赵孟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頫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751064"/>
            <a:ext cx="528066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51625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28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中国画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指从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远古时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的彩陶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《鹳鱼石斧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》开始的画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ctr" marL="474980">
              <a:lnSpc>
                <a:spcPct val="100000"/>
              </a:lnSpc>
            </a:pP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战国时期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帛画《人物龙凤图》《人物驭龙图》表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中国画由萌芽走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向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123315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秦汉时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门类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画《夫妇宴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图》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0660" cy="2175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魏晋时期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出现真正意义的画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中国画进入自觉阶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士大夫活跃于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画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作顾恺之《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神箴图》《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神赋图》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marL="12700" marR="5080" indent="474980">
              <a:lnSpc>
                <a:spcPct val="236400"/>
              </a:lnSpc>
            </a:pP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隋唐五代时期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吸收了外来美术风格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是中国绘画史上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高峰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作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展子虔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游春图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2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阎立本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步辇图》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487680">
              <a:lnSpc>
                <a:spcPct val="100000"/>
              </a:lnSpc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两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宫廷画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风俗画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作《清明上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图》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UKIJ CJK"/>
              <a:cs typeface="UKIJ CJK"/>
            </a:endParaRPr>
          </a:p>
          <a:p>
            <a:pPr marL="487680">
              <a:lnSpc>
                <a:spcPct val="100000"/>
              </a:lnSpc>
            </a:pP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元明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文人画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中国画注重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意传神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得意忘形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788664"/>
            <a:ext cx="53219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28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京剧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隆年间融入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徽徽剧和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北汉剧的剧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光绪年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走向成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熟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977371"/>
            <a:ext cx="53219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29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同光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三绝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指同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治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光绪年间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走向成熟时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现的程长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谭鑫培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的著名艺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468110"/>
            <a:ext cx="114554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第四单</a:t>
            </a:r>
            <a:r>
              <a:rPr dirty="0" sz="22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元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2588" y="6468110"/>
            <a:ext cx="3670935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近代以来世界的科学发</a:t>
            </a:r>
            <a:r>
              <a:rPr dirty="0" sz="2200" spc="20" b="0">
                <a:solidFill>
                  <a:srgbClr val="FF0000"/>
                </a:solidFill>
                <a:latin typeface="WenQuanYi Zen Hei Mono"/>
                <a:cs typeface="WenQuanYi Zen Hei Mono"/>
              </a:rPr>
              <a:t>展</a:t>
            </a:r>
            <a:r>
              <a:rPr dirty="0" sz="2200" spc="5" b="0">
                <a:solidFill>
                  <a:srgbClr val="FF0000"/>
                </a:solidFill>
                <a:latin typeface="WenQuanYi Zen Hei Mono"/>
                <a:cs typeface="WenQuanYi Zen Hei Mono"/>
              </a:rPr>
              <a:t>历</a:t>
            </a:r>
            <a:r>
              <a:rPr dirty="0" sz="2200" spc="-5" b="0">
                <a:solidFill>
                  <a:srgbClr val="FF0000"/>
                </a:solidFill>
                <a:latin typeface="WenQuanYi Zen Hei Mono"/>
                <a:cs typeface="WenQuanYi Zen Hei Mono"/>
              </a:rPr>
              <a:t>程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利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略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16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~17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意大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物理学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。被称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近代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学之父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。开创了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实验事实为根据并具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严密逻辑体系的近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来经典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学的创立和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展奠定了基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41275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主要成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钟摆、自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落体定律、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远镜、太阳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子、月球山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、日心说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顿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学家。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1687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年出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版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学的数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》提出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体运动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大定律和万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引力定律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成了经典力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20370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、爱因斯坦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3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1879~1955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德国物理学家。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世纪初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提出相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牛顿力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1921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因在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究光电效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方面的成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获诺贝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学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788664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、量子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1900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德国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理学家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朗克提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了量子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宣告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量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子论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诞生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三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十年代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量子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学建立起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使人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对微观世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本认识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得革命性进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5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、拉马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克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和早期生物进化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想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物学家拉马克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出了生物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低级向高级发展进化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观点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提出了两个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名的原则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用进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废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退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获得性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”；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提出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天获得的新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性有可能遗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58571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、达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尔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文与进化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1859</a:t>
            </a:r>
            <a:r>
              <a:rPr dirty="0" sz="1100" spc="10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学家达尔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发表《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种起源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立生物进化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。被称为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生物领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顿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14729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进化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论</a:t>
            </a:r>
            <a:r>
              <a:rPr dirty="0" sz="1100" spc="2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20" b="0">
                <a:solidFill>
                  <a:srgbClr val="FF0000"/>
                </a:solidFill>
                <a:latin typeface="Noto Sans CJK JP Medium"/>
                <a:cs typeface="Noto Sans CJK JP Medium"/>
              </a:rPr>
              <a:t>①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不是上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创造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也不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一成不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而是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endParaRPr sz="1100">
              <a:latin typeface="UKIJ CJK"/>
              <a:cs typeface="UKIJ CJK"/>
            </a:endParaRPr>
          </a:p>
          <a:p>
            <a:pPr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而来的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；</a:t>
            </a:r>
            <a:r>
              <a:rPr dirty="0" sz="1100" spc="-13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②</a:t>
            </a:r>
            <a:r>
              <a:rPr dirty="0" sz="1100" spc="-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生物现存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物种就共同的原始起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不同物种的变异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自然选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择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的基础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8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生物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化学说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选择为基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归纳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择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者生存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自然选择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61865" y="2103120"/>
            <a:ext cx="360680" cy="317500"/>
          </a:xfrm>
          <a:custGeom>
            <a:avLst/>
            <a:gdLst/>
            <a:ahLst/>
            <a:cxnLst/>
            <a:rect l="l" t="t" r="r" b="b"/>
            <a:pathLst>
              <a:path w="360679" h="317500">
                <a:moveTo>
                  <a:pt x="360679" y="317499"/>
                </a:moveTo>
                <a:lnTo>
                  <a:pt x="0" y="317499"/>
                </a:lnTo>
                <a:lnTo>
                  <a:pt x="0" y="0"/>
                </a:lnTo>
                <a:lnTo>
                  <a:pt x="360679" y="0"/>
                </a:lnTo>
                <a:lnTo>
                  <a:pt x="360679" y="31749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868034" y="2103120"/>
            <a:ext cx="360680" cy="317500"/>
          </a:xfrm>
          <a:custGeom>
            <a:avLst/>
            <a:gdLst/>
            <a:ahLst/>
            <a:cxnLst/>
            <a:rect l="l" t="t" r="r" b="b"/>
            <a:pathLst>
              <a:path w="360679" h="317500">
                <a:moveTo>
                  <a:pt x="360679" y="317499"/>
                </a:moveTo>
                <a:lnTo>
                  <a:pt x="0" y="317499"/>
                </a:lnTo>
                <a:lnTo>
                  <a:pt x="0" y="0"/>
                </a:lnTo>
                <a:lnTo>
                  <a:pt x="360679" y="0"/>
                </a:lnTo>
                <a:lnTo>
                  <a:pt x="360679" y="317499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819650" y="2895600"/>
            <a:ext cx="1597660" cy="317500"/>
          </a:xfrm>
          <a:custGeom>
            <a:avLst/>
            <a:gdLst/>
            <a:ahLst/>
            <a:cxnLst/>
            <a:rect l="l" t="t" r="r" b="b"/>
            <a:pathLst>
              <a:path w="1597660" h="317500">
                <a:moveTo>
                  <a:pt x="1597660" y="317500"/>
                </a:moveTo>
                <a:lnTo>
                  <a:pt x="0" y="317500"/>
                </a:lnTo>
                <a:lnTo>
                  <a:pt x="0" y="0"/>
                </a:lnTo>
                <a:lnTo>
                  <a:pt x="1597660" y="0"/>
                </a:lnTo>
                <a:lnTo>
                  <a:pt x="159766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43000" y="3291840"/>
            <a:ext cx="793750" cy="317500"/>
          </a:xfrm>
          <a:custGeom>
            <a:avLst/>
            <a:gdLst/>
            <a:ahLst/>
            <a:cxnLst/>
            <a:rect l="l" t="t" r="r" b="b"/>
            <a:pathLst>
              <a:path w="793750" h="317500">
                <a:moveTo>
                  <a:pt x="793750" y="317500"/>
                </a:moveTo>
                <a:lnTo>
                  <a:pt x="0" y="317500"/>
                </a:lnTo>
                <a:lnTo>
                  <a:pt x="0" y="0"/>
                </a:lnTo>
                <a:lnTo>
                  <a:pt x="793750" y="0"/>
                </a:lnTo>
                <a:lnTo>
                  <a:pt x="79375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2203704"/>
            <a:ext cx="529399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9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蒸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汽时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次工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业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革命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蒸汽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时代</a:t>
            </a:r>
            <a:r>
              <a:rPr dirty="0" sz="1100" spc="160" b="0">
                <a:latin typeface="Noto Sans CJK JP Medium"/>
                <a:cs typeface="Noto Sans CJK JP Medium"/>
              </a:rPr>
              <a:t>起</a:t>
            </a:r>
            <a:r>
              <a:rPr dirty="0" sz="1100" spc="5" b="0">
                <a:latin typeface="Noto Sans CJK JP Medium"/>
                <a:cs typeface="Noto Sans CJK JP Medium"/>
              </a:rPr>
              <a:t>于</a:t>
            </a:r>
            <a:r>
              <a:rPr dirty="0" sz="1100" spc="200" b="0"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1765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latin typeface="Noto Sans CJK JP Medium"/>
                <a:cs typeface="Noto Sans CJK JP Medium"/>
              </a:rPr>
              <a:t>止</a:t>
            </a:r>
            <a:r>
              <a:rPr dirty="0" sz="1100" spc="5" b="0">
                <a:latin typeface="Noto Sans CJK JP Medium"/>
                <a:cs typeface="Noto Sans CJK JP Medium"/>
              </a:rPr>
              <a:t>于</a:t>
            </a:r>
            <a:r>
              <a:rPr dirty="0" sz="1100" spc="210" b="0">
                <a:latin typeface="Noto Sans CJK JP Medium"/>
                <a:cs typeface="Noto Sans CJK JP Medium"/>
              </a:rPr>
              <a:t> </a:t>
            </a:r>
            <a:r>
              <a:rPr dirty="0" sz="1100" spc="85" b="0">
                <a:solidFill>
                  <a:srgbClr val="1824C1"/>
                </a:solidFill>
                <a:latin typeface="Noto Sans CJK JP Medium"/>
                <a:cs typeface="Noto Sans CJK JP Medium"/>
              </a:rPr>
              <a:t>19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15240">
              <a:lnSpc>
                <a:spcPct val="236400"/>
              </a:lnSpc>
            </a:pP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824C1"/>
                </a:solidFill>
                <a:latin typeface="Noto Sans CJK JP Medium"/>
                <a:cs typeface="Noto Sans CJK JP Medium"/>
              </a:rPr>
              <a:t>70</a:t>
            </a:r>
            <a:r>
              <a:rPr dirty="0" sz="1100" spc="12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的第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次工业革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蒸汽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的发明和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将人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带入了蒸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时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代。在这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时期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资本主义的机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大革命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开始出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资本主义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的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世界体系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开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始初步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确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418489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电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器革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次工业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革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70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-20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泛应用</a:t>
            </a:r>
            <a:r>
              <a:rPr dirty="0" sz="1100" spc="80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，1870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年以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1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科学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术的发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突飞猛进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技术</a:t>
            </a:r>
            <a:r>
              <a:rPr dirty="0" sz="1100" spc="1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发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明层出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并被迅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应用于工业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大大促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了经济的发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5769851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11、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电磁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感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应现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1831</a:t>
            </a:r>
            <a:r>
              <a:rPr dirty="0" sz="1100" spc="10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学家法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第发现电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感应现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为发电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的研制奠定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理论基础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300" y="6958571"/>
            <a:ext cx="536257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13</a:t>
            </a:r>
            <a:r>
              <a:rPr dirty="0" sz="1100" spc="-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莫尔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斯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电报机</a:t>
            </a:r>
            <a:r>
              <a:rPr dirty="0" sz="1100" spc="-6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莫尔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1837</a:t>
            </a:r>
            <a:r>
              <a:rPr dirty="0" sz="1100" spc="12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台电磁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的电报机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1844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架设了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条电报线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  <a:tabLst>
                <a:tab pos="4010025" algn="l"/>
              </a:tabLst>
            </a:pPr>
            <a:r>
              <a:rPr dirty="0" sz="1100" spc="10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、第三次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科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技革命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2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0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3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50" b="0">
                <a:solidFill>
                  <a:srgbClr val="232FC5"/>
                </a:solidFill>
                <a:latin typeface="Noto Sans CJK JP Medium"/>
                <a:cs typeface="Noto Sans CJK JP Medium"/>
              </a:rPr>
              <a:t>0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-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290" b="0">
                <a:solidFill>
                  <a:srgbClr val="232FC5"/>
                </a:solidFill>
                <a:latin typeface="Noto Sans CJK JP Medium"/>
                <a:cs typeface="Noto Sans CJK JP Medium"/>
              </a:rPr>
              <a:t>~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至今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	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这次科技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命涌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现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了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量的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科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学成果</a:t>
            </a:r>
            <a:r>
              <a:rPr dirty="0" sz="1100" spc="-10">
                <a:solidFill>
                  <a:srgbClr val="252525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大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大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加快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了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科技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转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化为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生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产力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速度</a:t>
            </a:r>
            <a:r>
              <a:rPr dirty="0" sz="1100" spc="-10">
                <a:solidFill>
                  <a:srgbClr val="252525"/>
                </a:solidFill>
                <a:latin typeface="UKIJ CJK"/>
                <a:cs typeface="UKIJ CJK"/>
              </a:rPr>
              <a:t>,</a:t>
            </a:r>
            <a:r>
              <a:rPr dirty="0" sz="1100" spc="-22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缩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短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了知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识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变为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财 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富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过程</a:t>
            </a:r>
            <a:r>
              <a:rPr dirty="0" sz="1100" spc="-35">
                <a:solidFill>
                  <a:srgbClr val="252525"/>
                </a:solidFill>
                <a:latin typeface="UKIJ CJK"/>
                <a:cs typeface="UKIJ CJK"/>
              </a:rPr>
              <a:t>.</a:t>
            </a:r>
            <a:r>
              <a:rPr dirty="0" sz="1100" spc="-220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新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技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术成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为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社会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生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产力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最活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跃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的因素</a:t>
            </a:r>
            <a:r>
              <a:rPr dirty="0" sz="1100" spc="-10">
                <a:solidFill>
                  <a:srgbClr val="252525"/>
                </a:solidFill>
                <a:latin typeface="UKIJ CJK"/>
                <a:cs typeface="UKIJ CJK"/>
              </a:rPr>
              <a:t>,</a:t>
            </a:r>
            <a:r>
              <a:rPr dirty="0" sz="1100" spc="-215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在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促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进经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济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增长</a:t>
            </a:r>
            <a:r>
              <a:rPr dirty="0" sz="1100" spc="180">
                <a:solidFill>
                  <a:srgbClr val="252525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252525"/>
                </a:solidFill>
                <a:latin typeface="UKIJ CJK"/>
                <a:cs typeface="UKIJ CJK"/>
              </a:rPr>
              <a:t>各种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因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素中</a:t>
            </a:r>
            <a:r>
              <a:rPr dirty="0" sz="1100" spc="70">
                <a:solidFill>
                  <a:srgbClr val="252525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科技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步所占比例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断上升</a:t>
            </a:r>
            <a:r>
              <a:rPr dirty="0" sz="1100" spc="110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与前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次工业革命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相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比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，</a:t>
            </a:r>
            <a:r>
              <a:rPr dirty="0" sz="1100" spc="-229">
                <a:solidFill>
                  <a:srgbClr val="25252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最突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的是技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术 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革命的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群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体化、科技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社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会化和发展</a:t>
            </a:r>
            <a:r>
              <a:rPr dirty="0" sz="1100" spc="160">
                <a:solidFill>
                  <a:srgbClr val="252525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252525"/>
                </a:solidFill>
                <a:latin typeface="UKIJ CJK"/>
                <a:cs typeface="UKIJ CJK"/>
              </a:rPr>
              <a:t>程高速化</a:t>
            </a:r>
            <a:r>
              <a:rPr dirty="0" sz="1100" spc="5">
                <a:solidFill>
                  <a:srgbClr val="252525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3924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0">
                <a:solidFill>
                  <a:srgbClr val="FF0000"/>
                </a:solidFill>
                <a:latin typeface="UKIJ CJK"/>
                <a:cs typeface="UKIJ CJK"/>
              </a:rPr>
              <a:t>15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、第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台电子计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算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1946</a:t>
            </a:r>
            <a:r>
              <a:rPr dirty="0" sz="1100" spc="12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成第一台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子计算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了现代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息技术的基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581144"/>
            <a:ext cx="53613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70">
                <a:solidFill>
                  <a:srgbClr val="FF0000"/>
                </a:solidFill>
                <a:latin typeface="UKIJ CJK"/>
                <a:cs typeface="UKIJ CJK"/>
              </a:rPr>
              <a:t>16</a:t>
            </a:r>
            <a:r>
              <a:rPr dirty="0" sz="1100" spc="-1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、互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联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1969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防部建立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包括四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站点的网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了互联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的产生</a:t>
            </a:r>
            <a:r>
              <a:rPr dirty="0" sz="1100" spc="-130" b="0">
                <a:solidFill>
                  <a:srgbClr val="232FC5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界</a:t>
            </a:r>
            <a:r>
              <a:rPr dirty="0" sz="1100" spc="1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90</a:t>
            </a:r>
            <a:r>
              <a:rPr dirty="0" sz="1100" spc="14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以后互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网进一步发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信息网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856846"/>
            <a:ext cx="4766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第五</a:t>
            </a:r>
            <a:r>
              <a:rPr dirty="0" sz="2400" b="0">
                <a:solidFill>
                  <a:srgbClr val="232FC5"/>
                </a:solidFill>
                <a:latin typeface="WenQuanYi Zen Hei Mono"/>
                <a:cs typeface="WenQuanYi Zen Hei Mono"/>
              </a:rPr>
              <a:t>单元</a:t>
            </a:r>
            <a:r>
              <a:rPr dirty="0" sz="2400" spc="-85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24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近代</a:t>
            </a:r>
            <a:r>
              <a:rPr dirty="0" sz="2400" b="0">
                <a:solidFill>
                  <a:srgbClr val="232FC5"/>
                </a:solidFill>
                <a:latin typeface="WenQuanYi Zen Hei Mono"/>
                <a:cs typeface="WenQuanYi Zen Hei Mono"/>
              </a:rPr>
              <a:t>中</a:t>
            </a:r>
            <a:r>
              <a:rPr dirty="0" sz="24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国的思</a:t>
            </a:r>
            <a:r>
              <a:rPr dirty="0" sz="2400" b="0">
                <a:solidFill>
                  <a:srgbClr val="232FC5"/>
                </a:solidFill>
                <a:latin typeface="WenQuanYi Zen Hei Mono"/>
                <a:cs typeface="WenQuanYi Zen Hei Mono"/>
              </a:rPr>
              <a:t>想</a:t>
            </a:r>
            <a:r>
              <a:rPr dirty="0" sz="24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解放潮</a:t>
            </a:r>
            <a:r>
              <a:rPr dirty="0" sz="2400" b="0">
                <a:solidFill>
                  <a:srgbClr val="232FC5"/>
                </a:solidFill>
                <a:latin typeface="WenQuanYi Zen Hei Mono"/>
                <a:cs typeface="WenQuanYi Zen Hei Mono"/>
              </a:rPr>
              <a:t>流</a:t>
            </a:r>
            <a:endParaRPr sz="240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37248"/>
            <a:ext cx="53600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开眼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看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世界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鸦片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争后</a:t>
            </a:r>
            <a:r>
              <a:rPr dirty="0" sz="1100" spc="60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林则徐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魏源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人开始了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学习西方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并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向国内介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。林则徐编译《四洲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》《各国律例》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者是近代中国第一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部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系统的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界地理志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林成为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代开眼看世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魏源编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撰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《海国图志</a:t>
            </a:r>
            <a:r>
              <a:rPr dirty="0" sz="1100" spc="-48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8522208"/>
            <a:ext cx="529272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242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师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夷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长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技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以制夷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魏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源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《海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图志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出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来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习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西方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军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技术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先进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技寻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御侮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国之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36575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242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为体</a:t>
            </a:r>
            <a:r>
              <a:rPr dirty="0" sz="1100" spc="15">
                <a:solidFill>
                  <a:srgbClr val="FF0000"/>
                </a:solidFill>
                <a:latin typeface="UKIJ CJK"/>
                <a:cs typeface="UKIJ CJK"/>
              </a:rPr>
              <a:t>，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西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为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用</a:t>
            </a:r>
            <a:r>
              <a:rPr dirty="0" sz="1100" spc="36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36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71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孔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孟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道为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核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儒家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说</a:t>
            </a:r>
            <a:r>
              <a:rPr dirty="0" sz="1100" spc="365">
                <a:solidFill>
                  <a:srgbClr val="333333"/>
                </a:solidFill>
                <a:latin typeface="UKIJ CJK"/>
                <a:cs typeface="UKIJ CJK"/>
              </a:rPr>
              <a:t>：“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74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近代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方的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进科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技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74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根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可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动摇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西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74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605">
                <a:solidFill>
                  <a:srgbClr val="333333"/>
                </a:solidFill>
                <a:latin typeface="UKIJ CJK"/>
                <a:cs typeface="UKIJ CJK"/>
              </a:rPr>
              <a:t>” 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服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、早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期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维新派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60</a:t>
            </a:r>
            <a:r>
              <a:rPr dirty="0" sz="1100" spc="-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70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出现一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具有早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维新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想的知识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代表人物有王韬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郑观应、冯桂芬等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主张发展资本主义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经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西方科技文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实行君主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宪制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康有为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资产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级改良派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领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导</a:t>
            </a:r>
            <a:r>
              <a:rPr dirty="0" sz="1100" spc="135" b="0">
                <a:solidFill>
                  <a:srgbClr val="333333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《新学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经考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试图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摇封建统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者恪守祖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反对变法的理论基础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《孔子改制考》宣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孔子托古改制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张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769851"/>
            <a:ext cx="533844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启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资产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级改良派领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导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为学生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《变法通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申民权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设议院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图存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法者天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之公器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天下之公理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958571"/>
            <a:ext cx="52851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2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新文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化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运动</a:t>
            </a: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1915--1920</a:t>
            </a:r>
            <a:r>
              <a:rPr dirty="0" sz="1100" spc="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过西方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教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育的知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分子发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endParaRPr sz="1100">
              <a:latin typeface="UKIJ CJK"/>
              <a:cs typeface="UKIJ CJK"/>
            </a:endParaRPr>
          </a:p>
          <a:p>
            <a:pPr algn="just" marL="12700" marR="76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一场以《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青年》和北京大学为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地的思想启蒙与解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运动。前期提倡科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学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与民主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对专制、愚昧和迷信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提倡新道德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道德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提倡新文学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反对旧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后期宣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介绍马克思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52614"/>
            <a:ext cx="51873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第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三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单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元</a:t>
            </a:r>
            <a:r>
              <a:rPr dirty="0" sz="1800" spc="-90" b="0">
                <a:solidFill>
                  <a:srgbClr val="0000FF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近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代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西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方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资本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主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义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政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治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制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度的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确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立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与</a:t>
            </a:r>
            <a:r>
              <a:rPr dirty="0" sz="1800" spc="10" b="0">
                <a:solidFill>
                  <a:srgbClr val="0000FF"/>
                </a:solidFill>
                <a:latin typeface="WenQuanYi Zen Hei Mono"/>
                <a:cs typeface="WenQuanYi Zen Hei Mono"/>
              </a:rPr>
              <a:t>发</a:t>
            </a:r>
            <a:r>
              <a:rPr dirty="0" sz="1800" b="0">
                <a:solidFill>
                  <a:srgbClr val="0000FF"/>
                </a:solidFill>
                <a:latin typeface="WenQuanYi Zen Hei Mono"/>
                <a:cs typeface="WenQuanYi Zen Hei Mono"/>
              </a:rPr>
              <a:t>展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1310639"/>
            <a:ext cx="5274310" cy="7132955"/>
          </a:xfrm>
          <a:custGeom>
            <a:avLst/>
            <a:gdLst/>
            <a:ahLst/>
            <a:cxnLst/>
            <a:rect l="l" t="t" r="r" b="b"/>
            <a:pathLst>
              <a:path w="5274310" h="7132955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792480"/>
                </a:lnTo>
                <a:lnTo>
                  <a:pt x="0" y="7132333"/>
                </a:lnTo>
                <a:lnTo>
                  <a:pt x="5274310" y="7132333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1799971"/>
            <a:ext cx="5361305" cy="65411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23570" indent="-13652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62420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议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会</a:t>
            </a:r>
            <a:r>
              <a:rPr dirty="0" sz="1100" spc="-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200" spc="105" b="0">
                <a:solidFill>
                  <a:srgbClr val="0000FF"/>
                </a:solidFill>
                <a:latin typeface="Noto Sans CJK JP Medium"/>
                <a:cs typeface="Noto Sans CJK JP Medium"/>
              </a:rPr>
              <a:t>1265</a:t>
            </a:r>
            <a:r>
              <a:rPr dirty="0" sz="1200" spc="12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55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200" spc="60" b="0">
                <a:solidFill>
                  <a:srgbClr val="0000FF"/>
                </a:solidFill>
                <a:latin typeface="Noto Sans CJK JP Medium"/>
                <a:cs typeface="Noto Sans CJK JP Medium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贵族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骑士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市民等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开的会议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,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3820">
              <a:lnSpc>
                <a:spcPts val="3120"/>
              </a:lnSpc>
              <a:spcBef>
                <a:spcPts val="345"/>
              </a:spcBef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后来逐渐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变成上下两院。上议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由贵族和教会代表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下议院由乡绅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市民代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2550" indent="474980">
              <a:lnSpc>
                <a:spcPts val="3120"/>
              </a:lnSpc>
              <a:buAutoNum type="arabicPeriod" startAt="2"/>
              <a:tabLst>
                <a:tab pos="613410" algn="l"/>
              </a:tabLst>
            </a:pP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光荣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革命</a:t>
            </a:r>
            <a:r>
              <a:rPr dirty="0" sz="1100" spc="200">
                <a:solidFill>
                  <a:srgbClr val="FF0000"/>
                </a:solidFill>
                <a:latin typeface="UKIJ CJK"/>
                <a:cs typeface="UKIJ CJK"/>
              </a:rPr>
              <a:t>”：</a:t>
            </a:r>
            <a:r>
              <a:rPr dirty="0" sz="1100" spc="200" b="0">
                <a:solidFill>
                  <a:srgbClr val="0000FF"/>
                </a:solidFill>
                <a:latin typeface="Noto Sans CJK JP Medium"/>
                <a:cs typeface="Noto Sans CJK JP Medium"/>
              </a:rPr>
              <a:t>1688</a:t>
            </a:r>
            <a:r>
              <a:rPr dirty="0" sz="1100" spc="9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会邀请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姆士二世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女儿玛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他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的丈夫荷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执政威廉承袭英国王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共同统治英国。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场不流血的政变史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称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光荣革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0000"/>
              </a:buClr>
              <a:buFont typeface="UKIJ CJK"/>
              <a:buAutoNum type="arabicPeriod" startAt="2"/>
            </a:pPr>
            <a:endParaRPr sz="700">
              <a:latin typeface="UKIJ CJK"/>
              <a:cs typeface="UKIJ CJK"/>
            </a:endParaRPr>
          </a:p>
          <a:p>
            <a:pPr algn="just" marL="12700" indent="474980">
              <a:lnSpc>
                <a:spcPct val="100000"/>
              </a:lnSpc>
              <a:buAutoNum type="arabicPeriod" startAt="2"/>
              <a:tabLst>
                <a:tab pos="6254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《权利法案》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 b="0">
                <a:solidFill>
                  <a:srgbClr val="0000FF"/>
                </a:solidFill>
                <a:latin typeface="Noto Sans CJK JP Medium"/>
                <a:cs typeface="Noto Sans CJK JP Medium"/>
              </a:rPr>
              <a:t>颁布</a:t>
            </a:r>
            <a:r>
              <a:rPr dirty="0" sz="1100" spc="5" b="0">
                <a:solidFill>
                  <a:srgbClr val="0000FF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04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0000FF"/>
                </a:solidFill>
                <a:latin typeface="Noto Sans CJK JP Medium"/>
                <a:cs typeface="Noto Sans CJK JP Medium"/>
              </a:rPr>
              <a:t>1689</a:t>
            </a:r>
            <a:r>
              <a:rPr dirty="0" sz="1100" spc="155" b="0">
                <a:solidFill>
                  <a:srgbClr val="0000F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00FF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200" spc="165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</a:t>
            </a:r>
            <a:r>
              <a:rPr dirty="0" sz="12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志</a:t>
            </a:r>
            <a:r>
              <a:rPr dirty="0" sz="1200" spc="165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着英国</a:t>
            </a:r>
            <a:r>
              <a:rPr dirty="0" sz="12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确</a:t>
            </a:r>
            <a:r>
              <a:rPr dirty="0" sz="1200" spc="165" b="0">
                <a:solidFill>
                  <a:srgbClr val="00AFEF"/>
                </a:solidFill>
                <a:latin typeface="Noto Sans CJK JP Medium"/>
                <a:cs typeface="Noto Sans CJK JP Medium"/>
              </a:rPr>
              <a:t>立君主</a:t>
            </a:r>
            <a:r>
              <a:rPr dirty="0" sz="1200" spc="180" b="0">
                <a:solidFill>
                  <a:srgbClr val="00AFEF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200" spc="16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宪制</a:t>
            </a:r>
            <a:r>
              <a:rPr dirty="0" sz="1200" b="0">
                <a:solidFill>
                  <a:srgbClr val="00AFEF"/>
                </a:solidFill>
                <a:latin typeface="Noto Sans CJK JP Medium"/>
                <a:cs typeface="Noto Sans CJK JP Medium"/>
              </a:rPr>
              <a:t>体</a:t>
            </a:r>
            <a:endParaRPr sz="1200">
              <a:latin typeface="Noto Sans CJK JP Medium"/>
              <a:cs typeface="Noto Sans CJK JP Medium"/>
            </a:endParaRPr>
          </a:p>
          <a:p>
            <a:pPr algn="just" marL="12700" marR="83820">
              <a:lnSpc>
                <a:spcPts val="3080"/>
              </a:lnSpc>
              <a:spcBef>
                <a:spcPts val="415"/>
              </a:spcBef>
            </a:pPr>
            <a:r>
              <a:rPr dirty="0" sz="1200" spc="155" b="0">
                <a:solidFill>
                  <a:srgbClr val="00AFEF"/>
                </a:solidFill>
                <a:latin typeface="Noto Sans CJK JP Medium"/>
                <a:cs typeface="Noto Sans CJK JP Medium"/>
              </a:rPr>
              <a:t>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证议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财政权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ts val="3120"/>
              </a:lnSpc>
              <a:spcBef>
                <a:spcPts val="15"/>
              </a:spcBef>
              <a:buAutoNum type="arabicPeriod" startAt="4"/>
              <a:tabLst>
                <a:tab pos="6254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资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级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议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表选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使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权力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在代议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下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资产阶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通过议会对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家实行集体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以防专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独裁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3820" indent="474980">
              <a:lnSpc>
                <a:spcPts val="3120"/>
              </a:lnSpc>
              <a:buAutoNum type="arabicPeriod" startAt="4"/>
              <a:tabLst>
                <a:tab pos="6254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资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级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君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宪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1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贵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者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融为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混合物。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主要特点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是虽然保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了君主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议会掌权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议会内阁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" b="0">
                <a:solidFill>
                  <a:srgbClr val="00AF50"/>
                </a:solidFill>
                <a:latin typeface="Noto Sans CJK JP Medium"/>
                <a:cs typeface="Noto Sans CJK JP Medium"/>
              </a:rPr>
              <a:t>为 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核心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真正掌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握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国家权力的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代议制政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2550" indent="635000">
              <a:lnSpc>
                <a:spcPts val="3120"/>
              </a:lnSpc>
            </a:pP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6.1832</a:t>
            </a:r>
            <a:r>
              <a:rPr dirty="0" sz="1100" spc="9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年英国议会改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1832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英国议会进行了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举改革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工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业资产阶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获得了更多的议席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大加强了在议会中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为工业资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本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义的进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一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步发展提供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了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保障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8442959"/>
            <a:ext cx="5274310" cy="1189355"/>
          </a:xfrm>
          <a:custGeom>
            <a:avLst/>
            <a:gdLst/>
            <a:ahLst/>
            <a:cxnLst/>
            <a:rect l="l" t="t" r="r" b="b"/>
            <a:pathLst>
              <a:path w="5274310" h="1189354">
                <a:moveTo>
                  <a:pt x="5274310" y="0"/>
                </a:moveTo>
                <a:lnTo>
                  <a:pt x="0" y="0"/>
                </a:lnTo>
                <a:lnTo>
                  <a:pt x="0" y="396240"/>
                </a:lnTo>
                <a:lnTo>
                  <a:pt x="0" y="792480"/>
                </a:lnTo>
                <a:lnTo>
                  <a:pt x="0" y="1188732"/>
                </a:lnTo>
                <a:lnTo>
                  <a:pt x="5274310" y="1188732"/>
                </a:lnTo>
                <a:lnTo>
                  <a:pt x="5274310" y="792480"/>
                </a:lnTo>
                <a:lnTo>
                  <a:pt x="5274310" y="396240"/>
                </a:lnTo>
                <a:lnTo>
                  <a:pt x="5274310" y="0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79400">
              <a:lnSpc>
                <a:spcPct val="100000"/>
              </a:lnSpc>
              <a:spcBef>
                <a:spcPts val="105"/>
              </a:spcBef>
            </a:pPr>
            <a:r>
              <a:rPr dirty="0" sz="1100" spc="110" b="0">
                <a:solidFill>
                  <a:srgbClr val="FF0000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3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洋务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派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5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第一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次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鸦片战争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内部以曾国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藩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李鸿章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左宗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棠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为代表、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定封建制度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强调以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常理论作为国家安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立命的根本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采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用西方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进科技挽救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建统治的政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派别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  <a:tabLst>
                <a:tab pos="147066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9</a:t>
            </a:r>
            <a:r>
              <a:rPr dirty="0" sz="1100" spc="17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、戊戌变法</a:t>
            </a:r>
            <a:r>
              <a:rPr dirty="0" sz="1100" spc="-15" b="0">
                <a:solidFill>
                  <a:srgbClr val="FF0000"/>
                </a:solidFill>
                <a:latin typeface="Noto Sans CJK JP Medium"/>
                <a:cs typeface="Noto Sans CJK JP Medium"/>
              </a:rPr>
              <a:t>:	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1898</a:t>
            </a:r>
            <a:r>
              <a:rPr dirty="0" sz="1100" spc="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80" b="0">
                <a:solidFill>
                  <a:srgbClr val="232FC5"/>
                </a:solidFill>
                <a:latin typeface="Noto Sans CJK JP Medium"/>
                <a:cs typeface="Noto Sans CJK JP Medium"/>
              </a:rPr>
              <a:t>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维新派通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光绪皇帝所进行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资产阶级政治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革。后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遭守旧派反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最终失败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518774"/>
            <a:ext cx="9429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第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六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单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元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7859" y="4518774"/>
            <a:ext cx="35248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20</a:t>
            </a:r>
            <a:r>
              <a:rPr dirty="0" sz="1800" spc="-54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世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纪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以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来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中国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重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大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思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想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理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论成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果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5550408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三民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孙中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所倡导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民主革命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3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民生主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构成。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1905</a:t>
            </a:r>
            <a:r>
              <a:rPr dirty="0" sz="1100" spc="14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年同盟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机关刊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《民报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发刊词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上提出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739128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主义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新三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民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主义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反帝反封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内容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联俄联共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扶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助农工三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政策结合起来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民权增加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平民所共有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资本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耕者有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的口号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成为国共合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的政治基础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7279" y="8324088"/>
            <a:ext cx="279781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、三大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策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联俄、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共、扶助农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07491"/>
            <a:ext cx="5361305" cy="2189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0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毛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想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马克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思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列宁主义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ts val="3080"/>
              </a:lnSpc>
              <a:spcBef>
                <a:spcPts val="41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结合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产物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毛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泽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代表的中国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产党人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运用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克思主义的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场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观点和方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把中国长期革命和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设实践中的一系列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创性经验作了理论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概</a:t>
            </a:r>
            <a:endParaRPr sz="1100">
              <a:latin typeface="UKIJ CJK"/>
              <a:cs typeface="UKIJ CJK"/>
            </a:endParaRPr>
          </a:p>
          <a:p>
            <a:pPr marL="12700" marR="83820">
              <a:lnSpc>
                <a:spcPts val="3120"/>
              </a:lnSpc>
              <a:spcBef>
                <a:spcPts val="10"/>
              </a:spcBef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括而形成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适合中国情况的科学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指导思想。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它是马克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思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列宁主义在中国</a:t>
            </a:r>
            <a:r>
              <a:rPr dirty="0" sz="110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运用和发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是被实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证明了的适合中国革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和建设的正确的理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原则和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70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验总结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集体智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的结晶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94250" y="4480560"/>
            <a:ext cx="347980" cy="317500"/>
          </a:xfrm>
          <a:custGeom>
            <a:avLst/>
            <a:gdLst/>
            <a:ahLst/>
            <a:cxnLst/>
            <a:rect l="l" t="t" r="r" b="b"/>
            <a:pathLst>
              <a:path w="347979" h="317500">
                <a:moveTo>
                  <a:pt x="347979" y="317500"/>
                </a:moveTo>
                <a:lnTo>
                  <a:pt x="0" y="317500"/>
                </a:lnTo>
                <a:lnTo>
                  <a:pt x="0" y="0"/>
                </a:lnTo>
                <a:lnTo>
                  <a:pt x="347979" y="0"/>
                </a:lnTo>
                <a:lnTo>
                  <a:pt x="347979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444750" y="487680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56834" y="487680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2550" y="5273040"/>
            <a:ext cx="635000" cy="317500"/>
          </a:xfrm>
          <a:custGeom>
            <a:avLst/>
            <a:gdLst/>
            <a:ahLst/>
            <a:cxnLst/>
            <a:rect l="l" t="t" r="r" b="b"/>
            <a:pathLst>
              <a:path w="635000" h="317500">
                <a:moveTo>
                  <a:pt x="635000" y="317500"/>
                </a:moveTo>
                <a:lnTo>
                  <a:pt x="0" y="317500"/>
                </a:lnTo>
                <a:lnTo>
                  <a:pt x="0" y="0"/>
                </a:lnTo>
                <a:lnTo>
                  <a:pt x="635000" y="0"/>
                </a:lnTo>
                <a:lnTo>
                  <a:pt x="635000" y="317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0300" y="3788664"/>
            <a:ext cx="5281930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主主义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命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”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理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命是指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1919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1949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年无产阶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领导的、人民大众的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反对帝国主义、封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主义和官僚资本主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义 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的革命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280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是新式的特殊的资产</a:t>
            </a:r>
            <a:r>
              <a:rPr dirty="0" sz="1100" spc="280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级民主革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-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265" b="0">
                <a:solidFill>
                  <a:srgbClr val="333333"/>
                </a:solidFill>
                <a:latin typeface="Noto Sans CJK JP Medium"/>
                <a:cs typeface="Noto Sans CJK JP Medium"/>
              </a:rPr>
              <a:t>开端</a:t>
            </a:r>
            <a:r>
              <a:rPr dirty="0" sz="1100" spc="5" b="0">
                <a:solidFill>
                  <a:srgbClr val="333333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1919</a:t>
            </a:r>
            <a:r>
              <a:rPr dirty="0" sz="1100" spc="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265">
                <a:solidFill>
                  <a:srgbClr val="333333"/>
                </a:solidFill>
                <a:latin typeface="UKIJ CJK"/>
                <a:cs typeface="UKIJ CJK"/>
              </a:rPr>
              <a:t>五四运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动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algn="r" marR="6350">
              <a:lnSpc>
                <a:spcPct val="1000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1919~1927）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第二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土地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25">
                <a:solidFill>
                  <a:srgbClr val="333333"/>
                </a:solidFill>
                <a:latin typeface="UKIJ CJK"/>
                <a:cs typeface="UKIJ CJK"/>
              </a:rPr>
              <a:t>1927~1937）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第三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阶</a:t>
            </a:r>
            <a:r>
              <a:rPr dirty="0" sz="1100" spc="135" b="0">
                <a:solidFill>
                  <a:srgbClr val="333333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抗日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1937~1945）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第四阶段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解放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1945~1949）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6158611"/>
            <a:ext cx="5361305" cy="1390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0"/>
              </a:spcBef>
              <a:tabLst>
                <a:tab pos="1492250" algn="l"/>
              </a:tabLst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-1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邓小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理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论</a:t>
            </a:r>
            <a:r>
              <a:rPr dirty="0" sz="1100">
                <a:solidFill>
                  <a:srgbClr val="FF0000"/>
                </a:solidFill>
                <a:latin typeface="UKIJ CJK"/>
                <a:cs typeface="UKIJ CJK"/>
              </a:rPr>
              <a:t>	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理论</a:t>
            </a:r>
            <a:r>
              <a:rPr dirty="0" sz="1100" spc="-1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小平为主要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立者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20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endParaRPr sz="12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特色社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论是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马克思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义中国化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ts val="3080"/>
              </a:lnSpc>
              <a:spcBef>
                <a:spcPts val="415"/>
              </a:spcBef>
            </a:pP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果</a:t>
            </a:r>
            <a:r>
              <a:rPr dirty="0" sz="1100" spc="-39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是中国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产党获得的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苏联模式不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的社会主义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设经验的理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总结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并且是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毛泽东思想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础上发展而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8147291"/>
            <a:ext cx="5361305" cy="993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一个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心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两个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本点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中共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十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三大提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出</a:t>
            </a:r>
            <a:r>
              <a:rPr dirty="0" sz="1100" spc="3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基本路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的核心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16699"/>
              </a:lnSpc>
              <a:spcBef>
                <a:spcPts val="5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容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指以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两个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持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四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项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坚持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改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开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1825" y="2103119"/>
            <a:ext cx="1534160" cy="317500"/>
          </a:xfrm>
          <a:custGeom>
            <a:avLst/>
            <a:gdLst/>
            <a:ahLst/>
            <a:cxnLst/>
            <a:rect l="l" t="t" r="r" b="b"/>
            <a:pathLst>
              <a:path w="1534160" h="317500">
                <a:moveTo>
                  <a:pt x="1534160" y="0"/>
                </a:moveTo>
                <a:lnTo>
                  <a:pt x="422910" y="0"/>
                </a:lnTo>
                <a:lnTo>
                  <a:pt x="0" y="0"/>
                </a:lnTo>
                <a:lnTo>
                  <a:pt x="0" y="317500"/>
                </a:lnTo>
                <a:lnTo>
                  <a:pt x="422910" y="317500"/>
                </a:lnTo>
                <a:lnTo>
                  <a:pt x="1534160" y="317500"/>
                </a:lnTo>
                <a:lnTo>
                  <a:pt x="153416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01314" y="2499360"/>
            <a:ext cx="1118870" cy="317500"/>
          </a:xfrm>
          <a:custGeom>
            <a:avLst/>
            <a:gdLst/>
            <a:ahLst/>
            <a:cxnLst/>
            <a:rect l="l" t="t" r="r" b="b"/>
            <a:pathLst>
              <a:path w="1118870" h="317500">
                <a:moveTo>
                  <a:pt x="1118869" y="317499"/>
                </a:moveTo>
                <a:lnTo>
                  <a:pt x="0" y="317499"/>
                </a:lnTo>
                <a:lnTo>
                  <a:pt x="0" y="0"/>
                </a:lnTo>
                <a:lnTo>
                  <a:pt x="1118869" y="0"/>
                </a:lnTo>
                <a:lnTo>
                  <a:pt x="1118869" y="3174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300" y="1014984"/>
            <a:ext cx="5347335" cy="21824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8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三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步走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略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1987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三大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5200"/>
              </a:lnSpc>
              <a:spcBef>
                <a:spcPts val="15"/>
              </a:spcBef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体战略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署</a:t>
            </a:r>
            <a:r>
              <a:rPr dirty="0" sz="1100" spc="-42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步目标</a:t>
            </a:r>
            <a:r>
              <a:rPr dirty="0" sz="1100" spc="-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1981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20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1990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总值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比</a:t>
            </a:r>
            <a:r>
              <a:rPr dirty="0" sz="1100" spc="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1980 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年翻一番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解决人民的温饱问题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这在二十世纪八十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代末已基本实现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第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二步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标</a:t>
            </a:r>
            <a:r>
              <a:rPr dirty="0" sz="1100" spc="5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55" b="0">
                <a:solidFill>
                  <a:srgbClr val="333333"/>
                </a:solidFill>
                <a:latin typeface="Noto Sans CJK JP Medium"/>
                <a:cs typeface="Noto Sans CJK JP Medium"/>
              </a:rPr>
              <a:t>1991</a:t>
            </a:r>
            <a:r>
              <a:rPr dirty="0" sz="1100" spc="10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年到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十世纪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产总值再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长一倍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活达到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小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康水平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三步目标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二十一世</a:t>
            </a:r>
            <a:r>
              <a:rPr dirty="0" sz="1100" spc="145" b="0">
                <a:solidFill>
                  <a:srgbClr val="333333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6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55" b="0">
                <a:solidFill>
                  <a:srgbClr val="333333"/>
                </a:solidFill>
                <a:latin typeface="Noto Sans CJK JP Medium"/>
                <a:cs typeface="Noto Sans CJK JP Medium"/>
              </a:rPr>
              <a:t>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人民生活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较富裕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基本实现现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代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人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均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200" spc="14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200" spc="155">
                <a:solidFill>
                  <a:srgbClr val="333333"/>
                </a:solidFill>
                <a:latin typeface="UKIJ CJK"/>
                <a:cs typeface="UKIJ CJK"/>
              </a:rPr>
              <a:t>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达到中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发达国家水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人民过上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较富裕的生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518774"/>
            <a:ext cx="40398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第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七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单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元</a:t>
            </a:r>
            <a:r>
              <a:rPr dirty="0" sz="1800" spc="-9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现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代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中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国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的科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技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、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教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育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与</a:t>
            </a:r>
            <a:r>
              <a:rPr dirty="0" sz="1800" spc="10" b="0">
                <a:solidFill>
                  <a:srgbClr val="232FC5"/>
                </a:solidFill>
                <a:latin typeface="WenQuanYi Zen Hei Mono"/>
                <a:cs typeface="WenQuanYi Zen Hei Mono"/>
              </a:rPr>
              <a:t>文</a:t>
            </a:r>
            <a:r>
              <a:rPr dirty="0" sz="1800" b="0">
                <a:solidFill>
                  <a:srgbClr val="232FC5"/>
                </a:solidFill>
                <a:latin typeface="WenQuanYi Zen Hei Mono"/>
                <a:cs typeface="WenQuanYi Zen Hei Mono"/>
              </a:rPr>
              <a:t>学</a:t>
            </a:r>
            <a:endParaRPr sz="180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7279" y="5550408"/>
            <a:ext cx="504444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-1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两弹一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星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指原子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1964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1964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人造地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卫</a:t>
            </a:r>
            <a:r>
              <a:rPr dirty="0" sz="1100" spc="-120">
                <a:solidFill>
                  <a:srgbClr val="333333"/>
                </a:solidFill>
                <a:latin typeface="UKIJ CJK"/>
                <a:cs typeface="UKIJ CJK"/>
              </a:rPr>
              <a:t>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1970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342888"/>
            <a:ext cx="52851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百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方针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1956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毛泽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在中共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治格局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大会议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正</a:t>
            </a:r>
            <a:endParaRPr sz="1100">
              <a:latin typeface="UKIJ CJK"/>
              <a:cs typeface="UKIJ CJK"/>
            </a:endParaRPr>
          </a:p>
          <a:p>
            <a:pPr marL="12700" marR="952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式提出在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学文化工作中实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百花齐放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百家争鸣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的方针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术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问题上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百花齐放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学术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题上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百家争鸣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927848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705">
                <a:solidFill>
                  <a:srgbClr val="FF0000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反思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745">
                <a:solidFill>
                  <a:srgbClr val="FF0000"/>
                </a:solidFill>
                <a:latin typeface="UKIJ CJK"/>
                <a:cs typeface="UKIJ CJK"/>
              </a:rPr>
              <a:t>”“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伤痕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405">
                <a:solidFill>
                  <a:srgbClr val="FF0000"/>
                </a:solidFill>
                <a:latin typeface="UKIJ CJK"/>
                <a:cs typeface="UKIJ CJK"/>
              </a:rPr>
              <a:t>”</a:t>
            </a:r>
            <a:r>
              <a:rPr dirty="0" sz="1100" spc="40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70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20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80</a:t>
            </a:r>
            <a:r>
              <a:rPr dirty="0" sz="1100" spc="14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批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政治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面上还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原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文革</a:t>
            </a:r>
            <a:r>
              <a:rPr dirty="0" sz="1100" spc="78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本质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其目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更为深邃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文章更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有理性色彩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、恢复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高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考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1977</a:t>
            </a:r>
            <a:r>
              <a:rPr dirty="0" sz="1100" spc="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年冬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平的提议下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我国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复了因文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中断了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年了的高考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430018"/>
            <a:ext cx="5300345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  <a:spcBef>
                <a:spcPts val="100"/>
              </a:spcBef>
            </a:pP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第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八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单</a:t>
            </a:r>
            <a:r>
              <a:rPr dirty="0" sz="20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元</a:t>
            </a:r>
            <a:r>
              <a:rPr dirty="0" sz="2000" spc="-6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20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19</a:t>
            </a:r>
            <a:r>
              <a:rPr dirty="0" sz="2000" spc="-540" b="0">
                <a:solidFill>
                  <a:srgbClr val="232FC5"/>
                </a:solidFill>
                <a:latin typeface="WenQuanYi Zen Hei Mono"/>
                <a:cs typeface="WenQuanYi Zen Hei Mono"/>
              </a:rPr>
              <a:t> 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世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纪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以来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的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世界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文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学艺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术</a:t>
            </a:r>
            <a:r>
              <a:rPr dirty="0" sz="2000" spc="-130" b="0">
                <a:solidFill>
                  <a:srgbClr val="232FC5"/>
                </a:solidFill>
                <a:latin typeface="WenQuanYi Zen Hei Mono"/>
                <a:cs typeface="WenQuanYi Zen Hei Mono"/>
              </a:rPr>
              <a:t>、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音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乐</a:t>
            </a:r>
            <a:r>
              <a:rPr dirty="0" sz="20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与 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影</a:t>
            </a:r>
            <a:r>
              <a:rPr dirty="0" sz="20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视</a:t>
            </a:r>
            <a:r>
              <a:rPr dirty="0" sz="2000" b="0">
                <a:solidFill>
                  <a:srgbClr val="232FC5"/>
                </a:solidFill>
                <a:latin typeface="WenQuanYi Zen Hei Mono"/>
                <a:cs typeface="WenQuanYi Zen Hei Mono"/>
              </a:rPr>
              <a:t>艺</a:t>
            </a:r>
            <a:r>
              <a:rPr dirty="0" sz="20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术</a:t>
            </a:r>
            <a:endParaRPr sz="200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965448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</a:t>
            </a: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浪漫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义音乐</a:t>
            </a:r>
            <a:r>
              <a:rPr dirty="0" sz="1100" spc="60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6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浪漫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义音乐在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抒情性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个人心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刻画的形式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突出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人感受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到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1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中叶</a:t>
            </a:r>
            <a:r>
              <a:rPr dirty="0" sz="1100" spc="-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浪漫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乐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走向鼎盛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贝多芬是连接古典主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和浪漫主义的桥梁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9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约翰施特劳斯被称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为 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圆舞曲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</a:t>
            </a:r>
            <a:r>
              <a:rPr dirty="0" sz="1100" spc="425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律优美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轻快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50055" y="5847079"/>
            <a:ext cx="1040765" cy="317500"/>
          </a:xfrm>
          <a:custGeom>
            <a:avLst/>
            <a:gdLst/>
            <a:ahLst/>
            <a:cxnLst/>
            <a:rect l="l" t="t" r="r" b="b"/>
            <a:pathLst>
              <a:path w="1040764" h="317500">
                <a:moveTo>
                  <a:pt x="233667" y="0"/>
                </a:moveTo>
                <a:lnTo>
                  <a:pt x="0" y="0"/>
                </a:lnTo>
                <a:lnTo>
                  <a:pt x="0" y="317500"/>
                </a:lnTo>
                <a:lnTo>
                  <a:pt x="233667" y="317500"/>
                </a:lnTo>
                <a:lnTo>
                  <a:pt x="233667" y="0"/>
                </a:lnTo>
                <a:close/>
              </a:path>
              <a:path w="1040764" h="317500">
                <a:moveTo>
                  <a:pt x="1040765" y="0"/>
                </a:moveTo>
                <a:lnTo>
                  <a:pt x="233680" y="0"/>
                </a:lnTo>
                <a:lnTo>
                  <a:pt x="233680" y="317500"/>
                </a:lnTo>
                <a:lnTo>
                  <a:pt x="1040765" y="317500"/>
                </a:lnTo>
                <a:lnTo>
                  <a:pt x="104076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0300" y="5946648"/>
            <a:ext cx="528383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2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、民族乐派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出现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世纪的欧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洲</a:t>
            </a:r>
            <a:r>
              <a:rPr dirty="0" sz="1100" spc="18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55" b="0">
                <a:solidFill>
                  <a:srgbClr val="333333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333333"/>
                </a:solidFill>
                <a:latin typeface="Noto Sans CJK JP Medium"/>
                <a:cs typeface="Noto Sans CJK JP Medium"/>
              </a:rPr>
              <a:t>世纪中后期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俄国的民族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乐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派音乐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起。柴可夫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基的《天鹅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》等是世界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名的杰作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135368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3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、现代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音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乐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世纪现代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音乐兴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轻松活泼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通俗易懂。起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6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士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后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到空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欢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迎。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1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60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年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乐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在美国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8720328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4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电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影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1895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卢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埃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1927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影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入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声</a:t>
            </a:r>
            <a:endParaRPr sz="1100">
              <a:latin typeface="UKIJ CJK"/>
              <a:cs typeface="UKIJ CJK"/>
            </a:endParaRPr>
          </a:p>
          <a:p>
            <a:pPr marL="12700" marR="635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阶段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8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1935</a:t>
            </a:r>
            <a:r>
              <a:rPr dirty="0" sz="1100" spc="9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《浮华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上第一部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彩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色电影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电影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被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七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艺术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51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5、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电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视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0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8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出现</a:t>
            </a:r>
            <a:r>
              <a:rPr dirty="0" sz="1100" spc="11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1929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伦敦首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送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电视节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40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年代出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彩色电视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视艺术被称为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第八艺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844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6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、新古典主义美术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18</a:t>
            </a:r>
            <a:r>
              <a:rPr dirty="0" sz="1100" spc="16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21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世纪初诞生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它强调理性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往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以古代历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和现实重大实际为题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。在表现形式上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突出理性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注重画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面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的严整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和谐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大卫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《马拉之死</a:t>
            </a:r>
            <a:r>
              <a:rPr dirty="0" sz="1100" spc="-57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拿破仑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冕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和安格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尔</a:t>
            </a:r>
            <a:r>
              <a:rPr dirty="0" sz="1100" spc="-21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泉</a:t>
            </a:r>
            <a:r>
              <a:rPr dirty="0" sz="1100" spc="-48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84891"/>
            <a:ext cx="536130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13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浪漫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义画派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风靡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9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4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期的法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级民主革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期兴起的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派。它摆脱了当时学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派和古典主义的羁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注重艺术家的想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象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和创造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材选自现实生活、中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纪传说和文学名著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画面色彩热烈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触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奔放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富有动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有一定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进步性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德拉克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洛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《自由引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人们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6166091"/>
            <a:ext cx="528383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8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现实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义画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派</a:t>
            </a: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与法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大革命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同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时出现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写实的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兴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起</a:t>
            </a:r>
            <a:endParaRPr sz="1100">
              <a:latin typeface="Noto Sans CJK JP Medium"/>
              <a:cs typeface="Noto Sans CJK JP Medium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2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-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的有米勒</a:t>
            </a:r>
            <a:r>
              <a:rPr dirty="0" sz="1100" spc="-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宾</a:t>
            </a:r>
            <a:r>
              <a:rPr dirty="0" sz="1100" spc="-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了真实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农村和底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生活。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表作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米勒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播种者》《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穗者》列宾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《伏尔加河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的纤夫》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7751064"/>
            <a:ext cx="528637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9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、印象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画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2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世纪七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八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十年代达到鼎盛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时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它吸收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然科学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对光学的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究成果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1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反映光线对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围坏境的影响。代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人有莫奈、德迦、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雷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诺阿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梵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高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莫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日出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象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凡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葵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》。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被称为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代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绘画之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10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派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二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出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新流派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称为现代主义美术。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传统、反理性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艺术家内心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感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受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流落出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术家的愤怒、消极、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观、失望等心理。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表作毕加索《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格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尔尼卡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996184"/>
            <a:ext cx="528383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4">
                <a:solidFill>
                  <a:srgbClr val="FF0000"/>
                </a:solidFill>
                <a:latin typeface="UKIJ CJK"/>
                <a:cs typeface="UKIJ CJK"/>
              </a:rPr>
              <a:t>11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、浪漫主义文学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18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 世纪末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18</a:t>
            </a:r>
            <a:r>
              <a:rPr dirty="0" sz="1100" spc="15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204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30</a:t>
            </a:r>
            <a:r>
              <a:rPr dirty="0" sz="1100" spc="16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在政治上反对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建制度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再刻意突出人的理性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二是深入发掘人类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感情世界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丽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的理想和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张的手法塑造特点鲜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的人物形象。在创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风格上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以想象力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丰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富的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思和跌宕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伏的情节为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要特征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雨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《巴黎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母院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雪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解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放路的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罗米修斯》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涅《德国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个冬天的童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5373611"/>
            <a:ext cx="5352415" cy="17792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12</a:t>
            </a:r>
            <a:r>
              <a:rPr dirty="0" sz="1100" spc="120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现实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义文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9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30</a:t>
            </a:r>
            <a:r>
              <a:rPr dirty="0" sz="1100" spc="15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年代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以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35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社会问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题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典型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再现社会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深入剖析社会生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的本质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揭露和批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社会的罪恶。代表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作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巴尔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克《人间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剧》狄更斯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大卫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科波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尔》普希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《叶普盖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尼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奥涅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列夫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托尔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斯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《安娜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卡列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尼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娜</a:t>
            </a:r>
            <a:r>
              <a:rPr dirty="0" sz="1100" spc="12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萧伯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《苹果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车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罗曼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罗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翰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克里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斯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多夫》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徒生、易卜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、马克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·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吐温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775106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13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代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文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学</a:t>
            </a:r>
            <a:r>
              <a:rPr dirty="0" sz="1100" spc="5">
                <a:solidFill>
                  <a:srgbClr val="232FC5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232FC5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两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次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界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大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战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后</a:t>
            </a:r>
            <a:r>
              <a:rPr dirty="0" sz="1100" spc="5">
                <a:solidFill>
                  <a:srgbClr val="232FC5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232FC5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较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怪诞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的开头和结尾没有明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显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的理由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故事背景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糊不清。因果关系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不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风格悖离传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。代表作海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威《老人与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》贝克特《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待戈多》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75360"/>
            <a:ext cx="3970020" cy="9728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30960">
              <a:lnSpc>
                <a:spcPct val="100000"/>
              </a:lnSpc>
              <a:spcBef>
                <a:spcPts val="95"/>
              </a:spcBef>
            </a:pP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高中历</a:t>
            </a:r>
            <a:r>
              <a:rPr dirty="0" sz="1650" spc="90" b="0">
                <a:solidFill>
                  <a:srgbClr val="333333"/>
                </a:solidFill>
                <a:latin typeface="Noto Sans CJK JP Medium"/>
                <a:cs typeface="Noto Sans CJK JP Medium"/>
              </a:rPr>
              <a:t>史</a:t>
            </a: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必备名词解</a:t>
            </a:r>
            <a:r>
              <a:rPr dirty="0" sz="1650" spc="90" b="0">
                <a:solidFill>
                  <a:srgbClr val="333333"/>
                </a:solidFill>
                <a:latin typeface="Noto Sans CJK JP Medium"/>
                <a:cs typeface="Noto Sans CJK JP Medium"/>
              </a:rPr>
              <a:t>释</a:t>
            </a:r>
            <a:r>
              <a:rPr dirty="0" sz="1650" spc="75" b="0">
                <a:solidFill>
                  <a:srgbClr val="333333"/>
                </a:solidFill>
                <a:latin typeface="Noto Sans CJK JP Medium"/>
                <a:cs typeface="Noto Sans CJK JP Medium"/>
              </a:rPr>
              <a:t>对</a:t>
            </a:r>
            <a:r>
              <a:rPr dirty="0" sz="1650" spc="-5" b="0">
                <a:solidFill>
                  <a:srgbClr val="333333"/>
                </a:solidFill>
                <a:latin typeface="Noto Sans CJK JP Medium"/>
                <a:cs typeface="Noto Sans CJK JP Medium"/>
              </a:rPr>
              <a:t>比</a:t>
            </a:r>
            <a:endParaRPr sz="165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Noto Sans CJK JP Medium"/>
              <a:cs typeface="Noto Sans CJK JP Medium"/>
            </a:endParaRPr>
          </a:p>
          <a:p>
            <a:pPr marL="12700">
              <a:lnSpc>
                <a:spcPct val="100000"/>
              </a:lnSpc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贡、赋、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役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8796" y="2534399"/>
            <a:ext cx="365760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贡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封建时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藩属对宗主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或臣民对君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呈献礼品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8796" y="3326879"/>
            <a:ext cx="476821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赋税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历代统治阶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用强制方法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人民征收的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物、银钱等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4119359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081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役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徭役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即历代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治者强迫人民从事的无偿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役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包括军役、力役、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役等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5679948"/>
            <a:ext cx="2065020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分封制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郡县制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郡国并行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制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496799"/>
            <a:ext cx="528066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分封制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即狭义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封建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由共主或中央王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给王室成员、贵族和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功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臣分封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地的政治制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7685520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郡县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-9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代中央集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体制下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郡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县二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政权的地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行政制</a:t>
            </a:r>
            <a:r>
              <a:rPr dirty="0" sz="1100" spc="-95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类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似于现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的行政区划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7279" y="8874239"/>
            <a:ext cx="477012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郡国并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又称郡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汉朝时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推行郡县制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同时又推行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90600"/>
            <a:ext cx="885190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宰相和丞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相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0527" y="1807463"/>
            <a:ext cx="481076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宰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相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古代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高行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长官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通称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是辅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助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国君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处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理政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务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的最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高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官职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0527" y="2599944"/>
            <a:ext cx="256349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丞</a:t>
            </a:r>
            <a:r>
              <a:rPr dirty="0" sz="1100" spc="85">
                <a:solidFill>
                  <a:srgbClr val="FF0000"/>
                </a:solidFill>
                <a:latin typeface="UKIJ CJK"/>
                <a:cs typeface="UKIJ CJK"/>
              </a:rPr>
              <a:t>相</a:t>
            </a:r>
            <a:r>
              <a:rPr dirty="0" sz="1100" spc="7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秦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汉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时宰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的正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官名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丞相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3764280"/>
            <a:ext cx="368935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内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阁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4581144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明朝的内阁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皇帝的侍从咨询机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构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无决策权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是君主专制下的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维系了君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的绝对权力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内阁对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帝负责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直接听命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皇帝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内阁大学士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的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权力来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皇帝的支持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信任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6166091"/>
            <a:ext cx="536130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英国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内阁</a:t>
            </a:r>
            <a:r>
              <a:rPr dirty="0" sz="1100" spc="-2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立宪制下的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高行政机构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对议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而不是君主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endParaRPr sz="1100">
              <a:latin typeface="UKIJ CJK"/>
              <a:cs typeface="UKIJ CJK"/>
            </a:endParaRPr>
          </a:p>
          <a:p>
            <a:pPr marL="12700" marR="8382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要执行的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议会的法律而非君主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意志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内阁是国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家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的权力重心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君主不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干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涉内阁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更不能任意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换内阁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8122920"/>
            <a:ext cx="1720214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罗马法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习惯法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成文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法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300" y="893977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罗马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法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公元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前</a:t>
            </a:r>
            <a:r>
              <a:rPr dirty="0" sz="1100" spc="19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824C1"/>
                </a:solidFill>
                <a:latin typeface="Noto Sans CJK JP Medium"/>
                <a:cs typeface="Noto Sans CJK JP Medium"/>
              </a:rPr>
              <a:t>6</a:t>
            </a:r>
            <a:r>
              <a:rPr dirty="0" sz="1100" spc="12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末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至公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元</a:t>
            </a:r>
            <a:r>
              <a:rPr dirty="0" sz="1100" spc="20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824C1"/>
                </a:solidFill>
                <a:latin typeface="Noto Sans CJK JP Medium"/>
                <a:cs typeface="Noto Sans CJK JP Medium"/>
              </a:rPr>
              <a:t>7</a:t>
            </a:r>
            <a:r>
              <a:rPr dirty="0" sz="1100" spc="10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世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古代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罗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马制定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实施的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罗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马法律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它随着罗马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家的发展而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呈现出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为明显的阶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段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41122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习惯法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又称为不成文法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独立于国家制定法之外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依据某种社会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威确立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、具有强制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和习惯性的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为规范的总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329565">
              <a:lnSpc>
                <a:spcPct val="100000"/>
              </a:lnSpc>
              <a:spcBef>
                <a:spcPts val="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成文法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指由国家机关制度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公布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以成文形式出现的法律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又称制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定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764280"/>
            <a:ext cx="1130935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君主制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共和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制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7279" y="4581144"/>
            <a:ext cx="461137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君主制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为实际上的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名义上的国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最高统治者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373611"/>
            <a:ext cx="5281930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君主立宪制度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是资本主义国家的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种政体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它保留君主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君主的权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受宪法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限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也称为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有限君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主</a:t>
            </a:r>
            <a:r>
              <a:rPr dirty="0" sz="1100" spc="135" b="0">
                <a:solidFill>
                  <a:srgbClr val="00AFEF"/>
                </a:solidFill>
                <a:latin typeface="Noto Sans CJK JP Medium"/>
                <a:cs typeface="Noto Sans CJK JP Medium"/>
              </a:rPr>
              <a:t>制</a:t>
            </a:r>
            <a:r>
              <a:rPr dirty="0" sz="1100" spc="535" b="0">
                <a:solidFill>
                  <a:srgbClr val="00AFEF"/>
                </a:solidFill>
                <a:latin typeface="Noto Sans CJK JP Medium"/>
                <a:cs typeface="Noto Sans CJK JP Medium"/>
              </a:rPr>
              <a:t>”</a:t>
            </a:r>
            <a:r>
              <a:rPr dirty="0" sz="1100" spc="-9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7279" y="6562331"/>
            <a:ext cx="3975735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君主专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指以古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君王为核心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中央集权的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治体制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300" y="7354811"/>
            <a:ext cx="5361305" cy="590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共和制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是指国家的权力机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和国家元首由选举产生并有一定任期的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权组织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-3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共和政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区别于君主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包括总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制共和制和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会制共和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90600"/>
            <a:ext cx="2164080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总统制共和</a:t>
            </a:r>
            <a:r>
              <a:rPr dirty="0" sz="1350" spc="-10" b="0">
                <a:solidFill>
                  <a:srgbClr val="232FC5"/>
                </a:solidFill>
                <a:latin typeface="WenQuanYi Zen Hei Mono"/>
                <a:cs typeface="WenQuanYi Zen Hei Mono"/>
              </a:rPr>
              <a:t>制</a:t>
            </a:r>
            <a:r>
              <a:rPr dirty="0" sz="1350" spc="5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议会制共和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制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07463"/>
            <a:ext cx="5281930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总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统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共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-35">
                <a:solidFill>
                  <a:srgbClr val="FF0000"/>
                </a:solidFill>
                <a:latin typeface="UKIJ CJK"/>
                <a:cs typeface="UKIJ CJK"/>
              </a:rPr>
              <a:t>:</a:t>
            </a:r>
            <a:r>
              <a:rPr dirty="0" sz="1100" spc="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首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首脑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揽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率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陆、海、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三军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行政机关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和立法机关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相互独立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选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的总统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织政府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3392411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议会制共和制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议会拥有立法、组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和监督政府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等权力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占议会多数席位的政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或政党联盟来组织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政府对议会负责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当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议会通过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政府不信任案时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就得辞职或呈请国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元首解散议会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新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选举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为国家元首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总统只拥有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没有实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5745480"/>
            <a:ext cx="1130935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联邦制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邦联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制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6562331"/>
            <a:ext cx="5281930" cy="2571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联邦制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联合的国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是一种国家结构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联邦制国家由各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endParaRPr sz="1100">
              <a:latin typeface="UKIJ CJK"/>
              <a:cs typeface="UKIJ CJK"/>
            </a:endParaRPr>
          </a:p>
          <a:p>
            <a:pPr algn="r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联邦成员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各成员单位先于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邦国家存在。联邦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员国在联邦国家成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立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之前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独的享有主权的政治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加入联邦之后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虽然不再有完全独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立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的主权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但在联邦宪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规定的范围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联邦成员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主权仍受到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律的保护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邦联制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国家的联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合</a:t>
            </a:r>
            <a:r>
              <a:rPr dirty="0" sz="1100" spc="430">
                <a:solidFill>
                  <a:srgbClr val="333333"/>
                </a:solidFill>
                <a:latin typeface="UKIJ CJK"/>
                <a:cs typeface="UKIJ CJK"/>
              </a:rPr>
              <a:t>”，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是指若干个独立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主权国家为实现某种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特</a:t>
            </a:r>
            <a:endParaRPr sz="1100">
              <a:latin typeface="UKIJ CJK"/>
              <a:cs typeface="UKIJ CJK"/>
            </a:endParaRPr>
          </a:p>
          <a:p>
            <a:pPr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定目的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军事、经济方面的要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而组成的一种松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的国家联合。邦联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制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比联邦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松散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国家的联盟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8717280"/>
            <a:chOff x="1143000" y="914400"/>
            <a:chExt cx="5274310" cy="8717280"/>
          </a:xfrm>
        </p:grpSpPr>
        <p:sp>
          <p:nvSpPr>
            <p:cNvPr id="3" name="object 3"/>
            <p:cNvSpPr/>
            <p:nvPr/>
          </p:nvSpPr>
          <p:spPr>
            <a:xfrm>
              <a:off x="1143000" y="914400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396240"/>
                  </a:moveTo>
                  <a:lnTo>
                    <a:pt x="0" y="396240"/>
                  </a:lnTo>
                  <a:lnTo>
                    <a:pt x="0" y="0"/>
                  </a:lnTo>
                  <a:lnTo>
                    <a:pt x="5274310" y="0"/>
                  </a:lnTo>
                  <a:lnTo>
                    <a:pt x="5274310" y="3962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8321675"/>
            </a:xfrm>
            <a:custGeom>
              <a:avLst/>
              <a:gdLst/>
              <a:ahLst/>
              <a:cxnLst/>
              <a:rect l="l" t="t" r="r" b="b"/>
              <a:pathLst>
                <a:path w="5274310" h="8321675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8321053"/>
                  </a:lnTo>
                  <a:lnTo>
                    <a:pt x="5274310" y="8321053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364480" cy="8515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87680">
              <a:lnSpc>
                <a:spcPct val="100000"/>
              </a:lnSpc>
              <a:spcBef>
                <a:spcPts val="105"/>
              </a:spcBef>
            </a:pPr>
            <a:r>
              <a:rPr dirty="0" sz="1100" spc="40">
                <a:solidFill>
                  <a:srgbClr val="FF0000"/>
                </a:solidFill>
                <a:latin typeface="UKIJ CJK"/>
                <a:cs typeface="UKIJ CJK"/>
              </a:rPr>
              <a:t>7</a:t>
            </a:r>
            <a:r>
              <a:rPr dirty="0" sz="1100" spc="14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责任内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阁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1721</a:t>
            </a:r>
            <a:r>
              <a:rPr dirty="0" sz="1100" spc="15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9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英国的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任内阁开始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逐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渐形成。责任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阁</a:t>
            </a:r>
            <a:endParaRPr sz="1100">
              <a:latin typeface="UKIJ CJK"/>
              <a:cs typeface="UKIJ CJK"/>
            </a:endParaRPr>
          </a:p>
          <a:p>
            <a:pPr marL="12700" marR="7620">
              <a:lnSpc>
                <a:spcPct val="2364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制简称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阁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脑是首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是各部大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臣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内阁成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员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集体负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要与首相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进退。如果议会通过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政府的不信任案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阁就要垮台。内阁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名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义上对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王负责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实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是对议会负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474980">
              <a:lnSpc>
                <a:spcPct val="236400"/>
              </a:lnSpc>
              <a:buAutoNum type="arabicPeriod" startAt="8"/>
              <a:tabLst>
                <a:tab pos="713740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党制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 b="0">
                <a:solidFill>
                  <a:srgbClr val="1824C1"/>
                </a:solidFill>
                <a:latin typeface="Noto Sans CJK JP Medium"/>
                <a:cs typeface="Noto Sans CJK JP Medium"/>
              </a:rPr>
              <a:t>形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成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85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824C1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3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824C1"/>
                </a:solidFill>
                <a:latin typeface="Noto Sans CJK JP Medium"/>
                <a:cs typeface="Noto Sans CJK JP Medium"/>
              </a:rPr>
              <a:t>世 </a:t>
            </a:r>
            <a:r>
              <a:rPr dirty="0" sz="1100" spc="145" b="0">
                <a:solidFill>
                  <a:srgbClr val="1824C1"/>
                </a:solidFill>
                <a:latin typeface="Noto Sans CJK JP Medium"/>
                <a:cs typeface="Noto Sans CJK JP Medium"/>
              </a:rPr>
              <a:t>纪前期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。工党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保守党成为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国议会中的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个最大主要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474980">
              <a:lnSpc>
                <a:spcPct val="236400"/>
              </a:lnSpc>
              <a:buAutoNum type="arabicPeriod" startAt="8"/>
              <a:tabLst>
                <a:tab pos="713740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邦联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刚独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的美国是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13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13</a:t>
            </a:r>
            <a:r>
              <a:rPr dirty="0" sz="1100" spc="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州组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的松散联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地方政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力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大于中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此制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叫做邦联制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86995" indent="474980">
              <a:lnSpc>
                <a:spcPts val="3080"/>
              </a:lnSpc>
              <a:spcBef>
                <a:spcPts val="470"/>
              </a:spcBef>
              <a:buAutoNum type="arabicPeriod" startAt="8"/>
              <a:tabLst>
                <a:tab pos="805180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联邦制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200" spc="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1787</a:t>
            </a:r>
            <a:r>
              <a:rPr dirty="0" sz="1200" spc="1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55" b="0">
                <a:solidFill>
                  <a:srgbClr val="1B35D2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200" spc="165" b="0">
                <a:solidFill>
                  <a:srgbClr val="1B35D2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确立美国的联邦制原则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中央政府权力大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各州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地方也保留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较大的自治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3820" indent="474980">
              <a:lnSpc>
                <a:spcPts val="3120"/>
              </a:lnSpc>
              <a:spcBef>
                <a:spcPts val="10"/>
              </a:spcBef>
              <a:buAutoNum type="arabicPeriod" startAt="8"/>
              <a:tabLst>
                <a:tab pos="80391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美国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两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党制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形成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8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1B35D2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中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期</a:t>
            </a:r>
            <a:r>
              <a:rPr dirty="0" sz="1100" spc="340">
                <a:solidFill>
                  <a:srgbClr val="333333"/>
                </a:solidFill>
                <a:latin typeface="UKIJ CJK"/>
                <a:cs typeface="UKIJ CJK"/>
              </a:rPr>
              <a:t>，“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象</a:t>
            </a:r>
            <a:r>
              <a:rPr dirty="0" sz="1100" spc="7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和党</a:t>
            </a:r>
            <a:r>
              <a:rPr dirty="0" sz="1100" spc="345">
                <a:solidFill>
                  <a:srgbClr val="333333"/>
                </a:solidFill>
                <a:latin typeface="UKIJ CJK"/>
                <a:cs typeface="UKIJ CJK"/>
              </a:rPr>
              <a:t>，“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驴</a:t>
            </a:r>
            <a:r>
              <a:rPr dirty="0" sz="1100" spc="775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代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表民主党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实质上是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为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资产阶级服务的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65" b="0">
                <a:solidFill>
                  <a:srgbClr val="00AFEF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掩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盖资产阶级专政本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质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的一种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手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段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。</a:t>
            </a:r>
            <a:endParaRPr sz="1100">
              <a:latin typeface="Noto Sans CJK JP Medium"/>
              <a:cs typeface="Noto Sans CJK JP Medium"/>
            </a:endParaRPr>
          </a:p>
          <a:p>
            <a:pPr algn="just" marL="12700" marR="86995" indent="474980">
              <a:lnSpc>
                <a:spcPts val="3120"/>
              </a:lnSpc>
              <a:buAutoNum type="arabicPeriod" startAt="8"/>
              <a:tabLst>
                <a:tab pos="805180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三权分立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把国家权力分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、司法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最高法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和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统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权力中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。独立平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相互制约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防止专制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ts val="3120"/>
              </a:lnSpc>
              <a:buClr>
                <a:srgbClr val="FF0000"/>
              </a:buClr>
              <a:buFont typeface="UKIJ CJK"/>
              <a:buAutoNum type="arabicPeriod" startAt="8"/>
              <a:tabLst>
                <a:tab pos="755015" algn="l"/>
              </a:tabLst>
            </a:pPr>
            <a:r>
              <a:rPr dirty="0" sz="1100" spc="100" b="0">
                <a:solidFill>
                  <a:srgbClr val="1824C1"/>
                </a:solidFill>
                <a:latin typeface="Noto Sans CJK JP Medium"/>
                <a:cs typeface="Noto Sans CJK JP Medium"/>
              </a:rPr>
              <a:t>1787</a:t>
            </a:r>
            <a:r>
              <a:rPr dirty="0" sz="1100" spc="70" b="0">
                <a:solidFill>
                  <a:srgbClr val="1824C1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宪法</a:t>
            </a:r>
            <a:r>
              <a:rPr dirty="0" sz="1100" spc="-22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规定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国是一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联邦制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-2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联邦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力高于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州权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原则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邦制、三权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立、共和制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85725" indent="474980">
              <a:lnSpc>
                <a:spcPts val="3120"/>
              </a:lnSpc>
              <a:buAutoNum type="arabicPeriod" startAt="8"/>
              <a:tabLst>
                <a:tab pos="711200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《人权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宣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言</a:t>
            </a:r>
            <a:r>
              <a:rPr dirty="0" sz="1100" spc="11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1789</a:t>
            </a:r>
            <a:r>
              <a:rPr dirty="0" sz="1100" spc="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年颁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国大革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时期颁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的纲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领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性文件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《人权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35">
                <a:solidFill>
                  <a:srgbClr val="333333"/>
                </a:solidFill>
                <a:latin typeface="UKIJ CJK"/>
                <a:cs typeface="UKIJ CJK"/>
              </a:rPr>
              <a:t>言</a:t>
            </a:r>
            <a:r>
              <a:rPr dirty="0" sz="1100" spc="7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以美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5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《独立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言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为蓝本</a:t>
            </a:r>
            <a:r>
              <a:rPr dirty="0" sz="1100" spc="6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用</a:t>
            </a:r>
            <a:r>
              <a:rPr dirty="0" sz="1100" spc="114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0">
                <a:solidFill>
                  <a:srgbClr val="333333"/>
                </a:solidFill>
                <a:latin typeface="UKIJ CJK"/>
                <a:cs typeface="UKIJ CJK"/>
              </a:rPr>
              <a:t>18</a:t>
            </a:r>
            <a:r>
              <a:rPr dirty="0" sz="1100" spc="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启蒙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学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说和自然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宣布自由、财产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安全和反抗压迫是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赋不可剥夺的人权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肯定了言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、信仰、著作和出版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阐明了司法、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政、立法三权分立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法律面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人人平等、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有财产神圣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可侵犯等原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783080"/>
            <a:ext cx="2164080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领事裁判权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片面最惠国待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遇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599944"/>
            <a:ext cx="5281930" cy="33642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领事裁判权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指帝国主义国家侨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不受居留国法律管辖的特权。主要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endParaRPr sz="1100">
              <a:latin typeface="UKIJ CJK"/>
              <a:cs typeface="UKIJ CJK"/>
            </a:endParaRPr>
          </a:p>
          <a:p>
            <a:pPr algn="just" marL="12700" marR="508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容是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民在居留国犯罪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为民事诉讼的被告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只由其本国在居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留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国的领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事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或法庭依其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国法律审理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316865">
              <a:lnSpc>
                <a:spcPct val="23640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片面最惠国待遇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29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是指一国的通商、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海、税收或公民法律地位方面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给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予另一国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享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受现实或将来所给予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何第三国同样的一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优惠、特权或豁免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等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待遇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705">
                <a:solidFill>
                  <a:srgbClr val="333333"/>
                </a:solidFill>
                <a:latin typeface="UKIJ CJK"/>
                <a:cs typeface="UKIJ CJK"/>
              </a:rPr>
              <a:t>“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最惠国待遇</a:t>
            </a:r>
            <a:r>
              <a:rPr dirty="0" sz="1100" spc="860">
                <a:solidFill>
                  <a:srgbClr val="333333"/>
                </a:solidFill>
                <a:latin typeface="UKIJ CJK"/>
                <a:cs typeface="UKIJ CJK"/>
              </a:rPr>
              <a:t>”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。最惠国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遇的取得必须有条约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根据。最惠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待遇一般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相互的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缔约双方在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等互利的基础上相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享受最惠国待遇。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但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在有些不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等条约中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往往只片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规定一国享受最惠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待遇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而另一缔约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则无对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权利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因而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片面的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0988" y="6934200"/>
            <a:ext cx="1647189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雅尔塔体系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两极格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局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7751064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雅尔塔体系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9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美、英、苏三国首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主要通过雅尔塔会议所确定的战后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世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界秩序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政治格局的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本蓝图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其实质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是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美苏两分天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ct val="23640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两极格局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是以美、苏为中心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9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以两大军事政治集团、两大阵营全面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对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抗为特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的格局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90600"/>
            <a:ext cx="2336165" cy="2305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自然经济和小农经</a:t>
            </a:r>
            <a:r>
              <a:rPr dirty="0" sz="1350" spc="-10" b="0">
                <a:solidFill>
                  <a:srgbClr val="232FC5"/>
                </a:solidFill>
                <a:latin typeface="WenQuanYi Zen Hei Mono"/>
                <a:cs typeface="WenQuanYi Zen Hei Mono"/>
              </a:rPr>
              <a:t>济</a:t>
            </a:r>
            <a:r>
              <a:rPr dirty="0" sz="1350" spc="5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商品经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济</a:t>
            </a:r>
            <a:endParaRPr sz="135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807463"/>
            <a:ext cx="5281930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自然经济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指生产是为了直接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足生产者个人或经济单位的需要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不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UKIJ CJK"/>
              <a:cs typeface="UKIJ CJK"/>
            </a:endParaRPr>
          </a:p>
          <a:p>
            <a:pPr marL="12700">
              <a:lnSpc>
                <a:spcPct val="100000"/>
              </a:lnSpc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是为了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换的经济形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ct val="23640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小农经济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2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是以家庭为生产生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单位、农业和家庭手工业相结合的一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种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自给自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足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的自然经济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它是我国封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专制主义中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央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集权的经济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4160520"/>
            <a:ext cx="5281930" cy="1803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商品经济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资本主义萌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芽</a:t>
            </a:r>
            <a:endParaRPr sz="1350">
              <a:latin typeface="WenQuanYi Zen Hei Mono"/>
              <a:cs typeface="WenQuanYi Zen Hei Mono"/>
            </a:endParaRPr>
          </a:p>
          <a:p>
            <a:pPr marL="12700" marR="5080" indent="316865">
              <a:lnSpc>
                <a:spcPts val="3120"/>
              </a:lnSpc>
              <a:spcBef>
                <a:spcPts val="3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商品经济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是商品的生产、交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、出售的总和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或以交换为目的的一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种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经济形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的总和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ts val="312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资本主义萌芽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是封建社会内部资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主义生产关系的最初形态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是封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建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生产方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向资本主义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产方式转变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过程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300" y="7325868"/>
            <a:ext cx="5281930" cy="10153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0">
                <a:solidFill>
                  <a:srgbClr val="232FC5"/>
                </a:solidFill>
                <a:latin typeface="WenQuanYi Zen Hei Mono"/>
                <a:cs typeface="WenQuanYi Zen Hei Mono"/>
              </a:rPr>
              <a:t>世界市场</a:t>
            </a:r>
            <a:r>
              <a:rPr dirty="0" sz="1400" spc="-5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400" b="0">
                <a:solidFill>
                  <a:srgbClr val="232FC5"/>
                </a:solidFill>
                <a:latin typeface="WenQuanYi Zen Hei Mono"/>
                <a:cs typeface="WenQuanYi Zen Hei Mono"/>
              </a:rPr>
              <a:t>资本主义</a:t>
            </a:r>
            <a:r>
              <a:rPr dirty="0" sz="1400" spc="15" b="0">
                <a:solidFill>
                  <a:srgbClr val="232FC5"/>
                </a:solidFill>
                <a:latin typeface="WenQuanYi Zen Hei Mono"/>
                <a:cs typeface="WenQuanYi Zen Hei Mono"/>
              </a:rPr>
              <a:t>世</a:t>
            </a:r>
            <a:r>
              <a:rPr dirty="0" sz="1400" b="0">
                <a:solidFill>
                  <a:srgbClr val="232FC5"/>
                </a:solidFill>
                <a:latin typeface="WenQuanYi Zen Hei Mono"/>
                <a:cs typeface="WenQuanYi Zen Hei Mono"/>
              </a:rPr>
              <a:t>界体</a:t>
            </a:r>
            <a:r>
              <a:rPr dirty="0" sz="140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系</a:t>
            </a:r>
            <a:endParaRPr sz="1400">
              <a:latin typeface="WenQuanYi Zen Hei Mono"/>
              <a:cs typeface="WenQuanYi Zen Hei Mono"/>
            </a:endParaRPr>
          </a:p>
          <a:p>
            <a:pPr marL="12700" marR="5080" indent="316865">
              <a:lnSpc>
                <a:spcPts val="3120"/>
              </a:lnSpc>
              <a:spcBef>
                <a:spcPts val="270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世界市场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它是指随着社会生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力水平的提高与国际分工的发展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个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国家和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区之间以商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流通为主要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容的经济交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活动的总和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1014984"/>
            <a:ext cx="5283835" cy="13830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29565">
              <a:lnSpc>
                <a:spcPct val="100000"/>
              </a:lnSpc>
              <a:spcBef>
                <a:spcPts val="105"/>
              </a:spcBef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资本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义世界体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系</a:t>
            </a:r>
            <a:r>
              <a:rPr dirty="0" sz="1100" spc="-8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指</a:t>
            </a:r>
            <a:r>
              <a:rPr dirty="0" sz="1100" spc="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19</a:t>
            </a:r>
            <a:r>
              <a:rPr dirty="0" sz="1100" spc="13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六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七十年代</a:t>
            </a:r>
            <a:r>
              <a:rPr dirty="0" sz="1100" spc="5" b="0">
                <a:solidFill>
                  <a:srgbClr val="232FC5"/>
                </a:solidFill>
                <a:latin typeface="Noto Sans CJK JP Medium"/>
                <a:cs typeface="Noto Sans CJK JP Medium"/>
              </a:rPr>
              <a:t>至</a:t>
            </a:r>
            <a:r>
              <a:rPr dirty="0" sz="1100" spc="200" b="0">
                <a:solidFill>
                  <a:srgbClr val="232FC5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75" b="0">
                <a:solidFill>
                  <a:srgbClr val="232FC5"/>
                </a:solidFill>
                <a:latin typeface="Noto Sans CJK JP Medium"/>
                <a:cs typeface="Noto Sans CJK JP Medium"/>
              </a:rPr>
              <a:t>20</a:t>
            </a:r>
            <a:r>
              <a:rPr dirty="0" sz="1100" spc="145" b="0">
                <a:solidFill>
                  <a:srgbClr val="232FC5"/>
                </a:solidFill>
                <a:latin typeface="Noto Sans CJK JP Medium"/>
                <a:cs typeface="Noto Sans CJK JP Medium"/>
              </a:rPr>
              <a:t> 世纪</a:t>
            </a:r>
            <a:r>
              <a:rPr dirty="0" sz="1100" spc="160" b="0">
                <a:solidFill>
                  <a:srgbClr val="232FC5"/>
                </a:solidFill>
                <a:latin typeface="Noto Sans CJK JP Medium"/>
                <a:cs typeface="Noto Sans CJK JP Medium"/>
              </a:rPr>
              <a:t>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形成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endParaRPr sz="1100">
              <a:latin typeface="UKIJ CJK"/>
              <a:cs typeface="UKIJ CJK"/>
            </a:endParaRPr>
          </a:p>
          <a:p>
            <a:pPr algn="just" marL="12700" marR="635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义世界政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经济体系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即世界范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内通过资本主义国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和其他非资本主义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国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家之间的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互联系而形成的统一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体。它包括资本主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世界政治体系、经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体系和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民体系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3368040"/>
            <a:ext cx="5281930" cy="2595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民族工业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近代工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业</a:t>
            </a:r>
            <a:endParaRPr sz="1350">
              <a:latin typeface="WenQuanYi Zen Hei Mono"/>
              <a:cs typeface="WenQuanYi Zen Hei Mono"/>
            </a:endParaRPr>
          </a:p>
          <a:p>
            <a:pPr algn="just" marL="12700" marR="5080" indent="316865">
              <a:lnSpc>
                <a:spcPts val="3120"/>
              </a:lnSpc>
              <a:spcBef>
                <a:spcPts val="3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民族工业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7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有广义与狭义之分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广义的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只要是中国人办的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都是民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族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工业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7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民营皆是民族工业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狭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义的则只指民营资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所办企业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不含国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营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的。一般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民族工业是在我国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代半殖民地半封建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时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期民族资本所办的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316865">
              <a:lnSpc>
                <a:spcPts val="312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近代工业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是指使用近代机器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产的工业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包括资本主义工业但并不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等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于资本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义工业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6934200"/>
            <a:ext cx="5281930" cy="1803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计划经济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市场经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济</a:t>
            </a:r>
            <a:endParaRPr sz="1350">
              <a:latin typeface="WenQuanYi Zen Hei Mono"/>
              <a:cs typeface="WenQuanYi Zen Hei Mono"/>
            </a:endParaRPr>
          </a:p>
          <a:p>
            <a:pPr marL="12700" marR="5080" indent="316865">
              <a:lnSpc>
                <a:spcPts val="3120"/>
              </a:lnSpc>
              <a:spcBef>
                <a:spcPts val="3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计划经济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8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又称指令型经济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8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家在生产、资源分配以及产品消费各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方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依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赖政府的指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令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性计划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ts val="3120"/>
              </a:lnSpc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市场经济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22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又称为自由市场经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或自由企业经济。产品和服务的生产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及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销售完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由自由市场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自由价格机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所引导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90600"/>
            <a:ext cx="5361305" cy="299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区域集团化</a:t>
            </a:r>
            <a:r>
              <a:rPr dirty="0" sz="1350" spc="-10" b="1" i="1">
                <a:solidFill>
                  <a:srgbClr val="232FC5"/>
                </a:solidFill>
                <a:latin typeface="Karla"/>
                <a:cs typeface="Karla"/>
              </a:rPr>
              <a:t>/</a:t>
            </a:r>
            <a:r>
              <a:rPr dirty="0" sz="1350" spc="5" b="0">
                <a:solidFill>
                  <a:srgbClr val="232FC5"/>
                </a:solidFill>
                <a:latin typeface="WenQuanYi Zen Hei Mono"/>
                <a:cs typeface="WenQuanYi Zen Hei Mono"/>
              </a:rPr>
              <a:t>经济全球</a:t>
            </a:r>
            <a:r>
              <a:rPr dirty="0" sz="1350" spc="-5" b="0">
                <a:solidFill>
                  <a:srgbClr val="232FC5"/>
                </a:solidFill>
                <a:latin typeface="WenQuanYi Zen Hei Mono"/>
                <a:cs typeface="WenQuanYi Zen Hei Mono"/>
              </a:rPr>
              <a:t>化</a:t>
            </a:r>
            <a:endParaRPr sz="1350">
              <a:latin typeface="WenQuanYi Zen Hei Mono"/>
              <a:cs typeface="WenQuanYi Zen Hei Mono"/>
            </a:endParaRPr>
          </a:p>
          <a:p>
            <a:pPr marL="12700" marR="5080" indent="474980">
              <a:lnSpc>
                <a:spcPts val="3120"/>
              </a:lnSpc>
              <a:spcBef>
                <a:spcPts val="305"/>
              </a:spcBef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区域集团化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指同一区域的一些国家在维护共同利益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基础上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加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强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经济合作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通过某种形式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（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条约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协议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）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组成贸易组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其目的是巩固扩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集团内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市场</a:t>
            </a:r>
            <a:r>
              <a:rPr dirty="0" sz="1100" spc="4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增强经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济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实力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加强同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部世界的竞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2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它是政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府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契约性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有形的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济组织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L="12700" marR="5080" indent="316865">
              <a:lnSpc>
                <a:spcPts val="3120"/>
              </a:lnSpc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经济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全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球化</a:t>
            </a:r>
            <a:r>
              <a:rPr dirty="0" sz="1100" spc="-2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是指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着社会生产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的不断发展</a:t>
            </a:r>
            <a:r>
              <a:rPr dirty="0" sz="1100" spc="-2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世界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济活动超越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界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，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通过对外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易、资本流动、技术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移、提供服务、相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互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依存、相互联系而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形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成的全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范围的有机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济整体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3000" y="914400"/>
            <a:ext cx="5274310" cy="4358640"/>
            <a:chOff x="1143000" y="914400"/>
            <a:chExt cx="5274310" cy="4358640"/>
          </a:xfrm>
        </p:grpSpPr>
        <p:sp>
          <p:nvSpPr>
            <p:cNvPr id="3" name="object 3"/>
            <p:cNvSpPr/>
            <p:nvPr/>
          </p:nvSpPr>
          <p:spPr>
            <a:xfrm>
              <a:off x="1143000" y="914400"/>
              <a:ext cx="5274310" cy="396240"/>
            </a:xfrm>
            <a:custGeom>
              <a:avLst/>
              <a:gdLst/>
              <a:ahLst/>
              <a:cxnLst/>
              <a:rect l="l" t="t" r="r" b="b"/>
              <a:pathLst>
                <a:path w="5274310" h="396240">
                  <a:moveTo>
                    <a:pt x="5274310" y="396240"/>
                  </a:moveTo>
                  <a:lnTo>
                    <a:pt x="0" y="396240"/>
                  </a:lnTo>
                  <a:lnTo>
                    <a:pt x="0" y="0"/>
                  </a:lnTo>
                  <a:lnTo>
                    <a:pt x="5274310" y="0"/>
                  </a:lnTo>
                  <a:lnTo>
                    <a:pt x="5274310" y="39624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43000" y="1310639"/>
              <a:ext cx="5274310" cy="3962400"/>
            </a:xfrm>
            <a:custGeom>
              <a:avLst/>
              <a:gdLst/>
              <a:ahLst/>
              <a:cxnLst/>
              <a:rect l="l" t="t" r="r" b="b"/>
              <a:pathLst>
                <a:path w="5274310" h="3962400">
                  <a:moveTo>
                    <a:pt x="5274310" y="0"/>
                  </a:moveTo>
                  <a:lnTo>
                    <a:pt x="0" y="0"/>
                  </a:lnTo>
                  <a:lnTo>
                    <a:pt x="0" y="396240"/>
                  </a:lnTo>
                  <a:lnTo>
                    <a:pt x="0" y="792480"/>
                  </a:lnTo>
                  <a:lnTo>
                    <a:pt x="0" y="3962400"/>
                  </a:lnTo>
                  <a:lnTo>
                    <a:pt x="5274310" y="3962400"/>
                  </a:lnTo>
                  <a:lnTo>
                    <a:pt x="5274310" y="396240"/>
                  </a:lnTo>
                  <a:lnTo>
                    <a:pt x="5274310" y="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130300" y="1014984"/>
            <a:ext cx="5288280" cy="415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15010" indent="-227965">
              <a:lnSpc>
                <a:spcPct val="100000"/>
              </a:lnSpc>
              <a:spcBef>
                <a:spcPts val="105"/>
              </a:spcBef>
              <a:buAutoNum type="arabicPeriod" startAt="15"/>
              <a:tabLst>
                <a:tab pos="715645" algn="l"/>
              </a:tabLst>
            </a:pP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法国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大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革命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5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1789</a:t>
            </a:r>
            <a:r>
              <a:rPr dirty="0" sz="1100" spc="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在法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爆发的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产阶级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命。统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法国多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endParaRPr sz="1100">
              <a:latin typeface="UKIJ CJK"/>
              <a:cs typeface="UKIJ CJK"/>
            </a:endParaRPr>
          </a:p>
          <a:p>
            <a:pPr algn="just" marL="12700" marR="10795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世纪的君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制封建制度在三年内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崩瓦解。过往的封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、贵族和宗教特权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不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断受到冲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击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2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旧的观念逐渐被全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新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的天赋人权、三权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立等的民主思想所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取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9525" indent="474980">
              <a:lnSpc>
                <a:spcPct val="236400"/>
              </a:lnSpc>
              <a:buAutoNum type="arabicPeriod" startAt="16"/>
              <a:tabLst>
                <a:tab pos="72898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七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王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朝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20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尔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良王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6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为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立宪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1830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月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命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推翻了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复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辟的波旁王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朝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1848</a:t>
            </a:r>
            <a:r>
              <a:rPr dirty="0" sz="11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法国革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后被第二共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国取代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 startAt="16"/>
            </a:pPr>
            <a:endParaRPr sz="950">
              <a:latin typeface="UKIJ CJK"/>
              <a:cs typeface="UKIJ CJK"/>
            </a:endParaRPr>
          </a:p>
          <a:p>
            <a:pPr marL="840105" indent="-353060">
              <a:lnSpc>
                <a:spcPct val="100000"/>
              </a:lnSpc>
              <a:buAutoNum type="arabicPeriod" startAt="16"/>
              <a:tabLst>
                <a:tab pos="840740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兰西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第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三共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和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105" b="0">
                <a:solidFill>
                  <a:srgbClr val="FF000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9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1875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颁</a:t>
            </a:r>
            <a:r>
              <a:rPr dirty="0" sz="1100" spc="155" b="0">
                <a:solidFill>
                  <a:srgbClr val="1B35D2"/>
                </a:solidFill>
                <a:latin typeface="Noto Sans CJK JP Medium"/>
                <a:cs typeface="Noto Sans CJK JP Medium"/>
              </a:rPr>
              <a:t>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志共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制政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体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得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到</a:t>
            </a:r>
            <a:endParaRPr sz="1100">
              <a:latin typeface="UKIJ CJK"/>
              <a:cs typeface="UKIJ CJK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 startAt="16"/>
            </a:pPr>
            <a:endParaRPr sz="950">
              <a:latin typeface="UKIJ CJK"/>
              <a:cs typeface="UKIJ CJK"/>
            </a:endParaRPr>
          </a:p>
          <a:p>
            <a:pPr algn="just" marL="12700">
              <a:lnSpc>
                <a:spcPct val="100000"/>
              </a:lnSpc>
            </a:pP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最终确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立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L="12700" marR="5080" indent="474980">
              <a:lnSpc>
                <a:spcPct val="236400"/>
              </a:lnSpc>
              <a:buSzPct val="90909"/>
              <a:buAutoNum type="arabicPeriod" startAt="18"/>
              <a:tabLst>
                <a:tab pos="718185" algn="l"/>
              </a:tabLst>
            </a:pP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《德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意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志帝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FF0000"/>
                </a:solidFill>
                <a:latin typeface="Noto Sans CJK JP Medium"/>
                <a:cs typeface="Noto Sans CJK JP Medium"/>
              </a:rPr>
              <a:t>宪</a:t>
            </a:r>
            <a:r>
              <a:rPr dirty="0" sz="1100" spc="160" b="0">
                <a:solidFill>
                  <a:srgbClr val="FF0000"/>
                </a:solidFill>
                <a:latin typeface="Noto Sans CJK JP Medium"/>
                <a:cs typeface="Noto Sans CJK JP Medium"/>
              </a:rPr>
              <a:t>法</a:t>
            </a:r>
            <a:r>
              <a:rPr dirty="0" sz="1100" spc="40" b="0">
                <a:solidFill>
                  <a:srgbClr val="FF0000"/>
                </a:solidFill>
                <a:latin typeface="Noto Sans CJK JP Medium"/>
                <a:cs typeface="Noto Sans CJK JP Medium"/>
              </a:rPr>
              <a:t>》</a:t>
            </a:r>
            <a:r>
              <a:rPr dirty="0" sz="1100" spc="-35" b="0">
                <a:solidFill>
                  <a:srgbClr val="FF0000"/>
                </a:solidFill>
                <a:latin typeface="Noto Sans CJK JP Medium"/>
                <a:cs typeface="Noto Sans CJK JP Medium"/>
              </a:rPr>
              <a:t>：</a:t>
            </a:r>
            <a:r>
              <a:rPr dirty="0" sz="1100" spc="-3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（</a:t>
            </a:r>
            <a:r>
              <a:rPr dirty="0" sz="1100" spc="-114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1871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4</a:t>
            </a:r>
            <a:r>
              <a:rPr dirty="0" sz="11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~1918 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40" b="0">
                <a:solidFill>
                  <a:srgbClr val="1B35D2"/>
                </a:solidFill>
                <a:latin typeface="Noto Sans CJK JP Medium"/>
                <a:cs typeface="Noto Sans CJK JP Medium"/>
              </a:rPr>
              <a:t>）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标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志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着德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国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走</a:t>
            </a:r>
            <a:r>
              <a:rPr dirty="0" sz="1100" spc="5" b="0">
                <a:solidFill>
                  <a:srgbClr val="00AFEF"/>
                </a:solidFill>
                <a:latin typeface="Noto Sans CJK JP Medium"/>
                <a:cs typeface="Noto Sans CJK JP Medium"/>
              </a:rPr>
              <a:t>上 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资本主义</a:t>
            </a:r>
            <a:r>
              <a:rPr dirty="0" sz="1100" spc="145" b="0">
                <a:solidFill>
                  <a:srgbClr val="00AFEF"/>
                </a:solidFill>
                <a:latin typeface="Noto Sans CJK JP Medium"/>
                <a:cs typeface="Noto Sans CJK JP Medium"/>
              </a:rPr>
              <a:t>发</a:t>
            </a:r>
            <a:r>
              <a:rPr dirty="0" sz="1100" spc="160" b="0">
                <a:solidFill>
                  <a:srgbClr val="00AFEF"/>
                </a:solidFill>
                <a:latin typeface="Noto Sans CJK JP Medium"/>
                <a:cs typeface="Noto Sans CJK JP Medium"/>
              </a:rPr>
              <a:t>展道路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。保存了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很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多封建残余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2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但是它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颁布是德国社会的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大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进步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对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德国及其它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洲各国产生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深远的影响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5273040"/>
            <a:ext cx="5274310" cy="396240"/>
          </a:xfrm>
          <a:custGeom>
            <a:avLst/>
            <a:gdLst/>
            <a:ahLst/>
            <a:cxnLst/>
            <a:rect l="l" t="t" r="r" b="b"/>
            <a:pathLst>
              <a:path w="5274310" h="396239">
                <a:moveTo>
                  <a:pt x="5274310" y="396239"/>
                </a:moveTo>
                <a:lnTo>
                  <a:pt x="0" y="396239"/>
                </a:lnTo>
                <a:lnTo>
                  <a:pt x="0" y="0"/>
                </a:lnTo>
                <a:lnTo>
                  <a:pt x="5274310" y="0"/>
                </a:lnTo>
                <a:lnTo>
                  <a:pt x="5274310" y="396239"/>
                </a:lnTo>
                <a:close/>
              </a:path>
            </a:pathLst>
          </a:custGeom>
          <a:solidFill>
            <a:srgbClr val="F6F6F6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20750"/>
            <a:ext cx="5213350" cy="360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第四单</a:t>
            </a:r>
            <a:r>
              <a:rPr dirty="0" sz="22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元</a:t>
            </a:r>
            <a:r>
              <a:rPr dirty="0" sz="2200" spc="-75" b="0">
                <a:solidFill>
                  <a:srgbClr val="1B35D2"/>
                </a:solidFill>
                <a:latin typeface="WenQuanYi Zen Hei Mono"/>
                <a:cs typeface="WenQuanYi Zen Hei Mono"/>
              </a:rPr>
              <a:t> </a:t>
            </a: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近代中国反侵略、求民</a:t>
            </a:r>
            <a:r>
              <a:rPr dirty="0" sz="2200" spc="20" b="0">
                <a:solidFill>
                  <a:srgbClr val="1B35D2"/>
                </a:solidFill>
                <a:latin typeface="WenQuanYi Zen Hei Mono"/>
                <a:cs typeface="WenQuanYi Zen Hei Mono"/>
              </a:rPr>
              <a:t>主</a:t>
            </a:r>
            <a:r>
              <a:rPr dirty="0" sz="2200" spc="5" b="0">
                <a:solidFill>
                  <a:srgbClr val="1B35D2"/>
                </a:solidFill>
                <a:latin typeface="WenQuanYi Zen Hei Mono"/>
                <a:cs typeface="WenQuanYi Zen Hei Mono"/>
              </a:rPr>
              <a:t>的潮</a:t>
            </a:r>
            <a:r>
              <a:rPr dirty="0" sz="2200" spc="-5" b="0">
                <a:solidFill>
                  <a:srgbClr val="1B35D2"/>
                </a:solidFill>
                <a:latin typeface="WenQuanYi Zen Hei Mono"/>
                <a:cs typeface="WenQuanYi Zen Hei Mono"/>
              </a:rPr>
              <a:t>流</a:t>
            </a:r>
            <a:endParaRPr sz="2200">
              <a:latin typeface="WenQuanYi Zen Hei Mono"/>
              <a:cs typeface="WenQuanYi Zen Hei Mon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3000" y="1310640"/>
            <a:ext cx="5312410" cy="8321040"/>
          </a:xfrm>
          <a:prstGeom prst="rect">
            <a:avLst/>
          </a:prstGeom>
          <a:solidFill>
            <a:srgbClr val="F6F6F6"/>
          </a:solidFill>
        </p:spPr>
        <p:txBody>
          <a:bodyPr wrap="square" lIns="0" tIns="3175" rIns="0" bIns="0" rtlCol="0" vert="horz">
            <a:spAutoFit/>
          </a:bodyPr>
          <a:lstStyle/>
          <a:p>
            <a:pPr marR="30480"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R="45085" indent="474980">
              <a:lnSpc>
                <a:spcPct val="228700"/>
              </a:lnSpc>
              <a:spcBef>
                <a:spcPts val="5"/>
              </a:spcBef>
              <a:buAutoNum type="arabicPeriod"/>
              <a:tabLst>
                <a:tab pos="61150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第一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鸦片战争</a:t>
            </a:r>
            <a:r>
              <a:rPr dirty="0" sz="1100" spc="-80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200" spc="155" b="0">
                <a:solidFill>
                  <a:srgbClr val="1B35D2"/>
                </a:solidFill>
                <a:latin typeface="Noto Sans CJK JP Medium"/>
                <a:cs typeface="Noto Sans CJK JP Medium"/>
              </a:rPr>
              <a:t>爆</a:t>
            </a:r>
            <a:r>
              <a:rPr dirty="0" sz="12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发</a:t>
            </a:r>
            <a:r>
              <a:rPr dirty="0" sz="1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2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0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1840</a:t>
            </a:r>
            <a:r>
              <a:rPr dirty="0" sz="12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2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55" b="0">
                <a:solidFill>
                  <a:srgbClr val="1B35D2"/>
                </a:solidFill>
                <a:latin typeface="Noto Sans CJK JP Medium"/>
                <a:cs typeface="Noto Sans CJK JP Medium"/>
              </a:rPr>
              <a:t>6</a:t>
            </a:r>
            <a:r>
              <a:rPr dirty="0" sz="1200" spc="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2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-70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也是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国近代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和旧民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主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主义革命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开端。是中国由一个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立自主的封建国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家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开始沦为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半殖民地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半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封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建国家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algn="just" marR="45085" indent="474980">
              <a:lnSpc>
                <a:spcPct val="236400"/>
              </a:lnSpc>
              <a:buAutoNum type="arabicPeriod"/>
              <a:tabLst>
                <a:tab pos="6127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南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京条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约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3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第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次鸦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片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战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战败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产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签</a:t>
            </a:r>
            <a:r>
              <a:rPr dirty="0" sz="1100" spc="160" b="0">
                <a:solidFill>
                  <a:srgbClr val="1B35D2"/>
                </a:solidFill>
                <a:latin typeface="Noto Sans CJK JP Medium"/>
                <a:cs typeface="Noto Sans CJK JP Medium"/>
              </a:rPr>
              <a:t>订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21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1842</a:t>
            </a:r>
            <a:r>
              <a:rPr dirty="0" sz="1100" spc="15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50" b="0">
                <a:solidFill>
                  <a:srgbClr val="1B35D2"/>
                </a:solidFill>
                <a:latin typeface="Noto Sans CJK JP Medium"/>
                <a:cs typeface="Noto Sans CJK JP Medium"/>
              </a:rPr>
              <a:t>8</a:t>
            </a:r>
            <a:r>
              <a:rPr dirty="0" sz="1100" spc="13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月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 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国近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代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上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第一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个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不平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条约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割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让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香港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岛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款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0">
                <a:solidFill>
                  <a:srgbClr val="333333"/>
                </a:solidFill>
                <a:latin typeface="UKIJ CJK"/>
                <a:cs typeface="UKIJ CJK"/>
              </a:rPr>
              <a:t>2100</a:t>
            </a:r>
            <a:r>
              <a:rPr dirty="0" sz="1100" spc="10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万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银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广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夏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福宁上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与英国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协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定关税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R="3048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/>
            </a:pPr>
            <a:endParaRPr sz="950">
              <a:latin typeface="UKIJ CJK"/>
              <a:cs typeface="UKIJ CJK"/>
            </a:endParaRPr>
          </a:p>
          <a:p>
            <a:pPr marL="612140" marR="30480" indent="-137795">
              <a:lnSpc>
                <a:spcPct val="100000"/>
              </a:lnSpc>
              <a:buAutoNum type="arabicPeriod"/>
              <a:tabLst>
                <a:tab pos="6127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第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一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批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不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平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等</a:t>
            </a: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条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约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60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《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京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条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约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签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订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引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的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连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锁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反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应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容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endParaRPr sz="1100">
              <a:latin typeface="UKIJ CJK"/>
              <a:cs typeface="UKIJ CJK"/>
            </a:endParaRPr>
          </a:p>
          <a:p>
            <a:pPr marR="46990">
              <a:lnSpc>
                <a:spcPct val="236400"/>
              </a:lnSpc>
            </a:pP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《五口通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章程》、《虎门条约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、《望厦条约》和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《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黄埔条约》。列强</a:t>
            </a:r>
            <a:r>
              <a:rPr dirty="0" sz="1100">
                <a:solidFill>
                  <a:srgbClr val="333333"/>
                </a:solidFill>
                <a:latin typeface="UKIJ CJK"/>
                <a:cs typeface="UKIJ CJK"/>
              </a:rPr>
              <a:t>从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中攫取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领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事裁判权、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面最惠国待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与通商口岸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租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赁土地房屋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居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留等特权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indent="474980">
              <a:lnSpc>
                <a:spcPct val="236400"/>
              </a:lnSpc>
              <a:buAutoNum type="arabicPeriod" startAt="4"/>
              <a:tabLst>
                <a:tab pos="611505" algn="l"/>
              </a:tabLst>
            </a:pP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第二</a:t>
            </a:r>
            <a:r>
              <a:rPr dirty="0" sz="1100" spc="160">
                <a:solidFill>
                  <a:srgbClr val="FF0000"/>
                </a:solidFill>
                <a:latin typeface="UKIJ CJK"/>
                <a:cs typeface="UKIJ CJK"/>
              </a:rPr>
              <a:t>次</a:t>
            </a:r>
            <a:r>
              <a:rPr dirty="0" sz="1100" spc="145">
                <a:solidFill>
                  <a:srgbClr val="FF0000"/>
                </a:solidFill>
                <a:latin typeface="UKIJ CJK"/>
                <a:cs typeface="UKIJ CJK"/>
              </a:rPr>
              <a:t>鸦片战争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95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1856</a:t>
            </a:r>
            <a:r>
              <a:rPr dirty="0" sz="1100" spc="13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，</a:t>
            </a:r>
            <a:r>
              <a:rPr dirty="0" sz="1100" spc="-12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英军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进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攻广州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4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第二次鸦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片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战争爆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发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随后法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加入战争。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中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国双半化的</a:t>
            </a:r>
            <a:r>
              <a:rPr dirty="0" sz="1100" spc="145" b="0">
                <a:solidFill>
                  <a:srgbClr val="00AF50"/>
                </a:solidFill>
                <a:latin typeface="Noto Sans CJK JP Medium"/>
                <a:cs typeface="Noto Sans CJK JP Medium"/>
              </a:rPr>
              <a:t>程度加</a:t>
            </a:r>
            <a:r>
              <a:rPr dirty="0" sz="1100" spc="160" b="0">
                <a:solidFill>
                  <a:srgbClr val="00AF50"/>
                </a:solidFill>
                <a:latin typeface="Noto Sans CJK JP Medium"/>
                <a:cs typeface="Noto Sans CJK JP Medium"/>
              </a:rPr>
              <a:t>深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  <a:p>
            <a:pPr marR="45085" indent="474980">
              <a:lnSpc>
                <a:spcPct val="236400"/>
              </a:lnSpc>
              <a:buAutoNum type="arabicPeriod" startAt="4"/>
              <a:tabLst>
                <a:tab pos="612775" algn="l"/>
              </a:tabLst>
            </a:pPr>
            <a:r>
              <a:rPr dirty="0" sz="1100" spc="170">
                <a:solidFill>
                  <a:srgbClr val="FF0000"/>
                </a:solidFill>
                <a:latin typeface="UKIJ CJK"/>
                <a:cs typeface="UKIJ CJK"/>
              </a:rPr>
              <a:t>《天津条约》</a:t>
            </a:r>
            <a:r>
              <a:rPr dirty="0" sz="1100" spc="5">
                <a:solidFill>
                  <a:srgbClr val="FF0000"/>
                </a:solidFill>
                <a:latin typeface="UKIJ CJK"/>
                <a:cs typeface="UKIJ CJK"/>
              </a:rPr>
              <a:t>：</a:t>
            </a:r>
            <a:r>
              <a:rPr dirty="0" sz="1100" spc="-125">
                <a:solidFill>
                  <a:srgbClr val="FF0000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第二次鸦片战争产物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35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与英法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签订</a:t>
            </a:r>
            <a:r>
              <a:rPr dirty="0" sz="1100" spc="5" b="0">
                <a:solidFill>
                  <a:srgbClr val="1B35D2"/>
                </a:solidFill>
                <a:latin typeface="Noto Sans CJK JP Medium"/>
                <a:cs typeface="Noto Sans CJK JP Medium"/>
              </a:rPr>
              <a:t>于</a:t>
            </a:r>
            <a:r>
              <a:rPr dirty="0" sz="1100" spc="195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00" b="0">
                <a:solidFill>
                  <a:srgbClr val="1B35D2"/>
                </a:solidFill>
                <a:latin typeface="Noto Sans CJK JP Medium"/>
                <a:cs typeface="Noto Sans CJK JP Medium"/>
              </a:rPr>
              <a:t>1858</a:t>
            </a:r>
            <a:r>
              <a:rPr dirty="0" sz="1100" spc="140" b="0">
                <a:solidFill>
                  <a:srgbClr val="1B35D2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70" b="0">
                <a:solidFill>
                  <a:srgbClr val="1B35D2"/>
                </a:solidFill>
                <a:latin typeface="Noto Sans CJK JP Medium"/>
                <a:cs typeface="Noto Sans CJK JP Medium"/>
              </a:rPr>
              <a:t>年</a:t>
            </a:r>
            <a:r>
              <a:rPr dirty="0" sz="1100" spc="170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条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约规定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：</a:t>
            </a:r>
            <a:r>
              <a:rPr dirty="0" sz="1100" spc="-14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45" b="0">
                <a:solidFill>
                  <a:srgbClr val="00AF50"/>
                </a:solidFill>
                <a:latin typeface="Noto Sans CJK JP Medium"/>
                <a:cs typeface="Noto Sans CJK JP Medium"/>
              </a:rPr>
              <a:t>1.</a:t>
            </a:r>
            <a:r>
              <a:rPr dirty="0" sz="1100" spc="235" b="0">
                <a:solidFill>
                  <a:srgbClr val="00AF50"/>
                </a:solidFill>
                <a:latin typeface="Noto Sans CJK JP Medium"/>
                <a:cs typeface="Noto Sans CJK JP Medium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允许外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公使进驻北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京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，</a:t>
            </a:r>
            <a:r>
              <a:rPr dirty="0" sz="1100" spc="-150">
                <a:solidFill>
                  <a:srgbClr val="333333"/>
                </a:solidFill>
                <a:latin typeface="UKIJ CJK"/>
                <a:cs typeface="UKIJ CJK"/>
              </a:rPr>
              <a:t> 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增开沿海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江十处通商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口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岸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marR="3048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UKIJ CJK"/>
              <a:buAutoNum type="arabicPeriod" startAt="4"/>
            </a:pPr>
            <a:endParaRPr sz="950">
              <a:latin typeface="UKIJ CJK"/>
              <a:cs typeface="UKIJ CJK"/>
            </a:endParaRPr>
          </a:p>
          <a:p>
            <a:pPr lvl="1" marL="868680" marR="30480" indent="-233679">
              <a:lnSpc>
                <a:spcPct val="100000"/>
              </a:lnSpc>
              <a:buClr>
                <a:srgbClr val="00AF50"/>
              </a:buClr>
              <a:buFont typeface="Noto Sans CJK JP Medium"/>
              <a:buAutoNum type="arabicPeriod" startAt="2"/>
              <a:tabLst>
                <a:tab pos="8686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赔偿英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法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巨额白银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 marR="30480"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868680" marR="30480" indent="-233679">
              <a:lnSpc>
                <a:spcPct val="100000"/>
              </a:lnSpc>
              <a:spcBef>
                <a:spcPts val="5"/>
              </a:spcBef>
              <a:buClr>
                <a:srgbClr val="00AF50"/>
              </a:buClr>
              <a:buFont typeface="Noto Sans CJK JP Medium"/>
              <a:buAutoNum type="arabicPeriod" startAt="2"/>
              <a:tabLst>
                <a:tab pos="8686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允许外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国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人到中国内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游历、经商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和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传教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；</a:t>
            </a:r>
            <a:endParaRPr sz="1100">
              <a:latin typeface="UKIJ CJK"/>
              <a:cs typeface="UKIJ CJK"/>
            </a:endParaRPr>
          </a:p>
          <a:p>
            <a:pPr lvl="1" marR="30480">
              <a:lnSpc>
                <a:spcPct val="100000"/>
              </a:lnSpc>
              <a:spcBef>
                <a:spcPts val="50"/>
              </a:spcBef>
              <a:buClr>
                <a:srgbClr val="00AF50"/>
              </a:buClr>
              <a:buFont typeface="Noto Sans CJK JP Medium"/>
              <a:buAutoNum type="arabicPeriod" startAt="2"/>
            </a:pPr>
            <a:endParaRPr sz="950">
              <a:latin typeface="UKIJ CJK"/>
              <a:cs typeface="UKIJ CJK"/>
            </a:endParaRPr>
          </a:p>
          <a:p>
            <a:pPr lvl="1" marL="868680" marR="30480" indent="-233679">
              <a:lnSpc>
                <a:spcPct val="100000"/>
              </a:lnSpc>
              <a:buClr>
                <a:srgbClr val="00AF50"/>
              </a:buClr>
              <a:buFont typeface="Noto Sans CJK JP Medium"/>
              <a:buAutoNum type="arabicPeriod" startAt="2"/>
              <a:tabLst>
                <a:tab pos="868680" algn="l"/>
              </a:tabLst>
            </a:pP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外国军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舰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和商船可在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长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江各口岸通</a:t>
            </a:r>
            <a:r>
              <a:rPr dirty="0" sz="1100" spc="160">
                <a:solidFill>
                  <a:srgbClr val="333333"/>
                </a:solidFill>
                <a:latin typeface="UKIJ CJK"/>
                <a:cs typeface="UKIJ CJK"/>
              </a:rPr>
              <a:t>航</a:t>
            </a:r>
            <a:r>
              <a:rPr dirty="0" sz="1100" spc="145">
                <a:solidFill>
                  <a:srgbClr val="333333"/>
                </a:solidFill>
                <a:latin typeface="UKIJ CJK"/>
                <a:cs typeface="UKIJ CJK"/>
              </a:rPr>
              <a:t>等</a:t>
            </a:r>
            <a:r>
              <a:rPr dirty="0" sz="1100" spc="5">
                <a:solidFill>
                  <a:srgbClr val="333333"/>
                </a:solidFill>
                <a:latin typeface="UKIJ CJK"/>
                <a:cs typeface="UKIJ CJK"/>
              </a:rPr>
              <a:t>。</a:t>
            </a:r>
            <a:endParaRPr sz="1100">
              <a:latin typeface="UKIJ CJK"/>
              <a:cs typeface="UKIJ CJ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dcterms:created xsi:type="dcterms:W3CDTF">2020-02-27T02:32:06Z</dcterms:created>
  <dcterms:modified xsi:type="dcterms:W3CDTF">2020-02-27T02:32:06Z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2019-09-16T00:00:00Z</vt:filetime>
  </property>
  <property fmtid="{D5CDD505-2E9C-101B-9397-08002B2CF9AE}" pid="3" name="Creator">
    <vt:lpwstr>WPS 文字</vt:lpwstr>
  </property>
  <property fmtid="{D5CDD505-2E9C-101B-9397-08002B2CF9AE}" pid="4" name="LastSaved">
    <vt:filetime>2020-02-27T00:00:00Z</vt:filetime>
  </property>
</Properties>
</file>