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62" r:id="rId2"/>
    <p:sldId id="260" r:id="rId3"/>
    <p:sldId id="306" r:id="rId4"/>
    <p:sldId id="294" r:id="rId5"/>
    <p:sldId id="281" r:id="rId6"/>
    <p:sldId id="266" r:id="rId7"/>
    <p:sldId id="261" r:id="rId8"/>
    <p:sldId id="292" r:id="rId9"/>
    <p:sldId id="308" r:id="rId10"/>
    <p:sldId id="267" r:id="rId11"/>
    <p:sldId id="265" r:id="rId12"/>
    <p:sldId id="290" r:id="rId13"/>
    <p:sldId id="304" r:id="rId14"/>
    <p:sldId id="259" r:id="rId15"/>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a:srgbClr val="0066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86" autoAdjust="0"/>
    <p:restoredTop sz="94660"/>
  </p:normalViewPr>
  <p:slideViewPr>
    <p:cSldViewPr snapToGrid="0">
      <p:cViewPr varScale="1">
        <p:scale>
          <a:sx n="61" d="100"/>
          <a:sy n="61" d="100"/>
        </p:scale>
        <p:origin x="-72" y="-11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39.104.72.189/"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39.104.72.189/"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39.104.72.189/" TargetMode="Externa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4"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DEC4A8D9-511F-48B2-9458-7E7C7C883B9F}"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5"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动作按钮: 自定义 2">
            <a:hlinkClick r:id="" action="ppaction://noaction" highlightClick="1"/>
          </p:cNvPr>
          <p:cNvSpPr/>
          <p:nvPr userDrawn="1"/>
        </p:nvSpPr>
        <p:spPr>
          <a:xfrm>
            <a:off x="752475" y="5360988"/>
            <a:ext cx="1706563" cy="368300"/>
          </a:xfrm>
          <a:prstGeom prst="actionButtonBlan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8" name="文本框 29">
            <a:hlinkClick r:id="rId3" action="ppaction://hlinksldjump"/>
          </p:cNvPr>
          <p:cNvSpPr txBox="1">
            <a:spLocks noChangeArrowheads="1"/>
          </p:cNvSpPr>
          <p:nvPr userDrawn="1"/>
        </p:nvSpPr>
        <p:spPr bwMode="auto">
          <a:xfrm>
            <a:off x="10071100" y="6511925"/>
            <a:ext cx="887413" cy="3079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p>
        </p:txBody>
      </p:sp>
      <p:sp>
        <p:nvSpPr>
          <p:cNvPr id="9" name="动作按钮: 后退或前一项 30">
            <a:hlinkClick r:id="" action="ppaction://hlinkshowjump?jump=previousslide" highlightClick="1"/>
          </p:cNvPr>
          <p:cNvSpPr/>
          <p:nvPr userDrawn="1"/>
        </p:nvSpPr>
        <p:spPr>
          <a:xfrm>
            <a:off x="11042650" y="6513513"/>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动作按钮: 前进或下一项 31">
            <a:hlinkClick r:id="" action="ppaction://hlinkshowjump?jump=nextslide" highlightClick="1"/>
          </p:cNvPr>
          <p:cNvSpPr/>
          <p:nvPr userDrawn="1"/>
        </p:nvSpPr>
        <p:spPr>
          <a:xfrm>
            <a:off x="11406188" y="6526213"/>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动作按钮: 结束 32">
            <a:hlinkClick r:id="" action="ppaction://hlinkshowjump?jump=endshow" highlightClick="1"/>
          </p:cNvPr>
          <p:cNvSpPr/>
          <p:nvPr userDrawn="1"/>
        </p:nvSpPr>
        <p:spPr>
          <a:xfrm>
            <a:off x="11760200" y="6515100"/>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2" name="组合 9"/>
          <p:cNvGrpSpPr>
            <a:grpSpLocks/>
          </p:cNvGrpSpPr>
          <p:nvPr userDrawn="1"/>
        </p:nvGrpSpPr>
        <p:grpSpPr bwMode="auto">
          <a:xfrm>
            <a:off x="4073525" y="6410325"/>
            <a:ext cx="4044950" cy="406400"/>
            <a:chOff x="2364896" y="6103024"/>
            <a:chExt cx="3913269" cy="423863"/>
          </a:xfrm>
        </p:grpSpPr>
        <p:pic>
          <p:nvPicPr>
            <p:cNvPr id="13" name="图片 34">
              <a:hlinkClick r:id="rId4"/>
            </p:cNvPr>
            <p:cNvPicPr>
              <a:picLocks noChangeAspect="1"/>
            </p:cNvPicPr>
            <p:nvPr userDrawn="1"/>
          </p:nvPicPr>
          <p:blipFill>
            <a:blip r:embed="rId5" cstate="print">
              <a:extLst>
                <a:ext uri="{28A0092B-C50C-407E-A947-70E740481C1C}"/>
              </a:extLst>
            </a:blip>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图片 47" descr="未标题-1 拷贝.png"/>
            <p:cNvPicPr>
              <a:picLocks noChangeAspect="1"/>
            </p:cNvPicPr>
            <p:nvPr userDrawn="1"/>
          </p:nvPicPr>
          <p:blipFill>
            <a:blip r:embed="rId6"/>
            <a:srcRect/>
            <a:stretch>
              <a:fillRect/>
            </a:stretch>
          </p:blipFill>
          <p:spPr bwMode="auto">
            <a:xfrm>
              <a:off x="2364896" y="6109231"/>
              <a:ext cx="440528" cy="417656"/>
            </a:xfrm>
            <a:prstGeom prst="rect">
              <a:avLst/>
            </a:prstGeom>
            <a:noFill/>
            <a:ln w="9525">
              <a:noFill/>
              <a:miter lim="800000"/>
              <a:headEnd/>
              <a:tailEnd/>
            </a:ln>
          </p:spPr>
        </p:pic>
      </p:grpSp>
      <p:cxnSp>
        <p:nvCxnSpPr>
          <p:cNvPr id="15" name="直接连接符 37"/>
          <p:cNvCxnSpPr/>
          <p:nvPr userDrawn="1"/>
        </p:nvCxnSpPr>
        <p:spPr>
          <a:xfrm>
            <a:off x="139700" y="6292850"/>
            <a:ext cx="118745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接连接符 38"/>
          <p:cNvCxnSpPr/>
          <p:nvPr userDrawn="1"/>
        </p:nvCxnSpPr>
        <p:spPr>
          <a:xfrm>
            <a:off x="139700" y="792163"/>
            <a:ext cx="118745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接连接符 40"/>
          <p:cNvCxnSpPr/>
          <p:nvPr userDrawn="1"/>
        </p:nvCxnSpPr>
        <p:spPr>
          <a:xfrm>
            <a:off x="3130550" y="1222375"/>
            <a:ext cx="0" cy="4640263"/>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18" name="组合 42"/>
          <p:cNvGrpSpPr>
            <a:grpSpLocks/>
          </p:cNvGrpSpPr>
          <p:nvPr userDrawn="1"/>
        </p:nvGrpSpPr>
        <p:grpSpPr bwMode="auto">
          <a:xfrm>
            <a:off x="107950" y="2106613"/>
            <a:ext cx="3027363" cy="2905125"/>
            <a:chOff x="755951" y="2210607"/>
            <a:chExt cx="3026493" cy="2905010"/>
          </a:xfrm>
        </p:grpSpPr>
        <p:grpSp>
          <p:nvGrpSpPr>
            <p:cNvPr id="19" name="Group 1"/>
            <p:cNvGrpSpPr>
              <a:grpSpLocks/>
            </p:cNvGrpSpPr>
            <p:nvPr/>
          </p:nvGrpSpPr>
          <p:grpSpPr bwMode="auto">
            <a:xfrm>
              <a:off x="813085" y="2210607"/>
              <a:ext cx="2969359" cy="2905010"/>
              <a:chOff x="-949918" y="0"/>
              <a:chExt cx="7009914" cy="6858000"/>
            </a:xfrm>
          </p:grpSpPr>
          <p:sp>
            <p:nvSpPr>
              <p:cNvPr id="25" name="Diamond 3"/>
              <p:cNvSpPr/>
              <p:nvPr/>
            </p:nvSpPr>
            <p:spPr bwMode="auto">
              <a:xfrm>
                <a:off x="-949918" y="0"/>
                <a:ext cx="7009914" cy="6858000"/>
              </a:xfrm>
              <a:prstGeom prst="diamond">
                <a:avLst/>
              </a:prstGeom>
              <a:solidFill>
                <a:schemeClr val="tx2">
                  <a:lumMod val="20000"/>
                  <a:lumOff val="80000"/>
                  <a:alpha val="35000"/>
                </a:schemeClr>
              </a:solidFill>
              <a:ln w="19050">
                <a:noFill/>
                <a:round/>
              </a:ln>
            </p:spPr>
            <p:txBody>
              <a:bodyPr anchor="ctr"/>
              <a:lstStyle/>
              <a:p>
                <a:pPr algn="ctr" fontAlgn="auto">
                  <a:spcBef>
                    <a:spcPts val="0"/>
                  </a:spcBef>
                  <a:spcAft>
                    <a:spcPts val="0"/>
                  </a:spcAft>
                  <a:defRPr/>
                </a:pPr>
                <a:endParaRPr>
                  <a:latin typeface="+mn-lt"/>
                  <a:ea typeface="+mn-ea"/>
                </a:endParaRPr>
              </a:p>
            </p:txBody>
          </p:sp>
          <p:sp>
            <p:nvSpPr>
              <p:cNvPr id="26" name="Diamond 4"/>
              <p:cNvSpPr/>
              <p:nvPr/>
            </p:nvSpPr>
            <p:spPr bwMode="auto">
              <a:xfrm>
                <a:off x="-178116" y="652072"/>
                <a:ext cx="5649892" cy="5527622"/>
              </a:xfrm>
              <a:prstGeom prst="diamond">
                <a:avLst/>
              </a:prstGeom>
              <a:solidFill>
                <a:schemeClr val="tx2">
                  <a:lumMod val="20000"/>
                  <a:lumOff val="80000"/>
                </a:schemeClr>
              </a:solidFill>
              <a:ln w="19050">
                <a:noFill/>
                <a:round/>
              </a:ln>
            </p:spPr>
            <p:txBody>
              <a:bodyPr anchor="ctr"/>
              <a:lstStyle/>
              <a:p>
                <a:pPr algn="ctr" fontAlgn="auto">
                  <a:spcBef>
                    <a:spcPts val="0"/>
                  </a:spcBef>
                  <a:spcAft>
                    <a:spcPts val="0"/>
                  </a:spcAft>
                  <a:defRPr/>
                </a:pPr>
                <a:endParaRPr>
                  <a:latin typeface="+mn-lt"/>
                  <a:ea typeface="+mn-ea"/>
                </a:endParaRPr>
              </a:p>
            </p:txBody>
          </p:sp>
        </p:grpSp>
        <p:grpSp>
          <p:nvGrpSpPr>
            <p:cNvPr id="20" name="Group 2"/>
            <p:cNvGrpSpPr>
              <a:grpSpLocks/>
            </p:cNvGrpSpPr>
            <p:nvPr/>
          </p:nvGrpSpPr>
          <p:grpSpPr bwMode="auto">
            <a:xfrm>
              <a:off x="755951" y="2774147"/>
              <a:ext cx="1779077" cy="1777930"/>
              <a:chOff x="990600" y="2045349"/>
              <a:chExt cx="2769087" cy="2767302"/>
            </a:xfrm>
          </p:grpSpPr>
          <p:sp>
            <p:nvSpPr>
              <p:cNvPr id="21" name="Diamond 5"/>
              <p:cNvSpPr/>
              <p:nvPr/>
            </p:nvSpPr>
            <p:spPr bwMode="auto">
              <a:xfrm>
                <a:off x="990600" y="2045349"/>
                <a:ext cx="2769087" cy="2767302"/>
              </a:xfrm>
              <a:prstGeom prst="diamond">
                <a:avLst/>
              </a:prstGeom>
              <a:solidFill>
                <a:schemeClr val="accent1"/>
              </a:solidFill>
              <a:ln w="50800">
                <a:noFill/>
                <a:round/>
              </a:ln>
            </p:spPr>
            <p:txBody>
              <a:bodyPr anchor="ctr"/>
              <a:lstStyle/>
              <a:p>
                <a:pPr algn="ctr" fontAlgn="auto">
                  <a:spcBef>
                    <a:spcPts val="0"/>
                  </a:spcBef>
                  <a:spcAft>
                    <a:spcPts val="0"/>
                  </a:spcAft>
                  <a:defRPr/>
                </a:pPr>
                <a:endParaRPr>
                  <a:latin typeface="+mn-lt"/>
                  <a:ea typeface="+mn-ea"/>
                </a:endParaRPr>
              </a:p>
            </p:txBody>
          </p:sp>
          <p:grpSp>
            <p:nvGrpSpPr>
              <p:cNvPr id="22" name="Group 9"/>
              <p:cNvGrpSpPr>
                <a:grpSpLocks/>
              </p:cNvGrpSpPr>
              <p:nvPr/>
            </p:nvGrpSpPr>
            <p:grpSpPr bwMode="auto">
              <a:xfrm>
                <a:off x="1430295" y="2771766"/>
                <a:ext cx="1798300" cy="993264"/>
                <a:chOff x="2346338" y="2365564"/>
                <a:chExt cx="1798300" cy="993264"/>
              </a:xfrm>
            </p:grpSpPr>
            <p:sp>
              <p:nvSpPr>
                <p:cNvPr id="23"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spcBef>
                      <a:spcPts val="0"/>
                    </a:spcBef>
                    <a:spcAft>
                      <a:spcPts val="0"/>
                    </a:spcAft>
                    <a:defRPr/>
                  </a:pPr>
                  <a:r>
                    <a:rPr lang="zh-CN" altLang="en-US" sz="4400" dirty="0">
                      <a:solidFill>
                        <a:schemeClr val="bg1"/>
                      </a:solidFill>
                      <a:latin typeface="+mn-lt"/>
                      <a:ea typeface="+mn-ea"/>
                    </a:rPr>
                    <a:t>目录</a:t>
                  </a:r>
                </a:p>
              </p:txBody>
            </p:sp>
            <p:sp>
              <p:nvSpPr>
                <p:cNvPr id="24" name="TextBox 8"/>
                <p:cNvSpPr txBox="1"/>
                <p:nvPr/>
              </p:nvSpPr>
              <p:spPr>
                <a:xfrm>
                  <a:off x="2346338" y="3143869"/>
                  <a:ext cx="1798300" cy="214959"/>
                </a:xfrm>
                <a:prstGeom prst="rect">
                  <a:avLst/>
                </a:prstGeom>
                <a:noFill/>
              </p:spPr>
              <p:txBody>
                <a:bodyPr lIns="0" tIns="0" rIns="0" bIns="0">
                  <a:normAutofit fontScale="77500" lnSpcReduction="20000"/>
                </a:bodyPr>
                <a:lstStyle/>
                <a:p>
                  <a:pPr algn="ctr" fontAlgn="auto">
                    <a:spcBef>
                      <a:spcPts val="0"/>
                    </a:spcBef>
                    <a:spcAft>
                      <a:spcPts val="0"/>
                    </a:spcAft>
                    <a:defRPr/>
                  </a:pPr>
                  <a:r>
                    <a:rPr lang="en-US" altLang="zh-CN" sz="1400" dirty="0">
                      <a:solidFill>
                        <a:schemeClr val="bg1"/>
                      </a:solidFill>
                      <a:latin typeface="+mn-lt"/>
                      <a:ea typeface="+mn-ea"/>
                    </a:rPr>
                    <a:t>CONTENTS</a:t>
                  </a:r>
                </a:p>
              </p:txBody>
            </p:sp>
          </p:grpSp>
        </p:grpSp>
      </p:grpSp>
      <p:sp>
        <p:nvSpPr>
          <p:cNvPr id="27" name="文本框 22">
            <a:hlinkClick r:id="rId4"/>
          </p:cNvPr>
          <p:cNvSpPr txBox="1"/>
          <p:nvPr userDrawn="1"/>
        </p:nvSpPr>
        <p:spPr>
          <a:xfrm>
            <a:off x="488950" y="5389563"/>
            <a:ext cx="2268538" cy="369887"/>
          </a:xfrm>
          <a:prstGeom prst="rect">
            <a:avLst/>
          </a:prstGeom>
          <a:noFill/>
        </p:spPr>
        <p:txBody>
          <a:bodyPr>
            <a:spAutoFit/>
          </a:bodyPr>
          <a:lstStyle/>
          <a:p>
            <a:pPr algn="ctr" fontAlgn="auto">
              <a:spcBef>
                <a:spcPts val="0"/>
              </a:spcBef>
              <a:spcAft>
                <a:spcPts val="0"/>
              </a:spcAft>
              <a:defRPr/>
            </a:pPr>
            <a:r>
              <a:rPr lang="en-US" altLang="zh-CN" b="1" dirty="0">
                <a:solidFill>
                  <a:srgbClr val="00B050"/>
                </a:solidFill>
                <a:latin typeface="+mn-lt"/>
                <a:ea typeface="+mn-ea"/>
              </a:rPr>
              <a:t>@《</a:t>
            </a:r>
            <a:r>
              <a:rPr lang="zh-CN" altLang="en-US" b="1" dirty="0">
                <a:solidFill>
                  <a:srgbClr val="00B050"/>
                </a:solidFill>
                <a:latin typeface="+mn-lt"/>
                <a:ea typeface="+mn-ea"/>
              </a:rPr>
              <a:t>创新设计</a:t>
            </a:r>
            <a:r>
              <a:rPr lang="en-US" altLang="zh-CN" b="1" dirty="0">
                <a:solidFill>
                  <a:srgbClr val="00B050"/>
                </a:solidFill>
                <a:latin typeface="+mn-lt"/>
                <a:ea typeface="+mn-ea"/>
              </a:rPr>
              <a:t>》</a:t>
            </a:r>
            <a:endParaRPr lang="zh-CN" altLang="en-US" b="1" dirty="0">
              <a:solidFill>
                <a:srgbClr val="00B050"/>
              </a:solidFill>
              <a:latin typeface="+mn-lt"/>
              <a:ea typeface="+mn-ea"/>
            </a:endParaRPr>
          </a:p>
        </p:txBody>
      </p:sp>
      <p:sp>
        <p:nvSpPr>
          <p:cNvPr id="2" name="标题 1"/>
          <p:cNvSpPr>
            <a:spLocks noGrp="1"/>
          </p:cNvSpPr>
          <p:nvPr>
            <p:ph type="title"/>
          </p:nvPr>
        </p:nvSpPr>
        <p:spPr>
          <a:xfrm>
            <a:off x="108222" y="80457"/>
            <a:ext cx="11905977" cy="644166"/>
          </a:xfrm>
        </p:spPr>
        <p:txBody>
          <a:bodyPr/>
          <a:lstStyle>
            <a:lvl1pPr algn="ctr">
              <a:defRPr/>
            </a:lvl1pPr>
          </a:lstStyle>
          <a:p>
            <a:r>
              <a:rPr lang="zh-CN" altLang="en-US" dirty="0" smtClean="0"/>
              <a:t>单击此处编辑母版标题样式</a:t>
            </a:r>
            <a:endParaRPr lang="zh-CN" altLang="en-US" dirty="0"/>
          </a:p>
        </p:txBody>
      </p:sp>
      <p:sp>
        <p:nvSpPr>
          <p:cNvPr id="28" name="灯片编号占位符 4"/>
          <p:cNvSpPr>
            <a:spLocks noGrp="1"/>
          </p:cNvSpPr>
          <p:nvPr>
            <p:ph type="sldNum" sz="quarter" idx="10"/>
          </p:nvPr>
        </p:nvSpPr>
        <p:spPr>
          <a:xfrm>
            <a:off x="488950" y="6430963"/>
            <a:ext cx="373063"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5850376-D8E5-471A-A82A-06C4C82A910C}"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5"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A06CDE7E-424E-4DF2-BE7A-57D5664AAA1A}"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6"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6">
            <a:hlinkClick r:id="rId3" action="ppaction://hlinksldjump"/>
          </p:cNvPr>
          <p:cNvSpPr txBox="1">
            <a:spLocks noChangeArrowheads="1"/>
          </p:cNvSpPr>
          <p:nvPr userDrawn="1"/>
        </p:nvSpPr>
        <p:spPr bwMode="auto">
          <a:xfrm>
            <a:off x="10071100" y="6511925"/>
            <a:ext cx="887413" cy="3079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p>
        </p:txBody>
      </p:sp>
      <p:sp>
        <p:nvSpPr>
          <p:cNvPr id="9" name="动作按钮: 后退或前一项 7">
            <a:hlinkClick r:id="" action="ppaction://hlinkshowjump?jump=previousslide" highlightClick="1"/>
          </p:cNvPr>
          <p:cNvSpPr/>
          <p:nvPr userDrawn="1"/>
        </p:nvSpPr>
        <p:spPr>
          <a:xfrm>
            <a:off x="11042650" y="6513513"/>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动作按钮: 前进或下一项 8">
            <a:hlinkClick r:id="" action="ppaction://hlinkshowjump?jump=nextslide" highlightClick="1"/>
          </p:cNvPr>
          <p:cNvSpPr/>
          <p:nvPr userDrawn="1"/>
        </p:nvSpPr>
        <p:spPr>
          <a:xfrm>
            <a:off x="11406188" y="6526213"/>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动作按钮: 结束 9">
            <a:hlinkClick r:id="" action="ppaction://hlinkshowjump?jump=endshow" highlightClick="1"/>
          </p:cNvPr>
          <p:cNvSpPr/>
          <p:nvPr userDrawn="1"/>
        </p:nvSpPr>
        <p:spPr>
          <a:xfrm>
            <a:off x="11760200" y="6515100"/>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4"/>
          <p:cNvCxnSpPr/>
          <p:nvPr userDrawn="1"/>
        </p:nvCxnSpPr>
        <p:spPr>
          <a:xfrm>
            <a:off x="241300" y="465138"/>
            <a:ext cx="1170146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文本框 10">
            <a:hlinkClick r:id="rId4"/>
          </p:cNvPr>
          <p:cNvSpPr txBox="1"/>
          <p:nvPr userDrawn="1"/>
        </p:nvSpPr>
        <p:spPr>
          <a:xfrm>
            <a:off x="4953000" y="6538913"/>
            <a:ext cx="2278063" cy="276225"/>
          </a:xfrm>
          <a:prstGeom prst="rect">
            <a:avLst/>
          </a:prstGeom>
          <a:noFill/>
        </p:spPr>
        <p:txBody>
          <a:bodyPr>
            <a:spAutoFit/>
          </a:bodyPr>
          <a:lstStyle/>
          <a:p>
            <a:pPr algn="ctr" fontAlgn="auto">
              <a:spcBef>
                <a:spcPts val="0"/>
              </a:spcBef>
              <a:spcAft>
                <a:spcPts val="0"/>
              </a:spcAft>
              <a:defRPr/>
            </a:pPr>
            <a:r>
              <a:rPr lang="en-US" altLang="zh-CN" sz="1200" b="1" dirty="0">
                <a:solidFill>
                  <a:srgbClr val="00B050"/>
                </a:solidFill>
                <a:latin typeface="+mn-lt"/>
                <a:ea typeface="+mn-ea"/>
              </a:rPr>
              <a:t>@《</a:t>
            </a:r>
            <a:r>
              <a:rPr lang="zh-CN" altLang="en-US" sz="1200" b="1" dirty="0">
                <a:solidFill>
                  <a:srgbClr val="00B050"/>
                </a:solidFill>
                <a:latin typeface="+mn-lt"/>
                <a:ea typeface="+mn-ea"/>
              </a:rPr>
              <a:t>创新设计</a:t>
            </a:r>
            <a:r>
              <a:rPr lang="en-US" altLang="zh-CN" sz="1200" b="1" dirty="0">
                <a:solidFill>
                  <a:srgbClr val="00B050"/>
                </a:solidFill>
                <a:latin typeface="+mn-lt"/>
                <a:ea typeface="+mn-ea"/>
              </a:rPr>
              <a:t>》</a:t>
            </a:r>
            <a:endParaRPr lang="zh-CN" altLang="en-US" sz="1200" b="1" dirty="0">
              <a:solidFill>
                <a:srgbClr val="00B050"/>
              </a:solidFill>
              <a:latin typeface="+mn-lt"/>
              <a:ea typeface="+mn-ea"/>
            </a:endParaRPr>
          </a:p>
        </p:txBody>
      </p:sp>
      <p:sp>
        <p:nvSpPr>
          <p:cNvPr id="2" name="标题 1"/>
          <p:cNvSpPr>
            <a:spLocks noGrp="1"/>
          </p:cNvSpPr>
          <p:nvPr>
            <p:ph type="title"/>
          </p:nvPr>
        </p:nvSpPr>
        <p:spPr>
          <a:xfrm>
            <a:off x="241540" y="0"/>
            <a:ext cx="11701077" cy="465826"/>
          </a:xfrm>
        </p:spPr>
        <p:txBody>
          <a:bodyPr>
            <a:normAutofit/>
          </a:bodyPr>
          <a:lstStyle>
            <a:lvl1pPr algn="l">
              <a:defRPr sz="2000" b="1">
                <a:solidFill>
                  <a:schemeClr val="accent6"/>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3"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EE388207-6E6A-42BE-9046-DE57E63ECF21}"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4"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6"/>
          <p:cNvPicPr>
            <a:picLocks noChangeAspect="1"/>
          </p:cNvPicPr>
          <p:nvPr userDrawn="1"/>
        </p:nvPicPr>
        <p:blipFill>
          <a:blip r:embed="rId3"/>
          <a:srcRect/>
          <a:stretch>
            <a:fillRect/>
          </a:stretch>
        </p:blipFill>
        <p:spPr bwMode="auto">
          <a:xfrm>
            <a:off x="992188" y="5872163"/>
            <a:ext cx="10204450" cy="66675"/>
          </a:xfrm>
          <a:prstGeom prst="rect">
            <a:avLst/>
          </a:prstGeom>
          <a:noFill/>
          <a:ln w="9525">
            <a:noFill/>
            <a:miter lim="800000"/>
            <a:headEnd/>
            <a:tailEnd/>
          </a:ln>
        </p:spPr>
      </p:pic>
      <p:pic>
        <p:nvPicPr>
          <p:cNvPr id="7" name="图片 5"/>
          <p:cNvPicPr>
            <a:picLocks noChangeAspect="1"/>
          </p:cNvPicPr>
          <p:nvPr userDrawn="1"/>
        </p:nvPicPr>
        <p:blipFill>
          <a:blip r:embed="rId4"/>
          <a:srcRect/>
          <a:stretch>
            <a:fillRect/>
          </a:stretch>
        </p:blipFill>
        <p:spPr bwMode="auto">
          <a:xfrm rot="20784402" flipH="1" flipV="1">
            <a:off x="7824788" y="3403600"/>
            <a:ext cx="4000500" cy="3602038"/>
          </a:xfrm>
          <a:prstGeom prst="rect">
            <a:avLst/>
          </a:prstGeom>
          <a:noFill/>
          <a:ln w="9525">
            <a:noFill/>
            <a:miter lim="800000"/>
            <a:headEnd/>
            <a:tailEnd/>
          </a:ln>
        </p:spPr>
      </p:pic>
      <p:sp>
        <p:nvSpPr>
          <p:cNvPr id="8" name="矩形 4"/>
          <p:cNvSpPr/>
          <p:nvPr userDrawn="1"/>
        </p:nvSpPr>
        <p:spPr>
          <a:xfrm>
            <a:off x="0" y="2489200"/>
            <a:ext cx="12192000" cy="823913"/>
          </a:xfrm>
          <a:prstGeom prst="rect">
            <a:avLst/>
          </a:prstGeom>
        </p:spPr>
        <p:txBody>
          <a:bodyPr>
            <a:spAutoFit/>
          </a:bodyPr>
          <a:lstStyle/>
          <a:p>
            <a:pPr algn="ctr" fontAlgn="auto">
              <a:spcBef>
                <a:spcPts val="0"/>
              </a:spcBef>
              <a:spcAft>
                <a:spcPts val="0"/>
              </a:spcAft>
              <a:defRPr/>
            </a:pPr>
            <a:r>
              <a:rPr lang="zh-CN" altLang="en-US" sz="4800" spc="300" dirty="0">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grpSp>
        <p:nvGrpSpPr>
          <p:cNvPr id="9" name="组合 9"/>
          <p:cNvGrpSpPr>
            <a:grpSpLocks/>
          </p:cNvGrpSpPr>
          <p:nvPr userDrawn="1"/>
        </p:nvGrpSpPr>
        <p:grpSpPr bwMode="auto">
          <a:xfrm>
            <a:off x="3252788" y="6134100"/>
            <a:ext cx="5683250" cy="547688"/>
            <a:chOff x="2364896" y="6103024"/>
            <a:chExt cx="3913269" cy="423863"/>
          </a:xfrm>
        </p:grpSpPr>
        <p:pic>
          <p:nvPicPr>
            <p:cNvPr id="10" name="图片 7">
              <a:hlinkClick r:id="rId5"/>
            </p:cNvPr>
            <p:cNvPicPr>
              <a:picLocks noChangeAspect="1"/>
            </p:cNvPicPr>
            <p:nvPr userDrawn="1"/>
          </p:nvPicPr>
          <p:blipFill>
            <a:blip r:embed="rId6" cstate="print">
              <a:extLst>
                <a:ext uri="{28A0092B-C50C-407E-A947-70E740481C1C}"/>
              </a:extLst>
            </a:blip>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图片 47" descr="未标题-1 拷贝.png"/>
            <p:cNvPicPr>
              <a:picLocks noChangeAspect="1"/>
            </p:cNvPicPr>
            <p:nvPr userDrawn="1"/>
          </p:nvPicPr>
          <p:blipFill>
            <a:blip r:embed="rId7"/>
            <a:srcRect/>
            <a:stretch>
              <a:fillRect/>
            </a:stretch>
          </p:blipFill>
          <p:spPr bwMode="auto">
            <a:xfrm>
              <a:off x="2364896" y="6109231"/>
              <a:ext cx="440528" cy="41765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l" rtl="0" eaLnBrk="0" fontAlgn="base" hangingPunct="0">
        <a:lnSpc>
          <a:spcPct val="90000"/>
        </a:lnSpc>
        <a:spcBef>
          <a:spcPct val="0"/>
        </a:spcBef>
        <a:spcAft>
          <a:spcPct val="0"/>
        </a:spcAft>
        <a:defRPr sz="4400" kern="1200">
          <a:solidFill>
            <a:schemeClr val="tx1"/>
          </a:solidFill>
          <a:latin typeface="Arial"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ea typeface="宋体" charset="-122"/>
        </a:defRPr>
      </a:lvl2pPr>
      <a:lvl3pPr algn="l" rtl="0" eaLnBrk="0" fontAlgn="base" hangingPunct="0">
        <a:lnSpc>
          <a:spcPct val="90000"/>
        </a:lnSpc>
        <a:spcBef>
          <a:spcPct val="0"/>
        </a:spcBef>
        <a:spcAft>
          <a:spcPct val="0"/>
        </a:spcAft>
        <a:defRPr sz="4400">
          <a:solidFill>
            <a:schemeClr val="tx1"/>
          </a:solidFill>
          <a:latin typeface="Arial" charset="0"/>
          <a:ea typeface="宋体" charset="-122"/>
        </a:defRPr>
      </a:lvl3pPr>
      <a:lvl4pPr algn="l" rtl="0" eaLnBrk="0" fontAlgn="base" hangingPunct="0">
        <a:lnSpc>
          <a:spcPct val="90000"/>
        </a:lnSpc>
        <a:spcBef>
          <a:spcPct val="0"/>
        </a:spcBef>
        <a:spcAft>
          <a:spcPct val="0"/>
        </a:spcAft>
        <a:defRPr sz="4400">
          <a:solidFill>
            <a:schemeClr val="tx1"/>
          </a:solidFill>
          <a:latin typeface="Arial" charset="0"/>
          <a:ea typeface="宋体" charset="-122"/>
        </a:defRPr>
      </a:lvl4pPr>
      <a:lvl5pPr algn="l" rtl="0" eaLnBrk="0" fontAlgn="base" hangingPunct="0">
        <a:lnSpc>
          <a:spcPct val="90000"/>
        </a:lnSpc>
        <a:spcBef>
          <a:spcPct val="0"/>
        </a:spcBef>
        <a:spcAft>
          <a:spcPct val="0"/>
        </a:spcAft>
        <a:defRPr sz="4400">
          <a:solidFill>
            <a:schemeClr val="tx1"/>
          </a:solidFill>
          <a:latin typeface="Arial" charset="0"/>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charset="0"/>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charset="0"/>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p:nvPr>
        </p:nvSpPr>
        <p:spPr>
          <a:xfrm>
            <a:off x="838200" y="4763"/>
            <a:ext cx="10515600" cy="771525"/>
          </a:xfrm>
        </p:spPr>
        <p:txBody>
          <a:bodyPr/>
          <a:lstStyle/>
          <a:p>
            <a:pPr eaLnBrk="1" hangingPunct="1"/>
            <a:r>
              <a:rPr lang="zh-CN" altLang="en-US" sz="3600" b="1" smtClean="0">
                <a:latin typeface="Calibri Light"/>
                <a:ea typeface="宋体" charset="-122"/>
              </a:rPr>
              <a:t>考点强化：牛顿第三定律的理解与应用</a:t>
            </a:r>
          </a:p>
        </p:txBody>
      </p:sp>
      <p:sp>
        <p:nvSpPr>
          <p:cNvPr id="11" name="Diamond 11">
            <a:hlinkClick r:id="rId2" action="ppaction://hlinksldjump"/>
          </p:cNvPr>
          <p:cNvSpPr/>
          <p:nvPr/>
        </p:nvSpPr>
        <p:spPr bwMode="auto">
          <a:xfrm>
            <a:off x="2765425" y="1365250"/>
            <a:ext cx="739775" cy="739775"/>
          </a:xfrm>
          <a:prstGeom prst="diamond">
            <a:avLst/>
          </a:prstGeom>
          <a:solidFill>
            <a:schemeClr val="accent2"/>
          </a:solidFill>
          <a:ln w="19050">
            <a:noFill/>
            <a:round/>
          </a:ln>
        </p:spPr>
        <p:txBody>
          <a:bodyPr wrap="none" anchor="ctr" anchorCtr="1">
            <a:normAutofit fontScale="92500" lnSpcReduction="20000"/>
          </a:bodyPr>
          <a:lstStyle/>
          <a:p>
            <a:pPr algn="ctr" fontAlgn="auto">
              <a:spcBef>
                <a:spcPts val="0"/>
              </a:spcBef>
              <a:spcAft>
                <a:spcPts val="0"/>
              </a:spcAft>
              <a:defRPr/>
            </a:pPr>
            <a:r>
              <a:rPr lang="en-US" altLang="zh-CN" sz="2400" b="1">
                <a:solidFill>
                  <a:schemeClr val="bg1"/>
                </a:solidFill>
                <a:latin typeface="Impact" panose="020B0806030902050204" pitchFamily="34" charset="0"/>
                <a:ea typeface="+mn-ea"/>
              </a:rPr>
              <a:t>01</a:t>
            </a:r>
          </a:p>
        </p:txBody>
      </p:sp>
      <p:sp>
        <p:nvSpPr>
          <p:cNvPr id="12" name="Diamond 12">
            <a:hlinkClick r:id="rId3" action="ppaction://hlinksldjump"/>
          </p:cNvPr>
          <p:cNvSpPr/>
          <p:nvPr/>
        </p:nvSpPr>
        <p:spPr bwMode="auto">
          <a:xfrm>
            <a:off x="2765425" y="2676525"/>
            <a:ext cx="739775" cy="739775"/>
          </a:xfrm>
          <a:prstGeom prst="diamond">
            <a:avLst/>
          </a:prstGeom>
          <a:solidFill>
            <a:schemeClr val="tx1">
              <a:lumMod val="65000"/>
              <a:lumOff val="35000"/>
            </a:schemeClr>
          </a:solidFill>
          <a:ln w="19050">
            <a:noFill/>
            <a:round/>
          </a:ln>
        </p:spPr>
        <p:txBody>
          <a:bodyPr wrap="none" anchor="ctr" anchorCtr="1">
            <a:normAutofit fontScale="92500" lnSpcReduction="20000"/>
          </a:bodyPr>
          <a:lstStyle/>
          <a:p>
            <a:pPr algn="ctr" fontAlgn="auto">
              <a:spcBef>
                <a:spcPts val="0"/>
              </a:spcBef>
              <a:spcAft>
                <a:spcPts val="0"/>
              </a:spcAft>
              <a:defRPr/>
            </a:pPr>
            <a:r>
              <a:rPr lang="en-US" altLang="zh-CN" sz="2400" b="1">
                <a:solidFill>
                  <a:schemeClr val="bg1"/>
                </a:solidFill>
                <a:latin typeface="Impact" panose="020B0806030902050204" pitchFamily="34" charset="0"/>
                <a:ea typeface="+mn-ea"/>
              </a:rPr>
              <a:t>02</a:t>
            </a:r>
          </a:p>
        </p:txBody>
      </p:sp>
      <p:sp>
        <p:nvSpPr>
          <p:cNvPr id="5124" name="Diamond 14">
            <a:hlinkClick r:id="rId4" action="ppaction://hlinksldjump"/>
          </p:cNvPr>
          <p:cNvSpPr>
            <a:spLocks noChangeArrowheads="1"/>
          </p:cNvSpPr>
          <p:nvPr/>
        </p:nvSpPr>
        <p:spPr bwMode="auto">
          <a:xfrm>
            <a:off x="2765425" y="3986213"/>
            <a:ext cx="739775" cy="739775"/>
          </a:xfrm>
          <a:prstGeom prst="diamond">
            <a:avLst/>
          </a:prstGeom>
          <a:solidFill>
            <a:srgbClr val="0000FF"/>
          </a:solidFill>
          <a:ln w="19050">
            <a:noFill/>
            <a:round/>
            <a:headEnd/>
            <a:tailEnd/>
          </a:ln>
        </p:spPr>
        <p:txBody>
          <a:bodyPr wrap="none" anchor="ctr" anchorCtr="1"/>
          <a:lstStyle/>
          <a:p>
            <a:pPr algn="ctr">
              <a:lnSpc>
                <a:spcPct val="80000"/>
              </a:lnSpc>
            </a:pPr>
            <a:r>
              <a:rPr lang="en-US" altLang="zh-CN" sz="2200" b="1">
                <a:solidFill>
                  <a:schemeClr val="bg1"/>
                </a:solidFill>
                <a:latin typeface="Impact" pitchFamily="34" charset="0"/>
              </a:rPr>
              <a:t>03</a:t>
            </a:r>
          </a:p>
        </p:txBody>
      </p:sp>
      <p:grpSp>
        <p:nvGrpSpPr>
          <p:cNvPr id="5125" name="Group 22"/>
          <p:cNvGrpSpPr>
            <a:grpSpLocks/>
          </p:cNvGrpSpPr>
          <p:nvPr/>
        </p:nvGrpSpPr>
        <p:grpSpPr bwMode="auto">
          <a:xfrm>
            <a:off x="3582988" y="1220788"/>
            <a:ext cx="8304212" cy="1020762"/>
            <a:chOff x="3943833" y="-55144"/>
            <a:chExt cx="8193674" cy="2002003"/>
          </a:xfrm>
        </p:grpSpPr>
        <p:sp>
          <p:nvSpPr>
            <p:cNvPr id="5132" name="TextBox 23">
              <a:hlinkClick r:id="rId2" action="ppaction://hlinksldjump"/>
            </p:cNvPr>
            <p:cNvSpPr txBox="1">
              <a:spLocks noChangeArrowheads="1"/>
            </p:cNvSpPr>
            <p:nvPr/>
          </p:nvSpPr>
          <p:spPr bwMode="auto">
            <a:xfrm>
              <a:off x="3943833" y="-55144"/>
              <a:ext cx="3005861" cy="2002003"/>
            </a:xfrm>
            <a:prstGeom prst="rect">
              <a:avLst/>
            </a:prstGeom>
            <a:noFill/>
            <a:ln w="9525">
              <a:noFill/>
              <a:miter lim="800000"/>
              <a:headEnd/>
              <a:tailEnd/>
            </a:ln>
          </p:spPr>
          <p:txBody>
            <a:bodyPr wrap="none" lIns="360000" tIns="0" rIns="0" bIns="0" anchor="ctr"/>
            <a:lstStyle/>
            <a:p>
              <a:r>
                <a:rPr lang="zh-CN" altLang="en-US" sz="2000" b="1">
                  <a:solidFill>
                    <a:srgbClr val="ED7D31"/>
                  </a:solidFill>
                  <a:latin typeface="Calibri" pitchFamily="34" charset="0"/>
                </a:rPr>
                <a:t>课堂互动</a:t>
              </a:r>
            </a:p>
          </p:txBody>
        </p:sp>
        <p:sp>
          <p:nvSpPr>
            <p:cNvPr id="5133" name="TextBox 24"/>
            <p:cNvSpPr txBox="1">
              <a:spLocks noChangeArrowheads="1"/>
            </p:cNvSpPr>
            <p:nvPr/>
          </p:nvSpPr>
          <p:spPr bwMode="auto">
            <a:xfrm>
              <a:off x="6949694" y="-55144"/>
              <a:ext cx="5187813" cy="1977095"/>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grpSp>
        <p:nvGrpSpPr>
          <p:cNvPr id="5126" name="Group 25"/>
          <p:cNvGrpSpPr>
            <a:grpSpLocks/>
          </p:cNvGrpSpPr>
          <p:nvPr/>
        </p:nvGrpSpPr>
        <p:grpSpPr bwMode="auto">
          <a:xfrm>
            <a:off x="3582988" y="2474913"/>
            <a:ext cx="8304212" cy="1008062"/>
            <a:chOff x="3943835" y="76699"/>
            <a:chExt cx="8193672" cy="1852422"/>
          </a:xfrm>
        </p:grpSpPr>
        <p:sp>
          <p:nvSpPr>
            <p:cNvPr id="5130" name="TextBox 26">
              <a:hlinkClick r:id="rId3" action="ppaction://hlinksldjump"/>
            </p:cNvPr>
            <p:cNvSpPr txBox="1">
              <a:spLocks noChangeArrowheads="1"/>
            </p:cNvSpPr>
            <p:nvPr/>
          </p:nvSpPr>
          <p:spPr bwMode="auto">
            <a:xfrm>
              <a:off x="3943835" y="117540"/>
              <a:ext cx="3005860" cy="1811581"/>
            </a:xfrm>
            <a:prstGeom prst="rect">
              <a:avLst/>
            </a:prstGeom>
            <a:noFill/>
            <a:ln w="9525">
              <a:noFill/>
              <a:miter lim="800000"/>
              <a:headEnd/>
              <a:tailEnd/>
            </a:ln>
          </p:spPr>
          <p:txBody>
            <a:bodyPr wrap="none" lIns="360000" tIns="0" rIns="0" bIns="0" anchor="ctr"/>
            <a:lstStyle/>
            <a:p>
              <a:r>
                <a:rPr lang="zh-CN" altLang="en-US" sz="2000" b="1">
                  <a:solidFill>
                    <a:srgbClr val="595959"/>
                  </a:solidFill>
                  <a:latin typeface="Calibri" pitchFamily="34" charset="0"/>
                </a:rPr>
                <a:t>多维训练</a:t>
              </a:r>
            </a:p>
          </p:txBody>
        </p:sp>
        <p:sp>
          <p:nvSpPr>
            <p:cNvPr id="5131" name="TextBox 27"/>
            <p:cNvSpPr txBox="1">
              <a:spLocks noChangeArrowheads="1"/>
            </p:cNvSpPr>
            <p:nvPr/>
          </p:nvSpPr>
          <p:spPr bwMode="auto">
            <a:xfrm>
              <a:off x="6949695" y="76699"/>
              <a:ext cx="5187812" cy="1852422"/>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grpSp>
        <p:nvGrpSpPr>
          <p:cNvPr id="5127" name="Group 21"/>
          <p:cNvGrpSpPr>
            <a:grpSpLocks/>
          </p:cNvGrpSpPr>
          <p:nvPr/>
        </p:nvGrpSpPr>
        <p:grpSpPr bwMode="auto">
          <a:xfrm>
            <a:off x="3582988" y="3729038"/>
            <a:ext cx="8304212" cy="1196975"/>
            <a:chOff x="3943831" y="29578"/>
            <a:chExt cx="10802972" cy="1532186"/>
          </a:xfrm>
        </p:grpSpPr>
        <p:sp>
          <p:nvSpPr>
            <p:cNvPr id="5128" name="TextBox 19">
              <a:hlinkClick r:id="rId4" action="ppaction://hlinksldjump"/>
            </p:cNvPr>
            <p:cNvSpPr txBox="1">
              <a:spLocks noChangeArrowheads="1"/>
            </p:cNvSpPr>
            <p:nvPr/>
          </p:nvSpPr>
          <p:spPr bwMode="auto">
            <a:xfrm>
              <a:off x="3943831" y="223397"/>
              <a:ext cx="3962574" cy="1149652"/>
            </a:xfrm>
            <a:prstGeom prst="rect">
              <a:avLst/>
            </a:prstGeom>
            <a:noFill/>
            <a:ln w="9525">
              <a:noFill/>
              <a:miter lim="800000"/>
              <a:headEnd/>
              <a:tailEnd/>
            </a:ln>
          </p:spPr>
          <p:txBody>
            <a:bodyPr wrap="none" lIns="360000" tIns="0" rIns="0" bIns="0" anchor="ctr"/>
            <a:lstStyle/>
            <a:p>
              <a:r>
                <a:rPr lang="zh-CN" altLang="en-US" sz="2000" b="1">
                  <a:solidFill>
                    <a:srgbClr val="0000FF"/>
                  </a:solidFill>
                  <a:latin typeface="Calibri" pitchFamily="34" charset="0"/>
                </a:rPr>
                <a:t>备选训练</a:t>
              </a:r>
            </a:p>
          </p:txBody>
        </p:sp>
        <p:sp>
          <p:nvSpPr>
            <p:cNvPr id="5129" name="TextBox 20"/>
            <p:cNvSpPr txBox="1">
              <a:spLocks noChangeArrowheads="1"/>
            </p:cNvSpPr>
            <p:nvPr/>
          </p:nvSpPr>
          <p:spPr bwMode="auto">
            <a:xfrm>
              <a:off x="7906917" y="29578"/>
              <a:ext cx="6839886" cy="1532186"/>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0" y="477838"/>
            <a:ext cx="12192000" cy="5995987"/>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备选训练</a:t>
            </a:r>
          </a:p>
        </p:txBody>
      </p:sp>
      <p:sp>
        <p:nvSpPr>
          <p:cNvPr id="15362" name="文本占位符 2"/>
          <p:cNvSpPr>
            <a:spLocks/>
          </p:cNvSpPr>
          <p:nvPr/>
        </p:nvSpPr>
        <p:spPr bwMode="auto">
          <a:xfrm>
            <a:off x="268288" y="1687513"/>
            <a:ext cx="9137650" cy="4835525"/>
          </a:xfrm>
          <a:prstGeom prst="rect">
            <a:avLst/>
          </a:prstGeom>
          <a:noFill/>
          <a:ln w="9525">
            <a:noFill/>
            <a:miter lim="800000"/>
            <a:headEnd/>
            <a:tailEnd/>
          </a:ln>
        </p:spPr>
        <p:txBody>
          <a:bodyPr>
            <a:spAutoFit/>
          </a:bodyPr>
          <a:lstStyle/>
          <a:p>
            <a:pPr algn="just">
              <a:lnSpc>
                <a:spcPct val="13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rPr>
              <a:t>     A</a:t>
            </a:r>
            <a:r>
              <a:rPr lang="zh-CN" altLang="en-US" sz="2800">
                <a:solidFill>
                  <a:srgbClr val="000000"/>
                </a:solidFill>
                <a:latin typeface="Times New Roman" pitchFamily="18" charset="0"/>
                <a:ea typeface="微软雅黑" pitchFamily="34" charset="-122"/>
                <a:cs typeface="Times New Roman" pitchFamily="18" charset="0"/>
              </a:rPr>
              <a:t>．只有在桶匀速上升过程中，绳子对桶的拉力才等于桶对绳子的拉力</a:t>
            </a:r>
          </a:p>
          <a:p>
            <a:pPr algn="just">
              <a:lnSpc>
                <a:spcPct val="12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rPr>
              <a:t>     B</a:t>
            </a:r>
            <a:r>
              <a:rPr lang="zh-CN" altLang="en-US" sz="2800">
                <a:solidFill>
                  <a:srgbClr val="000000"/>
                </a:solidFill>
                <a:latin typeface="Times New Roman" pitchFamily="18" charset="0"/>
                <a:ea typeface="微软雅黑" pitchFamily="34" charset="-122"/>
                <a:cs typeface="Times New Roman" pitchFamily="18" charset="0"/>
              </a:rPr>
              <a:t>．桶加速上升的过程中，绳子对桶的拉力大于桶对绳子的拉力</a:t>
            </a:r>
          </a:p>
          <a:p>
            <a:pPr algn="just">
              <a:lnSpc>
                <a:spcPct val="12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rPr>
              <a:t>     C</a:t>
            </a:r>
            <a:r>
              <a:rPr lang="zh-CN" altLang="en-US" sz="2800">
                <a:solidFill>
                  <a:srgbClr val="000000"/>
                </a:solidFill>
                <a:latin typeface="Times New Roman" pitchFamily="18" charset="0"/>
                <a:ea typeface="微软雅黑" pitchFamily="34" charset="-122"/>
                <a:cs typeface="Times New Roman" pitchFamily="18" charset="0"/>
              </a:rPr>
              <a:t>．桶加速上升的过程中，绳子对桶的拉力等于桶对绳子的拉力</a:t>
            </a:r>
          </a:p>
          <a:p>
            <a:pPr algn="just">
              <a:lnSpc>
                <a:spcPct val="12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rPr>
              <a:t>     D</a:t>
            </a:r>
            <a:r>
              <a:rPr lang="zh-CN" altLang="en-US" sz="2800">
                <a:solidFill>
                  <a:srgbClr val="000000"/>
                </a:solidFill>
                <a:latin typeface="Times New Roman" pitchFamily="18" charset="0"/>
                <a:ea typeface="微软雅黑" pitchFamily="34" charset="-122"/>
                <a:cs typeface="Times New Roman" pitchFamily="18" charset="0"/>
              </a:rPr>
              <a:t>．桶减速向上运动的过程中，绳子对桶的拉力小于桶对绳子的拉力</a:t>
            </a:r>
          </a:p>
          <a:p>
            <a:pPr algn="just">
              <a:lnSpc>
                <a:spcPct val="130000"/>
              </a:lnSpc>
              <a:buFont typeface="Arial" charset="0"/>
              <a:buNone/>
            </a:pPr>
            <a:endParaRPr lang="zh-CN" altLang="en-US" sz="2800">
              <a:solidFill>
                <a:srgbClr val="0000FF"/>
              </a:solidFill>
              <a:latin typeface="Times New Roman" pitchFamily="18" charset="0"/>
              <a:ea typeface="微软雅黑" pitchFamily="34" charset="-122"/>
              <a:cs typeface="Times New Roman" pitchFamily="18" charset="0"/>
            </a:endParaRPr>
          </a:p>
        </p:txBody>
      </p:sp>
      <p:sp>
        <p:nvSpPr>
          <p:cNvPr id="10285" name="Oval 45"/>
          <p:cNvSpPr>
            <a:spLocks noChangeArrowheads="1"/>
          </p:cNvSpPr>
          <p:nvPr/>
        </p:nvSpPr>
        <p:spPr bwMode="auto">
          <a:xfrm>
            <a:off x="446088" y="4032250"/>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9" name="Oval 49"/>
          <p:cNvSpPr>
            <a:spLocks noChangeArrowheads="1"/>
          </p:cNvSpPr>
          <p:nvPr/>
        </p:nvSpPr>
        <p:spPr bwMode="auto">
          <a:xfrm>
            <a:off x="446088" y="196373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0" name="Oval 50"/>
          <p:cNvSpPr>
            <a:spLocks noChangeArrowheads="1"/>
          </p:cNvSpPr>
          <p:nvPr/>
        </p:nvSpPr>
        <p:spPr bwMode="auto">
          <a:xfrm>
            <a:off x="446088" y="29987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1" name="Oval 51"/>
          <p:cNvSpPr>
            <a:spLocks noChangeArrowheads="1"/>
          </p:cNvSpPr>
          <p:nvPr/>
        </p:nvSpPr>
        <p:spPr bwMode="auto">
          <a:xfrm>
            <a:off x="446088" y="506730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1274" name="Rectangle 10"/>
          <p:cNvSpPr>
            <a:spLocks noChangeArrowheads="1"/>
          </p:cNvSpPr>
          <p:nvPr/>
        </p:nvSpPr>
        <p:spPr bwMode="auto">
          <a:xfrm>
            <a:off x="323850" y="558800"/>
            <a:ext cx="11557000" cy="1203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30000"/>
              </a:lnSpc>
              <a:buFont typeface="Arial" charset="0"/>
              <a:buNone/>
              <a:defRPr/>
            </a:pPr>
            <a:r>
              <a:rPr lang="en-US" altLang="zh-CN" sz="2800">
                <a:solidFill>
                  <a:srgbClr val="000000"/>
                </a:solidFill>
                <a:latin typeface="Times New Roman" pitchFamily="18" charset="0"/>
                <a:ea typeface="微软雅黑" pitchFamily="34" charset="-122"/>
                <a:cs typeface="Times New Roman" pitchFamily="18" charset="0"/>
              </a:rPr>
              <a:t>1</a:t>
            </a:r>
            <a:r>
              <a:rPr lang="zh-CN" altLang="en-US" sz="2800">
                <a:solidFill>
                  <a:srgbClr val="000000"/>
                </a:solidFill>
                <a:latin typeface="Times New Roman" pitchFamily="18" charset="0"/>
                <a:ea typeface="微软雅黑" pitchFamily="34" charset="-122"/>
                <a:cs typeface="Times New Roman" pitchFamily="18" charset="0"/>
              </a:rPr>
              <a:t>．某人用绳子将一桶水从井内向上提的过程中，不计绳子的重力，以下说法正确的是</a:t>
            </a:r>
            <a:r>
              <a:rPr lang="en-US" altLang="zh-CN" sz="2800">
                <a:solidFill>
                  <a:srgbClr val="000000"/>
                </a:solidFill>
                <a:latin typeface="Times New Roman" pitchFamily="18" charset="0"/>
                <a:ea typeface="微软雅黑" pitchFamily="34" charset="-122"/>
                <a:cs typeface="Times New Roman" pitchFamily="18" charset="0"/>
              </a:rPr>
              <a:t>(</a:t>
            </a:r>
            <a:r>
              <a:rPr lang="zh-CN" altLang="en-US" sz="2800">
                <a:solidFill>
                  <a:srgbClr val="000000"/>
                </a:solidFill>
                <a:latin typeface="Times New Roman" pitchFamily="18" charset="0"/>
                <a:ea typeface="微软雅黑" pitchFamily="34" charset="-122"/>
                <a:cs typeface="Times New Roman" pitchFamily="18" charset="0"/>
              </a:rPr>
              <a:t>　　</a:t>
            </a:r>
            <a:r>
              <a:rPr lang="en-US" altLang="zh-CN" sz="2800">
                <a:solidFill>
                  <a:srgbClr val="000000"/>
                </a:solidFill>
                <a:latin typeface="Times New Roman" pitchFamily="18" charset="0"/>
                <a:ea typeface="微软雅黑" pitchFamily="34" charset="-122"/>
                <a:cs typeface="Times New Roman" pitchFamily="18" charset="0"/>
              </a:rPr>
              <a:t>)</a:t>
            </a:r>
          </a:p>
        </p:txBody>
      </p:sp>
      <p:pic>
        <p:nvPicPr>
          <p:cNvPr id="15368" name="Picture 1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856788" y="1979613"/>
            <a:ext cx="2060575" cy="307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9"/>
                                        </p:tgtEl>
                                        <p:attrNameLst>
                                          <p:attrName>style.visibility</p:attrName>
                                        </p:attrNameLst>
                                      </p:cBhvr>
                                      <p:to>
                                        <p:strVal val="visible"/>
                                      </p:to>
                                    </p:set>
                                    <p:animEffect transition="in" filter="wipe(up)">
                                      <p:cBhvr>
                                        <p:cTn id="10" dur="500"/>
                                        <p:tgtEl>
                                          <p:spTgt spid="1028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90"/>
                                        </p:tgtEl>
                                        <p:attrNameLst>
                                          <p:attrName>style.visibility</p:attrName>
                                        </p:attrNameLst>
                                      </p:cBhvr>
                                      <p:to>
                                        <p:strVal val="visible"/>
                                      </p:to>
                                    </p:set>
                                    <p:animEffect transition="in" filter="wipe(up)">
                                      <p:cBhvr>
                                        <p:cTn id="13" dur="500"/>
                                        <p:tgtEl>
                                          <p:spTgt spid="1029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91"/>
                                        </p:tgtEl>
                                        <p:attrNameLst>
                                          <p:attrName>style.visibility</p:attrName>
                                        </p:attrNameLst>
                                      </p:cBhvr>
                                      <p:to>
                                        <p:strVal val="visible"/>
                                      </p:to>
                                    </p:set>
                                    <p:animEffect transition="in" filter="wipe(up)">
                                      <p:cBhvr>
                                        <p:cTn id="16" dur="500"/>
                                        <p:tgtEl>
                                          <p:spTgt spid="1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9" grpId="0" animBg="1"/>
      <p:bldP spid="10290" grpId="0" animBg="1"/>
      <p:bldP spid="102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sp>
        <p:nvSpPr>
          <p:cNvPr id="16386" name="Rectangle 17"/>
          <p:cNvSpPr>
            <a:spLocks noChangeArrowheads="1"/>
          </p:cNvSpPr>
          <p:nvPr/>
        </p:nvSpPr>
        <p:spPr bwMode="auto">
          <a:xfrm>
            <a:off x="254000" y="622300"/>
            <a:ext cx="11557000" cy="3286125"/>
          </a:xfrm>
          <a:prstGeom prst="rect">
            <a:avLst/>
          </a:prstGeom>
          <a:noFill/>
          <a:ln w="9525">
            <a:noFill/>
            <a:miter lim="800000"/>
            <a:headEnd/>
            <a:tailEnd/>
          </a:ln>
          <a:effectLst>
            <a:prstShdw prst="shdw17" dist="17961" dir="2700000">
              <a:srgbClr val="375D80"/>
            </a:prstShdw>
          </a:effectLst>
        </p:spPr>
        <p:txBody>
          <a:bodyPr lIns="0" tIns="0" rIns="0" bIns="0" anchor="ctr">
            <a:spAutoFit/>
          </a:bodyPr>
          <a:lstStyle/>
          <a:p>
            <a:pPr eaLnBrk="0" hangingPunct="0">
              <a:lnSpc>
                <a:spcPct val="150000"/>
              </a:lnSpc>
            </a:pPr>
            <a:r>
              <a:rPr lang="en-US" altLang="zh-CN" sz="2400">
                <a:solidFill>
                  <a:srgbClr val="000000"/>
                </a:solidFill>
                <a:latin typeface="Times New Roman" pitchFamily="18" charset="0"/>
                <a:ea typeface="微软雅黑" pitchFamily="34" charset="-122"/>
              </a:rPr>
              <a:t> 2.    </a:t>
            </a:r>
            <a:r>
              <a:rPr lang="zh-CN" altLang="en-US" sz="2400">
                <a:solidFill>
                  <a:srgbClr val="000000"/>
                </a:solidFill>
                <a:latin typeface="Times New Roman" pitchFamily="18" charset="0"/>
                <a:ea typeface="微软雅黑" pitchFamily="34" charset="-122"/>
              </a:rPr>
              <a:t>如图所示，有两个穿着溜冰鞋的人站在冰面上，当其中一个人</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从背后轻轻推另一个人</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时，两个人都会向相反方向运动，这是因为</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推</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时</a:t>
            </a:r>
            <a:r>
              <a:rPr lang="en-US" altLang="zh-CN" sz="2400">
                <a:solidFill>
                  <a:srgbClr val="000000"/>
                </a:solidFill>
                <a:latin typeface="Times New Roman" pitchFamily="18" charset="0"/>
                <a:ea typeface="微软雅黑" pitchFamily="34" charset="-122"/>
              </a:rPr>
              <a:t>(</a:t>
            </a:r>
            <a:r>
              <a:rPr lang="zh-CN" altLang="en-US" sz="2400">
                <a:solidFill>
                  <a:srgbClr val="000000"/>
                </a:solidFill>
                <a:latin typeface="Times New Roman" pitchFamily="18" charset="0"/>
                <a:ea typeface="微软雅黑" pitchFamily="34" charset="-122"/>
              </a:rPr>
              <a:t>　　</a:t>
            </a:r>
            <a:r>
              <a:rPr lang="en-US" altLang="zh-CN" sz="2400">
                <a:solidFill>
                  <a:srgbClr val="000000"/>
                </a:solidFill>
                <a:latin typeface="Times New Roman" pitchFamily="18" charset="0"/>
                <a:ea typeface="微软雅黑" pitchFamily="34" charset="-122"/>
              </a:rPr>
              <a:t>)</a:t>
            </a:r>
          </a:p>
          <a:p>
            <a:pPr eaLnBrk="0" hangingPunct="0">
              <a:lnSpc>
                <a:spcPct val="150000"/>
              </a:lnSpc>
            </a:pPr>
            <a:r>
              <a:rPr lang="en-US" altLang="zh-CN" sz="2400">
                <a:solidFill>
                  <a:srgbClr val="000000"/>
                </a:solidFill>
                <a:latin typeface="Times New Roman" pitchFamily="18" charset="0"/>
                <a:ea typeface="微软雅黑" pitchFamily="34" charset="-122"/>
              </a:rPr>
              <a:t>   A</a:t>
            </a:r>
            <a:r>
              <a:rPr lang="zh-CN" altLang="en-US" sz="2400">
                <a:solidFill>
                  <a:srgbClr val="000000"/>
                </a:solidFill>
                <a:latin typeface="Times New Roman" pitchFamily="18" charset="0"/>
                <a:ea typeface="微软雅黑" pitchFamily="34" charset="-122"/>
              </a:rPr>
              <a:t>．</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与</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之间有相互作用力</a:t>
            </a:r>
          </a:p>
          <a:p>
            <a:pPr eaLnBrk="0" hangingPunct="0">
              <a:lnSpc>
                <a:spcPct val="150000"/>
              </a:lnSpc>
            </a:pPr>
            <a:r>
              <a:rPr lang="en-US" altLang="zh-CN" sz="2400">
                <a:solidFill>
                  <a:srgbClr val="000000"/>
                </a:solidFill>
                <a:latin typeface="Times New Roman" pitchFamily="18" charset="0"/>
                <a:ea typeface="微软雅黑" pitchFamily="34" charset="-122"/>
              </a:rPr>
              <a:t>   B</a:t>
            </a:r>
            <a:r>
              <a:rPr lang="zh-CN" altLang="en-US" sz="2400">
                <a:solidFill>
                  <a:srgbClr val="000000"/>
                </a:solidFill>
                <a:latin typeface="Times New Roman" pitchFamily="18" charset="0"/>
                <a:ea typeface="微软雅黑" pitchFamily="34" charset="-122"/>
              </a:rPr>
              <a:t>．</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的作用在先，</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的作用在后</a:t>
            </a:r>
          </a:p>
          <a:p>
            <a:pPr eaLnBrk="0" hangingPunct="0">
              <a:lnSpc>
                <a:spcPct val="150000"/>
              </a:lnSpc>
            </a:pPr>
            <a:r>
              <a:rPr lang="en-US" altLang="zh-CN" sz="2400">
                <a:solidFill>
                  <a:srgbClr val="000000"/>
                </a:solidFill>
                <a:latin typeface="Times New Roman" pitchFamily="18" charset="0"/>
                <a:ea typeface="微软雅黑" pitchFamily="34" charset="-122"/>
              </a:rPr>
              <a:t>   C</a:t>
            </a:r>
            <a:r>
              <a:rPr lang="zh-CN" altLang="en-US" sz="2400">
                <a:solidFill>
                  <a:srgbClr val="000000"/>
                </a:solidFill>
                <a:latin typeface="Times New Roman" pitchFamily="18" charset="0"/>
                <a:ea typeface="微软雅黑" pitchFamily="34" charset="-122"/>
              </a:rPr>
              <a:t>．</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的作用力小于</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的作用力</a:t>
            </a:r>
          </a:p>
          <a:p>
            <a:pPr eaLnBrk="0" hangingPunct="0">
              <a:lnSpc>
                <a:spcPct val="150000"/>
              </a:lnSpc>
            </a:pPr>
            <a:r>
              <a:rPr lang="en-US" altLang="zh-CN" sz="2400">
                <a:solidFill>
                  <a:srgbClr val="000000"/>
                </a:solidFill>
                <a:latin typeface="Times New Roman" pitchFamily="18" charset="0"/>
                <a:ea typeface="微软雅黑" pitchFamily="34" charset="-122"/>
              </a:rPr>
              <a:t>   D</a:t>
            </a:r>
            <a:r>
              <a:rPr lang="zh-CN" altLang="en-US" sz="2400">
                <a:solidFill>
                  <a:srgbClr val="000000"/>
                </a:solidFill>
                <a:latin typeface="Times New Roman" pitchFamily="18" charset="0"/>
                <a:ea typeface="微软雅黑" pitchFamily="34" charset="-122"/>
              </a:rPr>
              <a:t>．</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的作用力和</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的作用力是一对平衡力</a:t>
            </a:r>
          </a:p>
        </p:txBody>
      </p:sp>
      <p:sp>
        <p:nvSpPr>
          <p:cNvPr id="10285" name="Oval 45"/>
          <p:cNvSpPr>
            <a:spLocks noChangeArrowheads="1"/>
          </p:cNvSpPr>
          <p:nvPr/>
        </p:nvSpPr>
        <p:spPr bwMode="auto">
          <a:xfrm>
            <a:off x="223838" y="193992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9" name="Oval 49"/>
          <p:cNvSpPr>
            <a:spLocks noChangeArrowheads="1"/>
          </p:cNvSpPr>
          <p:nvPr/>
        </p:nvSpPr>
        <p:spPr bwMode="auto">
          <a:xfrm>
            <a:off x="223838" y="35782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0" name="Oval 50"/>
          <p:cNvSpPr>
            <a:spLocks noChangeArrowheads="1"/>
          </p:cNvSpPr>
          <p:nvPr/>
        </p:nvSpPr>
        <p:spPr bwMode="auto">
          <a:xfrm>
            <a:off x="223838" y="24860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1" name="Oval 51"/>
          <p:cNvSpPr>
            <a:spLocks noChangeArrowheads="1"/>
          </p:cNvSpPr>
          <p:nvPr/>
        </p:nvSpPr>
        <p:spPr bwMode="auto">
          <a:xfrm>
            <a:off x="223838" y="30321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6182" name="Text Box 3"/>
          <p:cNvSpPr txBox="1">
            <a:spLocks noChangeArrowheads="1"/>
          </p:cNvSpPr>
          <p:nvPr/>
        </p:nvSpPr>
        <p:spPr bwMode="auto">
          <a:xfrm>
            <a:off x="254000" y="4456113"/>
            <a:ext cx="11725275" cy="1022350"/>
          </a:xfrm>
          <a:prstGeom prst="rect">
            <a:avLst/>
          </a:prstGeom>
          <a:noFill/>
          <a:ln w="28575" cmpd="thinThick">
            <a:noFill/>
            <a:miter lim="800000"/>
            <a:headEnd/>
            <a:tailEnd/>
          </a:ln>
        </p:spPr>
        <p:txBody>
          <a:bodyPr lIns="0" tIns="0" rIns="0" bIns="0">
            <a:spAutoFit/>
          </a:bodyPr>
          <a:lstStyle/>
          <a:p>
            <a:pPr eaLnBrk="0" hangingPunct="0">
              <a:lnSpc>
                <a:spcPct val="140000"/>
              </a:lnSpc>
            </a:pPr>
            <a:r>
              <a:rPr lang="zh-CN" altLang="zh-CN" sz="2400">
                <a:solidFill>
                  <a:srgbClr val="0000FF"/>
                </a:solidFill>
                <a:latin typeface="Times New Roman" pitchFamily="18" charset="0"/>
                <a:ea typeface="微软雅黑" pitchFamily="34" charset="-122"/>
              </a:rPr>
              <a:t>解析　</a:t>
            </a:r>
            <a:r>
              <a:rPr lang="en-US" altLang="zh-CN" sz="2400" i="1">
                <a:latin typeface="Times New Roman" pitchFamily="18" charset="0"/>
                <a:ea typeface="微软雅黑" pitchFamily="34" charset="-122"/>
              </a:rPr>
              <a:t>A</a:t>
            </a:r>
            <a:r>
              <a:rPr lang="zh-CN" altLang="zh-CN" sz="2400">
                <a:latin typeface="Times New Roman" pitchFamily="18" charset="0"/>
                <a:ea typeface="微软雅黑" pitchFamily="34" charset="-122"/>
              </a:rPr>
              <a:t>推</a:t>
            </a:r>
            <a:r>
              <a:rPr lang="en-US" altLang="zh-CN" sz="2400" i="1">
                <a:latin typeface="Times New Roman" pitchFamily="18" charset="0"/>
                <a:ea typeface="微软雅黑" pitchFamily="34" charset="-122"/>
              </a:rPr>
              <a:t>B</a:t>
            </a:r>
            <a:r>
              <a:rPr lang="zh-CN" altLang="zh-CN" sz="2400">
                <a:latin typeface="Times New Roman" pitchFamily="18" charset="0"/>
                <a:ea typeface="微软雅黑" pitchFamily="34" charset="-122"/>
              </a:rPr>
              <a:t>时</a:t>
            </a:r>
            <a:r>
              <a:rPr lang="en-US" altLang="zh-CN" sz="2400" i="1">
                <a:latin typeface="Times New Roman" pitchFamily="18" charset="0"/>
                <a:ea typeface="微软雅黑" pitchFamily="34" charset="-122"/>
              </a:rPr>
              <a:t>A</a:t>
            </a:r>
            <a:r>
              <a:rPr lang="zh-CN" altLang="zh-CN" sz="2400">
                <a:latin typeface="Times New Roman" pitchFamily="18" charset="0"/>
                <a:ea typeface="微软雅黑" pitchFamily="34" charset="-122"/>
              </a:rPr>
              <a:t>与</a:t>
            </a:r>
            <a:r>
              <a:rPr lang="en-US" altLang="zh-CN" sz="2400" i="1">
                <a:latin typeface="Times New Roman" pitchFamily="18" charset="0"/>
                <a:ea typeface="微软雅黑" pitchFamily="34" charset="-122"/>
              </a:rPr>
              <a:t>B</a:t>
            </a:r>
            <a:r>
              <a:rPr lang="zh-CN" altLang="zh-CN" sz="2400">
                <a:latin typeface="Times New Roman" pitchFamily="18" charset="0"/>
                <a:ea typeface="微软雅黑" pitchFamily="34" charset="-122"/>
              </a:rPr>
              <a:t>之间有相互作用力，作用力与反作用力同时产生，大小相等，分别作用在不同的物体上，选项</a:t>
            </a:r>
            <a:r>
              <a:rPr lang="en-US" altLang="zh-CN" sz="2400">
                <a:latin typeface="Times New Roman" pitchFamily="18" charset="0"/>
                <a:ea typeface="微软雅黑" pitchFamily="34" charset="-122"/>
              </a:rPr>
              <a:t>A</a:t>
            </a:r>
            <a:r>
              <a:rPr lang="zh-CN" altLang="zh-CN" sz="2400">
                <a:latin typeface="Times New Roman" pitchFamily="18" charset="0"/>
                <a:ea typeface="微软雅黑" pitchFamily="34" charset="-122"/>
              </a:rPr>
              <a:t>正确，</a:t>
            </a:r>
            <a:r>
              <a:rPr lang="en-US" altLang="zh-CN" sz="2400">
                <a:latin typeface="Times New Roman" pitchFamily="18" charset="0"/>
                <a:ea typeface="微软雅黑" pitchFamily="34" charset="-122"/>
              </a:rPr>
              <a:t>B</a:t>
            </a:r>
            <a:r>
              <a:rPr lang="zh-CN" altLang="zh-CN" sz="2400">
                <a:latin typeface="Times New Roman" pitchFamily="18" charset="0"/>
                <a:ea typeface="微软雅黑" pitchFamily="34" charset="-122"/>
              </a:rPr>
              <a:t>、</a:t>
            </a:r>
            <a:r>
              <a:rPr lang="en-US" altLang="zh-CN" sz="2400">
                <a:latin typeface="Times New Roman" pitchFamily="18" charset="0"/>
                <a:ea typeface="微软雅黑" pitchFamily="34" charset="-122"/>
              </a:rPr>
              <a:t>C</a:t>
            </a:r>
            <a:r>
              <a:rPr lang="zh-CN" altLang="zh-CN" sz="2400">
                <a:latin typeface="Times New Roman" pitchFamily="18" charset="0"/>
                <a:ea typeface="微软雅黑" pitchFamily="34" charset="-122"/>
              </a:rPr>
              <a:t>、</a:t>
            </a:r>
            <a:r>
              <a:rPr lang="en-US" altLang="zh-CN" sz="2400">
                <a:latin typeface="Times New Roman" pitchFamily="18" charset="0"/>
                <a:ea typeface="微软雅黑" pitchFamily="34" charset="-122"/>
              </a:rPr>
              <a:t>D</a:t>
            </a:r>
            <a:r>
              <a:rPr lang="zh-CN" altLang="zh-CN" sz="2400">
                <a:latin typeface="Times New Roman" pitchFamily="18" charset="0"/>
                <a:ea typeface="微软雅黑" pitchFamily="34" charset="-122"/>
              </a:rPr>
              <a:t>错误。</a:t>
            </a:r>
            <a:r>
              <a:rPr lang="zh-CN" altLang="en-US" sz="2400">
                <a:latin typeface="Times New Roman" pitchFamily="18" charset="0"/>
                <a:ea typeface="微软雅黑" pitchFamily="34" charset="-122"/>
              </a:rPr>
              <a:t> </a:t>
            </a:r>
            <a:r>
              <a:rPr lang="zh-CN" altLang="zh-CN" sz="2400">
                <a:solidFill>
                  <a:srgbClr val="0000FF"/>
                </a:solidFill>
                <a:latin typeface="Times New Roman" pitchFamily="18" charset="0"/>
                <a:ea typeface="微软雅黑" pitchFamily="34" charset="-122"/>
              </a:rPr>
              <a:t>答案</a:t>
            </a:r>
            <a:r>
              <a:rPr lang="zh-CN" altLang="en-US" sz="2400">
                <a:solidFill>
                  <a:srgbClr val="0000FF"/>
                </a:solidFill>
                <a:latin typeface="Times New Roman" pitchFamily="18" charset="0"/>
                <a:ea typeface="微软雅黑" pitchFamily="34" charset="-122"/>
              </a:rPr>
              <a:t>  </a:t>
            </a:r>
            <a:r>
              <a:rPr lang="en-US" altLang="zh-CN" sz="2400">
                <a:solidFill>
                  <a:srgbClr val="0000FF"/>
                </a:solidFill>
                <a:latin typeface="Times New Roman" pitchFamily="18" charset="0"/>
                <a:ea typeface="微软雅黑" pitchFamily="34" charset="-122"/>
              </a:rPr>
              <a:t>A</a:t>
            </a:r>
            <a:endParaRPr lang="zh-CN" altLang="en-US" sz="2400">
              <a:solidFill>
                <a:srgbClr val="000000"/>
              </a:solidFill>
              <a:latin typeface="Times New Roman" pitchFamily="18" charset="0"/>
              <a:ea typeface="微软雅黑" pitchFamily="34" charset="-122"/>
            </a:endParaRPr>
          </a:p>
        </p:txBody>
      </p:sp>
      <p:pic>
        <p:nvPicPr>
          <p:cNvPr id="16392" name="Picture 2" descr="W263"/>
          <p:cNvPicPr>
            <a:picLocks noChangeAspect="1" noChangeArrowheads="1"/>
          </p:cNvPicPr>
          <p:nvPr/>
        </p:nvPicPr>
        <p:blipFill>
          <a:blip r:embed="rId2"/>
          <a:srcRect/>
          <a:stretch>
            <a:fillRect/>
          </a:stretch>
        </p:blipFill>
        <p:spPr bwMode="auto">
          <a:xfrm>
            <a:off x="8061325" y="1779588"/>
            <a:ext cx="3779838" cy="259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9"/>
                                        </p:tgtEl>
                                        <p:attrNameLst>
                                          <p:attrName>style.visibility</p:attrName>
                                        </p:attrNameLst>
                                      </p:cBhvr>
                                      <p:to>
                                        <p:strVal val="visible"/>
                                      </p:to>
                                    </p:set>
                                    <p:animEffect transition="in" filter="wipe(up)">
                                      <p:cBhvr>
                                        <p:cTn id="10" dur="500"/>
                                        <p:tgtEl>
                                          <p:spTgt spid="1028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90"/>
                                        </p:tgtEl>
                                        <p:attrNameLst>
                                          <p:attrName>style.visibility</p:attrName>
                                        </p:attrNameLst>
                                      </p:cBhvr>
                                      <p:to>
                                        <p:strVal val="visible"/>
                                      </p:to>
                                    </p:set>
                                    <p:animEffect transition="in" filter="wipe(up)">
                                      <p:cBhvr>
                                        <p:cTn id="13" dur="500"/>
                                        <p:tgtEl>
                                          <p:spTgt spid="1029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91"/>
                                        </p:tgtEl>
                                        <p:attrNameLst>
                                          <p:attrName>style.visibility</p:attrName>
                                        </p:attrNameLst>
                                      </p:cBhvr>
                                      <p:to>
                                        <p:strVal val="visible"/>
                                      </p:to>
                                    </p:set>
                                    <p:animEffect transition="in" filter="wipe(up)">
                                      <p:cBhvr>
                                        <p:cTn id="16" dur="500"/>
                                        <p:tgtEl>
                                          <p:spTgt spid="1029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9" grpId="0" animBg="1"/>
      <p:bldP spid="10290" grpId="0" animBg="1"/>
      <p:bldP spid="10291" grpId="0" animBg="1"/>
      <p:bldP spid="61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sp>
        <p:nvSpPr>
          <p:cNvPr id="17410" name="Text Box 12"/>
          <p:cNvSpPr txBox="1">
            <a:spLocks noChangeArrowheads="1"/>
          </p:cNvSpPr>
          <p:nvPr/>
        </p:nvSpPr>
        <p:spPr bwMode="auto">
          <a:xfrm>
            <a:off x="425450" y="617538"/>
            <a:ext cx="11472863" cy="2446337"/>
          </a:xfrm>
          <a:prstGeom prst="rect">
            <a:avLst/>
          </a:prstGeom>
          <a:noFill/>
          <a:ln w="9525">
            <a:noFill/>
            <a:miter lim="800000"/>
            <a:headEnd/>
            <a:tailEnd/>
          </a:ln>
        </p:spPr>
        <p:txBody>
          <a:bodyPr lIns="35941" tIns="35941" rIns="35941" bIns="35941">
            <a:spAutoFit/>
          </a:bodyPr>
          <a:lstStyle/>
          <a:p>
            <a:pPr>
              <a:lnSpc>
                <a:spcPct val="130000"/>
              </a:lnSpc>
            </a:pPr>
            <a:r>
              <a:rPr lang="zh-CN" altLang="en-US" sz="2400">
                <a:latin typeface="Times New Roman" pitchFamily="18" charset="0"/>
                <a:ea typeface="微软雅黑" pitchFamily="34" charset="-122"/>
              </a:rPr>
              <a:t> </a:t>
            </a:r>
            <a:r>
              <a:rPr lang="en-US" altLang="zh-CN" sz="2400">
                <a:latin typeface="Times New Roman" pitchFamily="18" charset="0"/>
                <a:ea typeface="微软雅黑" pitchFamily="34" charset="-122"/>
              </a:rPr>
              <a:t>3.    </a:t>
            </a:r>
            <a:r>
              <a:rPr lang="zh-CN" altLang="en-US" sz="2400">
                <a:latin typeface="Times New Roman" pitchFamily="18" charset="0"/>
                <a:ea typeface="微软雅黑" pitchFamily="34" charset="-122"/>
              </a:rPr>
              <a:t>粗糙的水平地面上有一只木箱，现用一水平拉力拉木箱匀速前进，则</a:t>
            </a:r>
            <a:r>
              <a:rPr lang="en-US" altLang="zh-CN" sz="2400">
                <a:latin typeface="Times New Roman" pitchFamily="18" charset="0"/>
                <a:ea typeface="微软雅黑" pitchFamily="34" charset="-122"/>
              </a:rPr>
              <a:t>(</a:t>
            </a:r>
            <a:r>
              <a:rPr lang="zh-CN" altLang="en-US" sz="2400">
                <a:latin typeface="Times New Roman" pitchFamily="18" charset="0"/>
                <a:ea typeface="微软雅黑" pitchFamily="34" charset="-122"/>
              </a:rPr>
              <a:t>　　</a:t>
            </a:r>
            <a:r>
              <a:rPr lang="en-US" altLang="zh-CN" sz="2400">
                <a:latin typeface="Times New Roman" pitchFamily="18" charset="0"/>
                <a:ea typeface="微软雅黑" pitchFamily="34" charset="-122"/>
              </a:rPr>
              <a:t>)</a:t>
            </a:r>
            <a:r>
              <a:rPr lang="zh-CN" altLang="en-US" sz="2400">
                <a:latin typeface="Times New Roman" pitchFamily="18" charset="0"/>
                <a:ea typeface="微软雅黑" pitchFamily="34" charset="-122"/>
              </a:rPr>
              <a:t>．</a:t>
            </a:r>
          </a:p>
          <a:p>
            <a:pPr>
              <a:lnSpc>
                <a:spcPct val="130000"/>
              </a:lnSpc>
            </a:pPr>
            <a:r>
              <a:rPr lang="en-US" altLang="zh-CN" sz="2400">
                <a:latin typeface="Times New Roman" pitchFamily="18" charset="0"/>
                <a:ea typeface="微软雅黑" pitchFamily="34" charset="-122"/>
              </a:rPr>
              <a:t>    A</a:t>
            </a:r>
            <a:r>
              <a:rPr lang="zh-CN" altLang="en-US" sz="2400">
                <a:latin typeface="Times New Roman" pitchFamily="18" charset="0"/>
                <a:ea typeface="微软雅黑" pitchFamily="34" charset="-122"/>
              </a:rPr>
              <a:t>．拉力与地面对木箱的摩擦力是一对作用力与反作用力</a:t>
            </a:r>
          </a:p>
          <a:p>
            <a:pPr>
              <a:lnSpc>
                <a:spcPct val="130000"/>
              </a:lnSpc>
            </a:pPr>
            <a:r>
              <a:rPr lang="en-US" altLang="zh-CN" sz="2400">
                <a:latin typeface="Times New Roman" pitchFamily="18" charset="0"/>
                <a:ea typeface="微软雅黑" pitchFamily="34" charset="-122"/>
              </a:rPr>
              <a:t>    B</a:t>
            </a:r>
            <a:r>
              <a:rPr lang="zh-CN" altLang="en-US" sz="2400">
                <a:latin typeface="Times New Roman" pitchFamily="18" charset="0"/>
                <a:ea typeface="微软雅黑" pitchFamily="34" charset="-122"/>
              </a:rPr>
              <a:t>．木箱对地面的压力与地面对木箱的支持力是一对平衡力</a:t>
            </a:r>
          </a:p>
          <a:p>
            <a:pPr>
              <a:lnSpc>
                <a:spcPct val="130000"/>
              </a:lnSpc>
            </a:pPr>
            <a:r>
              <a:rPr lang="en-US" altLang="zh-CN" sz="2400">
                <a:latin typeface="Times New Roman" pitchFamily="18" charset="0"/>
                <a:ea typeface="微软雅黑" pitchFamily="34" charset="-122"/>
              </a:rPr>
              <a:t>    C</a:t>
            </a:r>
            <a:r>
              <a:rPr lang="zh-CN" altLang="en-US" sz="2400">
                <a:latin typeface="Times New Roman" pitchFamily="18" charset="0"/>
                <a:ea typeface="微软雅黑" pitchFamily="34" charset="-122"/>
              </a:rPr>
              <a:t>．木箱对地面的压力与地面对木箱的支持力是一对作用力与反作用力</a:t>
            </a:r>
          </a:p>
          <a:p>
            <a:pPr>
              <a:lnSpc>
                <a:spcPct val="130000"/>
              </a:lnSpc>
            </a:pPr>
            <a:r>
              <a:rPr lang="en-US" altLang="zh-CN" sz="2400">
                <a:latin typeface="Times New Roman" pitchFamily="18" charset="0"/>
                <a:ea typeface="微软雅黑" pitchFamily="34" charset="-122"/>
              </a:rPr>
              <a:t>    D</a:t>
            </a:r>
            <a:r>
              <a:rPr lang="zh-CN" altLang="en-US" sz="2400">
                <a:latin typeface="Times New Roman" pitchFamily="18" charset="0"/>
                <a:ea typeface="微软雅黑" pitchFamily="34" charset="-122"/>
              </a:rPr>
              <a:t>．木箱对地面的压力与木箱受到的重力是一对平衡力                 </a:t>
            </a:r>
            <a:endParaRPr lang="en-US" altLang="zh-CN" sz="2400">
              <a:latin typeface="Times New Roman" pitchFamily="18" charset="0"/>
              <a:ea typeface="微软雅黑" pitchFamily="34" charset="-122"/>
            </a:endParaRPr>
          </a:p>
        </p:txBody>
      </p:sp>
      <p:sp>
        <p:nvSpPr>
          <p:cNvPr id="10285" name="Oval 45"/>
          <p:cNvSpPr>
            <a:spLocks noChangeArrowheads="1"/>
          </p:cNvSpPr>
          <p:nvPr/>
        </p:nvSpPr>
        <p:spPr bwMode="auto">
          <a:xfrm>
            <a:off x="415925" y="223837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9" name="Oval 49"/>
          <p:cNvSpPr>
            <a:spLocks noChangeArrowheads="1"/>
          </p:cNvSpPr>
          <p:nvPr/>
        </p:nvSpPr>
        <p:spPr bwMode="auto">
          <a:xfrm>
            <a:off x="415925" y="13096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0" name="Oval 50"/>
          <p:cNvSpPr>
            <a:spLocks noChangeArrowheads="1"/>
          </p:cNvSpPr>
          <p:nvPr/>
        </p:nvSpPr>
        <p:spPr bwMode="auto">
          <a:xfrm>
            <a:off x="415925" y="27019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1" name="Oval 51"/>
          <p:cNvSpPr>
            <a:spLocks noChangeArrowheads="1"/>
          </p:cNvSpPr>
          <p:nvPr/>
        </p:nvSpPr>
        <p:spPr bwMode="auto">
          <a:xfrm>
            <a:off x="415925" y="177323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1382" name="Text Box 121"/>
          <p:cNvSpPr txBox="1">
            <a:spLocks noChangeArrowheads="1"/>
          </p:cNvSpPr>
          <p:nvPr/>
        </p:nvSpPr>
        <p:spPr bwMode="auto">
          <a:xfrm>
            <a:off x="296863" y="3203575"/>
            <a:ext cx="11557000" cy="2446338"/>
          </a:xfrm>
          <a:prstGeom prst="rect">
            <a:avLst/>
          </a:prstGeom>
          <a:noFill/>
          <a:ln w="28575" algn="ctr">
            <a:noFill/>
            <a:miter lim="800000"/>
            <a:headEnd/>
            <a:tailEnd/>
          </a:ln>
        </p:spPr>
        <p:txBody>
          <a:bodyPr lIns="35941" tIns="35941" rIns="35941" bIns="35941">
            <a:spAutoFit/>
          </a:bodyPr>
          <a:lstStyle/>
          <a:p>
            <a:pPr>
              <a:lnSpc>
                <a:spcPct val="130000"/>
              </a:lnSpc>
            </a:pPr>
            <a:r>
              <a:rPr lang="zh-CN" altLang="en-US" sz="2400">
                <a:solidFill>
                  <a:srgbClr val="0000FF"/>
                </a:solidFill>
                <a:latin typeface="Times New Roman" pitchFamily="18" charset="0"/>
                <a:ea typeface="微软雅黑" pitchFamily="34" charset="-122"/>
              </a:rPr>
              <a:t>解析</a:t>
            </a:r>
            <a:r>
              <a:rPr lang="zh-CN" altLang="en-US" sz="2400">
                <a:latin typeface="Times New Roman" pitchFamily="18" charset="0"/>
                <a:ea typeface="微软雅黑" pitchFamily="34" charset="-122"/>
              </a:rPr>
              <a:t>　拉力与地面对木箱的摩擦力作用在一个物体上，是一对平衡力，</a:t>
            </a:r>
            <a:r>
              <a:rPr lang="en-US" altLang="zh-CN" sz="2400">
                <a:latin typeface="Times New Roman" pitchFamily="18" charset="0"/>
                <a:ea typeface="微软雅黑" pitchFamily="34" charset="-122"/>
              </a:rPr>
              <a:t>A</a:t>
            </a:r>
            <a:r>
              <a:rPr lang="zh-CN" altLang="en-US" sz="2400">
                <a:latin typeface="Times New Roman" pitchFamily="18" charset="0"/>
                <a:ea typeface="微软雅黑" pitchFamily="34" charset="-122"/>
              </a:rPr>
              <a:t>错．木箱对地面的压力与地面对木箱的支持力分别作用在地面和木箱上，作用在两个物体上，不是一对平衡力，</a:t>
            </a:r>
            <a:r>
              <a:rPr lang="en-US" altLang="zh-CN" sz="2400">
                <a:latin typeface="Times New Roman" pitchFamily="18" charset="0"/>
                <a:ea typeface="微软雅黑" pitchFamily="34" charset="-122"/>
              </a:rPr>
              <a:t>B</a:t>
            </a:r>
            <a:r>
              <a:rPr lang="zh-CN" altLang="en-US" sz="2400">
                <a:latin typeface="Times New Roman" pitchFamily="18" charset="0"/>
                <a:ea typeface="微软雅黑" pitchFamily="34" charset="-122"/>
              </a:rPr>
              <a:t>错．木箱对地面的压力与地面对木箱的支持力是一对作用力与反作用力，</a:t>
            </a:r>
            <a:r>
              <a:rPr lang="en-US" altLang="zh-CN" sz="2400">
                <a:latin typeface="Times New Roman" pitchFamily="18" charset="0"/>
                <a:ea typeface="微软雅黑" pitchFamily="34" charset="-122"/>
              </a:rPr>
              <a:t>C</a:t>
            </a:r>
            <a:r>
              <a:rPr lang="zh-CN" altLang="en-US" sz="2400">
                <a:latin typeface="Times New Roman" pitchFamily="18" charset="0"/>
                <a:ea typeface="微软雅黑" pitchFamily="34" charset="-122"/>
              </a:rPr>
              <a:t>对．木箱对地面的压力与木箱受到的重力方向相同，作用在两个物体上，不是一对平衡力，</a:t>
            </a:r>
            <a:r>
              <a:rPr lang="en-US" altLang="zh-CN" sz="2400">
                <a:latin typeface="Times New Roman" pitchFamily="18" charset="0"/>
                <a:ea typeface="微软雅黑" pitchFamily="34" charset="-122"/>
              </a:rPr>
              <a:t>D</a:t>
            </a:r>
            <a:r>
              <a:rPr lang="zh-CN" altLang="en-US" sz="2400">
                <a:latin typeface="Times New Roman" pitchFamily="18" charset="0"/>
                <a:ea typeface="微软雅黑" pitchFamily="34" charset="-122"/>
              </a:rPr>
              <a:t>错．  </a:t>
            </a:r>
            <a:r>
              <a:rPr lang="zh-CN" altLang="en-US" sz="2400">
                <a:solidFill>
                  <a:srgbClr val="0000FF"/>
                </a:solidFill>
                <a:latin typeface="Times New Roman" pitchFamily="18" charset="0"/>
                <a:ea typeface="微软雅黑" pitchFamily="34" charset="-122"/>
              </a:rPr>
              <a:t>答案  </a:t>
            </a:r>
            <a:r>
              <a:rPr lang="en-US" altLang="zh-CN" sz="2400">
                <a:solidFill>
                  <a:srgbClr val="0000FF"/>
                </a:solidFill>
                <a:latin typeface="Times New Roman" pitchFamily="18" charset="0"/>
                <a:ea typeface="微软雅黑" pitchFamily="34" charset="-122"/>
              </a:rPr>
              <a:t>C</a:t>
            </a:r>
            <a:r>
              <a:rPr lang="en-US" altLang="zh-CN" sz="2400">
                <a:latin typeface="Times New Roman" pitchFamily="18" charset="0"/>
                <a:ea typeface="微软雅黑"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9"/>
                                        </p:tgtEl>
                                        <p:attrNameLst>
                                          <p:attrName>style.visibility</p:attrName>
                                        </p:attrNameLst>
                                      </p:cBhvr>
                                      <p:to>
                                        <p:strVal val="visible"/>
                                      </p:to>
                                    </p:set>
                                    <p:animEffect transition="in" filter="wipe(up)">
                                      <p:cBhvr>
                                        <p:cTn id="10" dur="500"/>
                                        <p:tgtEl>
                                          <p:spTgt spid="1028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90"/>
                                        </p:tgtEl>
                                        <p:attrNameLst>
                                          <p:attrName>style.visibility</p:attrName>
                                        </p:attrNameLst>
                                      </p:cBhvr>
                                      <p:to>
                                        <p:strVal val="visible"/>
                                      </p:to>
                                    </p:set>
                                    <p:animEffect transition="in" filter="wipe(up)">
                                      <p:cBhvr>
                                        <p:cTn id="13" dur="500"/>
                                        <p:tgtEl>
                                          <p:spTgt spid="1029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91"/>
                                        </p:tgtEl>
                                        <p:attrNameLst>
                                          <p:attrName>style.visibility</p:attrName>
                                        </p:attrNameLst>
                                      </p:cBhvr>
                                      <p:to>
                                        <p:strVal val="visible"/>
                                      </p:to>
                                    </p:set>
                                    <p:animEffect transition="in" filter="wipe(up)">
                                      <p:cBhvr>
                                        <p:cTn id="16" dur="500"/>
                                        <p:tgtEl>
                                          <p:spTgt spid="1029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1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9" grpId="0" animBg="1"/>
      <p:bldP spid="10290" grpId="0" animBg="1"/>
      <p:bldP spid="10291" grpId="0" animBg="1"/>
      <p:bldP spid="1013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2"/>
          <p:cNvPicPr>
            <a:picLocks noChangeAspect="1"/>
          </p:cNvPicPr>
          <p:nvPr/>
        </p:nvPicPr>
        <p:blipFill>
          <a:blip r:embed="rId2"/>
          <a:srcRect/>
          <a:stretch>
            <a:fillRect/>
          </a:stretch>
        </p:blipFill>
        <p:spPr bwMode="auto">
          <a:xfrm rot="-815598" flipH="1" flipV="1">
            <a:off x="7824788" y="3403600"/>
            <a:ext cx="4000500" cy="360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课堂互动</a:t>
            </a:r>
          </a:p>
        </p:txBody>
      </p:sp>
      <p:sp>
        <p:nvSpPr>
          <p:cNvPr id="11268" name="文本占位符 2"/>
          <p:cNvSpPr>
            <a:spLocks/>
          </p:cNvSpPr>
          <p:nvPr/>
        </p:nvSpPr>
        <p:spPr bwMode="auto">
          <a:xfrm>
            <a:off x="254000" y="549275"/>
            <a:ext cx="11557000" cy="1898650"/>
          </a:xfrm>
          <a:prstGeom prst="rect">
            <a:avLst/>
          </a:prstGeom>
          <a:noFill/>
          <a:ln w="9525">
            <a:noFill/>
            <a:miter lim="800000"/>
            <a:headEnd/>
            <a:tailEnd/>
          </a:ln>
        </p:spPr>
        <p:txBody>
          <a:bodyPr lIns="0" tIns="0" rIns="0" bIns="0">
            <a:spAutoFit/>
          </a:bodyPr>
          <a:lstStyle/>
          <a:p>
            <a:pPr indent="263525">
              <a:lnSpc>
                <a:spcPct val="130000"/>
              </a:lnSpc>
              <a:buFont typeface="Arial" charset="0"/>
              <a:buNone/>
            </a:pPr>
            <a:r>
              <a:rPr lang="en-US" altLang="zh-CN" sz="2400">
                <a:solidFill>
                  <a:srgbClr val="0000FF"/>
                </a:solidFill>
                <a:latin typeface="Times New Roman" pitchFamily="18" charset="0"/>
                <a:ea typeface="微软雅黑" pitchFamily="34" charset="-122"/>
                <a:cs typeface="Times New Roman" pitchFamily="18" charset="0"/>
              </a:rPr>
              <a:t>1</a:t>
            </a:r>
            <a:r>
              <a:rPr lang="zh-CN" altLang="en-US" sz="2400">
                <a:solidFill>
                  <a:srgbClr val="0000FF"/>
                </a:solidFill>
                <a:latin typeface="微软雅黑" pitchFamily="34" charset="-122"/>
                <a:ea typeface="微软雅黑" pitchFamily="34" charset="-122"/>
                <a:cs typeface="Times New Roman" pitchFamily="18" charset="0"/>
              </a:rPr>
              <a:t>．作用力与反作用力的</a:t>
            </a:r>
            <a:r>
              <a:rPr lang="zh-CN" altLang="en-US" sz="2400">
                <a:solidFill>
                  <a:srgbClr val="0000FF"/>
                </a:solidFill>
                <a:latin typeface="Courier New" pitchFamily="49" charset="0"/>
                <a:ea typeface="微软雅黑" pitchFamily="34" charset="-122"/>
                <a:cs typeface="Times New Roman" pitchFamily="18" charset="0"/>
              </a:rPr>
              <a:t>“</a:t>
            </a:r>
            <a:r>
              <a:rPr lang="zh-CN" altLang="en-US" sz="2400">
                <a:solidFill>
                  <a:srgbClr val="0000FF"/>
                </a:solidFill>
                <a:latin typeface="微软雅黑" pitchFamily="34" charset="-122"/>
                <a:ea typeface="微软雅黑" pitchFamily="34" charset="-122"/>
                <a:cs typeface="Times New Roman" pitchFamily="18" charset="0"/>
              </a:rPr>
              <a:t>六同、三异、二无关</a:t>
            </a:r>
            <a:r>
              <a:rPr lang="zh-CN" altLang="en-US" sz="2400">
                <a:solidFill>
                  <a:srgbClr val="0000FF"/>
                </a:solidFill>
                <a:latin typeface="Courier New" pitchFamily="49" charset="0"/>
                <a:ea typeface="微软雅黑" pitchFamily="34" charset="-122"/>
                <a:cs typeface="Times New Roman" pitchFamily="18" charset="0"/>
              </a:rPr>
              <a:t>”</a:t>
            </a:r>
            <a:endParaRPr lang="zh-CN" altLang="en-US" sz="2400">
              <a:solidFill>
                <a:srgbClr val="0000FF"/>
              </a:solidFill>
              <a:latin typeface="Times New Roman" pitchFamily="18" charset="0"/>
              <a:ea typeface="微软雅黑" pitchFamily="34" charset="-122"/>
              <a:cs typeface="Times New Roman" pitchFamily="18" charset="0"/>
            </a:endParaRPr>
          </a:p>
          <a:p>
            <a:pPr indent="263525">
              <a:lnSpc>
                <a:spcPct val="13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(1)</a:t>
            </a:r>
            <a:r>
              <a:rPr lang="zh-CN" altLang="en-US" sz="2400">
                <a:solidFill>
                  <a:srgbClr val="000000"/>
                </a:solidFill>
                <a:latin typeface="微软雅黑" pitchFamily="34" charset="-122"/>
                <a:ea typeface="微软雅黑" pitchFamily="34" charset="-122"/>
                <a:cs typeface="Times New Roman" pitchFamily="18" charset="0"/>
              </a:rPr>
              <a:t>六同：大小相同、性质相同、同一直线、同时产生、同时变化、同时消失。</a:t>
            </a:r>
            <a:endParaRPr lang="zh-CN" altLang="en-US" sz="2400">
              <a:solidFill>
                <a:srgbClr val="000000"/>
              </a:solidFill>
              <a:latin typeface="Times New Roman" pitchFamily="18" charset="0"/>
              <a:ea typeface="微软雅黑" pitchFamily="34" charset="-122"/>
              <a:cs typeface="Times New Roman" pitchFamily="18" charset="0"/>
            </a:endParaRPr>
          </a:p>
          <a:p>
            <a:pPr indent="263525">
              <a:lnSpc>
                <a:spcPct val="13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(2)</a:t>
            </a:r>
            <a:r>
              <a:rPr lang="zh-CN" altLang="en-US" sz="2400">
                <a:solidFill>
                  <a:srgbClr val="000000"/>
                </a:solidFill>
                <a:latin typeface="微软雅黑" pitchFamily="34" charset="-122"/>
                <a:ea typeface="微软雅黑" pitchFamily="34" charset="-122"/>
                <a:cs typeface="Times New Roman" pitchFamily="18" charset="0"/>
              </a:rPr>
              <a:t>三异：方向相反、不同物体、不同效果。</a:t>
            </a:r>
            <a:endParaRPr lang="zh-CN" altLang="en-US" sz="2400">
              <a:solidFill>
                <a:srgbClr val="000000"/>
              </a:solidFill>
              <a:latin typeface="Times New Roman" pitchFamily="18" charset="0"/>
              <a:ea typeface="微软雅黑" pitchFamily="34" charset="-122"/>
              <a:cs typeface="Times New Roman" pitchFamily="18" charset="0"/>
            </a:endParaRPr>
          </a:p>
          <a:p>
            <a:pPr indent="263525">
              <a:lnSpc>
                <a:spcPct val="13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(3)</a:t>
            </a:r>
            <a:r>
              <a:rPr lang="zh-CN" altLang="en-US" sz="2400">
                <a:solidFill>
                  <a:srgbClr val="000000"/>
                </a:solidFill>
                <a:latin typeface="微软雅黑" pitchFamily="34" charset="-122"/>
                <a:ea typeface="微软雅黑" pitchFamily="34" charset="-122"/>
                <a:cs typeface="Times New Roman" pitchFamily="18" charset="0"/>
              </a:rPr>
              <a:t>二无关：与物体的运动状态无关、与物体是否受其他力无关。</a:t>
            </a:r>
            <a:endParaRPr lang="en-US" altLang="zh-CN" sz="2400">
              <a:solidFill>
                <a:srgbClr val="000000"/>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Effect transition="in" filter="strips(downRight)">
                                      <p:cBhvr>
                                        <p:cTn id="7" dur="500"/>
                                        <p:tgtEl>
                                          <p:spTgt spid="112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268">
                                            <p:txEl>
                                              <p:pRg st="2" end="2"/>
                                            </p:txEl>
                                          </p:spTgt>
                                        </p:tgtEl>
                                        <p:attrNameLst>
                                          <p:attrName>style.visibility</p:attrName>
                                        </p:attrNameLst>
                                      </p:cBhvr>
                                      <p:to>
                                        <p:strVal val="visible"/>
                                      </p:to>
                                    </p:set>
                                    <p:animEffect transition="in" filter="strips(downRight)">
                                      <p:cBhvr>
                                        <p:cTn id="12" dur="500"/>
                                        <p:tgtEl>
                                          <p:spTgt spid="112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268">
                                            <p:txEl>
                                              <p:pRg st="3" end="3"/>
                                            </p:txEl>
                                          </p:spTgt>
                                        </p:tgtEl>
                                        <p:attrNameLst>
                                          <p:attrName>style.visibility</p:attrName>
                                        </p:attrNameLst>
                                      </p:cBhvr>
                                      <p:to>
                                        <p:strVal val="visible"/>
                                      </p:to>
                                    </p:set>
                                    <p:animEffect transition="in" filter="strips(downRight)">
                                      <p:cBhvr>
                                        <p:cTn id="17"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1"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ea typeface="宋体" charset="-122"/>
              </a:rPr>
              <a:t>课堂互动</a:t>
            </a:r>
          </a:p>
        </p:txBody>
      </p:sp>
      <p:graphicFrame>
        <p:nvGraphicFramePr>
          <p:cNvPr id="10358" name="Group 118"/>
          <p:cNvGraphicFramePr>
            <a:graphicFrameLocks noGrp="1"/>
          </p:cNvGraphicFramePr>
          <p:nvPr/>
        </p:nvGraphicFramePr>
        <p:xfrm>
          <a:off x="568325" y="1239838"/>
          <a:ext cx="11385550" cy="4891087"/>
        </p:xfrm>
        <a:graphic>
          <a:graphicData uri="http://schemas.openxmlformats.org/drawingml/2006/table">
            <a:tbl>
              <a:tblPr/>
              <a:tblGrid>
                <a:gridCol w="438150"/>
                <a:gridCol w="944563"/>
                <a:gridCol w="4237037"/>
                <a:gridCol w="5765800"/>
              </a:tblGrid>
              <a:tr h="903288">
                <a:tc gridSpan="2">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      名称</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内容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hMerge="1">
                  <a:txBody>
                    <a:bodyPr/>
                    <a:lstStyle/>
                    <a:p>
                      <a:endParaRPr lang="zh-CN" altLang="en-US"/>
                    </a:p>
                  </a:txBody>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 </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     作用力和反作用力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        一对平衡力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rowSpan="4">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不同点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受力物体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vMerge="1">
                  <a:txBody>
                    <a:bodyPr/>
                    <a:lstStyle/>
                    <a:p>
                      <a:endParaRPr lang="zh-CN" altLang="en-US"/>
                    </a:p>
                  </a:txBody>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依赖关系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vMerge="1">
                  <a:txBody>
                    <a:bodyPr/>
                    <a:lstStyle/>
                    <a:p>
                      <a:endParaRPr lang="zh-CN" altLang="en-US"/>
                    </a:p>
                  </a:txBody>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叠加性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力的性质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相同点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bl>
          </a:graphicData>
        </a:graphic>
      </p:graphicFrame>
      <p:sp>
        <p:nvSpPr>
          <p:cNvPr id="97318" name="Text Box 147"/>
          <p:cNvSpPr txBox="1">
            <a:spLocks noChangeArrowheads="1"/>
          </p:cNvSpPr>
          <p:nvPr/>
        </p:nvSpPr>
        <p:spPr bwMode="auto">
          <a:xfrm>
            <a:off x="2049463" y="2425700"/>
            <a:ext cx="4038600" cy="365125"/>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作用在两个相互作用的物体上</a:t>
            </a:r>
          </a:p>
        </p:txBody>
      </p:sp>
      <p:sp>
        <p:nvSpPr>
          <p:cNvPr id="97319" name="Text Box 148"/>
          <p:cNvSpPr txBox="1">
            <a:spLocks noChangeArrowheads="1"/>
          </p:cNvSpPr>
          <p:nvPr/>
        </p:nvSpPr>
        <p:spPr bwMode="auto">
          <a:xfrm>
            <a:off x="2081213" y="3170238"/>
            <a:ext cx="3927475" cy="730250"/>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同时产生</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同时消失</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相互依存</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不可单独存在</a:t>
            </a:r>
          </a:p>
        </p:txBody>
      </p:sp>
      <p:sp>
        <p:nvSpPr>
          <p:cNvPr id="97320" name="Text Box 149"/>
          <p:cNvSpPr txBox="1">
            <a:spLocks noChangeArrowheads="1"/>
          </p:cNvSpPr>
          <p:nvPr/>
        </p:nvSpPr>
        <p:spPr bwMode="auto">
          <a:xfrm>
            <a:off x="6313488" y="2414588"/>
            <a:ext cx="3619500" cy="365125"/>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作用在同一物体上</a:t>
            </a:r>
          </a:p>
        </p:txBody>
      </p:sp>
      <p:sp>
        <p:nvSpPr>
          <p:cNvPr id="97321" name="Text Box 150"/>
          <p:cNvSpPr txBox="1">
            <a:spLocks noChangeArrowheads="1"/>
          </p:cNvSpPr>
          <p:nvPr/>
        </p:nvSpPr>
        <p:spPr bwMode="auto">
          <a:xfrm>
            <a:off x="6291263" y="3157538"/>
            <a:ext cx="5421312" cy="730250"/>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无依赖关系</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撤除一个</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另一个可依然存在</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只是不再平衡</a:t>
            </a:r>
          </a:p>
        </p:txBody>
      </p:sp>
      <p:sp>
        <p:nvSpPr>
          <p:cNvPr id="97322" name="Text Box 151"/>
          <p:cNvSpPr txBox="1">
            <a:spLocks noChangeArrowheads="1"/>
          </p:cNvSpPr>
          <p:nvPr/>
        </p:nvSpPr>
        <p:spPr bwMode="auto">
          <a:xfrm>
            <a:off x="2079625" y="4046538"/>
            <a:ext cx="3860800" cy="730250"/>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两力作用效果不可抵消</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不可叠加</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不可求合力</a:t>
            </a:r>
          </a:p>
        </p:txBody>
      </p:sp>
      <p:sp>
        <p:nvSpPr>
          <p:cNvPr id="97323" name="Text Box 152"/>
          <p:cNvSpPr txBox="1">
            <a:spLocks noChangeArrowheads="1"/>
          </p:cNvSpPr>
          <p:nvPr/>
        </p:nvSpPr>
        <p:spPr bwMode="auto">
          <a:xfrm>
            <a:off x="6351588" y="4035425"/>
            <a:ext cx="5319712" cy="730250"/>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两力作用效果可相互抵消，可叠加，可求合力，合力为零</a:t>
            </a:r>
          </a:p>
        </p:txBody>
      </p:sp>
      <p:sp>
        <p:nvSpPr>
          <p:cNvPr id="97324" name="Text Box 153"/>
          <p:cNvSpPr txBox="1">
            <a:spLocks noChangeArrowheads="1"/>
          </p:cNvSpPr>
          <p:nvPr/>
        </p:nvSpPr>
        <p:spPr bwMode="auto">
          <a:xfrm>
            <a:off x="2095500" y="5100638"/>
            <a:ext cx="4064000" cy="365125"/>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一定是同一性质的力</a:t>
            </a:r>
          </a:p>
        </p:txBody>
      </p:sp>
      <p:sp>
        <p:nvSpPr>
          <p:cNvPr id="97325" name="Text Box 154"/>
          <p:cNvSpPr txBox="1">
            <a:spLocks noChangeArrowheads="1"/>
          </p:cNvSpPr>
          <p:nvPr/>
        </p:nvSpPr>
        <p:spPr bwMode="auto">
          <a:xfrm>
            <a:off x="6284913" y="5026025"/>
            <a:ext cx="5578475" cy="365125"/>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可以是同性质的力，也可不是同性质的力</a:t>
            </a:r>
          </a:p>
        </p:txBody>
      </p:sp>
      <p:sp>
        <p:nvSpPr>
          <p:cNvPr id="97326" name="Text Box 155"/>
          <p:cNvSpPr txBox="1">
            <a:spLocks noChangeArrowheads="1"/>
          </p:cNvSpPr>
          <p:nvPr/>
        </p:nvSpPr>
        <p:spPr bwMode="auto">
          <a:xfrm>
            <a:off x="2554288" y="5724525"/>
            <a:ext cx="7620000" cy="365125"/>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大小相等</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方向相反</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作用在同一条直线上</a:t>
            </a:r>
          </a:p>
        </p:txBody>
      </p:sp>
      <p:sp>
        <p:nvSpPr>
          <p:cNvPr id="7254" name="Rectangle 48"/>
          <p:cNvSpPr>
            <a:spLocks noChangeArrowheads="1"/>
          </p:cNvSpPr>
          <p:nvPr/>
        </p:nvSpPr>
        <p:spPr bwMode="auto">
          <a:xfrm>
            <a:off x="644525" y="612775"/>
            <a:ext cx="7480300" cy="457200"/>
          </a:xfrm>
          <a:prstGeom prst="rect">
            <a:avLst/>
          </a:prstGeom>
          <a:noFill/>
          <a:ln w="9525">
            <a:noFill/>
            <a:miter lim="800000"/>
            <a:headEnd/>
            <a:tailEnd/>
          </a:ln>
        </p:spPr>
        <p:txBody>
          <a:bodyPr>
            <a:spAutoFit/>
          </a:bodyPr>
          <a:lstStyle/>
          <a:p>
            <a:r>
              <a:rPr lang="en-US" altLang="zh-CN" sz="2400">
                <a:solidFill>
                  <a:srgbClr val="0000FF"/>
                </a:solidFill>
                <a:latin typeface="微软雅黑" pitchFamily="34" charset="-122"/>
                <a:ea typeface="微软雅黑" pitchFamily="34" charset="-122"/>
              </a:rPr>
              <a:t>2.“</a:t>
            </a:r>
            <a:r>
              <a:rPr lang="zh-CN" altLang="en-US" sz="2400">
                <a:solidFill>
                  <a:srgbClr val="0000FF"/>
                </a:solidFill>
                <a:latin typeface="微软雅黑" pitchFamily="34" charset="-122"/>
                <a:ea typeface="微软雅黑" pitchFamily="34" charset="-122"/>
              </a:rPr>
              <a:t>一对相互作用力”与“一对平衡力”的异同点？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318"/>
                                        </p:tgtEl>
                                        <p:attrNameLst>
                                          <p:attrName>style.visibility</p:attrName>
                                        </p:attrNameLst>
                                      </p:cBhvr>
                                      <p:to>
                                        <p:strVal val="visible"/>
                                      </p:to>
                                    </p:set>
                                    <p:animEffect transition="in" filter="wipe(left)">
                                      <p:cBhvr>
                                        <p:cTn id="7" dur="500"/>
                                        <p:tgtEl>
                                          <p:spTgt spid="973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320"/>
                                        </p:tgtEl>
                                        <p:attrNameLst>
                                          <p:attrName>style.visibility</p:attrName>
                                        </p:attrNameLst>
                                      </p:cBhvr>
                                      <p:to>
                                        <p:strVal val="visible"/>
                                      </p:to>
                                    </p:set>
                                    <p:animEffect transition="in" filter="wipe(left)">
                                      <p:cBhvr>
                                        <p:cTn id="12" dur="500"/>
                                        <p:tgtEl>
                                          <p:spTgt spid="973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319"/>
                                        </p:tgtEl>
                                        <p:attrNameLst>
                                          <p:attrName>style.visibility</p:attrName>
                                        </p:attrNameLst>
                                      </p:cBhvr>
                                      <p:to>
                                        <p:strVal val="visible"/>
                                      </p:to>
                                    </p:set>
                                    <p:animEffect transition="in" filter="wipe(left)">
                                      <p:cBhvr>
                                        <p:cTn id="17" dur="500"/>
                                        <p:tgtEl>
                                          <p:spTgt spid="973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321"/>
                                        </p:tgtEl>
                                        <p:attrNameLst>
                                          <p:attrName>style.visibility</p:attrName>
                                        </p:attrNameLst>
                                      </p:cBhvr>
                                      <p:to>
                                        <p:strVal val="visible"/>
                                      </p:to>
                                    </p:set>
                                    <p:animEffect transition="in" filter="wipe(left)">
                                      <p:cBhvr>
                                        <p:cTn id="22" dur="500"/>
                                        <p:tgtEl>
                                          <p:spTgt spid="973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322"/>
                                        </p:tgtEl>
                                        <p:attrNameLst>
                                          <p:attrName>style.visibility</p:attrName>
                                        </p:attrNameLst>
                                      </p:cBhvr>
                                      <p:to>
                                        <p:strVal val="visible"/>
                                      </p:to>
                                    </p:set>
                                    <p:animEffect transition="in" filter="wipe(left)">
                                      <p:cBhvr>
                                        <p:cTn id="27" dur="500"/>
                                        <p:tgtEl>
                                          <p:spTgt spid="973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7323"/>
                                        </p:tgtEl>
                                        <p:attrNameLst>
                                          <p:attrName>style.visibility</p:attrName>
                                        </p:attrNameLst>
                                      </p:cBhvr>
                                      <p:to>
                                        <p:strVal val="visible"/>
                                      </p:to>
                                    </p:set>
                                    <p:animEffect transition="in" filter="wipe(left)">
                                      <p:cBhvr>
                                        <p:cTn id="32" dur="500"/>
                                        <p:tgtEl>
                                          <p:spTgt spid="973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7324"/>
                                        </p:tgtEl>
                                        <p:attrNameLst>
                                          <p:attrName>style.visibility</p:attrName>
                                        </p:attrNameLst>
                                      </p:cBhvr>
                                      <p:to>
                                        <p:strVal val="visible"/>
                                      </p:to>
                                    </p:set>
                                    <p:animEffect transition="in" filter="wipe(left)">
                                      <p:cBhvr>
                                        <p:cTn id="37" dur="500"/>
                                        <p:tgtEl>
                                          <p:spTgt spid="973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7325"/>
                                        </p:tgtEl>
                                        <p:attrNameLst>
                                          <p:attrName>style.visibility</p:attrName>
                                        </p:attrNameLst>
                                      </p:cBhvr>
                                      <p:to>
                                        <p:strVal val="visible"/>
                                      </p:to>
                                    </p:set>
                                    <p:animEffect transition="in" filter="wipe(left)">
                                      <p:cBhvr>
                                        <p:cTn id="42" dur="500"/>
                                        <p:tgtEl>
                                          <p:spTgt spid="973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7326"/>
                                        </p:tgtEl>
                                        <p:attrNameLst>
                                          <p:attrName>style.visibility</p:attrName>
                                        </p:attrNameLst>
                                      </p:cBhvr>
                                      <p:to>
                                        <p:strVal val="visible"/>
                                      </p:to>
                                    </p:set>
                                    <p:animEffect transition="in" filter="fade">
                                      <p:cBhvr>
                                        <p:cTn id="47" dur="500"/>
                                        <p:tgtEl>
                                          <p:spTgt spid="97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18" grpId="0"/>
      <p:bldP spid="97319" grpId="0"/>
      <p:bldP spid="97320" grpId="0"/>
      <p:bldP spid="97321" grpId="0"/>
      <p:bldP spid="97322" grpId="0"/>
      <p:bldP spid="97323" grpId="0"/>
      <p:bldP spid="97324" grpId="0"/>
      <p:bldP spid="97325" grpId="0"/>
      <p:bldP spid="973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sp>
        <p:nvSpPr>
          <p:cNvPr id="8194" name="Text Box 13"/>
          <p:cNvSpPr txBox="1">
            <a:spLocks noChangeArrowheads="1"/>
          </p:cNvSpPr>
          <p:nvPr/>
        </p:nvSpPr>
        <p:spPr bwMode="auto">
          <a:xfrm>
            <a:off x="254000" y="487363"/>
            <a:ext cx="11557000" cy="3140075"/>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zh-CN" altLang="zh-CN" sz="2400">
                <a:solidFill>
                  <a:srgbClr val="000000"/>
                </a:solidFill>
                <a:latin typeface="Times New Roman" pitchFamily="18" charset="0"/>
                <a:ea typeface="微软雅黑" pitchFamily="34" charset="-122"/>
                <a:cs typeface="Times New Roman" pitchFamily="18" charset="0"/>
                <a:sym typeface="Times New Roman" pitchFamily="18" charset="0"/>
              </a:rPr>
              <a:t>【例</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a:t>
            </a:r>
            <a:r>
              <a:rPr lang="en-US" altLang="zh-CN"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多选</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)(2019·</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陕西咸阳模拟</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消防员用绳子</a:t>
            </a:r>
          </a:p>
          <a:p>
            <a:pPr indent="266700" eaLnBrk="0" hangingPunct="0">
              <a:lnSpc>
                <a:spcPct val="120000"/>
              </a:lnSpc>
              <a:buFont typeface="Arial" charset="0"/>
              <a:buNone/>
            </a:pP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将一不慎落入井中的儿童从井内加速向上提的过程</a:t>
            </a:r>
          </a:p>
          <a:p>
            <a:pPr indent="266700" eaLnBrk="0" hangingPunct="0">
              <a:lnSpc>
                <a:spcPct val="120000"/>
              </a:lnSpc>
              <a:buFont typeface="Arial" charset="0"/>
              <a:buNone/>
            </a:pP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中，不计绳子的重力，以下说法正确的是</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．绳子对儿童的拉力大于儿童对绳子的拉力</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．绳子对儿童的拉力大于儿童的重力</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．消防员对绳子的拉力与绳子对消防员的拉力是一对作用力与反作用力</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D</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．消防员对绳子的拉力与绳子对儿童的拉力是一对平衡力</a:t>
            </a:r>
            <a:endParaRPr lang="zh-CN" altLang="zh-CN" sz="2400">
              <a:solidFill>
                <a:srgbClr val="000000"/>
              </a:solidFill>
              <a:latin typeface="Times New Roman" pitchFamily="18" charset="0"/>
              <a:ea typeface="微软雅黑" pitchFamily="34" charset="-122"/>
              <a:cs typeface="Times New Roman" pitchFamily="18" charset="0"/>
              <a:sym typeface="Times New Roman" pitchFamily="18" charset="0"/>
            </a:endParaRPr>
          </a:p>
        </p:txBody>
      </p:sp>
      <p:sp>
        <p:nvSpPr>
          <p:cNvPr id="10285" name="Oval 45"/>
          <p:cNvSpPr>
            <a:spLocks noChangeArrowheads="1"/>
          </p:cNvSpPr>
          <p:nvPr/>
        </p:nvSpPr>
        <p:spPr bwMode="auto">
          <a:xfrm>
            <a:off x="330200" y="240347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330200" y="327025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7" name="Oval 47"/>
          <p:cNvSpPr>
            <a:spLocks noChangeArrowheads="1"/>
          </p:cNvSpPr>
          <p:nvPr/>
        </p:nvSpPr>
        <p:spPr bwMode="auto">
          <a:xfrm>
            <a:off x="330200" y="19700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5" name="Oval 46"/>
          <p:cNvSpPr>
            <a:spLocks noChangeArrowheads="1"/>
          </p:cNvSpPr>
          <p:nvPr/>
        </p:nvSpPr>
        <p:spPr bwMode="auto">
          <a:xfrm>
            <a:off x="330200" y="2836863"/>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4" name="Text Box 21"/>
          <p:cNvSpPr txBox="1">
            <a:spLocks noChangeArrowheads="1"/>
          </p:cNvSpPr>
          <p:nvPr/>
        </p:nvSpPr>
        <p:spPr bwMode="auto">
          <a:xfrm>
            <a:off x="254000" y="3578225"/>
            <a:ext cx="11557000" cy="2282825"/>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解析　</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绳子对儿童的拉力和儿童对绳子的拉力是作用力和反作用力，大小相等，方向相反，故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错误；儿童从井内加速向上运动的过程中，加速度方向向上，根据牛顿第二定律知绳子对儿童的拉力大于儿童的重力，故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B</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正确；消防员对绳子的拉力与绳子对消防员的拉力是一对作用力与反作用力，故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C</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正确；消防员对绳子的拉力与绳子对儿童的拉力作用在不同物体上，不是一对平衡力，故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D</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错误。</a:t>
            </a: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BC </a:t>
            </a:r>
          </a:p>
        </p:txBody>
      </p:sp>
      <p:pic>
        <p:nvPicPr>
          <p:cNvPr id="8200" name="Picture 40"/>
          <p:cNvPicPr>
            <a:picLocks noChangeAspect="1" noChangeArrowheads="1"/>
          </p:cNvPicPr>
          <p:nvPr/>
        </p:nvPicPr>
        <p:blipFill>
          <a:blip r:embed="rId2"/>
          <a:srcRect/>
          <a:stretch>
            <a:fillRect/>
          </a:stretch>
        </p:blipFill>
        <p:spPr bwMode="auto">
          <a:xfrm>
            <a:off x="7927975" y="508000"/>
            <a:ext cx="3357563" cy="2179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wipe(up)">
                                      <p:cBhvr>
                                        <p:cTn id="13" dur="500"/>
                                        <p:tgtEl>
                                          <p:spTgt spid="102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6" grpId="0" animBg="1"/>
      <p:bldP spid="10287" grpId="0" animBg="1"/>
      <p:bldP spid="5"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sp>
        <p:nvSpPr>
          <p:cNvPr id="11268" name="文本占位符 2"/>
          <p:cNvSpPr>
            <a:spLocks/>
          </p:cNvSpPr>
          <p:nvPr/>
        </p:nvSpPr>
        <p:spPr bwMode="auto">
          <a:xfrm>
            <a:off x="1725613" y="1060450"/>
            <a:ext cx="8162925" cy="3333750"/>
          </a:xfrm>
          <a:prstGeom prst="rect">
            <a:avLst/>
          </a:prstGeom>
          <a:noFill/>
          <a:ln w="9525">
            <a:noFill/>
            <a:miter lim="800000"/>
            <a:headEnd/>
            <a:tailEnd/>
          </a:ln>
        </p:spPr>
        <p:txBody>
          <a:bodyPr lIns="0" tIns="0" rIns="0" bIns="0">
            <a:spAutoFit/>
          </a:bodyPr>
          <a:lstStyle/>
          <a:p>
            <a:pPr indent="357188">
              <a:lnSpc>
                <a:spcPct val="130000"/>
              </a:lnSpc>
              <a:buFont typeface="Arial" charset="0"/>
              <a:buNone/>
            </a:pPr>
            <a:r>
              <a:rPr lang="zh-CN" altLang="en-US" sz="2800">
                <a:solidFill>
                  <a:srgbClr val="0000FF"/>
                </a:solidFill>
                <a:latin typeface="Times New Roman" pitchFamily="18" charset="0"/>
                <a:ea typeface="微软雅黑" pitchFamily="34" charset="-122"/>
                <a:cs typeface="Times New Roman" pitchFamily="18" charset="0"/>
              </a:rPr>
              <a:t>方法技巧</a:t>
            </a:r>
            <a:r>
              <a:rPr lang="en-US" altLang="zh-CN" sz="2800">
                <a:solidFill>
                  <a:srgbClr val="0000FF"/>
                </a:solidFill>
                <a:latin typeface="Times New Roman" pitchFamily="18" charset="0"/>
                <a:ea typeface="微软雅黑" pitchFamily="34" charset="-122"/>
                <a:cs typeface="Times New Roman" pitchFamily="18" charset="0"/>
              </a:rPr>
              <a:t>——</a:t>
            </a:r>
            <a:r>
              <a:rPr lang="zh-CN" altLang="en-US" sz="2800">
                <a:solidFill>
                  <a:srgbClr val="0000FF"/>
                </a:solidFill>
                <a:latin typeface="Times New Roman" pitchFamily="18" charset="0"/>
                <a:ea typeface="微软雅黑" pitchFamily="34" charset="-122"/>
                <a:cs typeface="Times New Roman" pitchFamily="18" charset="0"/>
              </a:rPr>
              <a:t>判断作用力和反作用力的方法</a:t>
            </a:r>
          </a:p>
          <a:p>
            <a:pPr indent="357188">
              <a:lnSpc>
                <a:spcPct val="130000"/>
              </a:lnSpc>
              <a:buFont typeface="Arial" charset="0"/>
              <a:buNone/>
            </a:pPr>
            <a:endParaRPr lang="zh-CN" altLang="en-US" sz="2800">
              <a:solidFill>
                <a:srgbClr val="000000"/>
              </a:solidFill>
              <a:latin typeface="Times New Roman" pitchFamily="18" charset="0"/>
              <a:ea typeface="微软雅黑" pitchFamily="34" charset="-122"/>
              <a:cs typeface="Times New Roman" pitchFamily="18" charset="0"/>
            </a:endParaRPr>
          </a:p>
          <a:p>
            <a:pPr indent="357188">
              <a:lnSpc>
                <a:spcPct val="130000"/>
              </a:lnSpc>
              <a:buFont typeface="Arial" charset="0"/>
              <a:buNone/>
            </a:pPr>
            <a:r>
              <a:rPr lang="zh-CN" altLang="en-US" sz="2800">
                <a:solidFill>
                  <a:srgbClr val="000000"/>
                </a:solidFill>
                <a:latin typeface="Times New Roman" pitchFamily="18" charset="0"/>
                <a:ea typeface="微软雅黑" pitchFamily="34" charset="-122"/>
                <a:cs typeface="Times New Roman" pitchFamily="18" charset="0"/>
              </a:rPr>
              <a:t>一看受力物体。作用力和反作用力应作用在两个相互作用的物体上。</a:t>
            </a:r>
          </a:p>
          <a:p>
            <a:pPr indent="357188" algn="just">
              <a:lnSpc>
                <a:spcPct val="130000"/>
              </a:lnSpc>
              <a:buFont typeface="Arial" charset="0"/>
              <a:buNone/>
            </a:pPr>
            <a:r>
              <a:rPr lang="zh-CN" altLang="en-US" sz="2800">
                <a:solidFill>
                  <a:srgbClr val="000000"/>
                </a:solidFill>
                <a:latin typeface="Times New Roman" pitchFamily="18" charset="0"/>
                <a:ea typeface="微软雅黑" pitchFamily="34" charset="-122"/>
                <a:cs typeface="Times New Roman" pitchFamily="18" charset="0"/>
              </a:rPr>
              <a:t>二看产生的原因。  作用力和反作用力是由于相互作用而产生的，一定是同种性质的力。 </a:t>
            </a:r>
            <a:endParaRPr lang="en-US" altLang="zh-CN" sz="2800">
              <a:solidFill>
                <a:srgbClr val="000000"/>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animEffect transition="in" filter="strips(downRight)">
                                      <p:cBhvr>
                                        <p:cTn id="7" dur="500"/>
                                        <p:tgtEl>
                                          <p:spTgt spid="1126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268">
                                            <p:txEl>
                                              <p:pRg st="3" end="3"/>
                                            </p:txEl>
                                          </p:spTgt>
                                        </p:tgtEl>
                                        <p:attrNameLst>
                                          <p:attrName>style.visibility</p:attrName>
                                        </p:attrNameLst>
                                      </p:cBhvr>
                                      <p:to>
                                        <p:strVal val="visible"/>
                                      </p:to>
                                    </p:set>
                                    <p:animEffect transition="in" filter="strips(downRight)">
                                      <p:cBhvr>
                                        <p:cTn id="12"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477838"/>
            <a:ext cx="12192000" cy="5995987"/>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多维训练</a:t>
            </a:r>
          </a:p>
        </p:txBody>
      </p:sp>
      <p:sp>
        <p:nvSpPr>
          <p:cNvPr id="4" name="Text Box 21"/>
          <p:cNvSpPr txBox="1">
            <a:spLocks noChangeArrowheads="1"/>
          </p:cNvSpPr>
          <p:nvPr/>
        </p:nvSpPr>
        <p:spPr bwMode="auto">
          <a:xfrm>
            <a:off x="409575" y="3314700"/>
            <a:ext cx="8832850" cy="2903538"/>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en-US" sz="2200">
                <a:solidFill>
                  <a:srgbClr val="0000FF"/>
                </a:solidFill>
                <a:latin typeface="Times New Roman" pitchFamily="18" charset="0"/>
                <a:ea typeface="微软雅黑" pitchFamily="34" charset="-122"/>
                <a:cs typeface="Times New Roman" pitchFamily="18" charset="0"/>
                <a:sym typeface="微软雅黑" pitchFamily="34" charset="-122"/>
              </a:rPr>
              <a:t>解析　</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火箭升空时，其尾部向下喷气，火箭箭体与被喷出的气体是一对相互作用的物体。火箭向下喷气时，喷出的气体对火箭产生向上的反作用力，即为火箭上升的推动力。此动力并不是由周围的空气对火箭的反作用力提供的，因而与是否飞出大气层、是否存在空气无关，选项</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B</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C</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错误，</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正确；火箭运载卫星进入轨道之后，卫星与地球之间依然存在相互吸引力，即地球吸引卫星，卫星吸引地球，这就是一对作用力与反作用力，故选项</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D</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正确。</a:t>
            </a:r>
            <a:r>
              <a:rPr lang="zh-CN" altLang="en-US" sz="22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200">
                <a:solidFill>
                  <a:srgbClr val="0000FF"/>
                </a:solidFill>
                <a:latin typeface="Times New Roman" pitchFamily="18" charset="0"/>
                <a:ea typeface="微软雅黑" pitchFamily="34" charset="-122"/>
                <a:cs typeface="Times New Roman" pitchFamily="18" charset="0"/>
                <a:sym typeface="微软雅黑" pitchFamily="34" charset="-122"/>
              </a:rPr>
              <a:t>AD </a:t>
            </a:r>
          </a:p>
        </p:txBody>
      </p:sp>
      <p:sp>
        <p:nvSpPr>
          <p:cNvPr id="11267" name="Text Box 13"/>
          <p:cNvSpPr txBox="1">
            <a:spLocks noChangeArrowheads="1"/>
          </p:cNvSpPr>
          <p:nvPr/>
        </p:nvSpPr>
        <p:spPr bwMode="auto">
          <a:xfrm>
            <a:off x="254000" y="465138"/>
            <a:ext cx="11509375" cy="2884487"/>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多选</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搭载着</a:t>
            </a:r>
            <a:r>
              <a:rPr lang="zh-CN" altLang="en-US"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嫦娥三号</a:t>
            </a:r>
            <a:r>
              <a:rPr lang="zh-CN" altLang="en-US"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的</a:t>
            </a:r>
            <a:r>
              <a:rPr lang="zh-CN" altLang="en-US"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长征三号乙</a:t>
            </a:r>
            <a:r>
              <a:rPr lang="zh-CN" altLang="en-US"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运载火箭在西昌卫星发射中心发射升空，下面关于卫星与火箭升空的情形叙述正确的是</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　　　　　　　　　　　　　　　　　　</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．火箭尾部向下喷气，喷出的气体反过来对火箭产生一个反作用力，从而让火箭获得了向上的推力</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．火箭尾部喷出的气体对空气产生一个作用力，空气的反作用力使火箭获得飞行的动力</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C</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．火箭飞出大气层后，由于没有了空气，火箭虽然向后喷气，但也无法获得前进的动力</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D</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．卫星进入运行轨道之后，与地球之间仍然存在一对作用力与反作用力</a:t>
            </a:r>
            <a:endParaRPr lang="zh-CN" altLang="zh-CN" sz="2200">
              <a:solidFill>
                <a:srgbClr val="000000"/>
              </a:solidFill>
              <a:latin typeface="Times New Roman" pitchFamily="18" charset="0"/>
              <a:ea typeface="微软雅黑" pitchFamily="34" charset="-122"/>
              <a:cs typeface="Times New Roman" pitchFamily="18" charset="0"/>
              <a:sym typeface="Times New Roman" pitchFamily="18" charset="0"/>
            </a:endParaRPr>
          </a:p>
        </p:txBody>
      </p:sp>
      <p:sp>
        <p:nvSpPr>
          <p:cNvPr id="10285" name="Oval 45"/>
          <p:cNvSpPr>
            <a:spLocks noChangeArrowheads="1"/>
          </p:cNvSpPr>
          <p:nvPr/>
        </p:nvSpPr>
        <p:spPr bwMode="auto">
          <a:xfrm>
            <a:off x="330200" y="1420813"/>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330200" y="221615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7" name="Oval 47"/>
          <p:cNvSpPr>
            <a:spLocks noChangeArrowheads="1"/>
          </p:cNvSpPr>
          <p:nvPr/>
        </p:nvSpPr>
        <p:spPr bwMode="auto">
          <a:xfrm>
            <a:off x="330200" y="26304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5" name="Oval 46"/>
          <p:cNvSpPr>
            <a:spLocks noChangeArrowheads="1"/>
          </p:cNvSpPr>
          <p:nvPr/>
        </p:nvSpPr>
        <p:spPr bwMode="auto">
          <a:xfrm>
            <a:off x="330200" y="304482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pic>
        <p:nvPicPr>
          <p:cNvPr id="11272" name="Picture 102"/>
          <p:cNvPicPr>
            <a:picLocks noChangeAspect="1" noChangeArrowheads="1"/>
          </p:cNvPicPr>
          <p:nvPr/>
        </p:nvPicPr>
        <p:blipFill>
          <a:blip r:embed="rId2"/>
          <a:srcRect/>
          <a:stretch>
            <a:fillRect/>
          </a:stretch>
        </p:blipFill>
        <p:spPr bwMode="auto">
          <a:xfrm>
            <a:off x="9147175" y="3371850"/>
            <a:ext cx="2374900" cy="2817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wipe(up)">
                                      <p:cBhvr>
                                        <p:cTn id="13" dur="500"/>
                                        <p:tgtEl>
                                          <p:spTgt spid="102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85" grpId="0" animBg="1"/>
      <p:bldP spid="10286" grpId="0" animBg="1"/>
      <p:bldP spid="1028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sp>
        <p:nvSpPr>
          <p:cNvPr id="12290" name="Text Box 13"/>
          <p:cNvSpPr txBox="1">
            <a:spLocks noChangeArrowheads="1"/>
          </p:cNvSpPr>
          <p:nvPr/>
        </p:nvSpPr>
        <p:spPr bwMode="auto">
          <a:xfrm>
            <a:off x="254000" y="598488"/>
            <a:ext cx="11557000" cy="2701925"/>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．如图所示，物体</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和</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的重力分别为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11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和</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7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，不计弹簧秤、细线的重力和一切摩擦，则下列说法正确的是</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．弹簧秤的读数为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14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对地面的压力为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11 N</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．弹簧秤的读数为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18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对地面的压力为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0</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．弹簧秤的读数为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7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对地面的压力为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4 N</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D</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．弹簧秤的读数为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0</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对地面的压力为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11 N</a:t>
            </a:r>
            <a:endParaRPr lang="zh-CN" altLang="zh-CN" sz="2400">
              <a:solidFill>
                <a:srgbClr val="000000"/>
              </a:solidFill>
              <a:latin typeface="Times New Roman" pitchFamily="18" charset="0"/>
              <a:ea typeface="微软雅黑" pitchFamily="34" charset="-122"/>
              <a:cs typeface="Courier New" pitchFamily="49" charset="0"/>
              <a:sym typeface="Times New Roman" pitchFamily="18" charset="0"/>
            </a:endParaRPr>
          </a:p>
        </p:txBody>
      </p:sp>
      <p:sp>
        <p:nvSpPr>
          <p:cNvPr id="10285" name="Oval 45"/>
          <p:cNvSpPr>
            <a:spLocks noChangeArrowheads="1"/>
          </p:cNvSpPr>
          <p:nvPr/>
        </p:nvSpPr>
        <p:spPr bwMode="auto">
          <a:xfrm>
            <a:off x="344488" y="2513013"/>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344488" y="2068513"/>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7" name="Oval 47"/>
          <p:cNvSpPr>
            <a:spLocks noChangeArrowheads="1"/>
          </p:cNvSpPr>
          <p:nvPr/>
        </p:nvSpPr>
        <p:spPr bwMode="auto">
          <a:xfrm>
            <a:off x="344488" y="16224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8" name="Oval 48"/>
          <p:cNvSpPr>
            <a:spLocks noChangeArrowheads="1"/>
          </p:cNvSpPr>
          <p:nvPr/>
        </p:nvSpPr>
        <p:spPr bwMode="auto">
          <a:xfrm>
            <a:off x="344488" y="295910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4" name="Text Box 21"/>
          <p:cNvSpPr txBox="1">
            <a:spLocks noChangeArrowheads="1"/>
          </p:cNvSpPr>
          <p:nvPr/>
        </p:nvSpPr>
        <p:spPr bwMode="auto">
          <a:xfrm>
            <a:off x="254000" y="3309938"/>
            <a:ext cx="11557000" cy="1844675"/>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解析　</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物体</a:t>
            </a:r>
            <a:r>
              <a:rPr lang="en-US" altLang="zh-CN" sz="2400" i="1">
                <a:solidFill>
                  <a:srgbClr val="000000"/>
                </a:solidFill>
                <a:latin typeface="Times New Roman" pitchFamily="18" charset="0"/>
                <a:ea typeface="微软雅黑" pitchFamily="34" charset="-122"/>
                <a:cs typeface="Times New Roman" pitchFamily="18" charset="0"/>
                <a:sym typeface="微软雅黑" pitchFamily="34" charset="-122"/>
              </a:rPr>
              <a:t>B</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保持静止，说明</a:t>
            </a:r>
            <a:r>
              <a:rPr lang="en-US" altLang="zh-CN" sz="2400" i="1">
                <a:solidFill>
                  <a:srgbClr val="000000"/>
                </a:solidFill>
                <a:latin typeface="Times New Roman" pitchFamily="18" charset="0"/>
                <a:ea typeface="微软雅黑" pitchFamily="34" charset="-122"/>
                <a:cs typeface="Times New Roman" pitchFamily="18" charset="0"/>
                <a:sym typeface="微软雅黑" pitchFamily="34" charset="-122"/>
              </a:rPr>
              <a:t>B</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物体受到的合外力为零，即绳上拉力为</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7 N</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，此刻弹簧秤静止，因此弹簧秤的读数为</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7 N</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，说明弹簧秤对</a:t>
            </a:r>
            <a:r>
              <a:rPr lang="en-US" altLang="zh-CN" sz="2400" i="1">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拉力为</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7 N</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，地面对</a:t>
            </a:r>
            <a:r>
              <a:rPr lang="en-US" altLang="zh-CN" sz="2400" i="1">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物体应有</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4 N </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的支持力，根据牛顿第三定律可知</a:t>
            </a:r>
            <a:r>
              <a:rPr lang="en-US" altLang="zh-CN" sz="2400" i="1">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对地面的压力为</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4 N</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，所以</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C</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正确。</a:t>
            </a:r>
          </a:p>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C</a:t>
            </a:r>
          </a:p>
        </p:txBody>
      </p:sp>
      <p:pic>
        <p:nvPicPr>
          <p:cNvPr id="12296" name="Picture 73"/>
          <p:cNvPicPr>
            <a:picLocks noChangeAspect="1" noChangeArrowheads="1"/>
          </p:cNvPicPr>
          <p:nvPr/>
        </p:nvPicPr>
        <p:blipFill>
          <a:blip r:embed="rId2"/>
          <a:srcRect/>
          <a:stretch>
            <a:fillRect/>
          </a:stretch>
        </p:blipFill>
        <p:spPr bwMode="auto">
          <a:xfrm>
            <a:off x="7464425" y="1189038"/>
            <a:ext cx="4397375" cy="1968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wipe(up)">
                                      <p:cBhvr>
                                        <p:cTn id="13" dur="500"/>
                                        <p:tgtEl>
                                          <p:spTgt spid="102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88"/>
                                        </p:tgtEl>
                                        <p:attrNameLst>
                                          <p:attrName>style.visibility</p:attrName>
                                        </p:attrNameLst>
                                      </p:cBhvr>
                                      <p:to>
                                        <p:strVal val="visible"/>
                                      </p:to>
                                    </p:set>
                                    <p:animEffect transition="in" filter="wipe(up)">
                                      <p:cBhvr>
                                        <p:cTn id="16" dur="500"/>
                                        <p:tgtEl>
                                          <p:spTgt spid="1028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6" grpId="0" animBg="1"/>
      <p:bldP spid="10287" grpId="0" animBg="1"/>
      <p:bldP spid="10288"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sp>
        <p:nvSpPr>
          <p:cNvPr id="95240" name="Text Box 110"/>
          <p:cNvSpPr txBox="1">
            <a:spLocks noChangeArrowheads="1"/>
          </p:cNvSpPr>
          <p:nvPr/>
        </p:nvSpPr>
        <p:spPr bwMode="auto">
          <a:xfrm>
            <a:off x="1708150" y="2092325"/>
            <a:ext cx="2971800" cy="466725"/>
          </a:xfrm>
          <a:prstGeom prst="rect">
            <a:avLst/>
          </a:prstGeom>
          <a:noFill/>
          <a:ln w="28575">
            <a:solidFill>
              <a:srgbClr val="007D7D"/>
            </a:solidFill>
            <a:miter lim="800000"/>
            <a:headEnd/>
            <a:tailEnd/>
          </a:ln>
        </p:spPr>
        <p:txBody>
          <a:bodyPr lIns="35941" tIns="35941" rIns="35941" bIns="35941">
            <a:spAutoFit/>
          </a:bodyPr>
          <a:lstStyle/>
          <a:p>
            <a:pPr algn="ctr"/>
            <a:r>
              <a:rPr lang="zh-CN" altLang="en-US" sz="2400">
                <a:latin typeface="Times New Roman" pitchFamily="18" charset="0"/>
                <a:ea typeface="微软雅黑" pitchFamily="34" charset="-122"/>
              </a:rPr>
              <a:t>分析求解某一个力</a:t>
            </a:r>
          </a:p>
        </p:txBody>
      </p:sp>
      <p:sp>
        <p:nvSpPr>
          <p:cNvPr id="95241" name="AutoShape 111"/>
          <p:cNvSpPr>
            <a:spLocks noChangeArrowheads="1"/>
          </p:cNvSpPr>
          <p:nvPr/>
        </p:nvSpPr>
        <p:spPr bwMode="auto">
          <a:xfrm>
            <a:off x="5541963" y="2039938"/>
            <a:ext cx="1579562" cy="650875"/>
          </a:xfrm>
          <a:prstGeom prst="notchedRightArrow">
            <a:avLst>
              <a:gd name="adj1" fmla="val 50000"/>
              <a:gd name="adj2" fmla="val 60671"/>
            </a:avLst>
          </a:prstGeom>
          <a:solidFill>
            <a:srgbClr val="CCCC00"/>
          </a:solidFill>
          <a:ln w="9525">
            <a:solidFill>
              <a:schemeClr val="hlink"/>
            </a:solidFill>
            <a:miter lim="800000"/>
            <a:headEnd/>
            <a:tailEnd/>
          </a:ln>
        </p:spPr>
        <p:txBody>
          <a:bodyPr anchor="ctr">
            <a:spAutoFit/>
          </a:bodyPr>
          <a:lstStyle/>
          <a:p>
            <a:endParaRPr lang="zh-CN" altLang="en-US" b="1">
              <a:latin typeface="Times New Roman" pitchFamily="18" charset="0"/>
            </a:endParaRPr>
          </a:p>
        </p:txBody>
      </p:sp>
      <p:sp>
        <p:nvSpPr>
          <p:cNvPr id="95242" name="Text Box 112"/>
          <p:cNvSpPr txBox="1">
            <a:spLocks noChangeArrowheads="1"/>
          </p:cNvSpPr>
          <p:nvPr/>
        </p:nvSpPr>
        <p:spPr bwMode="auto">
          <a:xfrm>
            <a:off x="7532688" y="1992313"/>
            <a:ext cx="1957387" cy="831850"/>
          </a:xfrm>
          <a:prstGeom prst="rect">
            <a:avLst/>
          </a:prstGeom>
          <a:noFill/>
          <a:ln w="28575">
            <a:solidFill>
              <a:srgbClr val="007D7D"/>
            </a:solidFill>
            <a:miter lim="800000"/>
            <a:headEnd/>
            <a:tailEnd/>
          </a:ln>
        </p:spPr>
        <p:txBody>
          <a:bodyPr lIns="35941" tIns="35941" rIns="35941" bIns="35941">
            <a:spAutoFit/>
          </a:bodyPr>
          <a:lstStyle/>
          <a:p>
            <a:pPr algn="ctr"/>
            <a:r>
              <a:rPr lang="zh-CN" altLang="en-US" sz="2400">
                <a:latin typeface="Times New Roman" pitchFamily="18" charset="0"/>
                <a:ea typeface="微软雅黑" pitchFamily="34" charset="-122"/>
              </a:rPr>
              <a:t>遇到障碍</a:t>
            </a:r>
            <a:endParaRPr lang="en-US" altLang="zh-CN" sz="2400">
              <a:latin typeface="Times New Roman" pitchFamily="18" charset="0"/>
              <a:ea typeface="微软雅黑" pitchFamily="34" charset="-122"/>
            </a:endParaRPr>
          </a:p>
          <a:p>
            <a:pPr algn="ctr"/>
            <a:r>
              <a:rPr lang="zh-CN" altLang="en-US" sz="2400">
                <a:latin typeface="Times New Roman" pitchFamily="18" charset="0"/>
                <a:ea typeface="微软雅黑" pitchFamily="34" charset="-122"/>
              </a:rPr>
              <a:t>无法解答</a:t>
            </a:r>
          </a:p>
        </p:txBody>
      </p:sp>
      <p:sp>
        <p:nvSpPr>
          <p:cNvPr id="95243" name="AutoShape 113"/>
          <p:cNvSpPr>
            <a:spLocks noChangeArrowheads="1"/>
          </p:cNvSpPr>
          <p:nvPr/>
        </p:nvSpPr>
        <p:spPr bwMode="auto">
          <a:xfrm rot="5400000">
            <a:off x="2751137" y="3455988"/>
            <a:ext cx="1604963" cy="719138"/>
          </a:xfrm>
          <a:prstGeom prst="notchedRightArrow">
            <a:avLst>
              <a:gd name="adj1" fmla="val 44444"/>
              <a:gd name="adj2" fmla="val 78691"/>
            </a:avLst>
          </a:prstGeom>
          <a:solidFill>
            <a:srgbClr val="CCCC00"/>
          </a:solidFill>
          <a:ln w="9525">
            <a:solidFill>
              <a:schemeClr val="hlink"/>
            </a:solidFill>
            <a:miter lim="800000"/>
            <a:headEnd/>
            <a:tailEnd/>
          </a:ln>
        </p:spPr>
        <p:txBody>
          <a:bodyPr anchor="ctr">
            <a:spAutoFit/>
          </a:bodyPr>
          <a:lstStyle/>
          <a:p>
            <a:endParaRPr lang="zh-CN" altLang="en-US" b="1">
              <a:latin typeface="Times New Roman" pitchFamily="18" charset="0"/>
            </a:endParaRPr>
          </a:p>
        </p:txBody>
      </p:sp>
      <p:sp>
        <p:nvSpPr>
          <p:cNvPr id="95244" name="Text Box 114"/>
          <p:cNvSpPr txBox="1">
            <a:spLocks noChangeArrowheads="1"/>
          </p:cNvSpPr>
          <p:nvPr/>
        </p:nvSpPr>
        <p:spPr bwMode="auto">
          <a:xfrm>
            <a:off x="1639888" y="5075238"/>
            <a:ext cx="3535362" cy="466725"/>
          </a:xfrm>
          <a:prstGeom prst="rect">
            <a:avLst/>
          </a:prstGeom>
          <a:noFill/>
          <a:ln w="28575">
            <a:solidFill>
              <a:srgbClr val="007D7D"/>
            </a:solidFill>
            <a:miter lim="800000"/>
            <a:headEnd/>
            <a:tailEnd/>
          </a:ln>
        </p:spPr>
        <p:txBody>
          <a:bodyPr lIns="35941" tIns="35941" rIns="35941" bIns="35941">
            <a:spAutoFit/>
          </a:bodyPr>
          <a:lstStyle/>
          <a:p>
            <a:pPr algn="ctr"/>
            <a:r>
              <a:rPr lang="zh-CN" altLang="en-US" sz="2400">
                <a:latin typeface="Times New Roman" pitchFamily="18" charset="0"/>
                <a:ea typeface="微软雅黑" pitchFamily="34" charset="-122"/>
              </a:rPr>
              <a:t>分析求解其反作用力</a:t>
            </a:r>
          </a:p>
        </p:txBody>
      </p:sp>
      <p:sp>
        <p:nvSpPr>
          <p:cNvPr id="95245" name="AutoShape 115"/>
          <p:cNvSpPr>
            <a:spLocks noChangeArrowheads="1"/>
          </p:cNvSpPr>
          <p:nvPr/>
        </p:nvSpPr>
        <p:spPr bwMode="auto">
          <a:xfrm>
            <a:off x="5718175" y="4970463"/>
            <a:ext cx="1579563" cy="650875"/>
          </a:xfrm>
          <a:prstGeom prst="notchedRightArrow">
            <a:avLst>
              <a:gd name="adj1" fmla="val 50000"/>
              <a:gd name="adj2" fmla="val 60671"/>
            </a:avLst>
          </a:prstGeom>
          <a:solidFill>
            <a:srgbClr val="CCCC00"/>
          </a:solidFill>
          <a:ln w="9525">
            <a:solidFill>
              <a:schemeClr val="hlink"/>
            </a:solidFill>
            <a:miter lim="800000"/>
            <a:headEnd/>
            <a:tailEnd/>
          </a:ln>
        </p:spPr>
        <p:txBody>
          <a:bodyPr anchor="ctr">
            <a:spAutoFit/>
          </a:bodyPr>
          <a:lstStyle/>
          <a:p>
            <a:endParaRPr lang="zh-CN" altLang="en-US" b="1">
              <a:latin typeface="Times New Roman" pitchFamily="18" charset="0"/>
            </a:endParaRPr>
          </a:p>
        </p:txBody>
      </p:sp>
      <p:sp>
        <p:nvSpPr>
          <p:cNvPr id="95246" name="Text Box 116"/>
          <p:cNvSpPr txBox="1">
            <a:spLocks noChangeArrowheads="1"/>
          </p:cNvSpPr>
          <p:nvPr/>
        </p:nvSpPr>
        <p:spPr bwMode="auto">
          <a:xfrm>
            <a:off x="7802563" y="4708525"/>
            <a:ext cx="2152650" cy="831850"/>
          </a:xfrm>
          <a:prstGeom prst="rect">
            <a:avLst/>
          </a:prstGeom>
          <a:noFill/>
          <a:ln w="28575">
            <a:solidFill>
              <a:srgbClr val="007D7D"/>
            </a:solidFill>
            <a:miter lim="800000"/>
            <a:headEnd/>
            <a:tailEnd/>
          </a:ln>
        </p:spPr>
        <p:txBody>
          <a:bodyPr lIns="35941" tIns="35941" rIns="35941" bIns="35941">
            <a:spAutoFit/>
          </a:bodyPr>
          <a:lstStyle/>
          <a:p>
            <a:pPr algn="ctr"/>
            <a:r>
              <a:rPr lang="zh-CN" altLang="en-US" sz="2400">
                <a:latin typeface="Times New Roman" pitchFamily="18" charset="0"/>
                <a:ea typeface="微软雅黑" pitchFamily="34" charset="-122"/>
              </a:rPr>
              <a:t>获取其各</a:t>
            </a:r>
          </a:p>
          <a:p>
            <a:pPr algn="ctr"/>
            <a:r>
              <a:rPr lang="zh-CN" altLang="en-US" sz="2400">
                <a:latin typeface="Times New Roman" pitchFamily="18" charset="0"/>
                <a:ea typeface="微软雅黑" pitchFamily="34" charset="-122"/>
              </a:rPr>
              <a:t>方面特征</a:t>
            </a:r>
          </a:p>
        </p:txBody>
      </p:sp>
      <p:sp>
        <p:nvSpPr>
          <p:cNvPr id="95247" name="AutoShape 117"/>
          <p:cNvSpPr>
            <a:spLocks noChangeArrowheads="1"/>
          </p:cNvSpPr>
          <p:nvPr/>
        </p:nvSpPr>
        <p:spPr bwMode="auto">
          <a:xfrm rot="-8880179">
            <a:off x="4352925" y="3263900"/>
            <a:ext cx="3268663" cy="955675"/>
          </a:xfrm>
          <a:prstGeom prst="notchedRightArrow">
            <a:avLst>
              <a:gd name="adj1" fmla="val 50000"/>
              <a:gd name="adj2" fmla="val 85507"/>
            </a:avLst>
          </a:prstGeom>
          <a:solidFill>
            <a:srgbClr val="CCCC00"/>
          </a:solidFill>
          <a:ln w="9525">
            <a:solidFill>
              <a:schemeClr val="hlink"/>
            </a:solidFill>
            <a:miter lim="800000"/>
            <a:headEnd/>
            <a:tailEnd/>
          </a:ln>
        </p:spPr>
        <p:txBody>
          <a:bodyPr rot="10800000" anchor="ctr">
            <a:spAutoFit/>
          </a:bodyPr>
          <a:lstStyle/>
          <a:p>
            <a:pPr algn="ctr"/>
            <a:r>
              <a:rPr lang="zh-CN" altLang="en-US" sz="2800">
                <a:solidFill>
                  <a:srgbClr val="0000FF"/>
                </a:solidFill>
                <a:latin typeface="Times New Roman" pitchFamily="18" charset="0"/>
                <a:ea typeface="微软雅黑" pitchFamily="34" charset="-122"/>
              </a:rPr>
              <a:t>牛顿第三定律</a:t>
            </a:r>
          </a:p>
        </p:txBody>
      </p:sp>
      <p:sp>
        <p:nvSpPr>
          <p:cNvPr id="13322" name="Rectangle 17"/>
          <p:cNvSpPr>
            <a:spLocks noChangeArrowheads="1"/>
          </p:cNvSpPr>
          <p:nvPr/>
        </p:nvSpPr>
        <p:spPr bwMode="auto">
          <a:xfrm>
            <a:off x="1357313" y="646113"/>
            <a:ext cx="8031162" cy="1117600"/>
          </a:xfrm>
          <a:prstGeom prst="rect">
            <a:avLst/>
          </a:prstGeom>
          <a:noFill/>
          <a:ln w="9525">
            <a:noFill/>
            <a:miter lim="800000"/>
            <a:headEnd/>
            <a:tailEnd/>
          </a:ln>
        </p:spPr>
        <p:txBody>
          <a:bodyPr>
            <a:spAutoFit/>
          </a:bodyPr>
          <a:lstStyle/>
          <a:p>
            <a:pPr>
              <a:lnSpc>
                <a:spcPct val="120000"/>
              </a:lnSpc>
            </a:pPr>
            <a:r>
              <a:rPr lang="en-US" altLang="zh-CN" sz="2800">
                <a:solidFill>
                  <a:srgbClr val="D26E00"/>
                </a:solidFill>
                <a:latin typeface="Times New Roman" pitchFamily="18" charset="0"/>
                <a:ea typeface="微软雅黑" pitchFamily="34" charset="-122"/>
              </a:rPr>
              <a:t>“</a:t>
            </a:r>
            <a:r>
              <a:rPr lang="zh-CN" altLang="en-US" sz="2800">
                <a:solidFill>
                  <a:srgbClr val="D26E00"/>
                </a:solidFill>
                <a:latin typeface="Times New Roman" pitchFamily="18" charset="0"/>
                <a:ea typeface="微软雅黑" pitchFamily="34" charset="-122"/>
              </a:rPr>
              <a:t>转换对象法”</a:t>
            </a:r>
          </a:p>
          <a:p>
            <a:pPr>
              <a:lnSpc>
                <a:spcPct val="120000"/>
              </a:lnSpc>
            </a:pPr>
            <a:r>
              <a:rPr lang="en-US" altLang="zh-CN" sz="2800">
                <a:solidFill>
                  <a:srgbClr val="D26E00"/>
                </a:solidFill>
                <a:latin typeface="Times New Roman" pitchFamily="18" charset="0"/>
                <a:ea typeface="微软雅黑" pitchFamily="34" charset="-122"/>
              </a:rPr>
              <a:t>——</a:t>
            </a:r>
            <a:r>
              <a:rPr lang="zh-CN" altLang="en-US" sz="2800">
                <a:solidFill>
                  <a:srgbClr val="D26E00"/>
                </a:solidFill>
                <a:latin typeface="Times New Roman" pitchFamily="18" charset="0"/>
                <a:ea typeface="微软雅黑" pitchFamily="34" charset="-122"/>
              </a:rPr>
              <a:t>牛顿第三定律在受力分析中的应用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40"/>
                                        </p:tgtEl>
                                        <p:attrNameLst>
                                          <p:attrName>style.visibility</p:attrName>
                                        </p:attrNameLst>
                                      </p:cBhvr>
                                      <p:to>
                                        <p:strVal val="visible"/>
                                      </p:to>
                                    </p:set>
                                    <p:animEffect transition="in" filter="wipe(left)">
                                      <p:cBhvr>
                                        <p:cTn id="7" dur="500"/>
                                        <p:tgtEl>
                                          <p:spTgt spid="952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41"/>
                                        </p:tgtEl>
                                        <p:attrNameLst>
                                          <p:attrName>style.visibility</p:attrName>
                                        </p:attrNameLst>
                                      </p:cBhvr>
                                      <p:to>
                                        <p:strVal val="visible"/>
                                      </p:to>
                                    </p:set>
                                    <p:animEffect transition="in" filter="wipe(left)">
                                      <p:cBhvr>
                                        <p:cTn id="12" dur="500"/>
                                        <p:tgtEl>
                                          <p:spTgt spid="9524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5242"/>
                                        </p:tgtEl>
                                        <p:attrNameLst>
                                          <p:attrName>style.visibility</p:attrName>
                                        </p:attrNameLst>
                                      </p:cBhvr>
                                      <p:to>
                                        <p:strVal val="visible"/>
                                      </p:to>
                                    </p:set>
                                    <p:animEffect transition="in" filter="wipe(left)">
                                      <p:cBhvr>
                                        <p:cTn id="16" dur="500"/>
                                        <p:tgtEl>
                                          <p:spTgt spid="952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5243"/>
                                        </p:tgtEl>
                                        <p:attrNameLst>
                                          <p:attrName>style.visibility</p:attrName>
                                        </p:attrNameLst>
                                      </p:cBhvr>
                                      <p:to>
                                        <p:strVal val="visible"/>
                                      </p:to>
                                    </p:set>
                                    <p:animEffect transition="in" filter="wipe(up)">
                                      <p:cBhvr>
                                        <p:cTn id="21" dur="500"/>
                                        <p:tgtEl>
                                          <p:spTgt spid="952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5244"/>
                                        </p:tgtEl>
                                        <p:attrNameLst>
                                          <p:attrName>style.visibility</p:attrName>
                                        </p:attrNameLst>
                                      </p:cBhvr>
                                      <p:to>
                                        <p:strVal val="visible"/>
                                      </p:to>
                                    </p:set>
                                    <p:animEffect transition="in" filter="wipe(left)">
                                      <p:cBhvr>
                                        <p:cTn id="26" dur="500"/>
                                        <p:tgtEl>
                                          <p:spTgt spid="952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5245"/>
                                        </p:tgtEl>
                                        <p:attrNameLst>
                                          <p:attrName>style.visibility</p:attrName>
                                        </p:attrNameLst>
                                      </p:cBhvr>
                                      <p:to>
                                        <p:strVal val="visible"/>
                                      </p:to>
                                    </p:set>
                                    <p:animEffect transition="in" filter="wipe(left)">
                                      <p:cBhvr>
                                        <p:cTn id="31" dur="500"/>
                                        <p:tgtEl>
                                          <p:spTgt spid="9524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95246"/>
                                        </p:tgtEl>
                                        <p:attrNameLst>
                                          <p:attrName>style.visibility</p:attrName>
                                        </p:attrNameLst>
                                      </p:cBhvr>
                                      <p:to>
                                        <p:strVal val="visible"/>
                                      </p:to>
                                    </p:set>
                                    <p:animEffect transition="in" filter="wipe(left)">
                                      <p:cBhvr>
                                        <p:cTn id="35" dur="500"/>
                                        <p:tgtEl>
                                          <p:spTgt spid="9524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95247"/>
                                        </p:tgtEl>
                                        <p:attrNameLst>
                                          <p:attrName>style.visibility</p:attrName>
                                        </p:attrNameLst>
                                      </p:cBhvr>
                                      <p:to>
                                        <p:strVal val="visible"/>
                                      </p:to>
                                    </p:set>
                                    <p:animEffect transition="in" filter="wipe(right)">
                                      <p:cBhvr>
                                        <p:cTn id="40" dur="500"/>
                                        <p:tgtEl>
                                          <p:spTgt spid="95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animBg="1"/>
      <p:bldP spid="95241" grpId="0" animBg="1"/>
      <p:bldP spid="95242" grpId="0" animBg="1"/>
      <p:bldP spid="95243" grpId="0" animBg="1"/>
      <p:bldP spid="95244" grpId="0" animBg="1"/>
      <p:bldP spid="95245" grpId="0" animBg="1"/>
      <p:bldP spid="95246" grpId="0" animBg="1"/>
      <p:bldP spid="9524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2026</Words>
  <Application>Microsoft Office PowerPoint</Application>
  <PresentationFormat>自定义</PresentationFormat>
  <Paragraphs>97</Paragraphs>
  <Slides>14</Slides>
  <Notes>0</Notes>
  <HiddenSlides>2</HiddenSlides>
  <MMClips>0</MMClips>
  <ScaleCrop>false</ScaleCrop>
  <HeadingPairs>
    <vt:vector size="6" baseType="variant">
      <vt:variant>
        <vt:lpstr>已用的字体</vt:lpstr>
      </vt:variant>
      <vt:variant>
        <vt:i4>9</vt:i4>
      </vt:variant>
      <vt:variant>
        <vt:lpstr>演示文稿设计模板</vt:lpstr>
      </vt:variant>
      <vt:variant>
        <vt:i4>4</vt:i4>
      </vt:variant>
      <vt:variant>
        <vt:lpstr>幻灯片标题</vt:lpstr>
      </vt:variant>
      <vt:variant>
        <vt:i4>14</vt:i4>
      </vt:variant>
    </vt:vector>
  </HeadingPairs>
  <TitlesOfParts>
    <vt:vector size="27" baseType="lpstr">
      <vt:lpstr>Arial</vt:lpstr>
      <vt:lpstr>宋体</vt:lpstr>
      <vt:lpstr>Calibri</vt:lpstr>
      <vt:lpstr>Times New Roman</vt:lpstr>
      <vt:lpstr>微软雅黑</vt:lpstr>
      <vt:lpstr>华文中宋</vt:lpstr>
      <vt:lpstr>Calibri Light</vt:lpstr>
      <vt:lpstr>Impact</vt:lpstr>
      <vt:lpstr>Courier New</vt:lpstr>
      <vt:lpstr>Office 主题</vt:lpstr>
      <vt:lpstr>Office 主题</vt:lpstr>
      <vt:lpstr>Office 主题</vt:lpstr>
      <vt:lpstr>Office 主题</vt:lpstr>
      <vt:lpstr>考点强化：牛顿第三定律的理解与应用</vt:lpstr>
      <vt:lpstr>课堂互动</vt:lpstr>
      <vt:lpstr>课堂互动</vt:lpstr>
      <vt:lpstr>课堂互动</vt:lpstr>
      <vt:lpstr>课堂互动</vt:lpstr>
      <vt:lpstr>幻灯片 6</vt:lpstr>
      <vt:lpstr>多维训练</vt:lpstr>
      <vt:lpstr>多维训练</vt:lpstr>
      <vt:lpstr>多维训练</vt:lpstr>
      <vt:lpstr>幻灯片 10</vt:lpstr>
      <vt:lpstr>备选训练</vt:lpstr>
      <vt:lpstr>备选训练</vt:lpstr>
      <vt:lpstr>备选训练</vt:lpstr>
      <vt:lpstr>幻灯片 14</vt:lpstr>
    </vt:vector>
  </TitlesOfParts>
  <Company>金榜苑</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创新设计</dc:creator>
  <cp:lastModifiedBy>Admin</cp:lastModifiedBy>
  <cp:revision>78</cp:revision>
  <dcterms:created xsi:type="dcterms:W3CDTF">2018-01-02T04:06:23Z</dcterms:created>
  <dcterms:modified xsi:type="dcterms:W3CDTF">2019-01-30T12:50:11Z</dcterms:modified>
</cp:coreProperties>
</file>