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2"/>
    <p:sldId id="260" r:id="rId3"/>
    <p:sldId id="308" r:id="rId4"/>
    <p:sldId id="303" r:id="rId5"/>
    <p:sldId id="306" r:id="rId6"/>
    <p:sldId id="281" r:id="rId7"/>
    <p:sldId id="266" r:id="rId8"/>
    <p:sldId id="261" r:id="rId9"/>
    <p:sldId id="292" r:id="rId10"/>
    <p:sldId id="320" r:id="rId11"/>
    <p:sldId id="321" r:id="rId12"/>
    <p:sldId id="267" r:id="rId13"/>
    <p:sldId id="265" r:id="rId14"/>
    <p:sldId id="309" r:id="rId15"/>
    <p:sldId id="310" r:id="rId16"/>
    <p:sldId id="259" r:id="rId1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0066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798"/>
      </p:cViewPr>
      <p:guideLst>
        <p:guide orient="horz" pos="2142"/>
        <p:guide pos="38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39.104.72.189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39.104.72.189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39.104.72.189/" TargetMode="Externa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7"/>
          <p:cNvSpPr txBox="1"/>
          <p:nvPr userDrawn="1"/>
        </p:nvSpPr>
        <p:spPr>
          <a:xfrm>
            <a:off x="433388" y="6500813"/>
            <a:ext cx="427037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7F628C0-74D9-4005-870D-0A126254065D}" type="slidenum">
              <a:rPr lang="zh-CN" altLang="en-US" sz="1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45878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9">
            <a:hlinkClick r:id="" action="ppaction://hlinkshowjump?jump=nextslide"/>
          </p:cNvPr>
          <p:cNvSpPr/>
          <p:nvPr userDrawn="1"/>
        </p:nvSpPr>
        <p:spPr>
          <a:xfrm>
            <a:off x="835025" y="6280150"/>
            <a:ext cx="45878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动作按钮: 自定义 2">
            <a:hlinkClick r:id="" action="ppaction://noaction" highlightClick="1"/>
          </p:cNvPr>
          <p:cNvSpPr/>
          <p:nvPr userDrawn="1"/>
        </p:nvSpPr>
        <p:spPr>
          <a:xfrm>
            <a:off x="752475" y="5360988"/>
            <a:ext cx="1706563" cy="3683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文本框 29">
            <a:hlinkClick r:id="rId3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925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9" name="动作按钮: 后退或前一项 30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513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动作按钮: 前进或下一项 31">
            <a:hlinkClick r:id="" action="ppaction://hlinkshowjump?jump=nextslide" highlightClick="1"/>
          </p:cNvPr>
          <p:cNvSpPr/>
          <p:nvPr userDrawn="1"/>
        </p:nvSpPr>
        <p:spPr>
          <a:xfrm>
            <a:off x="11406188" y="6526213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动作按钮: 结束 32">
            <a:hlinkClick r:id="" action="ppaction://hlinkshowjump?jump=endshow" highlightClick="1"/>
          </p:cNvPr>
          <p:cNvSpPr/>
          <p:nvPr userDrawn="1"/>
        </p:nvSpPr>
        <p:spPr>
          <a:xfrm>
            <a:off x="11760200" y="6515100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2" name="组合 9"/>
          <p:cNvGrpSpPr/>
          <p:nvPr userDrawn="1"/>
        </p:nvGrpSpPr>
        <p:grpSpPr bwMode="auto">
          <a:xfrm>
            <a:off x="4073525" y="6410325"/>
            <a:ext cx="4044950" cy="406400"/>
            <a:chOff x="2364896" y="6103024"/>
            <a:chExt cx="3913269" cy="423863"/>
          </a:xfrm>
        </p:grpSpPr>
        <p:pic>
          <p:nvPicPr>
            <p:cNvPr id="13" name="图片 34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print"/>
            <a:srcRect l="4062" t="9303" r="5006" b="29089"/>
            <a:stretch>
              <a:fillRect/>
            </a:stretch>
          </p:blipFill>
          <p:spPr bwMode="auto">
            <a:xfrm>
              <a:off x="2865834" y="6103024"/>
              <a:ext cx="3412331" cy="4238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图片 47" descr="未标题-1 拷贝.png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64896" y="6109231"/>
              <a:ext cx="440528" cy="41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直接连接符 37"/>
          <p:cNvCxnSpPr/>
          <p:nvPr userDrawn="1"/>
        </p:nvCxnSpPr>
        <p:spPr>
          <a:xfrm>
            <a:off x="139700" y="6292850"/>
            <a:ext cx="118745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38"/>
          <p:cNvCxnSpPr/>
          <p:nvPr userDrawn="1"/>
        </p:nvCxnSpPr>
        <p:spPr>
          <a:xfrm>
            <a:off x="139700" y="792163"/>
            <a:ext cx="118745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40"/>
          <p:cNvCxnSpPr/>
          <p:nvPr userDrawn="1"/>
        </p:nvCxnSpPr>
        <p:spPr>
          <a:xfrm>
            <a:off x="3130550" y="1222375"/>
            <a:ext cx="0" cy="4640263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42"/>
          <p:cNvGrpSpPr/>
          <p:nvPr userDrawn="1"/>
        </p:nvGrpSpPr>
        <p:grpSpPr bwMode="auto">
          <a:xfrm>
            <a:off x="107950" y="2106613"/>
            <a:ext cx="3027363" cy="2905125"/>
            <a:chOff x="755951" y="2210607"/>
            <a:chExt cx="3026493" cy="2905010"/>
          </a:xfrm>
        </p:grpSpPr>
        <p:grpSp>
          <p:nvGrpSpPr>
            <p:cNvPr id="19" name="Group 1"/>
            <p:cNvGrpSpPr/>
            <p:nvPr/>
          </p:nvGrpSpPr>
          <p:grpSpPr bwMode="auto">
            <a:xfrm>
              <a:off x="813085" y="2210607"/>
              <a:ext cx="2969359" cy="2905010"/>
              <a:chOff x="-949918" y="0"/>
              <a:chExt cx="7009914" cy="6858000"/>
            </a:xfrm>
          </p:grpSpPr>
          <p:sp>
            <p:nvSpPr>
              <p:cNvPr id="25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26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20" name="Group 2"/>
            <p:cNvGrpSpPr/>
            <p:nvPr/>
          </p:nvGrpSpPr>
          <p:grpSpPr bwMode="auto">
            <a:xfrm>
              <a:off x="755951" y="2774147"/>
              <a:ext cx="1779077" cy="1777930"/>
              <a:chOff x="990600" y="2045349"/>
              <a:chExt cx="2769087" cy="2767302"/>
            </a:xfrm>
          </p:grpSpPr>
          <p:sp>
            <p:nvSpPr>
              <p:cNvPr id="21" name="Diamond 5"/>
              <p:cNvSpPr/>
              <p:nvPr/>
            </p:nvSpPr>
            <p:spPr bwMode="auto">
              <a:xfrm>
                <a:off x="990600" y="2045349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grpSp>
            <p:nvGrpSpPr>
              <p:cNvPr id="22" name="Group 9"/>
              <p:cNvGrpSpPr/>
              <p:nvPr/>
            </p:nvGrpSpPr>
            <p:grpSpPr bwMode="auto">
              <a:xfrm>
                <a:off x="1430295" y="2771766"/>
                <a:ext cx="1798300" cy="993264"/>
                <a:chOff x="2346338" y="2365564"/>
                <a:chExt cx="1798300" cy="993264"/>
              </a:xfrm>
            </p:grpSpPr>
            <p:sp>
              <p:nvSpPr>
                <p:cNvPr id="23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4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24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27" name="文本框 22">
            <a:hlinkClick r:id="rId4"/>
          </p:cNvPr>
          <p:cNvSpPr txBox="1"/>
          <p:nvPr userDrawn="1"/>
        </p:nvSpPr>
        <p:spPr>
          <a:xfrm>
            <a:off x="488950" y="5389563"/>
            <a:ext cx="22685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00B050"/>
                </a:solidFill>
                <a:latin typeface="+mn-lt"/>
                <a:ea typeface="+mn-ea"/>
              </a:rPr>
              <a:t>@《</a:t>
            </a:r>
            <a:r>
              <a:rPr lang="zh-CN" altLang="en-US" b="1" dirty="0">
                <a:solidFill>
                  <a:srgbClr val="00B050"/>
                </a:solidFill>
                <a:latin typeface="+mn-lt"/>
                <a:ea typeface="+mn-ea"/>
              </a:rPr>
              <a:t>创新设计</a:t>
            </a:r>
            <a:r>
              <a:rPr lang="en-US" altLang="zh-CN" b="1" dirty="0">
                <a:solidFill>
                  <a:srgbClr val="00B050"/>
                </a:solidFill>
                <a:latin typeface="+mn-lt"/>
                <a:ea typeface="+mn-ea"/>
              </a:rPr>
              <a:t>》</a:t>
            </a:r>
            <a:endParaRPr lang="zh-CN" altLang="en-US" b="1" dirty="0">
              <a:solidFill>
                <a:srgbClr val="00B050"/>
              </a:solidFill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222" y="80457"/>
            <a:ext cx="11905977" cy="64416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488950" y="6430963"/>
            <a:ext cx="373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910301D-2E0B-42F5-8FC0-759EBFA32A0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7"/>
          <p:cNvSpPr txBox="1"/>
          <p:nvPr userDrawn="1"/>
        </p:nvSpPr>
        <p:spPr>
          <a:xfrm>
            <a:off x="433388" y="6500813"/>
            <a:ext cx="427037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13386D8-8491-4AE1-B3F5-9A5AFBDA86DA}" type="slidenum">
              <a:rPr lang="zh-CN" altLang="en-US" sz="1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45878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9">
            <a:hlinkClick r:id="" action="ppaction://hlinkshowjump?jump=nextslide"/>
          </p:cNvPr>
          <p:cNvSpPr/>
          <p:nvPr userDrawn="1"/>
        </p:nvSpPr>
        <p:spPr>
          <a:xfrm>
            <a:off x="835025" y="6280150"/>
            <a:ext cx="45878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文本框 6">
            <a:hlinkClick r:id="rId3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925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9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513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6213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5100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2" name="直接连接符 4"/>
          <p:cNvCxnSpPr/>
          <p:nvPr userDrawn="1"/>
        </p:nvCxnSpPr>
        <p:spPr>
          <a:xfrm>
            <a:off x="241300" y="465138"/>
            <a:ext cx="1170146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0">
            <a:hlinkClick r:id="rId4"/>
          </p:cNvPr>
          <p:cNvSpPr txBox="1"/>
          <p:nvPr userDrawn="1"/>
        </p:nvSpPr>
        <p:spPr>
          <a:xfrm>
            <a:off x="4953000" y="6538913"/>
            <a:ext cx="22780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srgbClr val="00B050"/>
                </a:solidFill>
                <a:latin typeface="+mn-lt"/>
                <a:ea typeface="+mn-ea"/>
              </a:rPr>
              <a:t>@《</a:t>
            </a:r>
            <a:r>
              <a:rPr lang="zh-CN" altLang="en-US" sz="1200" b="1" dirty="0">
                <a:solidFill>
                  <a:srgbClr val="00B050"/>
                </a:solidFill>
                <a:latin typeface="+mn-lt"/>
                <a:ea typeface="+mn-ea"/>
              </a:rPr>
              <a:t>创新设计</a:t>
            </a:r>
            <a:r>
              <a:rPr lang="en-US" altLang="zh-CN" sz="1200" b="1" dirty="0">
                <a:solidFill>
                  <a:srgbClr val="00B050"/>
                </a:solidFill>
                <a:latin typeface="+mn-lt"/>
                <a:ea typeface="+mn-ea"/>
              </a:rPr>
              <a:t>》</a:t>
            </a:r>
            <a:endParaRPr lang="zh-CN" altLang="en-US" sz="1200" b="1" dirty="0">
              <a:solidFill>
                <a:srgbClr val="00B050"/>
              </a:solidFill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accent6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7"/>
          <p:cNvSpPr txBox="1"/>
          <p:nvPr userDrawn="1"/>
        </p:nvSpPr>
        <p:spPr>
          <a:xfrm>
            <a:off x="433388" y="6500813"/>
            <a:ext cx="427037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CAF9B08-B331-4222-B01C-79D6FC24B8EF}" type="slidenum">
              <a:rPr lang="zh-CN" altLang="en-US" sz="1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45878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9">
            <a:hlinkClick r:id="" action="ppaction://hlinkshowjump?jump=nextslide"/>
          </p:cNvPr>
          <p:cNvSpPr/>
          <p:nvPr userDrawn="1"/>
        </p:nvSpPr>
        <p:spPr>
          <a:xfrm>
            <a:off x="835025" y="6280150"/>
            <a:ext cx="45878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188" y="5872163"/>
            <a:ext cx="102044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5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0784402" flipH="1" flipV="1">
            <a:off x="7824788" y="3403600"/>
            <a:ext cx="400050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4"/>
          <p:cNvSpPr/>
          <p:nvPr userDrawn="1"/>
        </p:nvSpPr>
        <p:spPr>
          <a:xfrm>
            <a:off x="0" y="2489200"/>
            <a:ext cx="12192000" cy="823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spc="300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  <p:grpSp>
        <p:nvGrpSpPr>
          <p:cNvPr id="9" name="组合 9"/>
          <p:cNvGrpSpPr/>
          <p:nvPr userDrawn="1"/>
        </p:nvGrpSpPr>
        <p:grpSpPr bwMode="auto">
          <a:xfrm>
            <a:off x="3252788" y="6134100"/>
            <a:ext cx="5683250" cy="547688"/>
            <a:chOff x="2364896" y="6103024"/>
            <a:chExt cx="3913269" cy="423863"/>
          </a:xfrm>
        </p:grpSpPr>
        <p:pic>
          <p:nvPicPr>
            <p:cNvPr id="10" name="图片 7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print"/>
            <a:srcRect l="4062" t="9303" r="5006" b="29089"/>
            <a:stretch>
              <a:fillRect/>
            </a:stretch>
          </p:blipFill>
          <p:spPr bwMode="auto">
            <a:xfrm>
              <a:off x="2865834" y="6103024"/>
              <a:ext cx="3412331" cy="4238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图片 47" descr="未标题-1 拷贝.png"/>
            <p:cNvPicPr>
              <a:picLocks noChangeAspect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64896" y="6109231"/>
              <a:ext cx="440528" cy="41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D:\2019\A1.T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1"/>
          <p:cNvSpPr>
            <a:spLocks noGrp="1"/>
          </p:cNvSpPr>
          <p:nvPr>
            <p:ph type="title"/>
          </p:nvPr>
        </p:nvSpPr>
        <p:spPr>
          <a:xfrm>
            <a:off x="838200" y="4763"/>
            <a:ext cx="10515600" cy="771525"/>
          </a:xfrm>
        </p:spPr>
        <p:txBody>
          <a:bodyPr/>
          <a:lstStyle/>
          <a:p>
            <a:pPr eaLnBrk="1" hangingPunct="1"/>
            <a:r>
              <a:rPr lang="zh-CN" altLang="en-US" sz="3600" b="1" smtClean="0">
                <a:latin typeface="Calibri Light" panose="020F0302020204030204"/>
                <a:ea typeface="宋体" panose="02010600030101010101" pitchFamily="2" charset="-122"/>
              </a:rPr>
              <a:t>考点强化</a:t>
            </a:r>
            <a:r>
              <a:rPr lang="zh-CN" altLang="en-US" sz="3600" b="1" smtClean="0">
                <a:latin typeface="Calibri Light" panose="020F0302020204030204"/>
                <a:ea typeface="宋体" panose="02010600030101010101" pitchFamily="2" charset="-122"/>
              </a:rPr>
              <a:t>：牛顿</a:t>
            </a:r>
            <a:r>
              <a:rPr lang="zh-CN" altLang="en-US" sz="3600" b="1" smtClean="0">
                <a:latin typeface="Calibri Light" panose="020F0302020204030204"/>
                <a:ea typeface="宋体" panose="02010600030101010101" pitchFamily="2" charset="-122"/>
              </a:rPr>
              <a:t>第二定律的瞬时性</a:t>
            </a:r>
          </a:p>
        </p:txBody>
      </p:sp>
      <p:sp>
        <p:nvSpPr>
          <p:cNvPr id="11" name="Diamond 11">
            <a:hlinkClick r:id="rId2" action="ppaction://hlinksldjump"/>
          </p:cNvPr>
          <p:cNvSpPr/>
          <p:nvPr/>
        </p:nvSpPr>
        <p:spPr bwMode="auto">
          <a:xfrm>
            <a:off x="2765425" y="1365250"/>
            <a:ext cx="739775" cy="739775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</a:p>
        </p:txBody>
      </p:sp>
      <p:sp>
        <p:nvSpPr>
          <p:cNvPr id="12" name="Diamond 12">
            <a:hlinkClick r:id="rId3" action="ppaction://hlinksldjump"/>
          </p:cNvPr>
          <p:cNvSpPr/>
          <p:nvPr/>
        </p:nvSpPr>
        <p:spPr bwMode="auto">
          <a:xfrm>
            <a:off x="2765425" y="2676525"/>
            <a:ext cx="739775" cy="739775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</a:p>
        </p:txBody>
      </p:sp>
      <p:sp>
        <p:nvSpPr>
          <p:cNvPr id="5124" name="Diamond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765425" y="3986213"/>
            <a:ext cx="739775" cy="739775"/>
          </a:xfrm>
          <a:prstGeom prst="diamond">
            <a:avLst/>
          </a:prstGeom>
          <a:solidFill>
            <a:srgbClr val="0000FF"/>
          </a:solidFill>
          <a:ln w="19050">
            <a:noFill/>
            <a:round/>
          </a:ln>
        </p:spPr>
        <p:txBody>
          <a:bodyPr wrap="none" anchor="ctr" anchorCtr="1"/>
          <a:lstStyle/>
          <a:p>
            <a:pPr algn="ctr">
              <a:lnSpc>
                <a:spcPct val="80000"/>
              </a:lnSpc>
            </a:pPr>
            <a:r>
              <a:rPr lang="en-US" altLang="zh-CN" sz="2200" b="1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</a:p>
        </p:txBody>
      </p:sp>
      <p:grpSp>
        <p:nvGrpSpPr>
          <p:cNvPr id="5125" name="Group 22"/>
          <p:cNvGrpSpPr/>
          <p:nvPr/>
        </p:nvGrpSpPr>
        <p:grpSpPr bwMode="auto">
          <a:xfrm>
            <a:off x="3582988" y="1220788"/>
            <a:ext cx="8304212" cy="1020762"/>
            <a:chOff x="3943833" y="-55144"/>
            <a:chExt cx="8193674" cy="2002003"/>
          </a:xfrm>
        </p:grpSpPr>
        <p:sp>
          <p:nvSpPr>
            <p:cNvPr id="5132" name="TextBox 23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943833" y="-55144"/>
              <a:ext cx="3005861" cy="20020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0" tIns="0" rIns="0" bIns="0" anchor="ctr"/>
            <a:lstStyle/>
            <a:p>
              <a:r>
                <a:rPr lang="zh-CN" altLang="en-US" sz="2000" b="1">
                  <a:solidFill>
                    <a:srgbClr val="ED7D31"/>
                  </a:solidFill>
                  <a:latin typeface="Calibri" panose="020F0502020204030204" pitchFamily="34" charset="0"/>
                </a:rPr>
                <a:t>课堂互动</a:t>
              </a:r>
            </a:p>
          </p:txBody>
        </p:sp>
        <p:sp>
          <p:nvSpPr>
            <p:cNvPr id="5133" name="TextBox 24"/>
            <p:cNvSpPr txBox="1">
              <a:spLocks noChangeArrowheads="1"/>
            </p:cNvSpPr>
            <p:nvPr/>
          </p:nvSpPr>
          <p:spPr bwMode="auto">
            <a:xfrm>
              <a:off x="6949694" y="-55144"/>
              <a:ext cx="5187813" cy="19770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360000" tIns="0" rIns="0" bIns="0" anchor="ctr"/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5126" name="Group 25"/>
          <p:cNvGrpSpPr/>
          <p:nvPr/>
        </p:nvGrpSpPr>
        <p:grpSpPr bwMode="auto">
          <a:xfrm>
            <a:off x="3582988" y="2474913"/>
            <a:ext cx="8304212" cy="1008062"/>
            <a:chOff x="3943835" y="76699"/>
            <a:chExt cx="8193672" cy="1852422"/>
          </a:xfrm>
        </p:grpSpPr>
        <p:sp>
          <p:nvSpPr>
            <p:cNvPr id="5130" name="TextBox 26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943835" y="117540"/>
              <a:ext cx="3005860" cy="18115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0" tIns="0" rIns="0" bIns="0" anchor="ctr"/>
            <a:lstStyle/>
            <a:p>
              <a:r>
                <a:rPr lang="zh-CN" altLang="en-US" sz="2000" b="1">
                  <a:solidFill>
                    <a:srgbClr val="595959"/>
                  </a:solidFill>
                  <a:latin typeface="Calibri" panose="020F0502020204030204" pitchFamily="34" charset="0"/>
                </a:rPr>
                <a:t>多维训练</a:t>
              </a:r>
            </a:p>
          </p:txBody>
        </p:sp>
        <p:sp>
          <p:nvSpPr>
            <p:cNvPr id="5131" name="TextBox 27"/>
            <p:cNvSpPr txBox="1">
              <a:spLocks noChangeArrowheads="1"/>
            </p:cNvSpPr>
            <p:nvPr/>
          </p:nvSpPr>
          <p:spPr bwMode="auto">
            <a:xfrm>
              <a:off x="6949695" y="76699"/>
              <a:ext cx="5187812" cy="18524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360000" tIns="0" rIns="0" bIns="0" anchor="ctr"/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5127" name="Group 21"/>
          <p:cNvGrpSpPr/>
          <p:nvPr/>
        </p:nvGrpSpPr>
        <p:grpSpPr bwMode="auto">
          <a:xfrm>
            <a:off x="3582988" y="3729038"/>
            <a:ext cx="8304212" cy="1196975"/>
            <a:chOff x="3943831" y="29578"/>
            <a:chExt cx="10802972" cy="1532186"/>
          </a:xfrm>
        </p:grpSpPr>
        <p:sp>
          <p:nvSpPr>
            <p:cNvPr id="5128" name="TextBox 19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943831" y="223397"/>
              <a:ext cx="3962574" cy="11496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0" tIns="0" rIns="0" bIns="0" anchor="ctr"/>
            <a:lstStyle/>
            <a:p>
              <a:r>
                <a:rPr lang="zh-CN" altLang="en-US" sz="2000" b="1">
                  <a:solidFill>
                    <a:srgbClr val="0000FF"/>
                  </a:solidFill>
                  <a:latin typeface="Calibri" panose="020F0502020204030204" pitchFamily="34" charset="0"/>
                </a:rPr>
                <a:t>备选训练</a:t>
              </a:r>
            </a:p>
          </p:txBody>
        </p:sp>
        <p:sp>
          <p:nvSpPr>
            <p:cNvPr id="5129" name="TextBox 20"/>
            <p:cNvSpPr txBox="1">
              <a:spLocks noChangeArrowheads="1"/>
            </p:cNvSpPr>
            <p:nvPr/>
          </p:nvSpPr>
          <p:spPr bwMode="auto">
            <a:xfrm>
              <a:off x="7906917" y="29578"/>
              <a:ext cx="6839886" cy="15321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360000" tIns="0" rIns="0" bIns="0" anchor="ctr"/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Calibri Light" panose="020F0302020204030204"/>
                <a:ea typeface="宋体" panose="02010600030101010101" pitchFamily="2" charset="-122"/>
              </a:rPr>
              <a:t>多维训练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405130" y="358775"/>
            <a:ext cx="11538585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609600">
              <a:lnSpc>
                <a:spcPct val="150000"/>
              </a:lnSpc>
            </a:pPr>
            <a:r>
              <a:rPr lang="en-US" alt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．(多选)如图所示，倾角为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θ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的光滑斜面固定在水平地面上，斜面上有三个小球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，上端固定在斜面顶端的轻绳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，下端与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相连，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间由轻绳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连接，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间由一轻杆相连。初始时刻系统处于静止状态，轻绳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、轻绳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与轻杆均平行于斜面。已知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的质量分别为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m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m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m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，重力加速度大小为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g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。现将轻绳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烧断，则烧断轻绳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的瞬间，下列说法正确的是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　　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</a:p>
          <a:p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    A.   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轻绳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的拉力大小为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mg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sin 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θ</a:t>
            </a:r>
            <a:endParaRPr lang="en-US" sz="2400" b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    B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．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的加速度大小为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g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sin 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θ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，方向沿斜面向下</a:t>
            </a:r>
            <a:endParaRPr lang="en-US" sz="2400" b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    C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．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的加速度为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0</a:t>
            </a:r>
          </a:p>
          <a:p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    D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．杆的弹力为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0</a:t>
            </a:r>
            <a:endParaRPr lang="zh-CN" altLang="en-US"/>
          </a:p>
        </p:txBody>
      </p:sp>
      <p:pic>
        <p:nvPicPr>
          <p:cNvPr id="2" name="图片 -214748255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54975" y="3129915"/>
            <a:ext cx="2956560" cy="21424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Oval 45"/>
          <p:cNvSpPr>
            <a:spLocks noChangeArrowheads="1"/>
          </p:cNvSpPr>
          <p:nvPr/>
        </p:nvSpPr>
        <p:spPr bwMode="auto">
          <a:xfrm>
            <a:off x="502285" y="393287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Oval 45"/>
          <p:cNvSpPr>
            <a:spLocks noChangeArrowheads="1"/>
          </p:cNvSpPr>
          <p:nvPr/>
        </p:nvSpPr>
        <p:spPr bwMode="auto">
          <a:xfrm>
            <a:off x="502285" y="50466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Oval 48"/>
          <p:cNvSpPr>
            <a:spLocks noChangeArrowheads="1"/>
          </p:cNvSpPr>
          <p:nvPr/>
        </p:nvSpPr>
        <p:spPr bwMode="auto">
          <a:xfrm>
            <a:off x="501968" y="4489768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Oval 48"/>
          <p:cNvSpPr>
            <a:spLocks noChangeArrowheads="1"/>
          </p:cNvSpPr>
          <p:nvPr/>
        </p:nvSpPr>
        <p:spPr bwMode="auto">
          <a:xfrm>
            <a:off x="501968" y="3382963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52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034713" y="5572125"/>
            <a:ext cx="936625" cy="360363"/>
          </a:xfrm>
          <a:prstGeom prst="actionButtonBlank">
            <a:avLst/>
          </a:prstGeom>
          <a:solidFill>
            <a:srgbClr val="C0C0C0"/>
          </a:soli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转到解析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5" grpId="0" bldLvl="0" animBg="1"/>
      <p:bldP spid="6" grpId="0" bldLvl="0" animBg="1"/>
      <p:bldP spid="7885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Calibri Light" panose="020F0302020204030204"/>
                <a:ea typeface="宋体" panose="02010600030101010101" pitchFamily="2" charset="-122"/>
              </a:rPr>
              <a:t>多维训练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622935" y="586105"/>
            <a:ext cx="1054544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609600">
              <a:lnSpc>
                <a:spcPct val="150000"/>
              </a:lnSpc>
            </a:pPr>
            <a:r>
              <a:rPr lang="zh-CN" altLang="en-US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　轻绳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被烧断的瞬间，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受力平衡，合力为零，则轻绳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的拉力大小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F</a:t>
            </a:r>
            <a:r>
              <a:rPr lang="en-US" sz="2400" b="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T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＝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mg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sin 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θ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，选项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错误；轻绳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被烧断的瞬间，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、杆与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的加速度相同，对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、杆和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整体进行受力分析，并根据牛顿第二定律有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(2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m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＋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m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g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sin 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θ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＝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(2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m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＋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m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en-US" sz="2400" b="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0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，解得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en-US" sz="2400" b="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0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＝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g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sin 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θ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，方向沿斜面向下，可知选项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正确，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错误；对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进行受力分析并根据牛顿第二定律有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mg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sin 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θ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＋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F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＝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ma</a:t>
            </a:r>
            <a:r>
              <a:rPr lang="en-US" sz="2400" b="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0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，解得杆对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的弹力</a:t>
            </a:r>
            <a:r>
              <a:rPr lang="en-US" sz="2400" b="0" i="1">
                <a:latin typeface="Times New Roman" panose="02020603050405020304" pitchFamily="18" charset="0"/>
                <a:ea typeface="微软雅黑" panose="020B0503020204020204" pitchFamily="34" charset="-122"/>
              </a:rPr>
              <a:t>F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＝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0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，选项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正确。</a:t>
            </a:r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-15240" y="3856990"/>
            <a:ext cx="20250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609600">
              <a:lnSpc>
                <a:spcPct val="150000"/>
              </a:lnSpc>
            </a:pP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答案　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D</a:t>
            </a:r>
          </a:p>
        </p:txBody>
      </p:sp>
      <p:pic>
        <p:nvPicPr>
          <p:cNvPr id="3" name="图片 -21474825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4242435" y="4037965"/>
            <a:ext cx="2555875" cy="1851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7941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960100" y="5805488"/>
            <a:ext cx="935038" cy="360362"/>
          </a:xfrm>
          <a:prstGeom prst="actionButtonBlank">
            <a:avLst/>
          </a:prstGeom>
          <a:solidFill>
            <a:srgbClr val="C0C0C0"/>
          </a:soli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转回原题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0" y="477838"/>
            <a:ext cx="12192000" cy="59959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4" name="标题 1"/>
          <p:cNvSpPr>
            <a:spLocks noGrp="1"/>
          </p:cNvSpPr>
          <p:nvPr>
            <p:ph type="title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70AD47"/>
                </a:solidFill>
                <a:latin typeface="Calibri Light" panose="020F0302020204030204"/>
                <a:ea typeface="宋体" panose="02010600030101010101" pitchFamily="2" charset="-122"/>
              </a:rPr>
              <a:t>备选训练</a:t>
            </a:r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239713" y="442277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9" name="Oval 49"/>
          <p:cNvSpPr>
            <a:spLocks noChangeArrowheads="1"/>
          </p:cNvSpPr>
          <p:nvPr/>
        </p:nvSpPr>
        <p:spPr bwMode="auto">
          <a:xfrm>
            <a:off x="239713" y="5489575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90" name="Oval 50"/>
          <p:cNvSpPr>
            <a:spLocks noChangeArrowheads="1"/>
          </p:cNvSpPr>
          <p:nvPr/>
        </p:nvSpPr>
        <p:spPr bwMode="auto">
          <a:xfrm>
            <a:off x="239713" y="3019425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91" name="Oval 51"/>
          <p:cNvSpPr>
            <a:spLocks noChangeArrowheads="1"/>
          </p:cNvSpPr>
          <p:nvPr/>
        </p:nvSpPr>
        <p:spPr bwMode="auto">
          <a:xfrm>
            <a:off x="239713" y="3562350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52583" name="Object 3"/>
          <p:cNvGraphicFramePr>
            <a:graphicFrameLocks noChangeAspect="1"/>
          </p:cNvGraphicFramePr>
          <p:nvPr/>
        </p:nvGraphicFramePr>
        <p:xfrm>
          <a:off x="527050" y="541338"/>
          <a:ext cx="11410950" cy="5583237"/>
        </p:xfrm>
        <a:graphic>
          <a:graphicData uri="http://schemas.openxmlformats.org/presentationml/2006/ole">
            <p:oleObj spid="_x0000_s1025" name="文档" r:id="rId3" imgW="3929612" imgH="2963559" progId="Word.Document.8">
              <p:embed/>
            </p:oleObj>
          </a:graphicData>
        </a:graphic>
      </p:graphicFrame>
      <p:sp>
        <p:nvSpPr>
          <p:cNvPr id="6176" name="AutoShape 8"/>
          <p:cNvSpPr>
            <a:spLocks noChangeArrowheads="1"/>
          </p:cNvSpPr>
          <p:nvPr/>
        </p:nvSpPr>
        <p:spPr bwMode="auto">
          <a:xfrm>
            <a:off x="8643938" y="4367213"/>
            <a:ext cx="3313112" cy="1860550"/>
          </a:xfrm>
          <a:prstGeom prst="wedgeRectCallout">
            <a:avLst>
              <a:gd name="adj1" fmla="val -43579"/>
              <a:gd name="adj2" fmla="val -9325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lIns="108000" tIns="72000" rIns="108000" bIns="72000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在抽出木板的瞬时，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间作用力立即消失；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间的作用力保持不变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5" grpId="0" animBg="1"/>
      <p:bldP spid="10289" grpId="0" animBg="1"/>
      <p:bldP spid="10290" grpId="0" animBg="1"/>
      <p:bldP spid="10291" grpId="0" animBg="1"/>
      <p:bldP spid="61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ea typeface="宋体" panose="02010600030101010101" pitchFamily="2" charset="-122"/>
              </a:rPr>
              <a:t>备选训练</a:t>
            </a:r>
          </a:p>
        </p:txBody>
      </p:sp>
      <p:sp>
        <p:nvSpPr>
          <p:cNvPr id="153610" name="Text Box 13"/>
          <p:cNvSpPr txBox="1">
            <a:spLocks noChangeArrowheads="1"/>
          </p:cNvSpPr>
          <p:nvPr/>
        </p:nvSpPr>
        <p:spPr bwMode="auto">
          <a:xfrm>
            <a:off x="298450" y="463550"/>
            <a:ext cx="11647488" cy="584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5941" tIns="35941" rIns="35941" bIns="35941">
            <a:spAutoFit/>
          </a:bodyPr>
          <a:lstStyle/>
          <a:p>
            <a:pPr indent="266700" algn="just"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．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(2015·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海南单科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，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8)(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多选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如图所示，物块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、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和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的质量相同，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和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、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和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之间用完全相同的轻弹簧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</a:t>
            </a:r>
            <a:r>
              <a:rPr lang="en-US" altLang="zh-CN" sz="28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和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</a:t>
            </a:r>
            <a:r>
              <a:rPr lang="en-US" altLang="zh-CN" sz="28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相连，通过系在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上的细线悬挂于固定点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，整个系统处于静止状态。现将细线剪断，将物块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的加速度的大小记为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</a:t>
            </a:r>
            <a:r>
              <a:rPr lang="en-US" altLang="zh-CN" sz="28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</a:t>
            </a:r>
            <a:r>
              <a:rPr lang="en-US" altLang="zh-CN" sz="28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和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</a:t>
            </a:r>
            <a:r>
              <a:rPr lang="en-US" altLang="zh-CN" sz="28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相对于原长的伸长量分别记为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Δ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</a:t>
            </a:r>
            <a:r>
              <a:rPr lang="en-US" altLang="zh-CN" sz="28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和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Δ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</a:t>
            </a:r>
            <a:r>
              <a:rPr lang="en-US" altLang="zh-CN" sz="28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，重力加速度大小为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g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。在剪断的瞬间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　　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</a:p>
          <a:p>
            <a:pPr indent="266700" algn="just"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A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．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</a:t>
            </a:r>
            <a:r>
              <a:rPr lang="en-US" altLang="zh-CN" sz="28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g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   </a:t>
            </a:r>
          </a:p>
          <a:p>
            <a:pPr indent="266700" algn="just"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B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．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</a:t>
            </a:r>
            <a:r>
              <a:rPr lang="en-US" altLang="zh-CN" sz="28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</a:t>
            </a:r>
          </a:p>
          <a:p>
            <a:pPr indent="266700" algn="just"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C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．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Δ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</a:t>
            </a:r>
            <a:r>
              <a:rPr lang="en-US" altLang="zh-CN" sz="28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2Δ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</a:t>
            </a:r>
            <a:r>
              <a:rPr lang="en-US" altLang="zh-CN" sz="28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</a:t>
            </a:r>
          </a:p>
          <a:p>
            <a:pPr indent="266700" algn="just"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   D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．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Δ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</a:t>
            </a:r>
            <a:r>
              <a:rPr lang="en-US" altLang="zh-CN" sz="28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Δ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</a:t>
            </a:r>
            <a:r>
              <a:rPr lang="en-US" altLang="zh-CN" sz="28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endParaRPr lang="zh-CN" altLang="zh-CN" sz="2800" baseline="-300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601663" y="39798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>
            <a:off x="601663" y="527367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9" name="Oval 49"/>
          <p:cNvSpPr>
            <a:spLocks noChangeArrowheads="1"/>
          </p:cNvSpPr>
          <p:nvPr/>
        </p:nvSpPr>
        <p:spPr bwMode="auto">
          <a:xfrm>
            <a:off x="601663" y="4635500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90" name="Oval 50"/>
          <p:cNvSpPr>
            <a:spLocks noChangeArrowheads="1"/>
          </p:cNvSpPr>
          <p:nvPr/>
        </p:nvSpPr>
        <p:spPr bwMode="auto">
          <a:xfrm>
            <a:off x="601663" y="5929313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53615" name="Picture 3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4950" y="3255963"/>
            <a:ext cx="171132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7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542588" y="5672138"/>
            <a:ext cx="935037" cy="360362"/>
          </a:xfrm>
          <a:prstGeom prst="actionButtonBlank">
            <a:avLst/>
          </a:prstGeom>
          <a:solidFill>
            <a:srgbClr val="C0C0C0"/>
          </a:soli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>
                <a:latin typeface="微软雅黑" panose="020B0503020204020204" pitchFamily="34" charset="-122"/>
              </a:rPr>
              <a:t>转到解析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5" grpId="0" animBg="1"/>
      <p:bldP spid="10286" grpId="0" animBg="1"/>
      <p:bldP spid="10289" grpId="0" animBg="1"/>
      <p:bldP spid="10290" grpId="0" animBg="1"/>
      <p:bldP spid="501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7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ea typeface="宋体" panose="02010600030101010101" pitchFamily="2" charset="-122"/>
              </a:rPr>
              <a:t>备选训练</a:t>
            </a: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290513" y="361950"/>
          <a:ext cx="11684000" cy="5287963"/>
        </p:xfrm>
        <a:graphic>
          <a:graphicData uri="http://schemas.openxmlformats.org/presentationml/2006/ole">
            <p:oleObj spid="_x0000_s18433" name="文档" r:id="rId3" imgW="4654067" imgH="2179518" progId="Word.Document.8">
              <p:embed/>
            </p:oleObj>
          </a:graphicData>
        </a:graphic>
      </p:graphicFrame>
      <p:sp>
        <p:nvSpPr>
          <p:cNvPr id="50191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945813" y="5989638"/>
            <a:ext cx="935037" cy="360362"/>
          </a:xfrm>
          <a:prstGeom prst="actionButtonBlank">
            <a:avLst/>
          </a:prstGeom>
          <a:solidFill>
            <a:srgbClr val="C0C0C0"/>
          </a:soli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>
                <a:latin typeface="微软雅黑" panose="020B0503020204020204" pitchFamily="34" charset="-122"/>
              </a:rPr>
              <a:t>转回原题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15598" flipH="1" flipV="1">
            <a:off x="7824788" y="3403600"/>
            <a:ext cx="400050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1"/>
          <p:cNvSpPr>
            <a:spLocks noGrp="1"/>
          </p:cNvSpPr>
          <p:nvPr>
            <p:ph type="title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70AD47"/>
                </a:solidFill>
                <a:latin typeface="Calibri Light" panose="020F0302020204030204"/>
                <a:ea typeface="宋体" panose="02010600030101010101" pitchFamily="2" charset="-122"/>
              </a:rPr>
              <a:t>课堂互动</a:t>
            </a:r>
          </a:p>
        </p:txBody>
      </p:sp>
      <p:sp>
        <p:nvSpPr>
          <p:cNvPr id="6146" name="文本占位符 2"/>
          <p:cNvSpPr/>
          <p:nvPr/>
        </p:nvSpPr>
        <p:spPr bwMode="auto">
          <a:xfrm>
            <a:off x="254000" y="534988"/>
            <a:ext cx="11557000" cy="604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两种模型 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4588" y="525463"/>
            <a:ext cx="9604375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Calibri Light" panose="020F0302020204030204"/>
                <a:ea typeface="宋体" panose="02010600030101010101" pitchFamily="2" charset="-122"/>
              </a:rPr>
              <a:t>课堂互动</a:t>
            </a:r>
          </a:p>
        </p:txBody>
      </p:sp>
      <p:sp>
        <p:nvSpPr>
          <p:cNvPr id="7170" name="文本占位符 2"/>
          <p:cNvSpPr/>
          <p:nvPr/>
        </p:nvSpPr>
        <p:spPr bwMode="auto">
          <a:xfrm>
            <a:off x="301625" y="449263"/>
            <a:ext cx="11557000" cy="3298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1】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两个质量均为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的小球，用两条轻绳连接，处于平衡状态，如图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所示。现突然迅速剪断轻绳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OA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，让小球下落，在剪断轻绳的瞬间，设小球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的加速度分别用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表示，则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A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B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C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          D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552450" y="27130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9" name="Oval 49"/>
          <p:cNvSpPr>
            <a:spLocks noChangeArrowheads="1"/>
          </p:cNvSpPr>
          <p:nvPr/>
        </p:nvSpPr>
        <p:spPr bwMode="auto">
          <a:xfrm>
            <a:off x="4068763" y="2720975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90" name="Oval 50"/>
          <p:cNvSpPr>
            <a:spLocks noChangeArrowheads="1"/>
          </p:cNvSpPr>
          <p:nvPr/>
        </p:nvSpPr>
        <p:spPr bwMode="auto">
          <a:xfrm>
            <a:off x="552450" y="3338513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91" name="Oval 51"/>
          <p:cNvSpPr>
            <a:spLocks noChangeArrowheads="1"/>
          </p:cNvSpPr>
          <p:nvPr/>
        </p:nvSpPr>
        <p:spPr bwMode="auto">
          <a:xfrm>
            <a:off x="4083050" y="3349625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175" name="Picture 5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96463" y="1839913"/>
            <a:ext cx="175736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8" name="Rectangle 58"/>
          <p:cNvSpPr>
            <a:spLocks noChangeArrowheads="1"/>
          </p:cNvSpPr>
          <p:nvPr/>
        </p:nvSpPr>
        <p:spPr bwMode="auto">
          <a:xfrm>
            <a:off x="325438" y="3978275"/>
            <a:ext cx="8007350" cy="114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审题关键点　①两条轻绳连接　②剪断轻绳的瞬间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301" name="Rectangle 61"/>
          <p:cNvSpPr>
            <a:spLocks noChangeArrowheads="1"/>
          </p:cNvSpPr>
          <p:nvPr/>
        </p:nvSpPr>
        <p:spPr bwMode="auto">
          <a:xfrm>
            <a:off x="301625" y="5265738"/>
            <a:ext cx="11557000" cy="1117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解析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　由于绳子张力可以突变，故剪断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pitchFamily="34" charset="-122"/>
              </a:rPr>
              <a:t>OA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后小球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只受重力，其加速度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en-US" altLang="zh-CN" sz="280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＝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en-US" altLang="zh-CN" sz="280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＝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pitchFamily="34" charset="-122"/>
              </a:rPr>
              <a:t>g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。故选项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正确    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答案  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endParaRPr lang="zh-CN" altLang="en-US" sz="28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5" grpId="0" animBg="1"/>
      <p:bldP spid="10289" grpId="0" animBg="1"/>
      <p:bldP spid="10290" grpId="0" animBg="1"/>
      <p:bldP spid="10291" grpId="0" animBg="1"/>
      <p:bldP spid="10298" grpId="0"/>
      <p:bldP spid="103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Calibri Light" panose="020F0302020204030204"/>
                <a:ea typeface="宋体" panose="02010600030101010101" pitchFamily="2" charset="-122"/>
              </a:rPr>
              <a:t>课堂互动</a:t>
            </a:r>
          </a:p>
        </p:txBody>
      </p:sp>
      <p:sp>
        <p:nvSpPr>
          <p:cNvPr id="8194" name="文本占位符 2"/>
          <p:cNvSpPr/>
          <p:nvPr/>
        </p:nvSpPr>
        <p:spPr bwMode="auto">
          <a:xfrm>
            <a:off x="254000" y="3046413"/>
            <a:ext cx="11557000" cy="140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拓展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1】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把“轻绳”换成“轻弹簧”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在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1】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中只将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间的轻绳换成轻质弹簧，其他不变，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如图所示，则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1】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选项中正确的是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195" name="Picture 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01200" y="1544638"/>
            <a:ext cx="1071563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91" name="Rectangle 55"/>
          <p:cNvSpPr>
            <a:spLocks noChangeArrowheads="1"/>
          </p:cNvSpPr>
          <p:nvPr/>
        </p:nvSpPr>
        <p:spPr bwMode="auto">
          <a:xfrm>
            <a:off x="184150" y="4433888"/>
            <a:ext cx="11749088" cy="96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609600" algn="just">
              <a:lnSpc>
                <a:spcPct val="120000"/>
              </a:lnSpc>
            </a:pPr>
            <a:r>
              <a:rPr lang="zh-CN" altLang="zh-CN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解析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　剪断轻绳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OA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后，由于弹簧弹力不能突变，故小球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所受合力为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mg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，小球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所受合力为零，所以小球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的加速度分别为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en-US" altLang="zh-CN" sz="240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＝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g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，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en-US" altLang="zh-CN" sz="240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＝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0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。故选项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正确。  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答案  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 </a:t>
            </a:r>
            <a:endParaRPr lang="zh-CN" altLang="en-US" sz="24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5593" name="Text Box 13"/>
          <p:cNvSpPr txBox="1">
            <a:spLocks noChangeArrowheads="1"/>
          </p:cNvSpPr>
          <p:nvPr/>
        </p:nvSpPr>
        <p:spPr bwMode="auto">
          <a:xfrm>
            <a:off x="5437188" y="3990975"/>
            <a:ext cx="2206625" cy="531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5941" tIns="35941" rIns="35941" bIns="35941"/>
          <a:lstStyle/>
          <a:p>
            <a:pPr indent="266700" algn="just" eaLnBrk="0" hangingPunc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D</a:t>
            </a:r>
            <a:endParaRPr lang="zh-CN" altLang="zh-CN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  <a:sym typeface="Times New Roman" panose="02020603050405020304" pitchFamily="18" charset="0"/>
            </a:endParaRPr>
          </a:p>
        </p:txBody>
      </p:sp>
      <p:sp>
        <p:nvSpPr>
          <p:cNvPr id="8198" name="文本占位符 2"/>
          <p:cNvSpPr/>
          <p:nvPr/>
        </p:nvSpPr>
        <p:spPr bwMode="auto">
          <a:xfrm>
            <a:off x="301625" y="449263"/>
            <a:ext cx="11557000" cy="2465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1】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两个质量均为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的小球，用两条轻绳连接，处于平衡状态，如图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所示。现突然迅速剪断轻绳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，让小球下落，在剪断轻绳的瞬间，设小球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的加速度分别用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4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4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表示，则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4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4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4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4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C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4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4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          D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4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4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91" grpId="0"/>
      <p:bldP spid="655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Calibri Light" panose="020F0302020204030204"/>
                <a:ea typeface="宋体" panose="02010600030101010101" pitchFamily="2" charset="-122"/>
              </a:rPr>
              <a:t>课堂互动</a:t>
            </a:r>
          </a:p>
        </p:txBody>
      </p:sp>
      <p:sp>
        <p:nvSpPr>
          <p:cNvPr id="9218" name="文本占位符 2"/>
          <p:cNvSpPr/>
          <p:nvPr/>
        </p:nvSpPr>
        <p:spPr bwMode="auto">
          <a:xfrm>
            <a:off x="254000" y="349250"/>
            <a:ext cx="11557000" cy="3925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拓展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2】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改变平衡状态的呈现方式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把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拓展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1】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的题图放置在倾角为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θ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30°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的光滑斜面上，如图所示，系统静止时，弹簧与细线均平行于斜面，在细线被烧断的瞬间，则下列说法正确的是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C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D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endParaRPr lang="zh-CN" altLang="en-US" sz="2400" i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350838" y="282098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9" name="Oval 49"/>
          <p:cNvSpPr>
            <a:spLocks noChangeArrowheads="1"/>
          </p:cNvSpPr>
          <p:nvPr/>
        </p:nvSpPr>
        <p:spPr bwMode="auto">
          <a:xfrm>
            <a:off x="350838" y="2287588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90" name="Oval 50"/>
          <p:cNvSpPr>
            <a:spLocks noChangeArrowheads="1"/>
          </p:cNvSpPr>
          <p:nvPr/>
        </p:nvSpPr>
        <p:spPr bwMode="auto">
          <a:xfrm>
            <a:off x="350838" y="3917950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91" name="Oval 51"/>
          <p:cNvSpPr>
            <a:spLocks noChangeArrowheads="1"/>
          </p:cNvSpPr>
          <p:nvPr/>
        </p:nvSpPr>
        <p:spPr bwMode="auto">
          <a:xfrm>
            <a:off x="350838" y="3368675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3" name="Rectangle 37"/>
          <p:cNvSpPr>
            <a:spLocks noChangeArrowheads="1"/>
          </p:cNvSpPr>
          <p:nvPr/>
        </p:nvSpPr>
        <p:spPr bwMode="auto">
          <a:xfrm>
            <a:off x="0" y="28098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9224" name="Picture 36" descr="D:\2019\A1.TIF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2154238"/>
            <a:ext cx="3043238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52" name="Rectangle 40"/>
          <p:cNvSpPr>
            <a:spLocks noChangeArrowheads="1"/>
          </p:cNvSpPr>
          <p:nvPr/>
        </p:nvSpPr>
        <p:spPr bwMode="auto">
          <a:xfrm>
            <a:off x="254000" y="4384675"/>
            <a:ext cx="11557000" cy="140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解析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　细线被烧断的瞬间，小球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的受力情况不变，加速度为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0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。烧断前，分析整体受力可知线的拉力为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T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＝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mg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sin 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θ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，烧断瞬间，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受的合力沿斜面向下，大小为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mg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sin 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θ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，所以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球的瞬时加速度为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aA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＝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g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sin 30°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＝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g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，故选项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正确。  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答案  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5" grpId="0" animBg="1"/>
      <p:bldP spid="10289" grpId="0" animBg="1"/>
      <p:bldP spid="10290" grpId="0" animBg="1"/>
      <p:bldP spid="10291" grpId="0" animBg="1"/>
      <p:bldP spid="645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Calibri Light" panose="020F0302020204030204"/>
                <a:ea typeface="宋体" panose="02010600030101010101" pitchFamily="2" charset="-122"/>
              </a:rPr>
              <a:t>课堂互动</a:t>
            </a:r>
          </a:p>
        </p:txBody>
      </p:sp>
      <p:sp>
        <p:nvSpPr>
          <p:cNvPr id="11268" name="文本占位符 2"/>
          <p:cNvSpPr/>
          <p:nvPr/>
        </p:nvSpPr>
        <p:spPr bwMode="auto">
          <a:xfrm>
            <a:off x="254000" y="549275"/>
            <a:ext cx="11557000" cy="3067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indent="263525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．求解瞬时加速度的一般思路</a:t>
            </a:r>
          </a:p>
          <a:p>
            <a:pPr indent="263525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3525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3525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3525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3525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．加速度可以随着力的突变而突变，而速度的变化需要一个积累的过程，不会发生突变。</a:t>
            </a: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43" name="Picture 5" descr="5W15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0450" y="1223963"/>
            <a:ext cx="8751888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477838"/>
            <a:ext cx="12192000" cy="59959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1"/>
          <p:cNvSpPr>
            <a:spLocks noGrp="1"/>
          </p:cNvSpPr>
          <p:nvPr>
            <p:ph type="title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70AD47"/>
                </a:solidFill>
                <a:latin typeface="Calibri Light" panose="020F0302020204030204"/>
                <a:ea typeface="宋体" panose="02010600030101010101" pitchFamily="2" charset="-122"/>
              </a:rPr>
              <a:t>多维训练</a:t>
            </a: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234950" y="3648075"/>
            <a:ext cx="11355388" cy="1844675"/>
          </a:xfrm>
          <a:prstGeom prst="rect">
            <a:avLst/>
          </a:prstGeom>
          <a:noFill/>
          <a:ln w="63500" cmpd="thinThick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解析　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小球平衡时，对小球受力分析，重力、弹簧弹力、绳的拉力。当细绳烧断的瞬间，绳的拉力变为零，重力、弹力不变，所以重力与弹力的合力与绳的拉力等大反向，故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D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正确。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答案　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D</a:t>
            </a:r>
          </a:p>
        </p:txBody>
      </p:sp>
      <p:sp>
        <p:nvSpPr>
          <p:cNvPr id="12291" name="Text Box 13"/>
          <p:cNvSpPr txBox="1">
            <a:spLocks noChangeArrowheads="1"/>
          </p:cNvSpPr>
          <p:nvPr/>
        </p:nvSpPr>
        <p:spPr bwMode="auto">
          <a:xfrm>
            <a:off x="320675" y="569913"/>
            <a:ext cx="11557000" cy="3140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5941" tIns="35941" rIns="35941" bIns="35941">
            <a:spAutoFit/>
          </a:bodyPr>
          <a:lstStyle/>
          <a:p>
            <a:pPr indent="266700"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．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(2018·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上海浦东二模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如图所示，细绳一端系在小球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O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上，另一端固定在天花板上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点，轻质弹簧一端与小球连接，另一端固定在竖直墙上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点，小球处于静止状态。将细绳烧断的瞬间，小球的加速度方向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)</a:t>
            </a:r>
          </a:p>
          <a:p>
            <a:pPr indent="266700"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．沿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BO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方向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  </a:t>
            </a:r>
          </a:p>
          <a:p>
            <a:pPr indent="266700"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．沿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OB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方向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  <a:sym typeface="Times New Roman" panose="02020603050405020304" pitchFamily="18" charset="0"/>
            </a:endParaRPr>
          </a:p>
          <a:p>
            <a:pPr indent="266700"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C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．竖直向下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  </a:t>
            </a:r>
          </a:p>
          <a:p>
            <a:pPr indent="266700"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D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．沿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AO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方向</a:t>
            </a: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346075" y="341471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>
            <a:off x="346075" y="2962275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7" name="Oval 47"/>
          <p:cNvSpPr>
            <a:spLocks noChangeArrowheads="1"/>
          </p:cNvSpPr>
          <p:nvPr/>
        </p:nvSpPr>
        <p:spPr bwMode="auto">
          <a:xfrm>
            <a:off x="346075" y="2511425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8" name="Oval 48"/>
          <p:cNvSpPr>
            <a:spLocks noChangeArrowheads="1"/>
          </p:cNvSpPr>
          <p:nvPr/>
        </p:nvSpPr>
        <p:spPr bwMode="auto">
          <a:xfrm>
            <a:off x="346075" y="2058988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2296" name="Picture 101" descr="X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8175" y="1622425"/>
            <a:ext cx="270351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85" grpId="0" bldLvl="0" animBg="1"/>
      <p:bldP spid="10286" grpId="0" bldLvl="0" animBg="1"/>
      <p:bldP spid="10287" grpId="0" bldLvl="0" animBg="1"/>
      <p:bldP spid="1028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Calibri Light" panose="020F0302020204030204"/>
                <a:ea typeface="宋体" panose="02010600030101010101" pitchFamily="2" charset="-122"/>
              </a:rPr>
              <a:t>多维训练</a:t>
            </a:r>
          </a:p>
        </p:txBody>
      </p:sp>
      <p:sp>
        <p:nvSpPr>
          <p:cNvPr id="13314" name="Text Box 13"/>
          <p:cNvSpPr txBox="1">
            <a:spLocks noChangeArrowheads="1"/>
          </p:cNvSpPr>
          <p:nvPr/>
        </p:nvSpPr>
        <p:spPr bwMode="auto">
          <a:xfrm>
            <a:off x="254000" y="598488"/>
            <a:ext cx="9728200" cy="3172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5941" tIns="35941" rIns="35941" bIns="35941">
            <a:spAutoFit/>
          </a:bodyPr>
          <a:lstStyle/>
          <a:p>
            <a:pPr indent="266700"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．如图，质量为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1.5 kg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的物体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静止在竖直的轻弹簧上，质量为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0.5 kg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的物体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由细线悬挂在天花板上，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与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刚好接触但不挤压。现突然将细线剪断，则剪断后瞬间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、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间的作用力大小为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(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g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取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10 m/s</a:t>
            </a:r>
            <a:r>
              <a:rPr lang="en-US" altLang="zh-CN" sz="2400" baseline="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)(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)</a:t>
            </a:r>
          </a:p>
          <a:p>
            <a:pPr indent="266700"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 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．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0  </a:t>
            </a:r>
          </a:p>
          <a:p>
            <a:pPr indent="266700"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 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．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2.5 N</a:t>
            </a:r>
          </a:p>
          <a:p>
            <a:pPr indent="266700"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 C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．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5 N  </a:t>
            </a:r>
          </a:p>
          <a:p>
            <a:pPr indent="266700"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 D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．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Times New Roman" panose="02020603050405020304" pitchFamily="18" charset="0"/>
              </a:rPr>
              <a:t>3.75 N</a:t>
            </a: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  <a:sym typeface="Times New Roman" panose="02020603050405020304" pitchFamily="18" charset="0"/>
            </a:endParaRPr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322263" y="340042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>
            <a:off x="322263" y="2957513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7" name="Oval 47"/>
          <p:cNvSpPr>
            <a:spLocks noChangeArrowheads="1"/>
          </p:cNvSpPr>
          <p:nvPr/>
        </p:nvSpPr>
        <p:spPr bwMode="auto">
          <a:xfrm>
            <a:off x="322263" y="2514600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8" name="Oval 48"/>
          <p:cNvSpPr>
            <a:spLocks noChangeArrowheads="1"/>
          </p:cNvSpPr>
          <p:nvPr/>
        </p:nvSpPr>
        <p:spPr bwMode="auto">
          <a:xfrm>
            <a:off x="322263" y="2071688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254000" y="3792538"/>
            <a:ext cx="11557000" cy="2720975"/>
          </a:xfrm>
          <a:prstGeom prst="rect">
            <a:avLst/>
          </a:prstGeom>
          <a:noFill/>
          <a:ln w="63500" cmpd="thinThick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解析　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当细线剪断瞬间，细线的弹力突然变为零，则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物体与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物体突然有了相互作用的弹力，此时弹簧形变仍不变，对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、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整体受力分析可知，整体受重力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G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(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m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＋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m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B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)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g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20 N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，弹力为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F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＝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m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A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g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15 N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，由牛顿第二定律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G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－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F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(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m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＋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m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B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)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，解得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2.5 m/s</a:t>
            </a:r>
            <a:r>
              <a:rPr lang="en-US" altLang="zh-CN" sz="2400" baseline="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，对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受力分析，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受重力和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对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的弹力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F</a:t>
            </a:r>
            <a:r>
              <a:rPr lang="en-US" altLang="zh-CN" sz="24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，对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有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m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B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g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－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F</a:t>
            </a:r>
            <a:r>
              <a:rPr lang="en-US" altLang="zh-CN" sz="24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＝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m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B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，可得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F</a:t>
            </a:r>
            <a:r>
              <a:rPr lang="en-US" altLang="zh-CN" sz="2400" baseline="-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3.75 N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，选项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D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正确。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答案　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D</a:t>
            </a:r>
          </a:p>
        </p:txBody>
      </p:sp>
      <p:pic>
        <p:nvPicPr>
          <p:cNvPr id="13320" name="Picture 72" descr="5W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69500" y="566738"/>
            <a:ext cx="1614488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5" grpId="0" bldLvl="0" animBg="1"/>
      <p:bldP spid="10286" grpId="0" bldLvl="0" animBg="1"/>
      <p:bldP spid="10287" grpId="0" bldLvl="0" animBg="1"/>
      <p:bldP spid="10288" grpId="0" bldLvl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8892236"/>
  <p:tag name="KSO_WM_UNIT_PLACING_PICTURE_USER_VIEWPORT" val="{&quot;height&quot;:3374,&quot;width&quot;:4656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Microsoft Office PowerPoint</Application>
  <PresentationFormat>Custom</PresentationFormat>
  <Paragraphs>80</Paragraphs>
  <Slides>16</Slides>
  <Notes>0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主题</vt:lpstr>
      <vt:lpstr>文档</vt:lpstr>
      <vt:lpstr>考点强化：牛顿第二定律的瞬时性</vt:lpstr>
      <vt:lpstr>课堂互动</vt:lpstr>
      <vt:lpstr>课堂互动</vt:lpstr>
      <vt:lpstr>课堂互动</vt:lpstr>
      <vt:lpstr>课堂互动</vt:lpstr>
      <vt:lpstr>课堂互动</vt:lpstr>
      <vt:lpstr>Slide 7</vt:lpstr>
      <vt:lpstr>多维训练</vt:lpstr>
      <vt:lpstr>多维训练</vt:lpstr>
      <vt:lpstr>多维训练</vt:lpstr>
      <vt:lpstr>多维训练</vt:lpstr>
      <vt:lpstr>Slide 12</vt:lpstr>
      <vt:lpstr>备选训练</vt:lpstr>
      <vt:lpstr>备选训练</vt:lpstr>
      <vt:lpstr>备选训练</vt:lpstr>
      <vt:lpstr>Slide 16</vt:lpstr>
    </vt:vector>
  </TitlesOfParts>
  <Company>金榜苑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创新设计</dc:creator>
  <cp:lastModifiedBy>Administrator</cp:lastModifiedBy>
  <cp:revision>81</cp:revision>
  <dcterms:created xsi:type="dcterms:W3CDTF">2018-01-02T04:06:00Z</dcterms:created>
  <dcterms:modified xsi:type="dcterms:W3CDTF">2020-01-14T13:09:22Z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