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60" r:id="rId4"/>
    <p:sldId id="262" r:id="rId5"/>
    <p:sldId id="263" r:id="rId7"/>
    <p:sldId id="265" r:id="rId8"/>
    <p:sldId id="266" r:id="rId9"/>
    <p:sldId id="267" r:id="rId10"/>
    <p:sldId id="289" r:id="rId11"/>
    <p:sldId id="314" r:id="rId12"/>
    <p:sldId id="291" r:id="rId13"/>
    <p:sldId id="290" r:id="rId14"/>
    <p:sldId id="292" r:id="rId15"/>
    <p:sldId id="268" r:id="rId16"/>
    <p:sldId id="331" r:id="rId17"/>
    <p:sldId id="269" r:id="rId18"/>
    <p:sldId id="332" r:id="rId19"/>
    <p:sldId id="270" r:id="rId20"/>
    <p:sldId id="315" r:id="rId21"/>
    <p:sldId id="273" r:id="rId22"/>
    <p:sldId id="271" r:id="rId23"/>
    <p:sldId id="272" r:id="rId24"/>
    <p:sldId id="326" r:id="rId25"/>
    <p:sldId id="327" r:id="rId26"/>
    <p:sldId id="328" r:id="rId27"/>
    <p:sldId id="329" r:id="rId28"/>
    <p:sldId id="287" r:id="rId2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75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1048617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1048624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26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72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5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5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3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4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4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56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5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8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89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61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62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6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64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6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7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69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70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7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7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45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4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4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 cstate="print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48581" name="文本框 2"/>
          <p:cNvSpPr txBox="1"/>
          <p:nvPr userDrawn="1"/>
        </p:nvSpPr>
        <p:spPr>
          <a:xfrm>
            <a:off x="7601585" y="190500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097152" name="图片 6" descr="0"/>
          <p:cNvPicPr>
            <a:picLocks noChangeAspect="1"/>
          </p:cNvPicPr>
          <p:nvPr userDrawn="1"/>
        </p:nvPicPr>
        <p:blipFill>
          <a:blip r:embed="rId13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C:\Users\Administrator\Desktop\自创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3228" y="-27384"/>
            <a:ext cx="12238771" cy="6885384"/>
          </a:xfrm>
          <a:prstGeom prst="rect">
            <a:avLst/>
          </a:prstGeom>
          <a:noFill/>
        </p:spPr>
      </p:pic>
      <p:sp>
        <p:nvSpPr>
          <p:cNvPr id="1048585" name="Text Box 6"/>
          <p:cNvSpPr txBox="1"/>
          <p:nvPr/>
        </p:nvSpPr>
        <p:spPr>
          <a:xfrm>
            <a:off x="-2539" y="1672154"/>
            <a:ext cx="1217760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400" b="1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      </a:t>
            </a:r>
            <a:r>
              <a:rPr lang="zh-CN" altLang="en-US" sz="64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   </a:t>
            </a:r>
            <a:r>
              <a:rPr lang="zh-CN" altLang="en-US" sz="44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单元四：中华文明的辉煌与衰落</a:t>
            </a:r>
            <a:endParaRPr lang="zh-CN" altLang="en-US" sz="4400" b="1" dirty="0" smtClean="0">
              <a:solidFill>
                <a:srgbClr val="000000"/>
              </a:solidFill>
              <a:latin typeface="+mj-ea"/>
              <a:ea typeface="+mj-ea"/>
              <a:cs typeface="+mj-ea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               </a:t>
            </a:r>
            <a:r>
              <a:rPr lang="zh-CN" altLang="en-US" sz="40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 ——</a:t>
            </a:r>
            <a:r>
              <a:rPr lang="zh-CN" altLang="en-US" sz="36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明清农耕经济的辉煌与迟滞</a:t>
            </a:r>
            <a:endParaRPr lang="zh-CN" altLang="en-US" sz="4000" b="1" dirty="0" smtClean="0">
              <a:solidFill>
                <a:srgbClr val="000000"/>
              </a:solidFill>
              <a:latin typeface="+mj-ea"/>
              <a:ea typeface="+mj-ea"/>
              <a:cs typeface="+mj-ea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4400" b="1" kern="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                          </a:t>
            </a:r>
            <a:endParaRPr lang="zh-CN" altLang="en-US" sz="2400" b="1" dirty="0" smtClean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pic>
        <p:nvPicPr>
          <p:cNvPr id="2097154" name="Picture 3" descr="C:\Users\Administrator\Desktop\06b3b0c7ec63cf1b9a351d999472f0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" y="1614170"/>
            <a:ext cx="2618740" cy="201739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sp>
        <p:nvSpPr>
          <p:cNvPr id="1048586" name="文本框 2"/>
          <p:cNvSpPr txBox="1"/>
          <p:nvPr/>
        </p:nvSpPr>
        <p:spPr>
          <a:xfrm>
            <a:off x="7601585" y="190500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097155" name="图片 1" descr="0"/>
          <p:cNvPicPr>
            <a:picLocks noChangeAspect="1"/>
          </p:cNvPicPr>
          <p:nvPr/>
        </p:nvPicPr>
        <p:blipFill>
          <a:blip r:embed="rId3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文本框 4"/>
          <p:cNvSpPr txBox="1"/>
          <p:nvPr/>
        </p:nvSpPr>
        <p:spPr>
          <a:xfrm>
            <a:off x="195580" y="2078990"/>
            <a:ext cx="11800840" cy="40919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楷体" panose="02010600040101010101" charset="-122"/>
                <a:sym typeface="宋体" panose="02010600030101010101" pitchFamily="2" charset="-122"/>
              </a:rPr>
              <a:t>（一）资本主义经济发展前提：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生产力进步性、制度先进性、政权稳定性。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楷体" panose="02010600040101010101" charset="-122"/>
                <a:sym typeface="宋体" panose="02010600030101010101" pitchFamily="2" charset="-122"/>
              </a:rPr>
              <a:t>（二）资本主义经济五大条件：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一是具有相对稳定和必要的</a:t>
            </a:r>
            <a:r>
              <a:rPr kumimoji="1" lang="zh-CN" altLang="en-US" sz="26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资金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来源；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二是具有比较充足的</a:t>
            </a:r>
            <a:r>
              <a:rPr kumimoji="1" lang="zh-CN" altLang="en-US" sz="26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劳动力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资源（数量和质量都能保证生产发展需要）；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三是具有一定水平的</a:t>
            </a:r>
            <a:r>
              <a:rPr kumimoji="1" lang="zh-CN" altLang="en-US" sz="26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生产技术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，保证产品质量；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四是具有必备的</a:t>
            </a:r>
            <a:r>
              <a:rPr kumimoji="1" lang="zh-CN" altLang="en-US" sz="26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资源，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来保证产品的原料供应；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五是具有比较稳定的商品销售</a:t>
            </a:r>
            <a:r>
              <a:rPr kumimoji="1" lang="zh-CN" altLang="en-US" sz="26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市场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。</a:t>
            </a:r>
            <a:endParaRPr kumimoji="1" lang="en-US" altLang="zh-CN" sz="26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81" name="文本框 7"/>
          <p:cNvSpPr txBox="1"/>
          <p:nvPr/>
        </p:nvSpPr>
        <p:spPr>
          <a:xfrm>
            <a:off x="195580" y="1078865"/>
            <a:ext cx="1139063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楷体" panose="02010600040101010101" charset="-122"/>
                <a:sym typeface="宋体" panose="02010600030101010101" pitchFamily="2" charset="-122"/>
              </a:rPr>
              <a:t>      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楷体" panose="02010600040101010101" charset="-122"/>
                <a:sym typeface="宋体" panose="02010600030101010101" pitchFamily="2" charset="-122"/>
              </a:rPr>
              <a:t>影响资本主义经济发展的因素可以归纳为：三大前提和五大条件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82" name="文本框 28"/>
          <p:cNvSpPr txBox="1"/>
          <p:nvPr/>
        </p:nvSpPr>
        <p:spPr>
          <a:xfrm>
            <a:off x="203835" y="10350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83" name="文本框 8"/>
          <p:cNvSpPr txBox="1"/>
          <p:nvPr/>
        </p:nvSpPr>
        <p:spPr>
          <a:xfrm>
            <a:off x="2571750" y="508635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能力提升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文本框 4"/>
          <p:cNvSpPr txBox="1"/>
          <p:nvPr/>
        </p:nvSpPr>
        <p:spPr>
          <a:xfrm>
            <a:off x="288925" y="1067435"/>
            <a:ext cx="11800840" cy="5723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4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）缓慢发展原因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生产力：未形成社会变革的动力；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国家制度：专制主义中央集权制度（根本原因）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国家政策：重农抑商、海禁政策和闭关锁国政策；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劳动力：租佃制盛行，农民被束缚在土地上；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资金：高额地租和土地买卖制度吸引商业资本买田置地，影响了资本的积累；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技术：生产技术落后，缺乏革新力量；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市场：国内农民极端贫困，购买力低，缺乏流通；国家政策又阻碍国际市场扩大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资源：民营手工业有一定发展，但资源受到国家的节制和调配。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89" name="文本框 28"/>
          <p:cNvSpPr txBox="1"/>
          <p:nvPr/>
        </p:nvSpPr>
        <p:spPr>
          <a:xfrm>
            <a:off x="203835" y="10350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90" name="文本框 7"/>
          <p:cNvSpPr txBox="1"/>
          <p:nvPr/>
        </p:nvSpPr>
        <p:spPr>
          <a:xfrm>
            <a:off x="2571750" y="508635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能力提升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文本框 25"/>
          <p:cNvSpPr txBox="1"/>
          <p:nvPr/>
        </p:nvSpPr>
        <p:spPr>
          <a:xfrm>
            <a:off x="243205" y="993775"/>
            <a:ext cx="48139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二、明清时期手工业发展概述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37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38" name="文本框 27"/>
          <p:cNvSpPr txBox="1"/>
          <p:nvPr/>
        </p:nvSpPr>
        <p:spPr>
          <a:xfrm>
            <a:off x="3015615" y="3873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39" name="文本框 29"/>
          <p:cNvSpPr txBox="1"/>
          <p:nvPr/>
        </p:nvSpPr>
        <p:spPr>
          <a:xfrm>
            <a:off x="554355" y="1706880"/>
            <a:ext cx="46247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（一）手工业发展的表现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40" name="文本框 5"/>
          <p:cNvSpPr txBox="1"/>
          <p:nvPr/>
        </p:nvSpPr>
        <p:spPr>
          <a:xfrm>
            <a:off x="700405" y="2163445"/>
            <a:ext cx="1079119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1.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明中叶后，民营手工业占据主导地位，具体表现在制瓷、矿冶、纺织等行业；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江南手工业领域出现了资本主义生产关系的萌芽？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2.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制瓷方面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：景德镇被称为瓷都，烧制出斗彩瓷和五彩瓷；明代烧制带有阿拉伯文、  文装饰图案的瓷器，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清代出现粉彩瓷器和珐琅彩。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3.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棉纺织业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：松江成为棉纺织中心，明朝中后期棉布成为广大民众的主要衣料；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4.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丝织业：丝织业中心：官府在苏杭设置制造局，缎成为清朝丝织品的代表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41" name="文本框 6"/>
          <p:cNvSpPr txBox="1"/>
          <p:nvPr/>
        </p:nvSpPr>
        <p:spPr>
          <a:xfrm>
            <a:off x="381000" y="5455285"/>
            <a:ext cx="115735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注：棉布在这一时期备受青睐的原因：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一是棉花种植普及；二是棉纺织业技术的推广；三是棉花棉布可以御寒生暖；四是价格比生丝低廉。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文本框 25"/>
          <p:cNvSpPr txBox="1"/>
          <p:nvPr/>
        </p:nvSpPr>
        <p:spPr>
          <a:xfrm>
            <a:off x="132715" y="549275"/>
            <a:ext cx="45681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三、明清时期商业发展概述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45" name="文本框 29"/>
          <p:cNvSpPr txBox="1"/>
          <p:nvPr/>
        </p:nvSpPr>
        <p:spPr>
          <a:xfrm>
            <a:off x="472440" y="1207135"/>
            <a:ext cx="465201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（一）商业发展的表现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46" name="文本框 5"/>
          <p:cNvSpPr txBox="1"/>
          <p:nvPr/>
        </p:nvSpPr>
        <p:spPr>
          <a:xfrm>
            <a:off x="472440" y="1697990"/>
            <a:ext cx="1161161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城市继续繁荣和商业市镇兴起。兴起了一大批以经济功能为主的中小商业市镇，尤以江南为甚；推动了商业的生产，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促进了区域性市场网络的形成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，但出现中国城市发展的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“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离心率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”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农产品商品化和区域经济发展。农副产品成为商品化重要组成部分；并形成几个颇具特色的经济区域。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商品流通的活跃及其全国性市场网络进一步整合。农产品和手工业大量投入市场，国内市场空前扩大，商品交换繁荣。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4.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区域间长途贩运发展较快，出现全国性的商人群体；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-----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商帮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5.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货币经济占主导地位，白银被广泛使用，出现钱庄、票号等金融机构。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sz="half" idx="1"/>
          </p:nvPr>
        </p:nvSpPr>
        <p:spPr>
          <a:xfrm>
            <a:off x="838200" y="1825625"/>
            <a:ext cx="10907395" cy="4351655"/>
          </a:xfrm>
        </p:spPr>
        <p:txBody>
          <a:bodyPr/>
          <a:p>
            <a:r>
              <a:rPr kumimoji="1" lang="zh-CN" altLang="en-US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货币经济占主导地位，白银被广泛使用，白银成为普遍流通的货币（注：工业革命前，西方资本主义生产力有限：而中国农业经济则发展到顶峰，手工艺产品的精美无可匹敌，在世界贸易竞争中占有优势：同时中国实行银本位，以白银为流通货币，所有白银大量流入中国，说明中国是世界的经济中心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48" name="文本框 27"/>
          <p:cNvSpPr txBox="1"/>
          <p:nvPr/>
        </p:nvSpPr>
        <p:spPr>
          <a:xfrm>
            <a:off x="3015615" y="3873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50" name="文本框 5"/>
          <p:cNvSpPr txBox="1"/>
          <p:nvPr/>
        </p:nvSpPr>
        <p:spPr>
          <a:xfrm>
            <a:off x="347345" y="1381760"/>
            <a:ext cx="1133094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、重农抑商政策（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、产生的背景及根本原因。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、例举封建社会时期重农抑商政策的表现   </a:t>
            </a:r>
            <a:r>
              <a:rPr kumimoji="1" lang="zh-CN" altLang="en-US" sz="28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重农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：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、强化农本商末意识；抑制兼并，防止自耕农大量破产：维护、稳固农业生产的基础（劝课农桑、轻徭薄赋、奖励垦荒、兴修水利）                        </a:t>
            </a:r>
            <a:r>
              <a:rPr kumimoji="1"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抑商   （</a:t>
            </a:r>
            <a:r>
              <a:rPr kumimoji="1"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    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   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   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4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  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5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、、）</a:t>
            </a:r>
            <a:endParaRPr kumimoji="1" lang="zh-CN" altLang="en-US" sz="28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发展过程</a:t>
            </a:r>
            <a:endParaRPr kumimoji="1" lang="en-US" altLang="zh-CN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原始社会末期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------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战国时期：重视和鼓励商业活动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战国时期商鞅首倡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汉代全面控制手工业，私营手工业受到沉重打击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中唐政策有所松动          明清统治者固守重农抑商政策，，严格限制商人活动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51" name="文本框 9"/>
          <p:cNvSpPr txBox="1"/>
          <p:nvPr/>
        </p:nvSpPr>
        <p:spPr>
          <a:xfrm>
            <a:off x="243205" y="993775"/>
            <a:ext cx="83889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四、明清时期的经济政策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0115" y="1825625"/>
            <a:ext cx="10433685" cy="4351655"/>
          </a:xfrm>
        </p:spPr>
        <p:txBody>
          <a:bodyPr/>
          <a:p>
            <a:pPr fontAlgn="auto">
              <a:lnSpc>
                <a:spcPct val="150000"/>
              </a:lnSpc>
            </a:pPr>
            <a:r>
              <a:rPr kumimoji="1" lang="en-US" altLang="zh-CN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2. </a:t>
            </a:r>
            <a:r>
              <a:rPr kumimoji="1" lang="zh-CN" altLang="en-US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海禁政策：</a:t>
            </a:r>
            <a:r>
              <a:rPr kumimoji="1" lang="en-US" altLang="zh-CN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(</a:t>
            </a:r>
            <a:r>
              <a:rPr kumimoji="1" lang="zh-CN" altLang="zh-CN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对内的防范）</a:t>
            </a:r>
            <a:endParaRPr kumimoji="1" lang="zh-CN" altLang="en-US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明清两代严禁私人出海贸易，即</a:t>
            </a:r>
            <a:r>
              <a:rPr kumimoji="1" lang="en-US" altLang="zh-CN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‘</a:t>
            </a:r>
            <a:r>
              <a:rPr kumimoji="1" lang="zh-CN" altLang="en-US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片板不得下海</a:t>
            </a:r>
            <a:r>
              <a:rPr kumimoji="1" lang="en-US" altLang="zh-CN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’</a:t>
            </a:r>
            <a:r>
              <a:rPr kumimoji="1" lang="zh-CN" altLang="en-US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，对外贸易在官方主持下进行（郑和下西洋朝贡贸易）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文本框 25"/>
          <p:cNvSpPr txBox="1"/>
          <p:nvPr/>
        </p:nvSpPr>
        <p:spPr>
          <a:xfrm>
            <a:off x="243205" y="660400"/>
            <a:ext cx="49422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  <a:sym typeface="宋体" panose="02010600030101010101" pitchFamily="2" charset="-122"/>
              </a:rPr>
              <a:t>¤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关于海禁政策的进一步研讨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54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56" name="文本框 5"/>
          <p:cNvSpPr txBox="1"/>
          <p:nvPr/>
        </p:nvSpPr>
        <p:spPr>
          <a:xfrm>
            <a:off x="401955" y="2741295"/>
            <a:ext cx="1100899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演变：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明朝后期敌对势力逐渐消亡（清朝由于平定台湾后：如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康熙帝取消海禁，重开沿海贸易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），海禁政策影响百姓生计，不合时宜，逐渐开禁。影响如下：促进海上贸易发展；有利百姓生活；促进海外移民；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----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海禁政策在明清都实行过，但都是短期的，并非一贯的政策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57" name="文本框 1"/>
          <p:cNvSpPr txBox="1"/>
          <p:nvPr/>
        </p:nvSpPr>
        <p:spPr>
          <a:xfrm>
            <a:off x="48260" y="4981575"/>
            <a:ext cx="120834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启示：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任政策的推行与废止，都立足于维系统治者政治稳定的需要，政策的推行都具有一定的时效性，关键在于“利民便民，以民为本”，要用动态的眼光看待历史变迁。    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58" name="文本框 2"/>
          <p:cNvSpPr txBox="1"/>
          <p:nvPr/>
        </p:nvSpPr>
        <p:spPr>
          <a:xfrm>
            <a:off x="243205" y="988060"/>
            <a:ext cx="109962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推行原因：</a:t>
            </a:r>
            <a:r>
              <a:rPr kumimoji="1" 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）经济：自然经济封闭性，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</a:t>
            </a:r>
            <a:r>
              <a:rPr kumimoji="1" 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思想：愚昧无知、盲目自大，统治者对海外诸国的轻视（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</a:t>
            </a:r>
            <a:r>
              <a:rPr kumimoji="1" 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）军事、政治上：</a:t>
            </a:r>
            <a:r>
              <a:rPr kumimoji="1" 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朝廷敌对残余势力利用沿海继续对抗；（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</a:t>
            </a:r>
            <a:r>
              <a:rPr kumimoji="1" 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）倭寇、海盗及其不法之徒相互勾结。</a:t>
            </a:r>
            <a:endParaRPr kumimoji="1" lang="zh-CN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48" name="文本框 27"/>
          <p:cNvSpPr txBox="1"/>
          <p:nvPr/>
        </p:nvSpPr>
        <p:spPr>
          <a:xfrm>
            <a:off x="3015615" y="3873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51" name="文本框 9"/>
          <p:cNvSpPr txBox="1"/>
          <p:nvPr/>
        </p:nvSpPr>
        <p:spPr>
          <a:xfrm>
            <a:off x="243205" y="993775"/>
            <a:ext cx="83889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四、明清时期的经济政策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52" name="文本框 11"/>
          <p:cNvSpPr txBox="1"/>
          <p:nvPr/>
        </p:nvSpPr>
        <p:spPr>
          <a:xfrm>
            <a:off x="347980" y="2793365"/>
            <a:ext cx="115811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 清朝闭关锁国政策：从乾隆二十二年，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(1757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年）开始实行闭关锁国政策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严格限制（不是禁绝）对外贸易，只准广州一处对外通商，并规定由政府特许的广州‘公行’（十三行）统一经营对外贸易，对外人在华活动采取了严格的限制（如对来华商务活动、居住期限、华夷交往等做出限制）——对外的的消极防卫措施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文本框 25"/>
          <p:cNvSpPr txBox="1"/>
          <p:nvPr/>
        </p:nvSpPr>
        <p:spPr>
          <a:xfrm>
            <a:off x="3266440" y="660400"/>
            <a:ext cx="41014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清初闭关锁国政策再讨论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72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【专家论坛】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73" name="文本框 29"/>
          <p:cNvSpPr txBox="1"/>
          <p:nvPr/>
        </p:nvSpPr>
        <p:spPr>
          <a:xfrm>
            <a:off x="144780" y="1182370"/>
            <a:ext cx="46247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（一）原因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74" name="文本框 5"/>
          <p:cNvSpPr txBox="1"/>
          <p:nvPr/>
        </p:nvSpPr>
        <p:spPr>
          <a:xfrm>
            <a:off x="551180" y="1674495"/>
            <a:ext cx="111125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）政治方面： 清政权建立之初， 面临着内忧外患的双重压力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内忧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“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三藩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”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势力和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“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台湾郑氏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”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集团；外患东南沿海荷兰冒犯，北方沙俄窥探。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）经济方面：   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清初，统治者通过“摊丁入亩”等一系列的改革，巩固和发展了封建土地所有制经济。以小农生产为基础的地主所有制经济中， 农民的生产地位是很不稳定的。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适应“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小农经济经不起外界力量的冲击，为了维护自己的稳定性， 就形成了很强的封闭性和排外性”的需要。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）文化方面：传教士活动具有极强政治目的，限制有利于保护中国的传统文化和礼仪秩序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。</a:t>
            </a:r>
            <a:endParaRPr kumimoji="1" lang="en-US" altLang="zh-CN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文本框 5"/>
          <p:cNvSpPr txBox="1"/>
          <p:nvPr/>
        </p:nvSpPr>
        <p:spPr>
          <a:xfrm>
            <a:off x="214631" y="302682"/>
            <a:ext cx="4614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【明晰考向】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07" name="文本框 6"/>
          <p:cNvSpPr txBox="1"/>
          <p:nvPr/>
        </p:nvSpPr>
        <p:spPr>
          <a:xfrm>
            <a:off x="454660" y="1351280"/>
            <a:ext cx="409194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600" b="1"/>
              <a:t>1.</a:t>
            </a:r>
            <a:r>
              <a:rPr lang="zh-CN" altLang="en-US" sz="2600" b="1"/>
              <a:t>明清经济发展的考查现状</a:t>
            </a:r>
            <a:endParaRPr lang="zh-CN" altLang="en-US" sz="2600" b="1"/>
          </a:p>
        </p:txBody>
      </p:sp>
      <p:sp>
        <p:nvSpPr>
          <p:cNvPr id="1048608" name="文本框 7"/>
          <p:cNvSpPr txBox="1"/>
          <p:nvPr/>
        </p:nvSpPr>
        <p:spPr>
          <a:xfrm>
            <a:off x="2553335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考情分析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graphicFrame>
        <p:nvGraphicFramePr>
          <p:cNvPr id="4194304" name="表格 1"/>
          <p:cNvGraphicFramePr/>
          <p:nvPr/>
        </p:nvGraphicFramePr>
        <p:xfrm>
          <a:off x="283845" y="2369185"/>
          <a:ext cx="11868785" cy="36576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59915"/>
                <a:gridCol w="9800590"/>
                <a:gridCol w="208280"/>
              </a:tblGrid>
              <a:tr h="3987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最新考纲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全国卷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/>
                </a:tc>
              </a:tr>
              <a:tr h="23012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1600" b="1" dirty="0"/>
                        <a:t>明清时期的经济发展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just" defTabSz="914400" eaLnBrk="0" fontAlgn="auto" hangingPunc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sym typeface="+mn-ea"/>
                        </a:rPr>
                        <a:t>201</a:t>
                      </a:r>
                      <a:r>
                        <a:rPr lang="en-US" altLang="zh-CN" sz="2400" b="1" dirty="0">
                          <a:sym typeface="+mn-ea"/>
                        </a:rPr>
                        <a:t>8</a:t>
                      </a:r>
                      <a:r>
                        <a:rPr lang="zh-CN" altLang="en-US" sz="2400" b="1" dirty="0">
                          <a:sym typeface="+mn-ea"/>
                        </a:rPr>
                        <a:t>·新课标全国Ⅰ卷·2</a:t>
                      </a:r>
                      <a:r>
                        <a:rPr lang="en-US" altLang="zh-CN" sz="2400" b="1" dirty="0">
                          <a:sym typeface="+mn-ea"/>
                        </a:rPr>
                        <a:t>7——</a:t>
                      </a:r>
                      <a:r>
                        <a:rPr lang="zh-CN" altLang="en-US" sz="2400" b="1" dirty="0">
                          <a:sym typeface="+mn-ea"/>
                        </a:rPr>
                        <a:t>明清朝贡贸易</a:t>
                      </a:r>
                      <a:endParaRPr lang="zh-CN" altLang="en-US" sz="2400" b="1" dirty="0">
                        <a:sym typeface="+mn-ea"/>
                      </a:endParaRPr>
                    </a:p>
                    <a:p>
                      <a:pPr marL="0" lvl="0" indent="0" algn="just" defTabSz="914400" eaLnBrk="0" fontAlgn="auto" hangingPunc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sym typeface="+mn-ea"/>
                        </a:rPr>
                        <a:t>201</a:t>
                      </a:r>
                      <a:r>
                        <a:rPr lang="en-US" altLang="zh-CN" sz="2400" b="1" dirty="0">
                          <a:sym typeface="+mn-ea"/>
                        </a:rPr>
                        <a:t>7</a:t>
                      </a:r>
                      <a:r>
                        <a:rPr lang="zh-CN" altLang="en-US" sz="2400" b="1" dirty="0">
                          <a:sym typeface="+mn-ea"/>
                        </a:rPr>
                        <a:t>·新课标全国Ⅰ卷</a:t>
                      </a:r>
                      <a:r>
                        <a:rPr lang="en-US" altLang="zh-CN" sz="2400" b="1" dirty="0">
                          <a:sym typeface="+mn-ea"/>
                        </a:rPr>
                        <a:t>·27——</a:t>
                      </a:r>
                      <a:r>
                        <a:rPr lang="zh-CN" altLang="en-US" sz="2400" b="1" dirty="0">
                          <a:sym typeface="+mn-ea"/>
                        </a:rPr>
                        <a:t>明清商业发展对消费观念的影响</a:t>
                      </a:r>
                      <a:endParaRPr lang="zh-CN" altLang="en-US" sz="2400" b="1" dirty="0">
                        <a:sym typeface="+mn-ea"/>
                      </a:endParaRPr>
                    </a:p>
                    <a:p>
                      <a:pPr marL="0" lvl="0" indent="0" algn="just" defTabSz="914400" eaLnBrk="0" fontAlgn="auto" hangingPunc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/>
                        <a:t>201</a:t>
                      </a:r>
                      <a:r>
                        <a:rPr lang="en-US" altLang="zh-CN" sz="2400" b="1" dirty="0"/>
                        <a:t>6</a:t>
                      </a:r>
                      <a:r>
                        <a:rPr lang="zh-CN" altLang="en-US" sz="2400" b="1" dirty="0"/>
                        <a:t>·新课标全国Ⅲ卷·2</a:t>
                      </a:r>
                      <a:r>
                        <a:rPr lang="en-US" altLang="zh-CN" sz="2400" b="1" dirty="0"/>
                        <a:t>7——</a:t>
                      </a:r>
                      <a:r>
                        <a:rPr lang="zh-CN" altLang="en-US" sz="2400" b="1" dirty="0"/>
                        <a:t>明清时期雇工市场</a:t>
                      </a:r>
                      <a:endParaRPr lang="zh-CN" altLang="en-US" sz="2400" b="1" dirty="0"/>
                    </a:p>
                    <a:p>
                      <a:pPr marL="0" lvl="0" indent="0" algn="just" defTabSz="914400" eaLnBrk="0" fontAlgn="auto" hangingPunc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 dirty="0"/>
                        <a:t>2014·</a:t>
                      </a:r>
                      <a:r>
                        <a:rPr lang="zh-CN" altLang="en-US" sz="2400" b="1" dirty="0"/>
                        <a:t>新课标全国</a:t>
                      </a:r>
                      <a:r>
                        <a:rPr lang="zh-CN" altLang="en-US" sz="2400" b="1" dirty="0">
                          <a:sym typeface="+mn-ea"/>
                        </a:rPr>
                        <a:t>Ⅰ卷</a:t>
                      </a:r>
                      <a:r>
                        <a:rPr lang="en-US" altLang="zh-CN" sz="2400" b="1" dirty="0">
                          <a:sym typeface="+mn-ea"/>
                        </a:rPr>
                        <a:t>·27——对外贸易优势地</a:t>
                      </a:r>
                      <a:r>
                        <a:rPr lang="zh-CN" altLang="en-US" sz="2400" b="1" dirty="0"/>
                        <a:t>位</a:t>
                      </a:r>
                      <a:endParaRPr lang="zh-CN" altLang="en-US" sz="2400" b="1" dirty="0"/>
                    </a:p>
                    <a:p>
                      <a:pPr marL="0" lvl="0" indent="0" algn="just" defTabSz="914400" eaLnBrk="0" fontAlgn="auto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ym typeface="+mn-ea"/>
                        </a:rPr>
                        <a:t>201</a:t>
                      </a:r>
                      <a:r>
                        <a:rPr lang="en-US" altLang="zh-CN" sz="2400" b="1" dirty="0">
                          <a:sym typeface="+mn-ea"/>
                        </a:rPr>
                        <a:t>3</a:t>
                      </a:r>
                      <a:r>
                        <a:rPr lang="zh-CN" altLang="en-US" sz="2400" b="1" dirty="0">
                          <a:sym typeface="+mn-ea"/>
                        </a:rPr>
                        <a:t>·新课标全国Ⅱ卷·</a:t>
                      </a:r>
                      <a:r>
                        <a:rPr lang="en-US" altLang="zh-CN" sz="2400" b="1" dirty="0">
                          <a:sym typeface="+mn-ea"/>
                        </a:rPr>
                        <a:t>27——</a:t>
                      </a:r>
                      <a:r>
                        <a:rPr lang="zh-CN" altLang="en-US" sz="2400" b="1" dirty="0">
                          <a:sym typeface="+mn-ea"/>
                        </a:rPr>
                        <a:t>商品经济发展对世俗文化的推动</a:t>
                      </a:r>
                      <a:endParaRPr lang="zh-CN" altLang="en-US" sz="2400" b="1" dirty="0">
                        <a:sym typeface="+mn-ea"/>
                      </a:endParaRPr>
                    </a:p>
                    <a:p>
                      <a:pPr marL="0" lvl="0" indent="0" algn="just" defTabSz="914400" eaLnBrk="0" fontAlgn="auto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ym typeface="+mn-ea"/>
                        </a:rPr>
                        <a:t>201</a:t>
                      </a:r>
                      <a:r>
                        <a:rPr lang="en-US" altLang="zh-CN" sz="2400" b="1" dirty="0">
                          <a:sym typeface="+mn-ea"/>
                        </a:rPr>
                        <a:t>2</a:t>
                      </a:r>
                      <a:r>
                        <a:rPr lang="zh-CN" altLang="en-US" sz="2400" b="1" dirty="0">
                          <a:sym typeface="+mn-ea"/>
                        </a:rPr>
                        <a:t>·新课标全国Ⅱ卷</a:t>
                      </a:r>
                      <a:r>
                        <a:rPr lang="en-US" altLang="zh-CN" sz="2400" b="1" dirty="0">
                          <a:sym typeface="+mn-ea"/>
                        </a:rPr>
                        <a:t>·26——</a:t>
                      </a:r>
                      <a:r>
                        <a:rPr lang="zh-CN" altLang="en-US" sz="2400" b="1" dirty="0">
                          <a:sym typeface="+mn-ea"/>
                        </a:rPr>
                        <a:t>工商业发展对社会结构的影响</a:t>
                      </a:r>
                      <a:endParaRPr lang="zh-CN" altLang="en-US" sz="2400" b="1" dirty="0">
                        <a:sym typeface="+mn-ea"/>
                      </a:endParaRPr>
                    </a:p>
                    <a:p>
                      <a:pPr marL="0" lvl="0" indent="0" algn="just" defTabSz="914400" eaLnBrk="0" fontAlgn="auto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>
                          <a:sym typeface="+mn-ea"/>
                        </a:rPr>
                        <a:t>2011·</a:t>
                      </a:r>
                      <a:r>
                        <a:rPr lang="zh-CN" altLang="en-US" sz="2400" b="1" dirty="0">
                          <a:sym typeface="+mn-ea"/>
                        </a:rPr>
                        <a:t>大纲全国卷</a:t>
                      </a:r>
                      <a:r>
                        <a:rPr lang="en-US" altLang="zh-CN" sz="2400" b="1" dirty="0">
                          <a:sym typeface="+mn-ea"/>
                        </a:rPr>
                        <a:t>·13——税收政策、白银流</a:t>
                      </a:r>
                      <a:r>
                        <a:rPr lang="zh-CN" altLang="en-US" sz="2400" b="1" dirty="0">
                          <a:sym typeface="+mn-ea"/>
                        </a:rPr>
                        <a:t>通</a:t>
                      </a:r>
                      <a:endParaRPr lang="zh-CN" altLang="en-US" sz="2400" b="1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defTabSz="914400" eaLnBrk="0" fontAlgn="auto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文本框 25"/>
          <p:cNvSpPr txBox="1"/>
          <p:nvPr/>
        </p:nvSpPr>
        <p:spPr>
          <a:xfrm>
            <a:off x="243205" y="993775"/>
            <a:ext cx="37452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四、明清时期经济政策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60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61" name="文本框 27"/>
          <p:cNvSpPr txBox="1"/>
          <p:nvPr/>
        </p:nvSpPr>
        <p:spPr>
          <a:xfrm>
            <a:off x="3015615" y="3873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62" name="文本框 29"/>
          <p:cNvSpPr txBox="1"/>
          <p:nvPr/>
        </p:nvSpPr>
        <p:spPr>
          <a:xfrm>
            <a:off x="456565" y="1662430"/>
            <a:ext cx="46247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（二）原因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63" name="文本框 5"/>
          <p:cNvSpPr txBox="1"/>
          <p:nvPr/>
        </p:nvSpPr>
        <p:spPr>
          <a:xfrm>
            <a:off x="598170" y="2223770"/>
            <a:ext cx="1099629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根本原因：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自给自足的小农及经济长期占据主导地位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具体原因：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 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 清初是为了割断东南沿海人民的抗清斗争，尤其是郑氏集团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 统治者盲目自大的观念。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64" name="文本框 2"/>
          <p:cNvSpPr txBox="1"/>
          <p:nvPr/>
        </p:nvSpPr>
        <p:spPr>
          <a:xfrm>
            <a:off x="456565" y="5236845"/>
            <a:ext cx="46247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（三）终结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65" name="文本框 3"/>
          <p:cNvSpPr txBox="1"/>
          <p:nvPr/>
        </p:nvSpPr>
        <p:spPr>
          <a:xfrm>
            <a:off x="703580" y="5728335"/>
            <a:ext cx="109962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《南京条约》签订开始破产；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文本框 25"/>
          <p:cNvSpPr txBox="1"/>
          <p:nvPr/>
        </p:nvSpPr>
        <p:spPr>
          <a:xfrm>
            <a:off x="243205" y="993775"/>
            <a:ext cx="37452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四、明清时期经济政策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67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68" name="文本框 27"/>
          <p:cNvSpPr txBox="1"/>
          <p:nvPr/>
        </p:nvSpPr>
        <p:spPr>
          <a:xfrm>
            <a:off x="3015615" y="3873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69" name="文本框 29"/>
          <p:cNvSpPr txBox="1"/>
          <p:nvPr/>
        </p:nvSpPr>
        <p:spPr>
          <a:xfrm>
            <a:off x="456565" y="1662430"/>
            <a:ext cx="46247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（四）评价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70" name="文本框 5"/>
          <p:cNvSpPr txBox="1"/>
          <p:nvPr/>
        </p:nvSpPr>
        <p:spPr>
          <a:xfrm>
            <a:off x="598170" y="2223770"/>
            <a:ext cx="10996295" cy="38252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积极：防御手段，一定程度阻止西方殖民势力入侵；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消极：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）消极防御，不能从根本上抵抗殖民势力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）长期与世隔绝，限制中外文化交流，妨碍先进科学技术和思想文化输入；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）阻碍商品经济和资本主义萌芽的发展；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4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）不利于海外市场的开拓，拉大中国与世界的差距，使中国以极端保守的面貌走向近代化，造成中国近代严重落后与西方。</a:t>
            </a:r>
            <a:endParaRPr kumimoji="1" lang="en-US" altLang="zh-CN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13" name="图片 71712"/>
          <p:cNvPicPr>
            <a:picLocks noChangeAspect="1"/>
          </p:cNvPicPr>
          <p:nvPr/>
        </p:nvPicPr>
        <p:blipFill>
          <a:blip r:embed="rId1"/>
          <a:srcRect l="8749" r="8749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2" name="文本框 71681"/>
          <p:cNvSpPr txBox="1"/>
          <p:nvPr/>
        </p:nvSpPr>
        <p:spPr>
          <a:xfrm>
            <a:off x="1755775" y="188913"/>
            <a:ext cx="58531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三、官府控制下的对外贸易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1683" name="表格 71682"/>
          <p:cNvGraphicFramePr/>
          <p:nvPr/>
        </p:nvGraphicFramePr>
        <p:xfrm>
          <a:off x="4368800" y="1957388"/>
          <a:ext cx="6191250" cy="4064000"/>
        </p:xfrm>
        <a:graphic>
          <a:graphicData uri="http://schemas.openxmlformats.org/drawingml/2006/table">
            <a:tbl>
              <a:tblPr/>
              <a:tblGrid>
                <a:gridCol w="1079500"/>
                <a:gridCol w="5111750"/>
              </a:tblGrid>
              <a:tr h="6778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时期</a:t>
                      </a:r>
                      <a:endParaRPr lang="zh-CN" altLang="en-US" sz="3200" b="1" dirty="0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概况</a:t>
                      </a:r>
                      <a:endParaRPr lang="zh-CN" altLang="en-US" sz="3200" b="1" dirty="0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62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西汉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 dirty="0"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78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唐朝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 dirty="0"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78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两宋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 dirty="0"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62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元朝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 dirty="0"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78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明清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 dirty="0"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1706" name="文本框 71705"/>
          <p:cNvSpPr txBox="1"/>
          <p:nvPr/>
        </p:nvSpPr>
        <p:spPr>
          <a:xfrm>
            <a:off x="5951538" y="2636838"/>
            <a:ext cx="42687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开通海陆两条丝绸之路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71707" name="图片 71706" descr="图片1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8" y="836613"/>
            <a:ext cx="2686050" cy="203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8" name="文本框 71707"/>
          <p:cNvSpPr txBox="1"/>
          <p:nvPr/>
        </p:nvSpPr>
        <p:spPr>
          <a:xfrm>
            <a:off x="5664200" y="3357563"/>
            <a:ext cx="47005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广州成为主要的贸易港口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709" name="文本框 71708"/>
          <p:cNvSpPr txBox="1"/>
          <p:nvPr/>
        </p:nvSpPr>
        <p:spPr>
          <a:xfrm>
            <a:off x="5932488" y="4005263"/>
            <a:ext cx="43402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与几十个国家进行贸易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710" name="文本框 71709"/>
          <p:cNvSpPr txBox="1"/>
          <p:nvPr/>
        </p:nvSpPr>
        <p:spPr>
          <a:xfrm>
            <a:off x="5519738" y="4652963"/>
            <a:ext cx="51482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泉州是重要的对外贸易港口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711" name="文本框 71710"/>
          <p:cNvSpPr txBox="1"/>
          <p:nvPr/>
        </p:nvSpPr>
        <p:spPr>
          <a:xfrm>
            <a:off x="6148388" y="5370513"/>
            <a:ext cx="35480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中国对外贸易萎缩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712" name="文本框 71711"/>
          <p:cNvSpPr txBox="1"/>
          <p:nvPr/>
        </p:nvSpPr>
        <p:spPr>
          <a:xfrm>
            <a:off x="4656138" y="1052513"/>
            <a:ext cx="18923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、概况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8857" name="图片 78856"/>
          <p:cNvPicPr>
            <a:picLocks noChangeAspect="1"/>
          </p:cNvPicPr>
          <p:nvPr/>
        </p:nvPicPr>
        <p:blipFill>
          <a:blip r:embed="rId1"/>
          <a:srcRect l="8749" r="8749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9" name="文本框 78858"/>
          <p:cNvSpPr txBox="1"/>
          <p:nvPr/>
        </p:nvSpPr>
        <p:spPr>
          <a:xfrm>
            <a:off x="1828800" y="0"/>
            <a:ext cx="8559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、主要方式：朝贡贸易（也称宗藩体系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8860" name="组合 78859"/>
          <p:cNvGrpSpPr/>
          <p:nvPr/>
        </p:nvGrpSpPr>
        <p:grpSpPr>
          <a:xfrm>
            <a:off x="1524000" y="685800"/>
            <a:ext cx="1547813" cy="1512888"/>
            <a:chOff x="4151" y="2115"/>
            <a:chExt cx="1361" cy="1315"/>
          </a:xfrm>
        </p:grpSpPr>
        <p:pic>
          <p:nvPicPr>
            <p:cNvPr id="78861" name="图片 78860" descr="练习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1" y="2115"/>
              <a:ext cx="1024" cy="13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8862" name="矩形 78861"/>
            <p:cNvSpPr/>
            <p:nvPr/>
          </p:nvSpPr>
          <p:spPr>
            <a:xfrm>
              <a:off x="4151" y="2391"/>
              <a:ext cx="1361" cy="4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buClr>
                  <a:schemeClr val="bg1"/>
                </a:buClr>
              </a:pPr>
              <a:r>
                <a:rPr lang="zh-CN" altLang="en-US" sz="2800" b="1" dirty="0">
                  <a:solidFill>
                    <a:srgbClr val="FF0000"/>
                  </a:solidFill>
                  <a:latin typeface="隶书" pitchFamily="49" charset="-122"/>
                  <a:ea typeface="隶书" pitchFamily="49" charset="-122"/>
                </a:rPr>
                <a:t>材料</a:t>
              </a:r>
              <a:endParaRPr lang="zh-CN" altLang="en-US"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endParaRPr>
            </a:p>
          </p:txBody>
        </p:sp>
      </p:grpSp>
      <p:sp>
        <p:nvSpPr>
          <p:cNvPr id="78863" name="文本框 78862"/>
          <p:cNvSpPr txBox="1"/>
          <p:nvPr/>
        </p:nvSpPr>
        <p:spPr>
          <a:xfrm>
            <a:off x="3124200" y="685800"/>
            <a:ext cx="7416800" cy="181483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lgDash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外国“朝贡”方物，明朝政府“赐赉”礼品等方式进行的，素有“厚往薄来” 特征，明朝政府对朝贡使者均是“以礼待之”，即使“私货来，皆倍偿其价”。 </a:t>
            </a:r>
            <a:endParaRPr lang="zh-CN" altLang="en-US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8864" name="文本框 78863"/>
          <p:cNvSpPr txBox="1"/>
          <p:nvPr/>
        </p:nvSpPr>
        <p:spPr>
          <a:xfrm>
            <a:off x="1752600" y="2514600"/>
            <a:ext cx="15843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隶书" pitchFamily="49" charset="-122"/>
              </a:rPr>
              <a:t>定义：</a:t>
            </a:r>
            <a:endParaRPr lang="zh-CN" alt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865" name="文本框 78864"/>
          <p:cNvSpPr txBox="1"/>
          <p:nvPr/>
        </p:nvSpPr>
        <p:spPr>
          <a:xfrm>
            <a:off x="2971800" y="2590800"/>
            <a:ext cx="66427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charset="-122"/>
              </a:rPr>
              <a:t>通过朝觐、纳贡与册封、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charset="-122"/>
              </a:rPr>
              <a:t>赏赐完成交易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78866" name="文本框 78865"/>
          <p:cNvSpPr txBox="1"/>
          <p:nvPr/>
        </p:nvSpPr>
        <p:spPr>
          <a:xfrm>
            <a:off x="1524000" y="3124200"/>
            <a:ext cx="1828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隶书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隶书" pitchFamily="49" charset="-122"/>
              </a:rPr>
              <a:t>特点：</a:t>
            </a:r>
            <a:endParaRPr lang="zh-CN" altLang="en-US" sz="3200" b="1">
              <a:solidFill>
                <a:srgbClr val="FF0000"/>
              </a:solidFill>
              <a:latin typeface="隶书" pitchFamily="49" charset="-122"/>
            </a:endParaRPr>
          </a:p>
        </p:txBody>
      </p:sp>
      <p:sp>
        <p:nvSpPr>
          <p:cNvPr id="78867" name="文本框 78866"/>
          <p:cNvSpPr txBox="1"/>
          <p:nvPr/>
        </p:nvSpPr>
        <p:spPr>
          <a:xfrm>
            <a:off x="2971800" y="3200400"/>
            <a:ext cx="40322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charset="-122"/>
              </a:rPr>
              <a:t>厚往薄来、倍偿其价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78868" name="文本框 78867"/>
          <p:cNvSpPr txBox="1"/>
          <p:nvPr/>
        </p:nvSpPr>
        <p:spPr>
          <a:xfrm>
            <a:off x="1752600" y="4038600"/>
            <a:ext cx="14414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隶书" pitchFamily="49" charset="-122"/>
              </a:rPr>
              <a:t>目的：</a:t>
            </a:r>
            <a:endParaRPr lang="zh-CN" altLang="en-US" sz="3200" b="1">
              <a:solidFill>
                <a:srgbClr val="FF0000"/>
              </a:solidFill>
              <a:latin typeface="隶书" pitchFamily="49" charset="-122"/>
            </a:endParaRPr>
          </a:p>
        </p:txBody>
      </p:sp>
      <p:sp>
        <p:nvSpPr>
          <p:cNvPr id="78869" name="文本框 78868"/>
          <p:cNvSpPr txBox="1"/>
          <p:nvPr/>
        </p:nvSpPr>
        <p:spPr>
          <a:xfrm>
            <a:off x="2971800" y="3962400"/>
            <a:ext cx="73152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charset="-122"/>
              </a:rPr>
              <a:t>宣扬国威，加强与海外各国的联系，满足统治者对异域珍宝特产的需求。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78870" name="文本框 78869"/>
          <p:cNvSpPr txBox="1"/>
          <p:nvPr/>
        </p:nvSpPr>
        <p:spPr>
          <a:xfrm>
            <a:off x="1752600" y="4953000"/>
            <a:ext cx="14414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隶书" pitchFamily="49" charset="-122"/>
              </a:rPr>
              <a:t>表现：</a:t>
            </a:r>
            <a:endParaRPr lang="zh-CN" altLang="en-US" sz="3200" b="1">
              <a:solidFill>
                <a:srgbClr val="FF0000"/>
              </a:solidFill>
              <a:latin typeface="隶书" pitchFamily="49" charset="-122"/>
            </a:endParaRPr>
          </a:p>
        </p:txBody>
      </p:sp>
      <p:sp>
        <p:nvSpPr>
          <p:cNvPr id="78871" name="文本框 78870"/>
          <p:cNvSpPr txBox="1"/>
          <p:nvPr/>
        </p:nvSpPr>
        <p:spPr>
          <a:xfrm>
            <a:off x="3048000" y="5029200"/>
            <a:ext cx="4392613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charset="-122"/>
              </a:rPr>
              <a:t>郑和七次下西洋将之推到顶峰，随后陷入危机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3" grpId="0" bldLvl="0" animBg="1"/>
      <p:bldP spid="78864" grpId="0"/>
      <p:bldP spid="78865" grpId="0"/>
      <p:bldP spid="78866" grpId="0"/>
      <p:bldP spid="78867" grpId="0"/>
      <p:bldP spid="78868" grpId="0"/>
      <p:bldP spid="78869" grpId="0"/>
      <p:bldP spid="78870" grpId="0"/>
      <p:bldP spid="788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9882" name="图片 79881"/>
          <p:cNvPicPr>
            <a:picLocks noChangeAspect="1"/>
          </p:cNvPicPr>
          <p:nvPr/>
        </p:nvPicPr>
        <p:blipFill>
          <a:blip r:embed="rId1"/>
          <a:srcRect l="8749" r="8749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1" name="文本框 79880"/>
          <p:cNvSpPr txBox="1"/>
          <p:nvPr/>
        </p:nvSpPr>
        <p:spPr>
          <a:xfrm>
            <a:off x="1755775" y="188913"/>
            <a:ext cx="58531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三、官府控制下的对外贸易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9874" name="文本框 79873"/>
          <p:cNvSpPr txBox="1"/>
          <p:nvPr/>
        </p:nvSpPr>
        <p:spPr>
          <a:xfrm>
            <a:off x="1919288" y="955675"/>
            <a:ext cx="29527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、特点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9875" name="文本框 79874"/>
          <p:cNvSpPr txBox="1"/>
          <p:nvPr/>
        </p:nvSpPr>
        <p:spPr>
          <a:xfrm>
            <a:off x="2566988" y="5059363"/>
            <a:ext cx="69135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）先陆路贸易，再海上贸易。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9876" name="组合 79875"/>
          <p:cNvGrpSpPr/>
          <p:nvPr/>
        </p:nvGrpSpPr>
        <p:grpSpPr>
          <a:xfrm>
            <a:off x="2109788" y="1892300"/>
            <a:ext cx="1547812" cy="1512888"/>
            <a:chOff x="4151" y="2115"/>
            <a:chExt cx="1361" cy="1315"/>
          </a:xfrm>
        </p:grpSpPr>
        <p:pic>
          <p:nvPicPr>
            <p:cNvPr id="79877" name="图片 79876" descr="练习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1" y="2115"/>
              <a:ext cx="1024" cy="13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9878" name="矩形 79877"/>
            <p:cNvSpPr/>
            <p:nvPr/>
          </p:nvSpPr>
          <p:spPr>
            <a:xfrm>
              <a:off x="4151" y="2391"/>
              <a:ext cx="1361" cy="4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buClr>
                  <a:schemeClr val="bg1"/>
                </a:buClr>
              </a:pPr>
              <a:r>
                <a:rPr lang="zh-CN" altLang="en-US" sz="2800" b="1" dirty="0">
                  <a:solidFill>
                    <a:srgbClr val="8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隶书" pitchFamily="49" charset="-122"/>
                  <a:ea typeface="隶书" pitchFamily="49" charset="-122"/>
                </a:rPr>
                <a:t>材料</a:t>
              </a:r>
              <a:r>
                <a:rPr lang="en-US" altLang="zh-CN" sz="2800" b="1">
                  <a:solidFill>
                    <a:srgbClr val="8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隶书" pitchFamily="49" charset="-122"/>
                  <a:ea typeface="隶书" pitchFamily="49" charset="-122"/>
                </a:rPr>
                <a:t>1</a:t>
              </a:r>
              <a:endParaRPr lang="en-US" altLang="zh-CN" sz="2800" b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endParaRPr>
            </a:p>
          </p:txBody>
        </p:sp>
      </p:grpSp>
      <p:sp>
        <p:nvSpPr>
          <p:cNvPr id="79879" name="文本框 79878"/>
          <p:cNvSpPr txBox="1"/>
          <p:nvPr/>
        </p:nvSpPr>
        <p:spPr>
          <a:xfrm>
            <a:off x="4191000" y="1747838"/>
            <a:ext cx="5832475" cy="31076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我国古代贸易，可以以唐朝为界分两段：汉至唐，主要是通过陆上丝绸之路和西亚、欧洲和非洲一些国家交往；唐朝至明朝，海路对外交往占据主导地位，这与北方的战乱和经济重心南移和造船技术的进步有很大的关联。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0907" name="图片 80906"/>
          <p:cNvPicPr>
            <a:picLocks noChangeAspect="1"/>
          </p:cNvPicPr>
          <p:nvPr/>
        </p:nvPicPr>
        <p:blipFill>
          <a:blip r:embed="rId1"/>
          <a:srcRect l="8749" r="8749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898" name="图片 80897" descr="W020070321559397832037"/>
          <p:cNvPicPr>
            <a:picLocks noChangeAspect="1"/>
          </p:cNvPicPr>
          <p:nvPr/>
        </p:nvPicPr>
        <p:blipFill>
          <a:blip r:embed="rId2"/>
          <a:srcRect l="24409" t="61919" r="56975" b="23611"/>
          <a:stretch>
            <a:fillRect/>
          </a:stretch>
        </p:blipFill>
        <p:spPr>
          <a:xfrm>
            <a:off x="1852613" y="2819400"/>
            <a:ext cx="2643187" cy="280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899" name="图片 80898" descr="W020070321566103418458"/>
          <p:cNvPicPr>
            <a:picLocks noChangeAspect="1"/>
          </p:cNvPicPr>
          <p:nvPr/>
        </p:nvPicPr>
        <p:blipFill>
          <a:blip r:embed="rId3"/>
          <a:srcRect l="45358" t="30424" r="23257" b="42342"/>
          <a:stretch>
            <a:fillRect/>
          </a:stretch>
        </p:blipFill>
        <p:spPr>
          <a:xfrm>
            <a:off x="7315200" y="2343150"/>
            <a:ext cx="3036888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0" name="图片 80899" descr="W020070321562545000221"/>
          <p:cNvPicPr>
            <a:picLocks noChangeAspect="1"/>
          </p:cNvPicPr>
          <p:nvPr/>
        </p:nvPicPr>
        <p:blipFill>
          <a:blip r:embed="rId4"/>
          <a:srcRect l="32564" t="9459" r="51154" b="74681"/>
          <a:stretch>
            <a:fillRect/>
          </a:stretch>
        </p:blipFill>
        <p:spPr>
          <a:xfrm>
            <a:off x="4872038" y="2838450"/>
            <a:ext cx="2109787" cy="280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1" name="矩形 80900"/>
          <p:cNvSpPr/>
          <p:nvPr/>
        </p:nvSpPr>
        <p:spPr>
          <a:xfrm>
            <a:off x="4295775" y="5897563"/>
            <a:ext cx="36544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）以友好为主。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0902" name="组合 80901"/>
          <p:cNvGrpSpPr/>
          <p:nvPr/>
        </p:nvGrpSpPr>
        <p:grpSpPr>
          <a:xfrm>
            <a:off x="1524000" y="1535113"/>
            <a:ext cx="1547813" cy="1512887"/>
            <a:chOff x="4151" y="2115"/>
            <a:chExt cx="1361" cy="1315"/>
          </a:xfrm>
        </p:grpSpPr>
        <p:pic>
          <p:nvPicPr>
            <p:cNvPr id="80903" name="图片 80902" descr="练习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1" y="2115"/>
              <a:ext cx="1024" cy="13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0904" name="矩形 80903"/>
            <p:cNvSpPr/>
            <p:nvPr/>
          </p:nvSpPr>
          <p:spPr>
            <a:xfrm>
              <a:off x="4151" y="2391"/>
              <a:ext cx="1361" cy="4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buClr>
                  <a:schemeClr val="bg1"/>
                </a:buClr>
              </a:pPr>
              <a:r>
                <a:rPr lang="zh-CN" altLang="en-US" sz="2800" b="1" dirty="0">
                  <a:solidFill>
                    <a:srgbClr val="8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隶书" pitchFamily="49" charset="-122"/>
                  <a:ea typeface="隶书" pitchFamily="49" charset="-122"/>
                </a:rPr>
                <a:t>材料</a:t>
              </a:r>
              <a:r>
                <a:rPr lang="en-US" altLang="zh-CN" sz="2800" b="1">
                  <a:solidFill>
                    <a:srgbClr val="8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隶书" pitchFamily="49" charset="-122"/>
                  <a:ea typeface="隶书" pitchFamily="49" charset="-122"/>
                </a:rPr>
                <a:t>2</a:t>
              </a:r>
              <a:endParaRPr lang="en-US" altLang="zh-CN" sz="2800" b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endParaRPr>
            </a:p>
          </p:txBody>
        </p:sp>
      </p:grpSp>
      <p:sp>
        <p:nvSpPr>
          <p:cNvPr id="80905" name="文本框 80904"/>
          <p:cNvSpPr txBox="1"/>
          <p:nvPr/>
        </p:nvSpPr>
        <p:spPr>
          <a:xfrm>
            <a:off x="1755775" y="188913"/>
            <a:ext cx="58531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三、官府控制下的对外贸易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0906" name="文本框 80905"/>
          <p:cNvSpPr txBox="1"/>
          <p:nvPr/>
        </p:nvSpPr>
        <p:spPr>
          <a:xfrm>
            <a:off x="1919288" y="955675"/>
            <a:ext cx="29527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、特点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0908" name="文本框 80907"/>
          <p:cNvSpPr txBox="1"/>
          <p:nvPr/>
        </p:nvSpPr>
        <p:spPr>
          <a:xfrm>
            <a:off x="3124200" y="944563"/>
            <a:ext cx="69135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）先陆路贸易，再海上贸易。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文本框 28"/>
          <p:cNvSpPr txBox="1"/>
          <p:nvPr/>
        </p:nvSpPr>
        <p:spPr>
          <a:xfrm>
            <a:off x="243205" y="5397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722" name="文本框 3"/>
          <p:cNvSpPr txBox="1"/>
          <p:nvPr/>
        </p:nvSpPr>
        <p:spPr>
          <a:xfrm>
            <a:off x="2773045" y="283210"/>
            <a:ext cx="23202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专题小结归纳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723" name="文本框 2"/>
          <p:cNvSpPr txBox="1"/>
          <p:nvPr/>
        </p:nvSpPr>
        <p:spPr>
          <a:xfrm>
            <a:off x="243205" y="951230"/>
            <a:ext cx="11827510" cy="5446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kumimoji="1" lang="en-US" altLang="zh-CN" sz="2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中国古代对外贸易发展历程（必修</a:t>
            </a:r>
            <a:r>
              <a:rPr kumimoji="1" lang="en-US" altLang="zh-CN" sz="2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的</a:t>
            </a:r>
            <a:r>
              <a:rPr kumimoji="1" lang="en-US" altLang="zh-CN" sz="2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14---15</a:t>
            </a:r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页）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</a:t>
            </a:r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中国古代对外贸易发展特点</a:t>
            </a:r>
            <a:endParaRPr kumimoji="1" lang="zh-CN" altLang="en-US" sz="28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（</a:t>
            </a:r>
            <a:r>
              <a:rPr kumimoji="1" lang="en-US" altLang="zh-CN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）先陆后海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注：西北少数民族政权阻隔；陆上丝绸之路自身缺陷；当时外贸货物有关，陶瓷居多；经济重心南移；宋代航海业和造船业发展；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（</a:t>
            </a:r>
            <a:r>
              <a:rPr kumimoji="1" lang="en-US" altLang="zh-CN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）外贸政策由开放到闭关再到开放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（</a:t>
            </a:r>
            <a:r>
              <a:rPr kumimoji="1" lang="en-US" altLang="zh-CN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</a:t>
            </a: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）官方贸易以加强各国之间的友好往来为主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（</a:t>
            </a:r>
            <a:r>
              <a:rPr kumimoji="1" lang="en-US" altLang="zh-CN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4</a:t>
            </a: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）中外贸易和文化交往同步进行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（</a:t>
            </a:r>
            <a:r>
              <a:rPr kumimoji="1" lang="en-US" altLang="zh-CN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5</a:t>
            </a: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）外贸促进了民族融合，并容易形成新的民族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</a:t>
            </a:r>
            <a:endParaRPr kumimoji="1" lang="zh-CN" altLang="en-US" sz="22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文本框 25"/>
          <p:cNvSpPr txBox="1"/>
          <p:nvPr/>
        </p:nvSpPr>
        <p:spPr>
          <a:xfrm>
            <a:off x="132715" y="216535"/>
            <a:ext cx="76174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一、明清时期农业经济发展概述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14" name="文本框 29"/>
          <p:cNvSpPr txBox="1"/>
          <p:nvPr/>
        </p:nvSpPr>
        <p:spPr>
          <a:xfrm>
            <a:off x="391795" y="738505"/>
            <a:ext cx="477647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（一）农业经济的发展表现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15" name="文本框 31"/>
          <p:cNvSpPr txBox="1"/>
          <p:nvPr/>
        </p:nvSpPr>
        <p:spPr>
          <a:xfrm>
            <a:off x="392430" y="1229995"/>
            <a:ext cx="1318450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生产技术、经营管理水平明显提高；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双季稻大面积扩种；南方的水稻亩产提高；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.  </a:t>
            </a:r>
            <a:r>
              <a:rPr kumimoji="1" lang="zh-CN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明朝原产美洲在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玉米、甘薯等高产作物被引进和推广；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棉花广泛种植，民众衣食结构发生重大变化，清朝形成了专业化生产区域；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明清时期租佃制普及全国；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4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、人口的大量增加：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5.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明朝农学家徐光启编辑《农政全书》，基本上囊括了古代生产技术和经验及人民生活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的各个方面，贯穿了治国治民的农政思想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文本框 25"/>
          <p:cNvSpPr txBox="1"/>
          <p:nvPr/>
        </p:nvSpPr>
        <p:spPr>
          <a:xfrm>
            <a:off x="243205" y="993775"/>
            <a:ext cx="51701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一、明清时期农业经济发展概述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19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20" name="文本框 27"/>
          <p:cNvSpPr txBox="1"/>
          <p:nvPr/>
        </p:nvSpPr>
        <p:spPr>
          <a:xfrm>
            <a:off x="3015615" y="3873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21" name="文本框 29"/>
          <p:cNvSpPr txBox="1"/>
          <p:nvPr/>
        </p:nvSpPr>
        <p:spPr>
          <a:xfrm>
            <a:off x="543560" y="1783080"/>
            <a:ext cx="582041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（二）农业经济的发展措施</a:t>
            </a:r>
            <a:endParaRPr kumimoji="1" lang="zh-CN" altLang="en-US" sz="2600" b="1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22" name="文本框 31"/>
          <p:cNvSpPr txBox="1"/>
          <p:nvPr/>
        </p:nvSpPr>
        <p:spPr>
          <a:xfrm>
            <a:off x="403225" y="2274570"/>
            <a:ext cx="11798935" cy="4431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奖励垦荒，推行屯田。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注：凡移民垦田，均由朝廷拨发路费、耕牛和种籽，或免税三年。屯田有三种形式：民屯、军屯、商屯。民屯是由政府组织农民屯垦土地，农民作为官田的佃户；军屯是边境及内地驻军屯垦上地，种出的粮食除自己食用之外，还作为军官的俸粮；商屯则是朝廷令商人运粮至边境人仓，政府按其道路远近和运粮数量发给盐引。</a:t>
            </a:r>
            <a:endParaRPr kumimoji="1" lang="zh-CN" altLang="en-US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2. 兴修水利。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1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注：政府多次组织农民大规模兴修水利，广西的灵渠、四川的都江堰等</a:t>
            </a:r>
            <a:endParaRPr kumimoji="1" lang="zh-CN" altLang="en-US" sz="18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3. 整顿赋役制度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鱼鳞图册——增加对土地的控制能力和程度，减少豪强地主隐瞒土地、把财政负担转嫁给贫苦农民的弊端</a:t>
            </a:r>
            <a:r>
              <a:rPr kumimoji="1" lang="zh-CN" altLang="en-US" sz="1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文本框 25"/>
          <p:cNvSpPr txBox="1"/>
          <p:nvPr/>
        </p:nvSpPr>
        <p:spPr>
          <a:xfrm>
            <a:off x="3630295" y="30480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一条鞭法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31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32" name="文本框 4"/>
          <p:cNvSpPr txBox="1"/>
          <p:nvPr/>
        </p:nvSpPr>
        <p:spPr>
          <a:xfrm>
            <a:off x="243205" y="826770"/>
            <a:ext cx="11616690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 时间：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1581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年，张居正经济改革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 背景：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土地兼并，农民贫苦，逃亡起义，阶级矛盾尖锐。   统治阶级腐败，国库亏空，财政紧缩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3.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内容：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）征收名目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：将税制化繁为简，将田赋和名目繁多的徭役合并为一条征收。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.意义：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）减轻了农民的负担，缓解了阶级矛盾，使社会局面趋于稳定；        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）松弛农民与封建社会的依附关系，农作物逐渐商品化，商品交换日益频繁，促进资本主义萌芽；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）根本目的是为解决封建王朝的财政短缺，巩固其统治，无法根本上解决农民的沉重赋税问题。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文本框 25"/>
          <p:cNvSpPr txBox="1"/>
          <p:nvPr/>
        </p:nvSpPr>
        <p:spPr>
          <a:xfrm>
            <a:off x="3481705" y="42100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摊丁入亩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34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35" name="文本框 6"/>
          <p:cNvSpPr txBox="1"/>
          <p:nvPr/>
        </p:nvSpPr>
        <p:spPr>
          <a:xfrm>
            <a:off x="243205" y="731520"/>
            <a:ext cx="11616690" cy="6339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 时间：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雍正时期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 背景：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社会动荡，土地兼并严重，人民逃亡普遍，丁额无法得到落实，权贵不断向贫苦大众转嫁税赋，阶级冲突一触即发。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3.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内容：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延续了一条鞭法，把丁税平均摊入田赋中，征收统一税赋，称为“地丁银”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en-US" altLang="zh-CN" sz="20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.意义：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取消了汉唐以来长期实行的人头税，较为彻底地完成了我国历史上赋役合并和纳税方式的转变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，提高了无地农民和商人的生产积极性，促进了生产力的发展；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）封建国家对人民的人身控制相对放松，促进了雇佣关系的发展，进一步刺激着商品经济的发展和资本主义萌芽的成长；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）税赋均平，多地者多纳税，将以前贫者所需缴纳税赋部分转嫁给了富豪权贵。抑制了人口的频繁迁徙，人口总数快速上涨，税源也得以稳定，增加了劳动力的数量。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奠定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“康乾盛世”。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）本质仍然是加强封建王朝统治的工具，无法达到质变，去真正改善平民百姓的生产生活条件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文本框 25"/>
          <p:cNvSpPr txBox="1"/>
          <p:nvPr/>
        </p:nvSpPr>
        <p:spPr>
          <a:xfrm>
            <a:off x="243205" y="993775"/>
            <a:ext cx="48139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二、明清时期手工业发展概述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37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38" name="文本框 27"/>
          <p:cNvSpPr txBox="1"/>
          <p:nvPr/>
        </p:nvSpPr>
        <p:spPr>
          <a:xfrm>
            <a:off x="3015615" y="3873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39" name="文本框 29"/>
          <p:cNvSpPr txBox="1"/>
          <p:nvPr/>
        </p:nvSpPr>
        <p:spPr>
          <a:xfrm>
            <a:off x="554355" y="1706880"/>
            <a:ext cx="46247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（一）手工业发展的表现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40" name="文本框 5"/>
          <p:cNvSpPr txBox="1"/>
          <p:nvPr/>
        </p:nvSpPr>
        <p:spPr>
          <a:xfrm>
            <a:off x="700405" y="2163445"/>
            <a:ext cx="107911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1.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明中叶后，民营手工业占据主导地位，具体表现在制瓷、矿冶、纺织等行业；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江南手工业领域出现了资本主义生产关系的萌芽？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文本框 28"/>
          <p:cNvSpPr txBox="1"/>
          <p:nvPr/>
        </p:nvSpPr>
        <p:spPr>
          <a:xfrm>
            <a:off x="203835" y="10350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85" name="文本框 7"/>
          <p:cNvSpPr txBox="1"/>
          <p:nvPr/>
        </p:nvSpPr>
        <p:spPr>
          <a:xfrm>
            <a:off x="2571750" y="508635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能力提升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86" name="文本框 29"/>
          <p:cNvSpPr txBox="1"/>
          <p:nvPr/>
        </p:nvSpPr>
        <p:spPr>
          <a:xfrm>
            <a:off x="477520" y="1108710"/>
            <a:ext cx="1122616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1. 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结合资本主义发展因素探究资本主义生产关系萌芽的缓慢发展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87" name="文本框 4"/>
          <p:cNvSpPr txBox="1"/>
          <p:nvPr/>
        </p:nvSpPr>
        <p:spPr>
          <a:xfrm>
            <a:off x="408940" y="1600200"/>
            <a:ext cx="11963400" cy="5354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）时间：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明朝中后期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）标志：出现了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机户出资，机工出力、计日受值的雇佣与被雇佣的关系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）表现：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一是江南丝织业中机户出资购买织机，开设机房、雇佣机工进行生产。机户（早期资本家）和机工（雇佣工人）形成雇佣关系，两者已无人身依附关系。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二是手工工场规模扩大，分工更加细密，雇工数量增多，具有资本主义萌芽的部门和地区增多；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三是这种关系代表了中国社会进步的总趋势给，但在明清时期，这种新的生产关系始终处于萌芽的状态。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59440" cy="4351655"/>
          </a:xfrm>
        </p:spPr>
        <p:txBody>
          <a:bodyPr/>
          <a:p>
            <a:r>
              <a:rPr lang="zh-CN" altLang="en-US"/>
              <a:t>性质：是一种新的资本主义性质的生产关系</a:t>
            </a:r>
            <a:endParaRPr lang="zh-CN" altLang="en-US"/>
          </a:p>
          <a:p>
            <a:r>
              <a:rPr lang="zh-CN" altLang="en-US"/>
              <a:t>特点：地区性和不平衡性突出，</a:t>
            </a:r>
            <a:r>
              <a:rPr lang="zh-CN" altLang="en-US" b="1">
                <a:solidFill>
                  <a:srgbClr val="FF0000"/>
                </a:solidFill>
              </a:rPr>
              <a:t>发展缓慢？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5264</Words>
  <Application>WPS 演示</Application>
  <PresentationFormat>自定义</PresentationFormat>
  <Paragraphs>329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楷体</vt:lpstr>
      <vt:lpstr>华文行楷</vt:lpstr>
      <vt:lpstr>微软雅黑</vt:lpstr>
      <vt:lpstr>Times New Roman</vt:lpstr>
      <vt:lpstr>华文中宋</vt:lpstr>
      <vt:lpstr>黑体</vt:lpstr>
      <vt:lpstr>华文楷体</vt:lpstr>
      <vt:lpstr>Arial Unicode MS</vt:lpstr>
      <vt:lpstr>Calibri Light</vt:lpstr>
      <vt:lpstr>Calibri</vt:lpstr>
      <vt:lpstr>隶书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tmg</dc:creator>
  <cp:lastModifiedBy>K I D</cp:lastModifiedBy>
  <cp:revision>11</cp:revision>
  <dcterms:created xsi:type="dcterms:W3CDTF">2018-05-22T04:12:00Z</dcterms:created>
  <dcterms:modified xsi:type="dcterms:W3CDTF">2019-03-13T14:51:16Z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2052-11.1.0.8515</vt:lpwstr>
  </property>
</Properties>
</file>