
<file path=[Content_Types].xml><?xml version="1.0" encoding="utf-8"?>
<Types xmlns="http://schemas.openxmlformats.org/package/2006/content-types">
  <Default Extension="jpeg" ContentType="image/jpe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sldIdLst>
    <p:sldId id="320" r:id="rId3"/>
    <p:sldId id="335" r:id="rId4"/>
    <p:sldId id="329" r:id="rId5"/>
    <p:sldId id="372" r:id="rId6"/>
    <p:sldId id="330" r:id="rId7"/>
    <p:sldId id="338" r:id="rId8"/>
    <p:sldId id="337" r:id="rId9"/>
    <p:sldId id="375" r:id="rId10"/>
    <p:sldId id="332" r:id="rId11"/>
    <p:sldId id="415" r:id="rId12"/>
    <p:sldId id="333" r:id="rId13"/>
    <p:sldId id="376" r:id="rId14"/>
    <p:sldId id="334" r:id="rId15"/>
    <p:sldId id="398" r:id="rId16"/>
    <p:sldId id="286" r:id="rId17"/>
    <p:sldId id="316" r:id="rId18"/>
    <p:sldId id="317" r:id="rId19"/>
    <p:sldId id="318" r:id="rId20"/>
    <p:sldId id="291" r:id="rId21"/>
    <p:sldId id="294" r:id="rId22"/>
    <p:sldId id="295" r:id="rId23"/>
    <p:sldId id="296" r:id="rId24"/>
    <p:sldId id="297" r:id="rId25"/>
    <p:sldId id="298" r:id="rId26"/>
    <p:sldId id="299" r:id="rId27"/>
    <p:sldId id="300" r:id="rId28"/>
    <p:sldId id="339" r:id="rId29"/>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65" d="100"/>
          <a:sy n="65" d="100"/>
        </p:scale>
        <p:origin x="-97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notesMaster" Target="notesMasters/notesMaster1.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p>
            <a:pPr lvl="0" algn="r" eaLnBrk="1" hangingPunct="1"/>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r>
              <a:rPr kumimoji="0" lang="zh-CN" altLang="en-US" sz="3200" b="0" i="0" u="none" strike="noStrike" kern="0" cap="none" spc="0" normalizeH="0" baseline="0" noProof="0" smtClean="0">
                <a:ln>
                  <a:noFill/>
                </a:ln>
                <a:solidFill>
                  <a:schemeClr val="tx1"/>
                </a:solidFill>
                <a:effectLst/>
                <a:uLnTx/>
                <a:uFillTx/>
                <a:latin typeface="+mn-lt"/>
                <a:ea typeface="+mn-ea"/>
                <a:cs typeface="+mn-cs"/>
              </a:rPr>
              <a:t>单击图标添加图片</a:t>
            </a: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eaLnBrk="1" hangingPunct="1">
              <a:defRPr sz="140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40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6.jpeg"/><Relationship Id="rId1" Type="http://schemas.openxmlformats.org/officeDocument/2006/relationships/image" Target="../media/image5.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1.emf"/></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image" Target="../media/image13.jpeg"/><Relationship Id="rId1" Type="http://schemas.openxmlformats.org/officeDocument/2006/relationships/image" Target="../media/image1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 Id="rId3" Type="http://schemas.openxmlformats.org/officeDocument/2006/relationships/hyperlink" Target="http://baike.haosou.com/doc/6468571-6682266.html/" TargetMode="External"/><Relationship Id="rId2" Type="http://schemas.openxmlformats.org/officeDocument/2006/relationships/image" Target="../media/image2.jpeg"/><Relationship Id="rId1" Type="http://schemas.openxmlformats.org/officeDocument/2006/relationships/hyperlink" Target="../Local Settings/Temp/Rar$DI00.937/&#39640;&#32771;&#36164;&#28304;&#32593;http:/www.ks5u.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Line 2"/>
          <p:cNvSpPr/>
          <p:nvPr/>
        </p:nvSpPr>
        <p:spPr>
          <a:xfrm>
            <a:off x="762000" y="6172200"/>
            <a:ext cx="8077200" cy="0"/>
          </a:xfrm>
          <a:prstGeom prst="line">
            <a:avLst/>
          </a:prstGeom>
          <a:ln w="63500" cap="flat" cmpd="sng">
            <a:solidFill>
              <a:schemeClr val="tx1"/>
            </a:solidFill>
            <a:prstDash val="solid"/>
            <a:headEnd type="none" w="med" len="med"/>
            <a:tailEnd type="triangle" w="med" len="med"/>
          </a:ln>
        </p:spPr>
      </p:sp>
      <p:sp>
        <p:nvSpPr>
          <p:cNvPr id="4099" name="Line 3"/>
          <p:cNvSpPr/>
          <p:nvPr/>
        </p:nvSpPr>
        <p:spPr>
          <a:xfrm flipV="1">
            <a:off x="762000" y="1143000"/>
            <a:ext cx="0" cy="5029200"/>
          </a:xfrm>
          <a:prstGeom prst="line">
            <a:avLst/>
          </a:prstGeom>
          <a:ln w="63500" cap="flat" cmpd="sng">
            <a:solidFill>
              <a:schemeClr val="tx1"/>
            </a:solidFill>
            <a:prstDash val="solid"/>
            <a:headEnd type="none" w="med" len="med"/>
            <a:tailEnd type="triangle" w="med" len="med"/>
          </a:ln>
        </p:spPr>
      </p:sp>
      <p:sp>
        <p:nvSpPr>
          <p:cNvPr id="4100" name="Text Box 4"/>
          <p:cNvSpPr txBox="1"/>
          <p:nvPr/>
        </p:nvSpPr>
        <p:spPr>
          <a:xfrm>
            <a:off x="0" y="6165850"/>
            <a:ext cx="1447800" cy="457200"/>
          </a:xfrm>
          <a:prstGeom prst="rect">
            <a:avLst/>
          </a:prstGeom>
          <a:noFill/>
          <a:ln w="9525">
            <a:noFill/>
          </a:ln>
        </p:spPr>
        <p:txBody>
          <a:bodyPr>
            <a:spAutoFit/>
          </a:bodyPr>
          <a:p>
            <a:pPr>
              <a:spcBef>
                <a:spcPct val="50000"/>
              </a:spcBef>
            </a:pPr>
            <a:r>
              <a:rPr lang="en-US" altLang="zh-CN" b="1" dirty="0">
                <a:latin typeface="黑体" panose="02010609060101010101" pitchFamily="49" charset="-122"/>
                <a:ea typeface="黑体" panose="02010609060101010101" pitchFamily="49" charset="-122"/>
              </a:rPr>
              <a:t>1840</a:t>
            </a:r>
            <a:endParaRPr lang="en-US" altLang="zh-CN" b="1" dirty="0">
              <a:latin typeface="黑体" panose="02010609060101010101" pitchFamily="49" charset="-122"/>
              <a:ea typeface="黑体" panose="02010609060101010101" pitchFamily="49" charset="-122"/>
            </a:endParaRPr>
          </a:p>
        </p:txBody>
      </p:sp>
      <p:sp>
        <p:nvSpPr>
          <p:cNvPr id="4101" name="Text Box 5"/>
          <p:cNvSpPr txBox="1"/>
          <p:nvPr/>
        </p:nvSpPr>
        <p:spPr>
          <a:xfrm>
            <a:off x="914400" y="1143000"/>
            <a:ext cx="1447800" cy="457200"/>
          </a:xfrm>
          <a:prstGeom prst="rect">
            <a:avLst/>
          </a:prstGeom>
          <a:noFill/>
          <a:ln w="9525">
            <a:noFill/>
          </a:ln>
        </p:spPr>
        <p:txBody>
          <a:bodyPr>
            <a:spAutoFit/>
          </a:bodyPr>
          <a:p>
            <a:pPr>
              <a:spcBef>
                <a:spcPct val="50000"/>
              </a:spcBef>
            </a:pPr>
            <a:r>
              <a:rPr lang="zh-CN" altLang="en-US" b="1" dirty="0">
                <a:solidFill>
                  <a:srgbClr val="000000"/>
                </a:solidFill>
                <a:latin typeface="黑体" panose="02010609060101010101" pitchFamily="49" charset="-122"/>
                <a:ea typeface="黑体" panose="02010609060101010101" pitchFamily="49" charset="-122"/>
              </a:rPr>
              <a:t>发展程度</a:t>
            </a:r>
            <a:endParaRPr lang="zh-CN" altLang="en-US" b="1" dirty="0">
              <a:solidFill>
                <a:srgbClr val="000000"/>
              </a:solidFill>
              <a:latin typeface="黑体" panose="02010609060101010101" pitchFamily="49" charset="-122"/>
              <a:ea typeface="黑体" panose="02010609060101010101" pitchFamily="49" charset="-122"/>
            </a:endParaRPr>
          </a:p>
        </p:txBody>
      </p:sp>
      <p:sp>
        <p:nvSpPr>
          <p:cNvPr id="4102" name="Text Box 6"/>
          <p:cNvSpPr txBox="1"/>
          <p:nvPr/>
        </p:nvSpPr>
        <p:spPr>
          <a:xfrm>
            <a:off x="7667625" y="6165850"/>
            <a:ext cx="936625" cy="457200"/>
          </a:xfrm>
          <a:prstGeom prst="rect">
            <a:avLst/>
          </a:prstGeom>
          <a:noFill/>
          <a:ln w="9525">
            <a:noFill/>
          </a:ln>
        </p:spPr>
        <p:txBody>
          <a:bodyPr>
            <a:spAutoFit/>
          </a:bodyPr>
          <a:p>
            <a:pPr>
              <a:spcBef>
                <a:spcPct val="50000"/>
              </a:spcBef>
            </a:pPr>
            <a:r>
              <a:rPr lang="en-US" altLang="zh-CN" b="1" dirty="0">
                <a:latin typeface="黑体" panose="02010609060101010101" pitchFamily="49" charset="-122"/>
                <a:ea typeface="黑体" panose="02010609060101010101" pitchFamily="49" charset="-122"/>
              </a:rPr>
              <a:t>1956</a:t>
            </a:r>
            <a:endParaRPr lang="en-US" altLang="zh-CN" b="1" dirty="0">
              <a:latin typeface="黑体" panose="02010609060101010101" pitchFamily="49" charset="-122"/>
              <a:ea typeface="黑体" panose="02010609060101010101" pitchFamily="49" charset="-122"/>
            </a:endParaRPr>
          </a:p>
        </p:txBody>
      </p:sp>
      <p:sp>
        <p:nvSpPr>
          <p:cNvPr id="4103" name="Freeform 7"/>
          <p:cNvSpPr/>
          <p:nvPr/>
        </p:nvSpPr>
        <p:spPr>
          <a:xfrm>
            <a:off x="779463" y="2011363"/>
            <a:ext cx="7245350" cy="4206875"/>
          </a:xfrm>
          <a:custGeom>
            <a:avLst/>
            <a:gdLst>
              <a:gd name="txL" fmla="*/ 0 w 4564"/>
              <a:gd name="txT" fmla="*/ 0 h 2650"/>
              <a:gd name="txR" fmla="*/ 4564 w 4564"/>
              <a:gd name="txB" fmla="*/ 2650 h 2650"/>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4564" h="2650">
                <a:moveTo>
                  <a:pt x="0" y="18"/>
                </a:moveTo>
                <a:cubicBezTo>
                  <a:pt x="105" y="0"/>
                  <a:pt x="221" y="32"/>
                  <a:pt x="328" y="36"/>
                </a:cubicBezTo>
                <a:cubicBezTo>
                  <a:pt x="455" y="40"/>
                  <a:pt x="582" y="42"/>
                  <a:pt x="709" y="45"/>
                </a:cubicBezTo>
                <a:cubicBezTo>
                  <a:pt x="727" y="48"/>
                  <a:pt x="744" y="50"/>
                  <a:pt x="762" y="53"/>
                </a:cubicBezTo>
                <a:cubicBezTo>
                  <a:pt x="798" y="59"/>
                  <a:pt x="869" y="71"/>
                  <a:pt x="869" y="71"/>
                </a:cubicBezTo>
                <a:cubicBezTo>
                  <a:pt x="944" y="96"/>
                  <a:pt x="1016" y="126"/>
                  <a:pt x="1090" y="151"/>
                </a:cubicBezTo>
                <a:cubicBezTo>
                  <a:pt x="1158" y="174"/>
                  <a:pt x="1233" y="178"/>
                  <a:pt x="1303" y="186"/>
                </a:cubicBezTo>
                <a:cubicBezTo>
                  <a:pt x="1360" y="206"/>
                  <a:pt x="1421" y="223"/>
                  <a:pt x="1480" y="239"/>
                </a:cubicBezTo>
                <a:cubicBezTo>
                  <a:pt x="1488" y="241"/>
                  <a:pt x="1532" y="251"/>
                  <a:pt x="1542" y="257"/>
                </a:cubicBezTo>
                <a:cubicBezTo>
                  <a:pt x="1629" y="306"/>
                  <a:pt x="1563" y="283"/>
                  <a:pt x="1622" y="301"/>
                </a:cubicBezTo>
                <a:cubicBezTo>
                  <a:pt x="1631" y="307"/>
                  <a:pt x="1641" y="311"/>
                  <a:pt x="1648" y="319"/>
                </a:cubicBezTo>
                <a:cubicBezTo>
                  <a:pt x="1656" y="327"/>
                  <a:pt x="1658" y="339"/>
                  <a:pt x="1666" y="346"/>
                </a:cubicBezTo>
                <a:cubicBezTo>
                  <a:pt x="1673" y="352"/>
                  <a:pt x="1684" y="351"/>
                  <a:pt x="1693" y="355"/>
                </a:cubicBezTo>
                <a:cubicBezTo>
                  <a:pt x="1702" y="360"/>
                  <a:pt x="1710" y="368"/>
                  <a:pt x="1719" y="372"/>
                </a:cubicBezTo>
                <a:cubicBezTo>
                  <a:pt x="1736" y="380"/>
                  <a:pt x="1772" y="390"/>
                  <a:pt x="1772" y="390"/>
                </a:cubicBezTo>
                <a:cubicBezTo>
                  <a:pt x="1865" y="460"/>
                  <a:pt x="1931" y="486"/>
                  <a:pt x="2047" y="496"/>
                </a:cubicBezTo>
                <a:cubicBezTo>
                  <a:pt x="2145" y="520"/>
                  <a:pt x="2240" y="530"/>
                  <a:pt x="2340" y="541"/>
                </a:cubicBezTo>
                <a:cubicBezTo>
                  <a:pt x="2458" y="582"/>
                  <a:pt x="2332" y="541"/>
                  <a:pt x="2650" y="558"/>
                </a:cubicBezTo>
                <a:cubicBezTo>
                  <a:pt x="2676" y="559"/>
                  <a:pt x="2705" y="578"/>
                  <a:pt x="2729" y="585"/>
                </a:cubicBezTo>
                <a:cubicBezTo>
                  <a:pt x="2799" y="607"/>
                  <a:pt x="2870" y="628"/>
                  <a:pt x="2942" y="638"/>
                </a:cubicBezTo>
                <a:cubicBezTo>
                  <a:pt x="2986" y="653"/>
                  <a:pt x="3030" y="670"/>
                  <a:pt x="3075" y="683"/>
                </a:cubicBezTo>
                <a:cubicBezTo>
                  <a:pt x="3102" y="691"/>
                  <a:pt x="3155" y="709"/>
                  <a:pt x="3155" y="709"/>
                </a:cubicBezTo>
                <a:cubicBezTo>
                  <a:pt x="3207" y="745"/>
                  <a:pt x="3272" y="769"/>
                  <a:pt x="3332" y="789"/>
                </a:cubicBezTo>
                <a:cubicBezTo>
                  <a:pt x="3365" y="837"/>
                  <a:pt x="3413" y="825"/>
                  <a:pt x="3456" y="860"/>
                </a:cubicBezTo>
                <a:cubicBezTo>
                  <a:pt x="3466" y="868"/>
                  <a:pt x="3473" y="878"/>
                  <a:pt x="3483" y="886"/>
                </a:cubicBezTo>
                <a:cubicBezTo>
                  <a:pt x="3500" y="899"/>
                  <a:pt x="3536" y="922"/>
                  <a:pt x="3536" y="922"/>
                </a:cubicBezTo>
                <a:cubicBezTo>
                  <a:pt x="3552" y="945"/>
                  <a:pt x="3600" y="998"/>
                  <a:pt x="3624" y="1010"/>
                </a:cubicBezTo>
                <a:cubicBezTo>
                  <a:pt x="3695" y="1045"/>
                  <a:pt x="3605" y="988"/>
                  <a:pt x="3678" y="1037"/>
                </a:cubicBezTo>
                <a:cubicBezTo>
                  <a:pt x="3717" y="1137"/>
                  <a:pt x="3670" y="1041"/>
                  <a:pt x="3722" y="1099"/>
                </a:cubicBezTo>
                <a:cubicBezTo>
                  <a:pt x="3798" y="1183"/>
                  <a:pt x="3741" y="1159"/>
                  <a:pt x="3802" y="1179"/>
                </a:cubicBezTo>
                <a:cubicBezTo>
                  <a:pt x="3822" y="1237"/>
                  <a:pt x="3795" y="1175"/>
                  <a:pt x="3837" y="1223"/>
                </a:cubicBezTo>
                <a:cubicBezTo>
                  <a:pt x="3877" y="1269"/>
                  <a:pt x="3883" y="1317"/>
                  <a:pt x="3943" y="1338"/>
                </a:cubicBezTo>
                <a:cubicBezTo>
                  <a:pt x="3982" y="1395"/>
                  <a:pt x="4008" y="1412"/>
                  <a:pt x="4059" y="1462"/>
                </a:cubicBezTo>
                <a:cubicBezTo>
                  <a:pt x="4126" y="1527"/>
                  <a:pt x="4023" y="1453"/>
                  <a:pt x="4103" y="1507"/>
                </a:cubicBezTo>
                <a:cubicBezTo>
                  <a:pt x="4127" y="1543"/>
                  <a:pt x="4163" y="1583"/>
                  <a:pt x="4183" y="1622"/>
                </a:cubicBezTo>
                <a:cubicBezTo>
                  <a:pt x="4205" y="1665"/>
                  <a:pt x="4227" y="1714"/>
                  <a:pt x="4254" y="1755"/>
                </a:cubicBezTo>
                <a:cubicBezTo>
                  <a:pt x="4275" y="1846"/>
                  <a:pt x="4243" y="1735"/>
                  <a:pt x="4289" y="1817"/>
                </a:cubicBezTo>
                <a:cubicBezTo>
                  <a:pt x="4298" y="1833"/>
                  <a:pt x="4301" y="1852"/>
                  <a:pt x="4307" y="1870"/>
                </a:cubicBezTo>
                <a:cubicBezTo>
                  <a:pt x="4310" y="1880"/>
                  <a:pt x="4319" y="1888"/>
                  <a:pt x="4325" y="1897"/>
                </a:cubicBezTo>
                <a:cubicBezTo>
                  <a:pt x="4342" y="1950"/>
                  <a:pt x="4342" y="1967"/>
                  <a:pt x="4378" y="2003"/>
                </a:cubicBezTo>
                <a:cubicBezTo>
                  <a:pt x="4398" y="2061"/>
                  <a:pt x="4414" y="2120"/>
                  <a:pt x="4449" y="2171"/>
                </a:cubicBezTo>
                <a:cubicBezTo>
                  <a:pt x="4458" y="2202"/>
                  <a:pt x="4466" y="2224"/>
                  <a:pt x="4484" y="2251"/>
                </a:cubicBezTo>
                <a:cubicBezTo>
                  <a:pt x="4492" y="2284"/>
                  <a:pt x="4496" y="2319"/>
                  <a:pt x="4511" y="2349"/>
                </a:cubicBezTo>
                <a:cubicBezTo>
                  <a:pt x="4545" y="2418"/>
                  <a:pt x="4514" y="2333"/>
                  <a:pt x="4537" y="2402"/>
                </a:cubicBezTo>
                <a:cubicBezTo>
                  <a:pt x="4540" y="2446"/>
                  <a:pt x="4542" y="2491"/>
                  <a:pt x="4546" y="2535"/>
                </a:cubicBezTo>
                <a:cubicBezTo>
                  <a:pt x="4550" y="2578"/>
                  <a:pt x="4564" y="2608"/>
                  <a:pt x="4564" y="2650"/>
                </a:cubicBezTo>
              </a:path>
            </a:pathLst>
          </a:custGeom>
          <a:noFill/>
          <a:ln w="63500" cap="flat" cmpd="sng">
            <a:solidFill>
              <a:srgbClr val="FF00FF">
                <a:alpha val="100000"/>
              </a:srgbClr>
            </a:solidFill>
            <a:prstDash val="solid"/>
            <a:round/>
            <a:headEnd type="none" w="med" len="med"/>
            <a:tailEnd type="none" w="med" len="med"/>
          </a:ln>
        </p:spPr>
        <p:txBody>
          <a:bodyPr/>
          <a:p>
            <a:endParaRPr lang="zh-CN" altLang="en-US"/>
          </a:p>
        </p:txBody>
      </p:sp>
      <p:sp>
        <p:nvSpPr>
          <p:cNvPr id="4104" name="Text Box 8"/>
          <p:cNvSpPr txBox="1"/>
          <p:nvPr/>
        </p:nvSpPr>
        <p:spPr>
          <a:xfrm>
            <a:off x="1116013" y="6172200"/>
            <a:ext cx="1143000" cy="457200"/>
          </a:xfrm>
          <a:prstGeom prst="rect">
            <a:avLst/>
          </a:prstGeom>
          <a:noFill/>
          <a:ln w="9525">
            <a:noFill/>
          </a:ln>
        </p:spPr>
        <p:txBody>
          <a:bodyPr>
            <a:spAutoFit/>
          </a:bodyPr>
          <a:p>
            <a:pPr>
              <a:spcBef>
                <a:spcPct val="50000"/>
              </a:spcBef>
            </a:pPr>
            <a:r>
              <a:rPr lang="en-US" altLang="zh-CN" b="1" dirty="0">
                <a:latin typeface="黑体" panose="02010609060101010101" pitchFamily="49" charset="-122"/>
                <a:ea typeface="黑体" panose="02010609060101010101" pitchFamily="49" charset="-122"/>
              </a:rPr>
              <a:t>1860</a:t>
            </a:r>
            <a:endParaRPr lang="en-US" altLang="zh-CN" b="1" dirty="0">
              <a:latin typeface="黑体" panose="02010609060101010101" pitchFamily="49" charset="-122"/>
              <a:ea typeface="黑体" panose="02010609060101010101" pitchFamily="49" charset="-122"/>
            </a:endParaRPr>
          </a:p>
        </p:txBody>
      </p:sp>
      <p:sp>
        <p:nvSpPr>
          <p:cNvPr id="4105" name="Line 9"/>
          <p:cNvSpPr/>
          <p:nvPr/>
        </p:nvSpPr>
        <p:spPr>
          <a:xfrm flipH="1" flipV="1">
            <a:off x="1676400" y="5943600"/>
            <a:ext cx="0" cy="228600"/>
          </a:xfrm>
          <a:prstGeom prst="line">
            <a:avLst/>
          </a:prstGeom>
          <a:ln w="101600" cap="flat" cmpd="sng">
            <a:solidFill>
              <a:schemeClr val="tx1"/>
            </a:solidFill>
            <a:prstDash val="solid"/>
            <a:headEnd type="none" w="med" len="med"/>
            <a:tailEnd type="none" w="med" len="med"/>
          </a:ln>
        </p:spPr>
      </p:sp>
      <p:sp>
        <p:nvSpPr>
          <p:cNvPr id="4106" name="Line 10"/>
          <p:cNvSpPr/>
          <p:nvPr/>
        </p:nvSpPr>
        <p:spPr>
          <a:xfrm flipH="1" flipV="1">
            <a:off x="3124200" y="5943600"/>
            <a:ext cx="0" cy="228600"/>
          </a:xfrm>
          <a:prstGeom prst="line">
            <a:avLst/>
          </a:prstGeom>
          <a:ln w="101600" cap="flat" cmpd="sng">
            <a:solidFill>
              <a:schemeClr val="tx1"/>
            </a:solidFill>
            <a:prstDash val="solid"/>
            <a:headEnd type="none" w="med" len="med"/>
            <a:tailEnd type="none" w="med" len="med"/>
          </a:ln>
        </p:spPr>
      </p:sp>
      <p:sp>
        <p:nvSpPr>
          <p:cNvPr id="4107" name="Text Box 11"/>
          <p:cNvSpPr txBox="1"/>
          <p:nvPr/>
        </p:nvSpPr>
        <p:spPr>
          <a:xfrm>
            <a:off x="2514600" y="6172200"/>
            <a:ext cx="1143000" cy="457200"/>
          </a:xfrm>
          <a:prstGeom prst="rect">
            <a:avLst/>
          </a:prstGeom>
          <a:noFill/>
          <a:ln w="9525">
            <a:noFill/>
          </a:ln>
        </p:spPr>
        <p:txBody>
          <a:bodyPr>
            <a:spAutoFit/>
          </a:bodyPr>
          <a:p>
            <a:pPr>
              <a:spcBef>
                <a:spcPct val="50000"/>
              </a:spcBef>
            </a:pPr>
            <a:r>
              <a:rPr lang="en-US" altLang="zh-CN" b="1" dirty="0">
                <a:latin typeface="黑体" panose="02010609060101010101" pitchFamily="49" charset="-122"/>
                <a:ea typeface="黑体" panose="02010609060101010101" pitchFamily="49" charset="-122"/>
              </a:rPr>
              <a:t>1890</a:t>
            </a:r>
            <a:endParaRPr lang="en-US" altLang="zh-CN" b="1" dirty="0">
              <a:latin typeface="黑体" panose="02010609060101010101" pitchFamily="49" charset="-122"/>
              <a:ea typeface="黑体" panose="02010609060101010101" pitchFamily="49" charset="-122"/>
            </a:endParaRPr>
          </a:p>
        </p:txBody>
      </p:sp>
      <p:sp>
        <p:nvSpPr>
          <p:cNvPr id="4108" name="Text Box 12"/>
          <p:cNvSpPr txBox="1"/>
          <p:nvPr/>
        </p:nvSpPr>
        <p:spPr>
          <a:xfrm>
            <a:off x="3357563" y="6172200"/>
            <a:ext cx="1143000" cy="457200"/>
          </a:xfrm>
          <a:prstGeom prst="rect">
            <a:avLst/>
          </a:prstGeom>
          <a:noFill/>
          <a:ln w="9525">
            <a:noFill/>
          </a:ln>
        </p:spPr>
        <p:txBody>
          <a:bodyPr>
            <a:spAutoFit/>
          </a:bodyPr>
          <a:p>
            <a:pPr>
              <a:spcBef>
                <a:spcPct val="50000"/>
              </a:spcBef>
            </a:pPr>
            <a:r>
              <a:rPr lang="en-US" altLang="zh-CN" b="1" dirty="0">
                <a:latin typeface="黑体" panose="02010609060101010101" pitchFamily="49" charset="-122"/>
                <a:ea typeface="黑体" panose="02010609060101010101" pitchFamily="49" charset="-122"/>
              </a:rPr>
              <a:t>1900</a:t>
            </a:r>
            <a:endParaRPr lang="en-US" altLang="zh-CN" b="1" dirty="0">
              <a:latin typeface="黑体" panose="02010609060101010101" pitchFamily="49" charset="-122"/>
              <a:ea typeface="黑体" panose="02010609060101010101" pitchFamily="49" charset="-122"/>
            </a:endParaRPr>
          </a:p>
        </p:txBody>
      </p:sp>
      <p:sp>
        <p:nvSpPr>
          <p:cNvPr id="4109" name="Text Box 13"/>
          <p:cNvSpPr txBox="1"/>
          <p:nvPr/>
        </p:nvSpPr>
        <p:spPr>
          <a:xfrm>
            <a:off x="4149725" y="6172200"/>
            <a:ext cx="1143000" cy="457200"/>
          </a:xfrm>
          <a:prstGeom prst="rect">
            <a:avLst/>
          </a:prstGeom>
          <a:noFill/>
          <a:ln w="9525">
            <a:noFill/>
          </a:ln>
        </p:spPr>
        <p:txBody>
          <a:bodyPr>
            <a:spAutoFit/>
          </a:bodyPr>
          <a:p>
            <a:pPr>
              <a:spcBef>
                <a:spcPct val="50000"/>
              </a:spcBef>
            </a:pPr>
            <a:r>
              <a:rPr lang="en-US" altLang="zh-CN" b="1" dirty="0">
                <a:latin typeface="黑体" panose="02010609060101010101" pitchFamily="49" charset="-122"/>
                <a:ea typeface="黑体" panose="02010609060101010101" pitchFamily="49" charset="-122"/>
              </a:rPr>
              <a:t>1914</a:t>
            </a:r>
            <a:endParaRPr lang="en-US" altLang="zh-CN" b="1" dirty="0">
              <a:latin typeface="黑体" panose="02010609060101010101" pitchFamily="49" charset="-122"/>
              <a:ea typeface="黑体" panose="02010609060101010101" pitchFamily="49" charset="-122"/>
            </a:endParaRPr>
          </a:p>
        </p:txBody>
      </p:sp>
      <p:sp>
        <p:nvSpPr>
          <p:cNvPr id="4110" name="Line 14"/>
          <p:cNvSpPr/>
          <p:nvPr/>
        </p:nvSpPr>
        <p:spPr>
          <a:xfrm flipH="1" flipV="1">
            <a:off x="3962400" y="5943600"/>
            <a:ext cx="0" cy="228600"/>
          </a:xfrm>
          <a:prstGeom prst="line">
            <a:avLst/>
          </a:prstGeom>
          <a:ln w="101600" cap="flat" cmpd="sng">
            <a:solidFill>
              <a:schemeClr val="tx1"/>
            </a:solidFill>
            <a:prstDash val="solid"/>
            <a:headEnd type="none" w="med" len="med"/>
            <a:tailEnd type="none" w="med" len="med"/>
          </a:ln>
        </p:spPr>
      </p:sp>
      <p:sp>
        <p:nvSpPr>
          <p:cNvPr id="4111" name="Line 15"/>
          <p:cNvSpPr/>
          <p:nvPr/>
        </p:nvSpPr>
        <p:spPr>
          <a:xfrm flipH="1" flipV="1">
            <a:off x="4724400" y="5943600"/>
            <a:ext cx="0" cy="228600"/>
          </a:xfrm>
          <a:prstGeom prst="line">
            <a:avLst/>
          </a:prstGeom>
          <a:ln w="101600" cap="flat" cmpd="sng">
            <a:solidFill>
              <a:schemeClr val="tx1"/>
            </a:solidFill>
            <a:prstDash val="solid"/>
            <a:headEnd type="none" w="med" len="med"/>
            <a:tailEnd type="none" w="med" len="med"/>
          </a:ln>
        </p:spPr>
      </p:sp>
      <p:sp>
        <p:nvSpPr>
          <p:cNvPr id="4112" name="Line 16"/>
          <p:cNvSpPr/>
          <p:nvPr/>
        </p:nvSpPr>
        <p:spPr>
          <a:xfrm flipH="1" flipV="1">
            <a:off x="5562600" y="5943600"/>
            <a:ext cx="0" cy="228600"/>
          </a:xfrm>
          <a:prstGeom prst="line">
            <a:avLst/>
          </a:prstGeom>
          <a:ln w="101600" cap="flat" cmpd="sng">
            <a:solidFill>
              <a:schemeClr val="tx1"/>
            </a:solidFill>
            <a:prstDash val="solid"/>
            <a:headEnd type="none" w="med" len="med"/>
            <a:tailEnd type="none" w="med" len="med"/>
          </a:ln>
        </p:spPr>
      </p:sp>
      <p:sp>
        <p:nvSpPr>
          <p:cNvPr id="4113" name="Line 17"/>
          <p:cNvSpPr/>
          <p:nvPr/>
        </p:nvSpPr>
        <p:spPr>
          <a:xfrm flipH="1" flipV="1">
            <a:off x="6705600" y="5943600"/>
            <a:ext cx="0" cy="228600"/>
          </a:xfrm>
          <a:prstGeom prst="line">
            <a:avLst/>
          </a:prstGeom>
          <a:ln w="101600" cap="flat" cmpd="sng">
            <a:solidFill>
              <a:schemeClr val="tx1"/>
            </a:solidFill>
            <a:prstDash val="solid"/>
            <a:headEnd type="none" w="med" len="med"/>
            <a:tailEnd type="none" w="med" len="med"/>
          </a:ln>
        </p:spPr>
      </p:sp>
      <p:sp>
        <p:nvSpPr>
          <p:cNvPr id="4114" name="Line 18"/>
          <p:cNvSpPr/>
          <p:nvPr/>
        </p:nvSpPr>
        <p:spPr>
          <a:xfrm flipH="1" flipV="1">
            <a:off x="7391400" y="5943600"/>
            <a:ext cx="0" cy="228600"/>
          </a:xfrm>
          <a:prstGeom prst="line">
            <a:avLst/>
          </a:prstGeom>
          <a:ln w="101600" cap="flat" cmpd="sng">
            <a:solidFill>
              <a:schemeClr val="tx1"/>
            </a:solidFill>
            <a:prstDash val="solid"/>
            <a:headEnd type="none" w="med" len="med"/>
            <a:tailEnd type="none" w="med" len="med"/>
          </a:ln>
        </p:spPr>
      </p:sp>
      <p:sp>
        <p:nvSpPr>
          <p:cNvPr id="4115" name="Line 19"/>
          <p:cNvSpPr/>
          <p:nvPr/>
        </p:nvSpPr>
        <p:spPr>
          <a:xfrm flipH="1" flipV="1">
            <a:off x="8077200" y="5943600"/>
            <a:ext cx="0" cy="228600"/>
          </a:xfrm>
          <a:prstGeom prst="line">
            <a:avLst/>
          </a:prstGeom>
          <a:ln w="101600" cap="flat" cmpd="sng">
            <a:solidFill>
              <a:schemeClr val="tx1"/>
            </a:solidFill>
            <a:prstDash val="solid"/>
            <a:headEnd type="none" w="med" len="med"/>
            <a:tailEnd type="none" w="med" len="med"/>
          </a:ln>
        </p:spPr>
      </p:sp>
      <p:sp>
        <p:nvSpPr>
          <p:cNvPr id="4116" name="Text Box 20"/>
          <p:cNvSpPr txBox="1"/>
          <p:nvPr/>
        </p:nvSpPr>
        <p:spPr>
          <a:xfrm>
            <a:off x="5013325" y="6172200"/>
            <a:ext cx="1143000" cy="457200"/>
          </a:xfrm>
          <a:prstGeom prst="rect">
            <a:avLst/>
          </a:prstGeom>
          <a:noFill/>
          <a:ln w="9525">
            <a:noFill/>
          </a:ln>
        </p:spPr>
        <p:txBody>
          <a:bodyPr>
            <a:spAutoFit/>
          </a:bodyPr>
          <a:p>
            <a:pPr>
              <a:spcBef>
                <a:spcPct val="50000"/>
              </a:spcBef>
            </a:pPr>
            <a:r>
              <a:rPr lang="en-US" altLang="zh-CN" b="1" dirty="0">
                <a:latin typeface="黑体" panose="02010609060101010101" pitchFamily="49" charset="-122"/>
                <a:ea typeface="黑体" panose="02010609060101010101" pitchFamily="49" charset="-122"/>
              </a:rPr>
              <a:t>1927</a:t>
            </a:r>
            <a:endParaRPr lang="en-US" altLang="zh-CN" b="1" dirty="0">
              <a:latin typeface="黑体" panose="02010609060101010101" pitchFamily="49" charset="-122"/>
              <a:ea typeface="黑体" panose="02010609060101010101" pitchFamily="49" charset="-122"/>
            </a:endParaRPr>
          </a:p>
        </p:txBody>
      </p:sp>
      <p:sp>
        <p:nvSpPr>
          <p:cNvPr id="4117" name="Text Box 21"/>
          <p:cNvSpPr txBox="1"/>
          <p:nvPr/>
        </p:nvSpPr>
        <p:spPr>
          <a:xfrm>
            <a:off x="6011863" y="6165850"/>
            <a:ext cx="1143000" cy="457200"/>
          </a:xfrm>
          <a:prstGeom prst="rect">
            <a:avLst/>
          </a:prstGeom>
          <a:noFill/>
          <a:ln w="9525">
            <a:noFill/>
          </a:ln>
        </p:spPr>
        <p:txBody>
          <a:bodyPr>
            <a:spAutoFit/>
          </a:bodyPr>
          <a:p>
            <a:pPr>
              <a:spcBef>
                <a:spcPct val="50000"/>
              </a:spcBef>
            </a:pPr>
            <a:r>
              <a:rPr lang="en-US" altLang="zh-CN" b="1" dirty="0">
                <a:latin typeface="黑体" panose="02010609060101010101" pitchFamily="49" charset="-122"/>
                <a:ea typeface="黑体" panose="02010609060101010101" pitchFamily="49" charset="-122"/>
              </a:rPr>
              <a:t>1949</a:t>
            </a:r>
            <a:endParaRPr lang="en-US" altLang="zh-CN" b="1" dirty="0">
              <a:latin typeface="黑体" panose="02010609060101010101" pitchFamily="49" charset="-122"/>
              <a:ea typeface="黑体" panose="02010609060101010101" pitchFamily="49" charset="-122"/>
            </a:endParaRPr>
          </a:p>
        </p:txBody>
      </p:sp>
      <p:sp>
        <p:nvSpPr>
          <p:cNvPr id="4118" name="Text Box 22"/>
          <p:cNvSpPr txBox="1"/>
          <p:nvPr/>
        </p:nvSpPr>
        <p:spPr>
          <a:xfrm>
            <a:off x="6858000" y="6165850"/>
            <a:ext cx="1143000" cy="457200"/>
          </a:xfrm>
          <a:prstGeom prst="rect">
            <a:avLst/>
          </a:prstGeom>
          <a:noFill/>
          <a:ln w="9525">
            <a:noFill/>
          </a:ln>
        </p:spPr>
        <p:txBody>
          <a:bodyPr>
            <a:spAutoFit/>
          </a:bodyPr>
          <a:p>
            <a:pPr>
              <a:spcBef>
                <a:spcPct val="50000"/>
              </a:spcBef>
            </a:pPr>
            <a:r>
              <a:rPr lang="en-US" altLang="zh-CN" b="1" dirty="0">
                <a:latin typeface="黑体" panose="02010609060101010101" pitchFamily="49" charset="-122"/>
                <a:ea typeface="黑体" panose="02010609060101010101" pitchFamily="49" charset="-122"/>
              </a:rPr>
              <a:t>1952</a:t>
            </a:r>
            <a:endParaRPr lang="en-US" altLang="zh-CN" b="1" dirty="0">
              <a:latin typeface="黑体" panose="02010609060101010101" pitchFamily="49" charset="-122"/>
              <a:ea typeface="黑体" panose="02010609060101010101" pitchFamily="49" charset="-122"/>
            </a:endParaRPr>
          </a:p>
        </p:txBody>
      </p:sp>
      <p:sp>
        <p:nvSpPr>
          <p:cNvPr id="4119" name="Freeform 23"/>
          <p:cNvSpPr/>
          <p:nvPr/>
        </p:nvSpPr>
        <p:spPr>
          <a:xfrm>
            <a:off x="1333500" y="4173538"/>
            <a:ext cx="2519363" cy="2147887"/>
          </a:xfrm>
          <a:custGeom>
            <a:avLst/>
            <a:gdLst>
              <a:gd name="txL" fmla="*/ 0 w 1170"/>
              <a:gd name="txT" fmla="*/ 0 h 1347"/>
              <a:gd name="txR" fmla="*/ 1170 w 1170"/>
              <a:gd name="txB" fmla="*/ 1347 h 1347"/>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170" h="1347">
                <a:moveTo>
                  <a:pt x="0" y="1347"/>
                </a:moveTo>
                <a:cubicBezTo>
                  <a:pt x="9" y="1295"/>
                  <a:pt x="8" y="1269"/>
                  <a:pt x="45" y="1232"/>
                </a:cubicBezTo>
                <a:cubicBezTo>
                  <a:pt x="64" y="1176"/>
                  <a:pt x="91" y="1115"/>
                  <a:pt x="142" y="1082"/>
                </a:cubicBezTo>
                <a:cubicBezTo>
                  <a:pt x="175" y="1032"/>
                  <a:pt x="188" y="960"/>
                  <a:pt x="249" y="940"/>
                </a:cubicBezTo>
                <a:cubicBezTo>
                  <a:pt x="290" y="878"/>
                  <a:pt x="266" y="899"/>
                  <a:pt x="311" y="869"/>
                </a:cubicBezTo>
                <a:cubicBezTo>
                  <a:pt x="343" y="818"/>
                  <a:pt x="358" y="760"/>
                  <a:pt x="390" y="709"/>
                </a:cubicBezTo>
                <a:cubicBezTo>
                  <a:pt x="393" y="697"/>
                  <a:pt x="392" y="684"/>
                  <a:pt x="399" y="674"/>
                </a:cubicBezTo>
                <a:cubicBezTo>
                  <a:pt x="408" y="662"/>
                  <a:pt x="429" y="661"/>
                  <a:pt x="435" y="647"/>
                </a:cubicBezTo>
                <a:cubicBezTo>
                  <a:pt x="445" y="625"/>
                  <a:pt x="438" y="599"/>
                  <a:pt x="443" y="576"/>
                </a:cubicBezTo>
                <a:cubicBezTo>
                  <a:pt x="449" y="549"/>
                  <a:pt x="470" y="497"/>
                  <a:pt x="470" y="497"/>
                </a:cubicBezTo>
                <a:cubicBezTo>
                  <a:pt x="481" y="431"/>
                  <a:pt x="499" y="367"/>
                  <a:pt x="514" y="302"/>
                </a:cubicBezTo>
                <a:cubicBezTo>
                  <a:pt x="521" y="269"/>
                  <a:pt x="576" y="222"/>
                  <a:pt x="576" y="222"/>
                </a:cubicBezTo>
                <a:cubicBezTo>
                  <a:pt x="600" y="150"/>
                  <a:pt x="688" y="152"/>
                  <a:pt x="745" y="116"/>
                </a:cubicBezTo>
                <a:cubicBezTo>
                  <a:pt x="766" y="54"/>
                  <a:pt x="761" y="25"/>
                  <a:pt x="833" y="0"/>
                </a:cubicBezTo>
                <a:cubicBezTo>
                  <a:pt x="874" y="3"/>
                  <a:pt x="916" y="2"/>
                  <a:pt x="957" y="9"/>
                </a:cubicBezTo>
                <a:cubicBezTo>
                  <a:pt x="994" y="16"/>
                  <a:pt x="994" y="62"/>
                  <a:pt x="1002" y="89"/>
                </a:cubicBezTo>
                <a:cubicBezTo>
                  <a:pt x="1015" y="134"/>
                  <a:pt x="1038" y="186"/>
                  <a:pt x="1046" y="231"/>
                </a:cubicBezTo>
                <a:cubicBezTo>
                  <a:pt x="1066" y="346"/>
                  <a:pt x="1053" y="303"/>
                  <a:pt x="1073" y="364"/>
                </a:cubicBezTo>
                <a:cubicBezTo>
                  <a:pt x="1079" y="406"/>
                  <a:pt x="1085" y="447"/>
                  <a:pt x="1099" y="488"/>
                </a:cubicBezTo>
                <a:cubicBezTo>
                  <a:pt x="1105" y="659"/>
                  <a:pt x="1092" y="859"/>
                  <a:pt x="1135" y="1028"/>
                </a:cubicBezTo>
                <a:cubicBezTo>
                  <a:pt x="1148" y="1128"/>
                  <a:pt x="1170" y="1229"/>
                  <a:pt x="1170" y="1330"/>
                </a:cubicBezTo>
              </a:path>
            </a:pathLst>
          </a:custGeom>
          <a:noFill/>
          <a:ln w="101600" cap="flat" cmpd="sng">
            <a:solidFill>
              <a:srgbClr val="0000FF">
                <a:alpha val="100000"/>
              </a:srgbClr>
            </a:solidFill>
            <a:prstDash val="solid"/>
            <a:round/>
            <a:headEnd type="none" w="med" len="med"/>
            <a:tailEnd type="none" w="med" len="med"/>
          </a:ln>
        </p:spPr>
        <p:txBody>
          <a:bodyPr/>
          <a:p>
            <a:endParaRPr lang="zh-CN" altLang="en-US"/>
          </a:p>
        </p:txBody>
      </p:sp>
      <p:sp>
        <p:nvSpPr>
          <p:cNvPr id="4120" name="Freeform 24"/>
          <p:cNvSpPr/>
          <p:nvPr/>
        </p:nvSpPr>
        <p:spPr>
          <a:xfrm>
            <a:off x="5500688" y="2933700"/>
            <a:ext cx="1463675" cy="3255963"/>
          </a:xfrm>
          <a:custGeom>
            <a:avLst/>
            <a:gdLst>
              <a:gd name="txL" fmla="*/ 0 w 922"/>
              <a:gd name="txT" fmla="*/ 0 h 2051"/>
              <a:gd name="txR" fmla="*/ 922 w 922"/>
              <a:gd name="txB" fmla="*/ 2051 h 2051"/>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922" h="2051">
                <a:moveTo>
                  <a:pt x="26" y="2042"/>
                </a:moveTo>
                <a:cubicBezTo>
                  <a:pt x="0" y="1957"/>
                  <a:pt x="23" y="1844"/>
                  <a:pt x="53" y="1759"/>
                </a:cubicBezTo>
                <a:cubicBezTo>
                  <a:pt x="62" y="1697"/>
                  <a:pt x="60" y="1632"/>
                  <a:pt x="80" y="1573"/>
                </a:cubicBezTo>
                <a:cubicBezTo>
                  <a:pt x="83" y="1452"/>
                  <a:pt x="80" y="1330"/>
                  <a:pt x="88" y="1209"/>
                </a:cubicBezTo>
                <a:cubicBezTo>
                  <a:pt x="90" y="1172"/>
                  <a:pt x="120" y="1120"/>
                  <a:pt x="133" y="1085"/>
                </a:cubicBezTo>
                <a:cubicBezTo>
                  <a:pt x="145" y="1054"/>
                  <a:pt x="148" y="1019"/>
                  <a:pt x="159" y="988"/>
                </a:cubicBezTo>
                <a:cubicBezTo>
                  <a:pt x="172" y="951"/>
                  <a:pt x="186" y="945"/>
                  <a:pt x="204" y="908"/>
                </a:cubicBezTo>
                <a:cubicBezTo>
                  <a:pt x="235" y="846"/>
                  <a:pt x="236" y="771"/>
                  <a:pt x="275" y="713"/>
                </a:cubicBezTo>
                <a:cubicBezTo>
                  <a:pt x="293" y="651"/>
                  <a:pt x="269" y="721"/>
                  <a:pt x="301" y="660"/>
                </a:cubicBezTo>
                <a:cubicBezTo>
                  <a:pt x="322" y="620"/>
                  <a:pt x="334" y="576"/>
                  <a:pt x="354" y="536"/>
                </a:cubicBezTo>
                <a:cubicBezTo>
                  <a:pt x="389" y="464"/>
                  <a:pt x="389" y="395"/>
                  <a:pt x="443" y="323"/>
                </a:cubicBezTo>
                <a:cubicBezTo>
                  <a:pt x="466" y="213"/>
                  <a:pt x="432" y="335"/>
                  <a:pt x="478" y="252"/>
                </a:cubicBezTo>
                <a:cubicBezTo>
                  <a:pt x="487" y="236"/>
                  <a:pt x="486" y="215"/>
                  <a:pt x="496" y="199"/>
                </a:cubicBezTo>
                <a:cubicBezTo>
                  <a:pt x="502" y="190"/>
                  <a:pt x="508" y="181"/>
                  <a:pt x="514" y="172"/>
                </a:cubicBezTo>
                <a:cubicBezTo>
                  <a:pt x="521" y="144"/>
                  <a:pt x="537" y="96"/>
                  <a:pt x="558" y="75"/>
                </a:cubicBezTo>
                <a:cubicBezTo>
                  <a:pt x="573" y="60"/>
                  <a:pt x="611" y="40"/>
                  <a:pt x="611" y="40"/>
                </a:cubicBezTo>
                <a:cubicBezTo>
                  <a:pt x="634" y="6"/>
                  <a:pt x="643" y="0"/>
                  <a:pt x="682" y="13"/>
                </a:cubicBezTo>
                <a:cubicBezTo>
                  <a:pt x="703" y="55"/>
                  <a:pt x="725" y="95"/>
                  <a:pt x="744" y="137"/>
                </a:cubicBezTo>
                <a:cubicBezTo>
                  <a:pt x="755" y="161"/>
                  <a:pt x="780" y="208"/>
                  <a:pt x="780" y="208"/>
                </a:cubicBezTo>
                <a:cubicBezTo>
                  <a:pt x="792" y="278"/>
                  <a:pt x="816" y="343"/>
                  <a:pt x="833" y="412"/>
                </a:cubicBezTo>
                <a:cubicBezTo>
                  <a:pt x="844" y="516"/>
                  <a:pt x="860" y="619"/>
                  <a:pt x="877" y="722"/>
                </a:cubicBezTo>
                <a:cubicBezTo>
                  <a:pt x="894" y="821"/>
                  <a:pt x="876" y="763"/>
                  <a:pt x="895" y="819"/>
                </a:cubicBezTo>
                <a:cubicBezTo>
                  <a:pt x="922" y="1143"/>
                  <a:pt x="918" y="1077"/>
                  <a:pt x="904" y="1635"/>
                </a:cubicBezTo>
                <a:cubicBezTo>
                  <a:pt x="902" y="1729"/>
                  <a:pt x="868" y="1832"/>
                  <a:pt x="815" y="1909"/>
                </a:cubicBezTo>
                <a:cubicBezTo>
                  <a:pt x="809" y="1927"/>
                  <a:pt x="807" y="1946"/>
                  <a:pt x="797" y="1962"/>
                </a:cubicBezTo>
                <a:cubicBezTo>
                  <a:pt x="791" y="1971"/>
                  <a:pt x="785" y="1979"/>
                  <a:pt x="780" y="1989"/>
                </a:cubicBezTo>
                <a:cubicBezTo>
                  <a:pt x="776" y="1998"/>
                  <a:pt x="774" y="2007"/>
                  <a:pt x="771" y="2016"/>
                </a:cubicBezTo>
                <a:cubicBezTo>
                  <a:pt x="768" y="2028"/>
                  <a:pt x="762" y="2051"/>
                  <a:pt x="762" y="2051"/>
                </a:cubicBezTo>
              </a:path>
            </a:pathLst>
          </a:custGeom>
          <a:noFill/>
          <a:ln w="101600" cap="flat" cmpd="sng">
            <a:solidFill>
              <a:srgbClr val="00FF00">
                <a:alpha val="100000"/>
              </a:srgbClr>
            </a:solidFill>
            <a:prstDash val="solid"/>
            <a:round/>
            <a:headEnd type="none" w="med" len="med"/>
            <a:tailEnd type="none" w="med" len="med"/>
          </a:ln>
        </p:spPr>
        <p:txBody>
          <a:bodyPr/>
          <a:p>
            <a:endParaRPr lang="zh-CN" altLang="en-US"/>
          </a:p>
        </p:txBody>
      </p:sp>
      <p:sp>
        <p:nvSpPr>
          <p:cNvPr id="4121" name="Freeform 25"/>
          <p:cNvSpPr/>
          <p:nvPr/>
        </p:nvSpPr>
        <p:spPr>
          <a:xfrm>
            <a:off x="1835150" y="3573463"/>
            <a:ext cx="6169025" cy="2584450"/>
          </a:xfrm>
          <a:custGeom>
            <a:avLst/>
            <a:gdLst>
              <a:gd name="txL" fmla="*/ 0 w 3757"/>
              <a:gd name="txT" fmla="*/ 0 h 1565"/>
              <a:gd name="txR" fmla="*/ 3757 w 3757"/>
              <a:gd name="txB" fmla="*/ 1565 h 1565"/>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3757" h="1565">
                <a:moveTo>
                  <a:pt x="0" y="1565"/>
                </a:moveTo>
                <a:cubicBezTo>
                  <a:pt x="6" y="1556"/>
                  <a:pt x="11" y="1546"/>
                  <a:pt x="18" y="1539"/>
                </a:cubicBezTo>
                <a:cubicBezTo>
                  <a:pt x="25" y="1532"/>
                  <a:pt x="38" y="1529"/>
                  <a:pt x="44" y="1521"/>
                </a:cubicBezTo>
                <a:cubicBezTo>
                  <a:pt x="89" y="1464"/>
                  <a:pt x="9" y="1522"/>
                  <a:pt x="80" y="1477"/>
                </a:cubicBezTo>
                <a:cubicBezTo>
                  <a:pt x="105" y="1403"/>
                  <a:pt x="135" y="1420"/>
                  <a:pt x="186" y="1379"/>
                </a:cubicBezTo>
                <a:cubicBezTo>
                  <a:pt x="216" y="1354"/>
                  <a:pt x="237" y="1339"/>
                  <a:pt x="275" y="1326"/>
                </a:cubicBezTo>
                <a:cubicBezTo>
                  <a:pt x="303" y="1306"/>
                  <a:pt x="334" y="1298"/>
                  <a:pt x="363" y="1282"/>
                </a:cubicBezTo>
                <a:cubicBezTo>
                  <a:pt x="428" y="1245"/>
                  <a:pt x="495" y="1208"/>
                  <a:pt x="558" y="1167"/>
                </a:cubicBezTo>
                <a:cubicBezTo>
                  <a:pt x="581" y="1133"/>
                  <a:pt x="596" y="1131"/>
                  <a:pt x="629" y="1113"/>
                </a:cubicBezTo>
                <a:cubicBezTo>
                  <a:pt x="718" y="1063"/>
                  <a:pt x="649" y="1089"/>
                  <a:pt x="709" y="1069"/>
                </a:cubicBezTo>
                <a:cubicBezTo>
                  <a:pt x="727" y="1057"/>
                  <a:pt x="744" y="1046"/>
                  <a:pt x="762" y="1034"/>
                </a:cubicBezTo>
                <a:cubicBezTo>
                  <a:pt x="771" y="1028"/>
                  <a:pt x="789" y="1016"/>
                  <a:pt x="789" y="1016"/>
                </a:cubicBezTo>
                <a:cubicBezTo>
                  <a:pt x="809" y="950"/>
                  <a:pt x="779" y="1026"/>
                  <a:pt x="824" y="972"/>
                </a:cubicBezTo>
                <a:cubicBezTo>
                  <a:pt x="878" y="906"/>
                  <a:pt x="779" y="982"/>
                  <a:pt x="859" y="927"/>
                </a:cubicBezTo>
                <a:cubicBezTo>
                  <a:pt x="879" y="870"/>
                  <a:pt x="922" y="810"/>
                  <a:pt x="966" y="768"/>
                </a:cubicBezTo>
                <a:cubicBezTo>
                  <a:pt x="982" y="721"/>
                  <a:pt x="1000" y="676"/>
                  <a:pt x="1028" y="635"/>
                </a:cubicBezTo>
                <a:cubicBezTo>
                  <a:pt x="1038" y="606"/>
                  <a:pt x="1048" y="552"/>
                  <a:pt x="1072" y="529"/>
                </a:cubicBezTo>
                <a:cubicBezTo>
                  <a:pt x="1112" y="490"/>
                  <a:pt x="1173" y="483"/>
                  <a:pt x="1223" y="467"/>
                </a:cubicBezTo>
                <a:cubicBezTo>
                  <a:pt x="1252" y="458"/>
                  <a:pt x="1274" y="441"/>
                  <a:pt x="1303" y="431"/>
                </a:cubicBezTo>
                <a:cubicBezTo>
                  <a:pt x="1319" y="405"/>
                  <a:pt x="1347" y="377"/>
                  <a:pt x="1373" y="360"/>
                </a:cubicBezTo>
                <a:cubicBezTo>
                  <a:pt x="1454" y="305"/>
                  <a:pt x="1343" y="404"/>
                  <a:pt x="1427" y="334"/>
                </a:cubicBezTo>
                <a:cubicBezTo>
                  <a:pt x="1473" y="296"/>
                  <a:pt x="1431" y="314"/>
                  <a:pt x="1480" y="298"/>
                </a:cubicBezTo>
                <a:cubicBezTo>
                  <a:pt x="1527" y="251"/>
                  <a:pt x="1482" y="290"/>
                  <a:pt x="1542" y="254"/>
                </a:cubicBezTo>
                <a:cubicBezTo>
                  <a:pt x="1560" y="243"/>
                  <a:pt x="1595" y="218"/>
                  <a:pt x="1595" y="218"/>
                </a:cubicBezTo>
                <a:cubicBezTo>
                  <a:pt x="1598" y="209"/>
                  <a:pt x="1597" y="198"/>
                  <a:pt x="1604" y="192"/>
                </a:cubicBezTo>
                <a:cubicBezTo>
                  <a:pt x="1613" y="185"/>
                  <a:pt x="1628" y="188"/>
                  <a:pt x="1639" y="183"/>
                </a:cubicBezTo>
                <a:cubicBezTo>
                  <a:pt x="1657" y="175"/>
                  <a:pt x="1674" y="165"/>
                  <a:pt x="1692" y="156"/>
                </a:cubicBezTo>
                <a:cubicBezTo>
                  <a:pt x="1724" y="140"/>
                  <a:pt x="1738" y="115"/>
                  <a:pt x="1772" y="103"/>
                </a:cubicBezTo>
                <a:cubicBezTo>
                  <a:pt x="1778" y="94"/>
                  <a:pt x="1782" y="84"/>
                  <a:pt x="1790" y="77"/>
                </a:cubicBezTo>
                <a:cubicBezTo>
                  <a:pt x="1798" y="69"/>
                  <a:pt x="1810" y="68"/>
                  <a:pt x="1817" y="59"/>
                </a:cubicBezTo>
                <a:cubicBezTo>
                  <a:pt x="1863" y="0"/>
                  <a:pt x="1777" y="62"/>
                  <a:pt x="1852" y="15"/>
                </a:cubicBezTo>
                <a:cubicBezTo>
                  <a:pt x="1853" y="15"/>
                  <a:pt x="1936" y="23"/>
                  <a:pt x="1949" y="32"/>
                </a:cubicBezTo>
                <a:cubicBezTo>
                  <a:pt x="1978" y="52"/>
                  <a:pt x="1983" y="108"/>
                  <a:pt x="2003" y="139"/>
                </a:cubicBezTo>
                <a:cubicBezTo>
                  <a:pt x="2018" y="186"/>
                  <a:pt x="2029" y="231"/>
                  <a:pt x="2056" y="272"/>
                </a:cubicBezTo>
                <a:cubicBezTo>
                  <a:pt x="2063" y="334"/>
                  <a:pt x="2062" y="391"/>
                  <a:pt x="2127" y="413"/>
                </a:cubicBezTo>
                <a:cubicBezTo>
                  <a:pt x="2168" y="476"/>
                  <a:pt x="2144" y="456"/>
                  <a:pt x="2189" y="484"/>
                </a:cubicBezTo>
                <a:cubicBezTo>
                  <a:pt x="2235" y="557"/>
                  <a:pt x="2263" y="527"/>
                  <a:pt x="2366" y="520"/>
                </a:cubicBezTo>
                <a:cubicBezTo>
                  <a:pt x="2382" y="504"/>
                  <a:pt x="2405" y="493"/>
                  <a:pt x="2419" y="475"/>
                </a:cubicBezTo>
                <a:cubicBezTo>
                  <a:pt x="2425" y="468"/>
                  <a:pt x="2423" y="457"/>
                  <a:pt x="2428" y="449"/>
                </a:cubicBezTo>
                <a:cubicBezTo>
                  <a:pt x="2435" y="438"/>
                  <a:pt x="2446" y="431"/>
                  <a:pt x="2455" y="422"/>
                </a:cubicBezTo>
                <a:cubicBezTo>
                  <a:pt x="2468" y="379"/>
                  <a:pt x="2488" y="349"/>
                  <a:pt x="2525" y="325"/>
                </a:cubicBezTo>
                <a:cubicBezTo>
                  <a:pt x="2546" y="330"/>
                  <a:pt x="2572" y="327"/>
                  <a:pt x="2587" y="342"/>
                </a:cubicBezTo>
                <a:cubicBezTo>
                  <a:pt x="2588" y="343"/>
                  <a:pt x="2621" y="415"/>
                  <a:pt x="2623" y="422"/>
                </a:cubicBezTo>
                <a:cubicBezTo>
                  <a:pt x="2631" y="475"/>
                  <a:pt x="2633" y="529"/>
                  <a:pt x="2641" y="582"/>
                </a:cubicBezTo>
                <a:cubicBezTo>
                  <a:pt x="2648" y="630"/>
                  <a:pt x="2679" y="670"/>
                  <a:pt x="2694" y="715"/>
                </a:cubicBezTo>
                <a:cubicBezTo>
                  <a:pt x="2691" y="730"/>
                  <a:pt x="2683" y="744"/>
                  <a:pt x="2685" y="759"/>
                </a:cubicBezTo>
                <a:cubicBezTo>
                  <a:pt x="2686" y="770"/>
                  <a:pt x="2698" y="776"/>
                  <a:pt x="2703" y="786"/>
                </a:cubicBezTo>
                <a:cubicBezTo>
                  <a:pt x="2717" y="814"/>
                  <a:pt x="2714" y="847"/>
                  <a:pt x="2729" y="874"/>
                </a:cubicBezTo>
                <a:cubicBezTo>
                  <a:pt x="2740" y="893"/>
                  <a:pt x="2765" y="927"/>
                  <a:pt x="2765" y="927"/>
                </a:cubicBezTo>
                <a:cubicBezTo>
                  <a:pt x="2786" y="989"/>
                  <a:pt x="2823" y="1036"/>
                  <a:pt x="2862" y="1087"/>
                </a:cubicBezTo>
                <a:cubicBezTo>
                  <a:pt x="2889" y="1121"/>
                  <a:pt x="2894" y="1136"/>
                  <a:pt x="2915" y="1167"/>
                </a:cubicBezTo>
                <a:cubicBezTo>
                  <a:pt x="2921" y="1176"/>
                  <a:pt x="2933" y="1193"/>
                  <a:pt x="2933" y="1193"/>
                </a:cubicBezTo>
                <a:cubicBezTo>
                  <a:pt x="2948" y="1237"/>
                  <a:pt x="2963" y="1281"/>
                  <a:pt x="2977" y="1326"/>
                </a:cubicBezTo>
                <a:cubicBezTo>
                  <a:pt x="2980" y="1335"/>
                  <a:pt x="2995" y="1332"/>
                  <a:pt x="3004" y="1335"/>
                </a:cubicBezTo>
                <a:cubicBezTo>
                  <a:pt x="3023" y="1333"/>
                  <a:pt x="3076" y="1331"/>
                  <a:pt x="3101" y="1317"/>
                </a:cubicBezTo>
                <a:cubicBezTo>
                  <a:pt x="3141" y="1295"/>
                  <a:pt x="3166" y="1269"/>
                  <a:pt x="3208" y="1255"/>
                </a:cubicBezTo>
                <a:cubicBezTo>
                  <a:pt x="3229" y="1225"/>
                  <a:pt x="3244" y="1214"/>
                  <a:pt x="3279" y="1202"/>
                </a:cubicBezTo>
                <a:cubicBezTo>
                  <a:pt x="3290" y="1185"/>
                  <a:pt x="3299" y="1162"/>
                  <a:pt x="3323" y="1158"/>
                </a:cubicBezTo>
                <a:cubicBezTo>
                  <a:pt x="3332" y="1157"/>
                  <a:pt x="3341" y="1165"/>
                  <a:pt x="3350" y="1167"/>
                </a:cubicBezTo>
                <a:cubicBezTo>
                  <a:pt x="3391" y="1174"/>
                  <a:pt x="3433" y="1177"/>
                  <a:pt x="3474" y="1184"/>
                </a:cubicBezTo>
                <a:cubicBezTo>
                  <a:pt x="3500" y="1202"/>
                  <a:pt x="3527" y="1211"/>
                  <a:pt x="3553" y="1229"/>
                </a:cubicBezTo>
                <a:cubicBezTo>
                  <a:pt x="3564" y="1296"/>
                  <a:pt x="3565" y="1356"/>
                  <a:pt x="3624" y="1397"/>
                </a:cubicBezTo>
                <a:cubicBezTo>
                  <a:pt x="3636" y="1415"/>
                  <a:pt x="3653" y="1430"/>
                  <a:pt x="3660" y="1450"/>
                </a:cubicBezTo>
                <a:cubicBezTo>
                  <a:pt x="3663" y="1459"/>
                  <a:pt x="3663" y="1470"/>
                  <a:pt x="3669" y="1477"/>
                </a:cubicBezTo>
                <a:cubicBezTo>
                  <a:pt x="3675" y="1485"/>
                  <a:pt x="3686" y="1488"/>
                  <a:pt x="3695" y="1494"/>
                </a:cubicBezTo>
                <a:cubicBezTo>
                  <a:pt x="3719" y="1529"/>
                  <a:pt x="3729" y="1520"/>
                  <a:pt x="3757" y="1548"/>
                </a:cubicBezTo>
              </a:path>
            </a:pathLst>
          </a:custGeom>
          <a:noFill/>
          <a:ln w="101600" cap="flat" cmpd="sng">
            <a:solidFill>
              <a:srgbClr val="FF0000">
                <a:alpha val="100000"/>
              </a:srgbClr>
            </a:solidFill>
            <a:prstDash val="solid"/>
            <a:round/>
            <a:headEnd type="none" w="med" len="med"/>
            <a:tailEnd type="none" w="med" len="med"/>
          </a:ln>
        </p:spPr>
        <p:txBody>
          <a:bodyPr/>
          <a:p>
            <a:endParaRPr lang="zh-CN" altLang="en-US"/>
          </a:p>
        </p:txBody>
      </p:sp>
      <p:sp>
        <p:nvSpPr>
          <p:cNvPr id="4122" name="Freeform 26"/>
          <p:cNvSpPr/>
          <p:nvPr/>
        </p:nvSpPr>
        <p:spPr>
          <a:xfrm>
            <a:off x="755650" y="3860800"/>
            <a:ext cx="5932488" cy="2303463"/>
          </a:xfrm>
          <a:custGeom>
            <a:avLst/>
            <a:gdLst>
              <a:gd name="txL" fmla="*/ 0 w 3737"/>
              <a:gd name="txT" fmla="*/ 0 h 1477"/>
              <a:gd name="txR" fmla="*/ 3737 w 3737"/>
              <a:gd name="txB" fmla="*/ 1477 h 1477"/>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3737" h="1477">
                <a:moveTo>
                  <a:pt x="0" y="1477"/>
                </a:moveTo>
                <a:cubicBezTo>
                  <a:pt x="30" y="1429"/>
                  <a:pt x="43" y="1372"/>
                  <a:pt x="62" y="1318"/>
                </a:cubicBezTo>
                <a:cubicBezTo>
                  <a:pt x="72" y="1290"/>
                  <a:pt x="134" y="1209"/>
                  <a:pt x="159" y="1185"/>
                </a:cubicBezTo>
                <a:cubicBezTo>
                  <a:pt x="171" y="1173"/>
                  <a:pt x="207" y="1156"/>
                  <a:pt x="221" y="1149"/>
                </a:cubicBezTo>
                <a:cubicBezTo>
                  <a:pt x="227" y="1140"/>
                  <a:pt x="230" y="1129"/>
                  <a:pt x="239" y="1123"/>
                </a:cubicBezTo>
                <a:cubicBezTo>
                  <a:pt x="255" y="1113"/>
                  <a:pt x="292" y="1105"/>
                  <a:pt x="292" y="1105"/>
                </a:cubicBezTo>
                <a:cubicBezTo>
                  <a:pt x="331" y="1066"/>
                  <a:pt x="384" y="1056"/>
                  <a:pt x="434" y="1034"/>
                </a:cubicBezTo>
                <a:cubicBezTo>
                  <a:pt x="446" y="1029"/>
                  <a:pt x="458" y="1022"/>
                  <a:pt x="469" y="1016"/>
                </a:cubicBezTo>
                <a:cubicBezTo>
                  <a:pt x="478" y="1011"/>
                  <a:pt x="486" y="1003"/>
                  <a:pt x="496" y="999"/>
                </a:cubicBezTo>
                <a:cubicBezTo>
                  <a:pt x="538" y="981"/>
                  <a:pt x="585" y="969"/>
                  <a:pt x="629" y="954"/>
                </a:cubicBezTo>
                <a:cubicBezTo>
                  <a:pt x="648" y="948"/>
                  <a:pt x="663" y="934"/>
                  <a:pt x="682" y="928"/>
                </a:cubicBezTo>
                <a:cubicBezTo>
                  <a:pt x="691" y="922"/>
                  <a:pt x="698" y="914"/>
                  <a:pt x="708" y="910"/>
                </a:cubicBezTo>
                <a:cubicBezTo>
                  <a:pt x="725" y="902"/>
                  <a:pt x="762" y="892"/>
                  <a:pt x="762" y="892"/>
                </a:cubicBezTo>
                <a:cubicBezTo>
                  <a:pt x="781" y="879"/>
                  <a:pt x="796" y="861"/>
                  <a:pt x="815" y="848"/>
                </a:cubicBezTo>
                <a:cubicBezTo>
                  <a:pt x="840" y="831"/>
                  <a:pt x="876" y="827"/>
                  <a:pt x="903" y="812"/>
                </a:cubicBezTo>
                <a:cubicBezTo>
                  <a:pt x="922" y="802"/>
                  <a:pt x="939" y="789"/>
                  <a:pt x="957" y="777"/>
                </a:cubicBezTo>
                <a:cubicBezTo>
                  <a:pt x="1002" y="747"/>
                  <a:pt x="966" y="765"/>
                  <a:pt x="1036" y="742"/>
                </a:cubicBezTo>
                <a:cubicBezTo>
                  <a:pt x="1045" y="739"/>
                  <a:pt x="1063" y="733"/>
                  <a:pt x="1063" y="733"/>
                </a:cubicBezTo>
                <a:cubicBezTo>
                  <a:pt x="1088" y="695"/>
                  <a:pt x="1117" y="690"/>
                  <a:pt x="1160" y="680"/>
                </a:cubicBezTo>
                <a:cubicBezTo>
                  <a:pt x="1205" y="650"/>
                  <a:pt x="1259" y="617"/>
                  <a:pt x="1311" y="600"/>
                </a:cubicBezTo>
                <a:cubicBezTo>
                  <a:pt x="1343" y="568"/>
                  <a:pt x="1378" y="560"/>
                  <a:pt x="1417" y="538"/>
                </a:cubicBezTo>
                <a:cubicBezTo>
                  <a:pt x="1522" y="479"/>
                  <a:pt x="1433" y="526"/>
                  <a:pt x="1497" y="476"/>
                </a:cubicBezTo>
                <a:cubicBezTo>
                  <a:pt x="1529" y="451"/>
                  <a:pt x="1547" y="443"/>
                  <a:pt x="1577" y="423"/>
                </a:cubicBezTo>
                <a:cubicBezTo>
                  <a:pt x="1586" y="417"/>
                  <a:pt x="1603" y="405"/>
                  <a:pt x="1603" y="405"/>
                </a:cubicBezTo>
                <a:cubicBezTo>
                  <a:pt x="1638" y="353"/>
                  <a:pt x="1689" y="320"/>
                  <a:pt x="1736" y="281"/>
                </a:cubicBezTo>
                <a:cubicBezTo>
                  <a:pt x="1746" y="273"/>
                  <a:pt x="1755" y="264"/>
                  <a:pt x="1763" y="254"/>
                </a:cubicBezTo>
                <a:cubicBezTo>
                  <a:pt x="1770" y="246"/>
                  <a:pt x="1773" y="235"/>
                  <a:pt x="1781" y="228"/>
                </a:cubicBezTo>
                <a:cubicBezTo>
                  <a:pt x="1812" y="201"/>
                  <a:pt x="1848" y="178"/>
                  <a:pt x="1887" y="166"/>
                </a:cubicBezTo>
                <a:cubicBezTo>
                  <a:pt x="1918" y="145"/>
                  <a:pt x="1928" y="117"/>
                  <a:pt x="1958" y="95"/>
                </a:cubicBezTo>
                <a:cubicBezTo>
                  <a:pt x="1987" y="74"/>
                  <a:pt x="2021" y="59"/>
                  <a:pt x="2055" y="50"/>
                </a:cubicBezTo>
                <a:cubicBezTo>
                  <a:pt x="2135" y="0"/>
                  <a:pt x="2162" y="27"/>
                  <a:pt x="2286" y="33"/>
                </a:cubicBezTo>
                <a:cubicBezTo>
                  <a:pt x="2335" y="57"/>
                  <a:pt x="2387" y="70"/>
                  <a:pt x="2436" y="95"/>
                </a:cubicBezTo>
                <a:cubicBezTo>
                  <a:pt x="2456" y="124"/>
                  <a:pt x="2482" y="140"/>
                  <a:pt x="2507" y="166"/>
                </a:cubicBezTo>
                <a:cubicBezTo>
                  <a:pt x="2529" y="230"/>
                  <a:pt x="2549" y="268"/>
                  <a:pt x="2587" y="325"/>
                </a:cubicBezTo>
                <a:cubicBezTo>
                  <a:pt x="2611" y="361"/>
                  <a:pt x="2595" y="365"/>
                  <a:pt x="2640" y="396"/>
                </a:cubicBezTo>
                <a:cubicBezTo>
                  <a:pt x="2665" y="433"/>
                  <a:pt x="2671" y="426"/>
                  <a:pt x="2711" y="440"/>
                </a:cubicBezTo>
                <a:cubicBezTo>
                  <a:pt x="2908" y="430"/>
                  <a:pt x="2878" y="456"/>
                  <a:pt x="2986" y="352"/>
                </a:cubicBezTo>
                <a:cubicBezTo>
                  <a:pt x="3005" y="296"/>
                  <a:pt x="3035" y="313"/>
                  <a:pt x="3074" y="281"/>
                </a:cubicBezTo>
                <a:cubicBezTo>
                  <a:pt x="3149" y="219"/>
                  <a:pt x="3188" y="156"/>
                  <a:pt x="3278" y="112"/>
                </a:cubicBezTo>
                <a:cubicBezTo>
                  <a:pt x="3316" y="93"/>
                  <a:pt x="3351" y="82"/>
                  <a:pt x="3393" y="68"/>
                </a:cubicBezTo>
                <a:cubicBezTo>
                  <a:pt x="3411" y="62"/>
                  <a:pt x="3447" y="50"/>
                  <a:pt x="3447" y="50"/>
                </a:cubicBezTo>
                <a:cubicBezTo>
                  <a:pt x="3564" y="61"/>
                  <a:pt x="3519" y="59"/>
                  <a:pt x="3597" y="86"/>
                </a:cubicBezTo>
                <a:cubicBezTo>
                  <a:pt x="3610" y="136"/>
                  <a:pt x="3623" y="184"/>
                  <a:pt x="3650" y="228"/>
                </a:cubicBezTo>
                <a:cubicBezTo>
                  <a:pt x="3661" y="293"/>
                  <a:pt x="3676" y="305"/>
                  <a:pt x="3695" y="361"/>
                </a:cubicBezTo>
                <a:cubicBezTo>
                  <a:pt x="3737" y="728"/>
                  <a:pt x="3721" y="1099"/>
                  <a:pt x="3721" y="1468"/>
                </a:cubicBezTo>
              </a:path>
            </a:pathLst>
          </a:custGeom>
          <a:noFill/>
          <a:ln w="101600" cap="flat" cmpd="sng">
            <a:solidFill>
              <a:schemeClr val="tx1">
                <a:alpha val="100000"/>
              </a:schemeClr>
            </a:solidFill>
            <a:prstDash val="solid"/>
            <a:round/>
            <a:headEnd type="none" w="med" len="med"/>
            <a:tailEnd type="none" w="med" len="med"/>
          </a:ln>
        </p:spPr>
        <p:txBody>
          <a:bodyPr/>
          <a:p>
            <a:endParaRPr lang="zh-CN" altLang="en-US"/>
          </a:p>
        </p:txBody>
      </p:sp>
      <p:sp>
        <p:nvSpPr>
          <p:cNvPr id="4123" name="WordArt 27"/>
          <p:cNvSpPr>
            <a:spLocks noTextEdit="1"/>
          </p:cNvSpPr>
          <p:nvPr/>
        </p:nvSpPr>
        <p:spPr>
          <a:xfrm>
            <a:off x="3429000" y="2133600"/>
            <a:ext cx="423863" cy="457200"/>
          </a:xfrm>
          <a:prstGeom prst="rect">
            <a:avLst/>
          </a:prstGeom>
        </p:spPr>
        <p:txBody>
          <a:bodyPr wrap="none" fromWordArt="1">
            <a:prstTxWarp prst="textPlain">
              <a:avLst>
                <a:gd name="adj" fmla="val 50000"/>
              </a:avLst>
            </a:prstTxWarp>
            <a:normAutofit/>
          </a:bodyPr>
          <a:p>
            <a:pPr algn="l"/>
            <a:r>
              <a:rPr lang="zh-CN" altLang="en-US" sz="3600" b="1">
                <a:ln w="19050" cap="flat" cmpd="sng">
                  <a:solidFill>
                    <a:srgbClr val="99CCFF"/>
                  </a:solidFill>
                  <a:prstDash val="solid"/>
                  <a:headEnd type="none" w="med" len="med"/>
                  <a:tailEnd type="none" w="med" len="med"/>
                </a:ln>
                <a:solidFill>
                  <a:srgbClr val="FF00FF"/>
                </a:solidFill>
                <a:effectLst>
                  <a:outerShdw dist="35921" dir="2699999" algn="ctr" rotWithShape="0">
                    <a:srgbClr val="990000"/>
                  </a:outerShdw>
                </a:effectLst>
                <a:latin typeface="黑体" panose="02010609060101010101" pitchFamily="49" charset="-122"/>
                <a:ea typeface="黑体" panose="02010609060101010101" pitchFamily="49" charset="-122"/>
              </a:rPr>
              <a:t>A</a:t>
            </a:r>
            <a:endParaRPr lang="zh-CN" altLang="en-US" sz="3600" b="1">
              <a:ln w="19050" cap="flat" cmpd="sng">
                <a:solidFill>
                  <a:srgbClr val="99CCFF"/>
                </a:solidFill>
                <a:prstDash val="solid"/>
                <a:headEnd type="none" w="med" len="med"/>
                <a:tailEnd type="none" w="med" len="med"/>
              </a:ln>
              <a:solidFill>
                <a:srgbClr val="FF00FF"/>
              </a:solidFill>
              <a:effectLst>
                <a:outerShdw dist="35921" dir="2699999" algn="ctr" rotWithShape="0">
                  <a:srgbClr val="990000"/>
                </a:outerShdw>
              </a:effectLst>
              <a:latin typeface="黑体" panose="02010609060101010101" pitchFamily="49" charset="-122"/>
              <a:ea typeface="黑体" panose="02010609060101010101" pitchFamily="49" charset="-122"/>
            </a:endParaRPr>
          </a:p>
        </p:txBody>
      </p:sp>
      <p:sp>
        <p:nvSpPr>
          <p:cNvPr id="4124" name="WordArt 28"/>
          <p:cNvSpPr>
            <a:spLocks noTextEdit="1"/>
          </p:cNvSpPr>
          <p:nvPr/>
        </p:nvSpPr>
        <p:spPr>
          <a:xfrm>
            <a:off x="6324600" y="2395538"/>
            <a:ext cx="423863" cy="457200"/>
          </a:xfrm>
          <a:prstGeom prst="rect">
            <a:avLst/>
          </a:prstGeom>
        </p:spPr>
        <p:txBody>
          <a:bodyPr wrap="none" fromWordArt="1">
            <a:prstTxWarp prst="textPlain">
              <a:avLst>
                <a:gd name="adj" fmla="val 50000"/>
              </a:avLst>
            </a:prstTxWarp>
            <a:normAutofit/>
          </a:bodyPr>
          <a:p>
            <a:pPr algn="l"/>
            <a:r>
              <a:rPr lang="zh-CN" altLang="en-US" sz="3600" b="1">
                <a:ln w="19050" cap="flat" cmpd="sng">
                  <a:solidFill>
                    <a:srgbClr val="99CCFF"/>
                  </a:solidFill>
                  <a:prstDash val="solid"/>
                  <a:headEnd type="none" w="med" len="med"/>
                  <a:tailEnd type="none" w="med" len="med"/>
                </a:ln>
                <a:solidFill>
                  <a:srgbClr val="00FF00"/>
                </a:solidFill>
                <a:effectLst>
                  <a:outerShdw dist="35921" dir="2699999" algn="ctr" rotWithShape="0">
                    <a:srgbClr val="990000"/>
                  </a:outerShdw>
                </a:effectLst>
                <a:latin typeface="黑体" panose="02010609060101010101" pitchFamily="49" charset="-122"/>
                <a:ea typeface="黑体" panose="02010609060101010101" pitchFamily="49" charset="-122"/>
              </a:rPr>
              <a:t>E</a:t>
            </a:r>
            <a:endParaRPr lang="zh-CN" altLang="en-US" sz="3600" b="1">
              <a:ln w="19050" cap="flat" cmpd="sng">
                <a:solidFill>
                  <a:srgbClr val="99CCFF"/>
                </a:solidFill>
                <a:prstDash val="solid"/>
                <a:headEnd type="none" w="med" len="med"/>
                <a:tailEnd type="none" w="med" len="med"/>
              </a:ln>
              <a:solidFill>
                <a:srgbClr val="00FF00"/>
              </a:solidFill>
              <a:effectLst>
                <a:outerShdw dist="35921" dir="2699999" algn="ctr" rotWithShape="0">
                  <a:srgbClr val="990000"/>
                </a:outerShdw>
              </a:effectLst>
              <a:latin typeface="黑体" panose="02010609060101010101" pitchFamily="49" charset="-122"/>
              <a:ea typeface="黑体" panose="02010609060101010101" pitchFamily="49" charset="-122"/>
            </a:endParaRPr>
          </a:p>
        </p:txBody>
      </p:sp>
      <p:sp>
        <p:nvSpPr>
          <p:cNvPr id="4125" name="WordArt 29"/>
          <p:cNvSpPr>
            <a:spLocks noTextEdit="1"/>
          </p:cNvSpPr>
          <p:nvPr/>
        </p:nvSpPr>
        <p:spPr>
          <a:xfrm>
            <a:off x="4724400" y="3124200"/>
            <a:ext cx="423863" cy="457200"/>
          </a:xfrm>
          <a:prstGeom prst="rect">
            <a:avLst/>
          </a:prstGeom>
        </p:spPr>
        <p:txBody>
          <a:bodyPr wrap="none" fromWordArt="1">
            <a:prstTxWarp prst="textPlain">
              <a:avLst>
                <a:gd name="adj" fmla="val 50000"/>
              </a:avLst>
            </a:prstTxWarp>
            <a:normAutofit/>
          </a:bodyPr>
          <a:p>
            <a:pPr algn="l"/>
            <a:r>
              <a:rPr lang="zh-CN" altLang="en-US" sz="3600" b="1">
                <a:ln w="19050" cap="flat" cmpd="sng">
                  <a:solidFill>
                    <a:srgbClr val="99CCFF"/>
                  </a:solidFill>
                  <a:prstDash val="solid"/>
                  <a:headEnd type="none" w="med" len="med"/>
                  <a:tailEnd type="none" w="med" len="med"/>
                </a:ln>
                <a:solidFill>
                  <a:srgbClr val="FF0000"/>
                </a:solidFill>
                <a:effectLst>
                  <a:outerShdw dist="35921" dir="2699999" algn="ctr" rotWithShape="0">
                    <a:srgbClr val="990000"/>
                  </a:outerShdw>
                </a:effectLst>
                <a:latin typeface="黑体" panose="02010609060101010101" pitchFamily="49" charset="-122"/>
                <a:ea typeface="黑体" panose="02010609060101010101" pitchFamily="49" charset="-122"/>
              </a:rPr>
              <a:t>D</a:t>
            </a:r>
            <a:endParaRPr lang="zh-CN" altLang="en-US" sz="3600" b="1">
              <a:ln w="19050" cap="flat" cmpd="sng">
                <a:solidFill>
                  <a:srgbClr val="99CCFF"/>
                </a:solidFill>
                <a:prstDash val="solid"/>
                <a:headEnd type="none" w="med" len="med"/>
                <a:tailEnd type="none" w="med" len="med"/>
              </a:ln>
              <a:solidFill>
                <a:srgbClr val="FF0000"/>
              </a:solidFill>
              <a:effectLst>
                <a:outerShdw dist="35921" dir="2699999" algn="ctr" rotWithShape="0">
                  <a:srgbClr val="990000"/>
                </a:outerShdw>
              </a:effectLst>
              <a:latin typeface="黑体" panose="02010609060101010101" pitchFamily="49" charset="-122"/>
              <a:ea typeface="黑体" panose="02010609060101010101" pitchFamily="49" charset="-122"/>
            </a:endParaRPr>
          </a:p>
        </p:txBody>
      </p:sp>
      <p:sp>
        <p:nvSpPr>
          <p:cNvPr id="4126" name="WordArt 30"/>
          <p:cNvSpPr>
            <a:spLocks noTextEdit="1"/>
          </p:cNvSpPr>
          <p:nvPr/>
        </p:nvSpPr>
        <p:spPr>
          <a:xfrm>
            <a:off x="2916238" y="3716338"/>
            <a:ext cx="423862" cy="457200"/>
          </a:xfrm>
          <a:prstGeom prst="rect">
            <a:avLst/>
          </a:prstGeom>
        </p:spPr>
        <p:txBody>
          <a:bodyPr wrap="none" fromWordArt="1">
            <a:prstTxWarp prst="textPlain">
              <a:avLst>
                <a:gd name="adj" fmla="val 50000"/>
              </a:avLst>
            </a:prstTxWarp>
            <a:normAutofit/>
          </a:bodyPr>
          <a:p>
            <a:pPr algn="l"/>
            <a:r>
              <a:rPr lang="zh-CN" altLang="en-US" sz="3600" b="1">
                <a:ln w="19050" cap="flat" cmpd="sng">
                  <a:solidFill>
                    <a:srgbClr val="99CCFF"/>
                  </a:solidFill>
                  <a:prstDash val="solid"/>
                  <a:headEnd type="none" w="med" len="med"/>
                  <a:tailEnd type="none" w="med" len="med"/>
                </a:ln>
                <a:solidFill>
                  <a:srgbClr val="0000FF"/>
                </a:solidFill>
                <a:effectLst>
                  <a:outerShdw dist="35921" dir="2699999" algn="ctr" rotWithShape="0">
                    <a:srgbClr val="990000"/>
                  </a:outerShdw>
                </a:effectLst>
                <a:latin typeface="黑体" panose="02010609060101010101" pitchFamily="49" charset="-122"/>
                <a:ea typeface="黑体" panose="02010609060101010101" pitchFamily="49" charset="-122"/>
              </a:rPr>
              <a:t>C</a:t>
            </a:r>
            <a:endParaRPr lang="zh-CN" altLang="en-US" sz="3600" b="1">
              <a:ln w="19050" cap="flat" cmpd="sng">
                <a:solidFill>
                  <a:srgbClr val="99CCFF"/>
                </a:solidFill>
                <a:prstDash val="solid"/>
                <a:headEnd type="none" w="med" len="med"/>
                <a:tailEnd type="none" w="med" len="med"/>
              </a:ln>
              <a:solidFill>
                <a:srgbClr val="0000FF"/>
              </a:solidFill>
              <a:effectLst>
                <a:outerShdw dist="35921" dir="2699999" algn="ctr" rotWithShape="0">
                  <a:srgbClr val="990000"/>
                </a:outerShdw>
              </a:effectLst>
              <a:latin typeface="黑体" panose="02010609060101010101" pitchFamily="49" charset="-122"/>
              <a:ea typeface="黑体" panose="02010609060101010101" pitchFamily="49" charset="-122"/>
            </a:endParaRPr>
          </a:p>
        </p:txBody>
      </p:sp>
      <p:sp>
        <p:nvSpPr>
          <p:cNvPr id="4127" name="WordArt 31"/>
          <p:cNvSpPr>
            <a:spLocks noTextEdit="1"/>
          </p:cNvSpPr>
          <p:nvPr/>
        </p:nvSpPr>
        <p:spPr>
          <a:xfrm>
            <a:off x="1187450" y="4292600"/>
            <a:ext cx="423863" cy="457200"/>
          </a:xfrm>
          <a:prstGeom prst="rect">
            <a:avLst/>
          </a:prstGeom>
        </p:spPr>
        <p:txBody>
          <a:bodyPr wrap="none" fromWordArt="1">
            <a:prstTxWarp prst="textPlain">
              <a:avLst>
                <a:gd name="adj" fmla="val 50000"/>
              </a:avLst>
            </a:prstTxWarp>
            <a:normAutofit/>
          </a:bodyPr>
          <a:p>
            <a:pPr algn="l"/>
            <a:r>
              <a:rPr lang="zh-CN" altLang="en-US" sz="3600" b="1">
                <a:ln w="19050" cap="flat" cmpd="sng">
                  <a:solidFill>
                    <a:srgbClr val="99CCFF"/>
                  </a:solidFill>
                  <a:prstDash val="solid"/>
                  <a:headEnd type="none" w="med" len="med"/>
                  <a:tailEnd type="none" w="med" len="med"/>
                </a:ln>
                <a:solidFill>
                  <a:schemeClr val="tx1"/>
                </a:solidFill>
                <a:effectLst>
                  <a:outerShdw dist="35921" dir="2699999" algn="ctr" rotWithShape="0">
                    <a:srgbClr val="990000"/>
                  </a:outerShdw>
                </a:effectLst>
                <a:latin typeface="黑体" panose="02010609060101010101" pitchFamily="49" charset="-122"/>
                <a:ea typeface="黑体" panose="02010609060101010101" pitchFamily="49" charset="-122"/>
              </a:rPr>
              <a:t>B</a:t>
            </a:r>
            <a:endParaRPr lang="zh-CN" altLang="en-US" sz="3600" b="1">
              <a:ln w="19050" cap="flat" cmpd="sng">
                <a:solidFill>
                  <a:srgbClr val="99CCFF"/>
                </a:solidFill>
                <a:prstDash val="solid"/>
                <a:headEnd type="none" w="med" len="med"/>
                <a:tailEnd type="none" w="med" len="med"/>
              </a:ln>
              <a:solidFill>
                <a:schemeClr val="tx1"/>
              </a:solidFill>
              <a:effectLst>
                <a:outerShdw dist="35921" dir="2699999" algn="ctr" rotWithShape="0">
                  <a:srgbClr val="990000"/>
                </a:outerShdw>
              </a:effectLst>
              <a:latin typeface="黑体" panose="02010609060101010101" pitchFamily="49" charset="-122"/>
              <a:ea typeface="黑体" panose="02010609060101010101" pitchFamily="49" charset="-122"/>
            </a:endParaRPr>
          </a:p>
        </p:txBody>
      </p:sp>
      <p:sp>
        <p:nvSpPr>
          <p:cNvPr id="41" name="矩形 40"/>
          <p:cNvSpPr/>
          <p:nvPr/>
        </p:nvSpPr>
        <p:spPr>
          <a:xfrm>
            <a:off x="0" y="0"/>
            <a:ext cx="2667000" cy="830997"/>
          </a:xfrm>
          <a:prstGeom prst="rect">
            <a:avLst/>
          </a:prstGeom>
          <a:noFill/>
          <a:ln w="57150">
            <a:solidFill>
              <a:srgbClr val="FF99FF"/>
            </a:solidFill>
          </a:ln>
          <a:scene3d>
            <a:camera prst="perspectiveLeft"/>
            <a:lightRig rig="threePt" dir="t"/>
          </a:scene3d>
          <a:sp3d>
            <a:bevelT/>
          </a:sp3d>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4800" b="0" i="0" u="none" strike="noStrike" kern="1200" cap="none" spc="50" normalizeH="0" baseline="0" noProof="0" dirty="0">
                <a:ln w="11430"/>
                <a:solidFill>
                  <a:srgbClr val="002060"/>
                </a:solidFill>
                <a:effectLst>
                  <a:outerShdw blurRad="76200" dist="50800" dir="5400000" algn="tl" rotWithShape="0">
                    <a:srgbClr val="000000">
                      <a:alpha val="65000"/>
                    </a:srgbClr>
                  </a:outerShdw>
                </a:effectLst>
                <a:uLnTx/>
                <a:uFillTx/>
                <a:latin typeface="ＤＦ中太楷書体" pitchFamily="1" charset="-128"/>
                <a:ea typeface="ＤＦ中太楷書体" pitchFamily="1" charset="-128"/>
                <a:cs typeface="+mn-cs"/>
              </a:rPr>
              <a:t>知识回顾</a:t>
            </a:r>
            <a:endParaRPr kumimoji="0" lang="zh-CN" altLang="en-US" sz="4800" b="0" i="0" u="none" strike="noStrike" kern="1200" cap="none" spc="50" normalizeH="0" baseline="0" noProof="0" dirty="0">
              <a:ln w="11430"/>
              <a:solidFill>
                <a:srgbClr val="002060"/>
              </a:solidFill>
              <a:effectLst>
                <a:outerShdw blurRad="76200" dist="50800" dir="5400000" algn="tl" rotWithShape="0">
                  <a:srgbClr val="000000">
                    <a:alpha val="65000"/>
                  </a:srgbClr>
                </a:outerShdw>
              </a:effectLst>
              <a:uLnTx/>
              <a:uFillTx/>
              <a:latin typeface="ＤＦ中太楷書体" pitchFamily="1" charset="-128"/>
              <a:ea typeface="ＤＦ中太楷書体" pitchFamily="1" charset="-128"/>
              <a:cs typeface="+mn-cs"/>
            </a:endParaRPr>
          </a:p>
        </p:txBody>
      </p:sp>
      <p:sp>
        <p:nvSpPr>
          <p:cNvPr id="43" name="TextBox 42"/>
          <p:cNvSpPr txBox="1"/>
          <p:nvPr/>
        </p:nvSpPr>
        <p:spPr>
          <a:xfrm>
            <a:off x="2895600" y="0"/>
            <a:ext cx="5943600" cy="953135"/>
          </a:xfrm>
          <a:prstGeom prst="rect">
            <a:avLst/>
          </a:prstGeom>
          <a:solidFill>
            <a:schemeClr val="bg1">
              <a:lumMod val="95000"/>
            </a:schemeClr>
          </a:solidFill>
          <a:ln>
            <a:solidFill>
              <a:schemeClr val="tx1"/>
            </a:solidFill>
          </a:ln>
        </p:spPr>
        <p:txBody>
          <a:bodyPr>
            <a:spAutoFit/>
          </a:bodyPr>
          <a:lstStyle/>
          <a:p>
            <a:pPr marR="0" defTabSz="914400">
              <a:buClrTx/>
              <a:buSzTx/>
              <a:buFontTx/>
              <a:buNone/>
              <a:defRPr/>
            </a:pPr>
            <a:r>
              <a:rPr kumimoji="0" lang="zh-CN" altLang="en-US" sz="2800" kern="1200" cap="none" spc="0" normalizeH="0" baseline="0" noProof="0" dirty="0">
                <a:latin typeface="黑体" panose="02010609060101010101" pitchFamily="49" charset="-122"/>
                <a:ea typeface="黑体" panose="02010609060101010101" pitchFamily="49" charset="-122"/>
                <a:cs typeface="+mn-cs"/>
              </a:rPr>
              <a:t>这是近现代我国五种经济成分演变示意图，</a:t>
            </a:r>
            <a:endParaRPr kumimoji="0" lang="zh-CN" altLang="en-US" sz="2800" kern="1200" cap="none" spc="0" normalizeH="0" baseline="0" noProof="0" dirty="0">
              <a:latin typeface="黑体" panose="02010609060101010101" pitchFamily="49" charset="-122"/>
              <a:ea typeface="黑体" panose="02010609060101010101" pitchFamily="49" charset="-122"/>
              <a:cs typeface="+mn-cs"/>
            </a:endParaRPr>
          </a:p>
        </p:txBody>
      </p:sp>
    </p:spTree>
  </p:cSld>
  <p:clrMapOvr>
    <a:masterClrMapping/>
  </p:clrMapOvr>
  <p:transition>
    <p:blinds/>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855470" y="1521460"/>
            <a:ext cx="3221355" cy="460375"/>
          </a:xfrm>
          <a:prstGeom prst="rect">
            <a:avLst/>
          </a:prstGeom>
          <a:noFill/>
        </p:spPr>
        <p:txBody>
          <a:bodyPr wrap="square" rtlCol="0" anchor="t">
            <a:spAutoFit/>
          </a:bodyPr>
          <a:p>
            <a:r>
              <a:rPr lang="zh-CN" altLang="zh-CN" sz="2400" b="1" dirty="0">
                <a:latin typeface="微软雅黑" panose="020B0503020204020204" pitchFamily="34" charset="-122"/>
                <a:ea typeface="微软雅黑" panose="020B0503020204020204" pitchFamily="34" charset="-122"/>
                <a:sym typeface="+mn-ea"/>
              </a:rPr>
              <a:t>2</a:t>
            </a:r>
            <a:r>
              <a:rPr lang="zh-CN" altLang="x-none" sz="2400" b="1" dirty="0">
                <a:latin typeface="微软雅黑" panose="020B0503020204020204" pitchFamily="34" charset="-122"/>
                <a:ea typeface="微软雅黑" panose="020B0503020204020204" pitchFamily="34" charset="-122"/>
                <a:sym typeface="+mn-ea"/>
              </a:rPr>
              <a:t>）表现</a:t>
            </a:r>
            <a:endParaRPr lang="zh-CN" altLang="en-US" sz="2400"/>
          </a:p>
        </p:txBody>
      </p:sp>
      <p:sp>
        <p:nvSpPr>
          <p:cNvPr id="3" name="文本框 2"/>
          <p:cNvSpPr txBox="1"/>
          <p:nvPr/>
        </p:nvSpPr>
        <p:spPr>
          <a:xfrm>
            <a:off x="704215" y="2113915"/>
            <a:ext cx="8150225" cy="829945"/>
          </a:xfrm>
          <a:prstGeom prst="rect">
            <a:avLst/>
          </a:prstGeom>
          <a:noFill/>
        </p:spPr>
        <p:txBody>
          <a:bodyPr wrap="square" rtlCol="0" anchor="t">
            <a:spAutoFit/>
          </a:bodyPr>
          <a:p>
            <a:r>
              <a:rPr lang="zh-CN" altLang="x-none" sz="2400" b="1" dirty="0">
                <a:solidFill>
                  <a:srgbClr val="002060"/>
                </a:solidFill>
                <a:ea typeface="微软雅黑" panose="020B0503020204020204" pitchFamily="34" charset="-122"/>
                <a:sym typeface="+mn-ea"/>
              </a:rPr>
              <a:t>工业部门增多，出现了新型工业部门</a:t>
            </a:r>
            <a:r>
              <a:rPr lang="zh-CN" altLang="x-none" sz="2400" b="1" dirty="0">
                <a:solidFill>
                  <a:srgbClr val="002060"/>
                </a:solidFill>
                <a:ea typeface="微软雅黑" panose="020B0503020204020204" pitchFamily="34" charset="-122"/>
                <a:sym typeface="+mn-ea"/>
              </a:rPr>
              <a:t>；产品出口国外；国民生产总值增长</a:t>
            </a:r>
            <a:endParaRPr lang="zh-CN" altLang="x-none" sz="2400" b="1" dirty="0">
              <a:solidFill>
                <a:srgbClr val="002060"/>
              </a:solidFill>
              <a:ea typeface="微软雅黑" panose="020B0503020204020204" pitchFamily="34" charset="-122"/>
              <a:sym typeface="+mn-ea"/>
            </a:endParaRPr>
          </a:p>
        </p:txBody>
      </p:sp>
      <p:sp>
        <p:nvSpPr>
          <p:cNvPr id="4" name="文本框 3"/>
          <p:cNvSpPr txBox="1"/>
          <p:nvPr/>
        </p:nvSpPr>
        <p:spPr>
          <a:xfrm>
            <a:off x="1855470" y="3666490"/>
            <a:ext cx="3449955" cy="460375"/>
          </a:xfrm>
          <a:prstGeom prst="rect">
            <a:avLst/>
          </a:prstGeom>
          <a:noFill/>
        </p:spPr>
        <p:txBody>
          <a:bodyPr wrap="square" rtlCol="0" anchor="t">
            <a:spAutoFit/>
          </a:bodyPr>
          <a:p>
            <a:r>
              <a:rPr lang="zh-CN" altLang="x-none" sz="2400" b="1" dirty="0">
                <a:latin typeface="微软雅黑" panose="020B0503020204020204" pitchFamily="34" charset="-122"/>
                <a:ea typeface="微软雅黑" panose="020B0503020204020204" pitchFamily="34" charset="-122"/>
                <a:sym typeface="+mn-ea"/>
              </a:rPr>
              <a:t>（</a:t>
            </a:r>
            <a:r>
              <a:rPr lang="zh-CN" altLang="zh-CN" sz="2400" b="1" dirty="0">
                <a:latin typeface="微软雅黑" panose="020B0503020204020204" pitchFamily="34" charset="-122"/>
                <a:ea typeface="微软雅黑" panose="020B0503020204020204" pitchFamily="34" charset="-122"/>
                <a:sym typeface="+mn-ea"/>
              </a:rPr>
              <a:t>3</a:t>
            </a:r>
            <a:r>
              <a:rPr lang="zh-CN" altLang="x-none" sz="2400" b="1" dirty="0">
                <a:latin typeface="微软雅黑" panose="020B0503020204020204" pitchFamily="34" charset="-122"/>
                <a:ea typeface="微软雅黑" panose="020B0503020204020204" pitchFamily="34" charset="-122"/>
                <a:sym typeface="+mn-ea"/>
              </a:rPr>
              <a:t>）影响：</a:t>
            </a:r>
            <a:endParaRPr lang="zh-CN" altLang="en-US" sz="2400"/>
          </a:p>
        </p:txBody>
      </p:sp>
      <p:sp>
        <p:nvSpPr>
          <p:cNvPr id="5" name="文本框 4"/>
          <p:cNvSpPr txBox="1"/>
          <p:nvPr/>
        </p:nvSpPr>
        <p:spPr>
          <a:xfrm>
            <a:off x="817880" y="4272280"/>
            <a:ext cx="5880100" cy="829945"/>
          </a:xfrm>
          <a:prstGeom prst="rect">
            <a:avLst/>
          </a:prstGeom>
          <a:noFill/>
        </p:spPr>
        <p:txBody>
          <a:bodyPr wrap="square" rtlCol="0" anchor="t">
            <a:spAutoFit/>
          </a:bodyPr>
          <a:p>
            <a:r>
              <a:rPr lang="zh-CN" altLang="x-none" sz="2400" b="1" dirty="0">
                <a:solidFill>
                  <a:srgbClr val="002060"/>
                </a:solidFill>
                <a:ea typeface="微软雅黑" panose="020B0503020204020204" pitchFamily="34" charset="-122"/>
                <a:sym typeface="+mn-ea"/>
              </a:rPr>
              <a:t>一定程度上抵御了列强的经济侵略，</a:t>
            </a:r>
            <a:br>
              <a:rPr lang="zh-CN" altLang="x-none" sz="2400" b="1" dirty="0">
                <a:solidFill>
                  <a:srgbClr val="002060"/>
                </a:solidFill>
                <a:ea typeface="微软雅黑" panose="020B0503020204020204" pitchFamily="34" charset="-122"/>
                <a:sym typeface="+mn-ea"/>
              </a:rPr>
            </a:br>
            <a:r>
              <a:rPr lang="zh-CN" altLang="x-none" sz="2400" b="1" dirty="0">
                <a:solidFill>
                  <a:srgbClr val="FF0000"/>
                </a:solidFill>
                <a:ea typeface="微软雅黑" panose="020B0503020204020204" pitchFamily="34" charset="-122"/>
                <a:sym typeface="+mn-ea"/>
              </a:rPr>
              <a:t>也为抗日战争胜利奠定了一定的物质基础</a:t>
            </a:r>
            <a:endParaRPr lang="zh-CN" altLang="en-US"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Text Box 2"/>
          <p:cNvSpPr txBox="1"/>
          <p:nvPr/>
        </p:nvSpPr>
        <p:spPr>
          <a:xfrm>
            <a:off x="533400" y="762000"/>
            <a:ext cx="6985000" cy="523875"/>
          </a:xfrm>
          <a:prstGeom prst="rect">
            <a:avLst/>
          </a:prstGeom>
          <a:noFill/>
          <a:ln w="9525">
            <a:noFill/>
          </a:ln>
        </p:spPr>
        <p:txBody>
          <a:bodyPr wrap="none">
            <a:spAutoFit/>
          </a:bodyPr>
          <a:p>
            <a:r>
              <a:rPr lang="zh-CN" altLang="zh-CN" sz="2800" b="1" dirty="0">
                <a:latin typeface="微软雅黑" panose="020B0503020204020204" pitchFamily="34" charset="-122"/>
                <a:ea typeface="微软雅黑" panose="020B0503020204020204" pitchFamily="34" charset="-122"/>
                <a:sym typeface="Arial" panose="020B0604020202020204" pitchFamily="34" charset="0"/>
              </a:rPr>
              <a:t>5</a:t>
            </a:r>
            <a:r>
              <a:rPr lang="zh-CN" altLang="x-none" sz="2800" b="1" dirty="0">
                <a:latin typeface="微软雅黑" panose="020B0503020204020204" pitchFamily="34" charset="-122"/>
                <a:ea typeface="微软雅黑" panose="020B0503020204020204" pitchFamily="34" charset="-122"/>
                <a:sym typeface="Arial" panose="020B0604020202020204" pitchFamily="34" charset="0"/>
              </a:rPr>
              <a:t>、抗战时期</a:t>
            </a:r>
            <a:r>
              <a:rPr lang="zh-CN" altLang="zh-CN" sz="2800" b="1" dirty="0">
                <a:latin typeface="微软雅黑" panose="020B0503020204020204" pitchFamily="34" charset="-122"/>
                <a:ea typeface="微软雅黑" panose="020B0503020204020204" pitchFamily="34" charset="-122"/>
                <a:sym typeface="Arial" panose="020B0604020202020204" pitchFamily="34" charset="0"/>
              </a:rPr>
              <a:t>---</a:t>
            </a:r>
            <a:r>
              <a:rPr lang="zh-CN" altLang="x-none" sz="2800" b="1" dirty="0">
                <a:latin typeface="微软雅黑" panose="020B0503020204020204" pitchFamily="34" charset="-122"/>
                <a:ea typeface="微软雅黑" panose="020B0503020204020204" pitchFamily="34" charset="-122"/>
                <a:sym typeface="Arial" panose="020B0604020202020204" pitchFamily="34" charset="0"/>
              </a:rPr>
              <a:t>日益萎缩</a:t>
            </a:r>
            <a:r>
              <a:rPr lang="zh-CN" altLang="x-none" sz="28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a:t>
            </a:r>
            <a:r>
              <a:rPr lang="zh-CN" altLang="zh-CN" sz="28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1937—1945</a:t>
            </a:r>
            <a:r>
              <a:rPr lang="zh-CN" altLang="x-none" sz="28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a:t>
            </a:r>
            <a:endParaRPr lang="zh-CN" altLang="x-none" sz="28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5603" name="Rectangle 3"/>
          <p:cNvSpPr/>
          <p:nvPr/>
        </p:nvSpPr>
        <p:spPr>
          <a:xfrm>
            <a:off x="381000" y="2209800"/>
            <a:ext cx="8286750" cy="946150"/>
          </a:xfrm>
          <a:prstGeom prst="rect">
            <a:avLst/>
          </a:prstGeom>
          <a:noFill/>
          <a:ln w="9525">
            <a:noFill/>
          </a:ln>
        </p:spPr>
        <p:txBody>
          <a:bodyPr>
            <a:spAutoFit/>
          </a:bodyPr>
          <a:p>
            <a:r>
              <a:rPr lang="zh-CN" altLang="x-none" sz="2800" b="1" dirty="0">
                <a:solidFill>
                  <a:srgbClr val="002060"/>
                </a:solidFill>
                <a:latin typeface="微软雅黑" panose="020B0503020204020204" pitchFamily="34" charset="-122"/>
                <a:ea typeface="微软雅黑" panose="020B0503020204020204" pitchFamily="34" charset="-122"/>
              </a:rPr>
              <a:t>沦陷区：日本侵华战争的破坏和野蛮的经济掠夺              </a:t>
            </a:r>
            <a:endParaRPr lang="zh-CN" altLang="x-none" sz="2800" b="1" dirty="0">
              <a:solidFill>
                <a:srgbClr val="002060"/>
              </a:solidFill>
              <a:latin typeface="微软雅黑" panose="020B0503020204020204" pitchFamily="34" charset="-122"/>
              <a:ea typeface="微软雅黑" panose="020B0503020204020204" pitchFamily="34" charset="-122"/>
            </a:endParaRPr>
          </a:p>
          <a:p>
            <a:r>
              <a:rPr lang="zh-CN" altLang="x-none" sz="2800" b="1" dirty="0">
                <a:solidFill>
                  <a:srgbClr val="002060"/>
                </a:solidFill>
                <a:latin typeface="微软雅黑" panose="020B0503020204020204" pitchFamily="34" charset="-122"/>
                <a:ea typeface="微软雅黑" panose="020B0503020204020204" pitchFamily="34" charset="-122"/>
              </a:rPr>
              <a:t>国统区：国民政府实行</a:t>
            </a:r>
            <a:r>
              <a:rPr lang="zh-CN" altLang="x-none" sz="2800" b="1" dirty="0">
                <a:solidFill>
                  <a:srgbClr val="FF0000"/>
                </a:solidFill>
                <a:latin typeface="微软雅黑" panose="020B0503020204020204" pitchFamily="34" charset="-122"/>
                <a:ea typeface="微软雅黑" panose="020B0503020204020204" pitchFamily="34" charset="-122"/>
              </a:rPr>
              <a:t>战时体制，官僚资本的挤压</a:t>
            </a:r>
            <a:endParaRPr lang="zh-CN" altLang="x-none" sz="2800" b="1" dirty="0">
              <a:solidFill>
                <a:srgbClr val="FF0000"/>
              </a:solidFill>
              <a:latin typeface="微软雅黑" panose="020B0503020204020204" pitchFamily="34" charset="-122"/>
              <a:ea typeface="微软雅黑" panose="020B0503020204020204" pitchFamily="34" charset="-122"/>
            </a:endParaRPr>
          </a:p>
        </p:txBody>
      </p:sp>
      <p:sp>
        <p:nvSpPr>
          <p:cNvPr id="14340" name="Rectangle 4"/>
          <p:cNvSpPr/>
          <p:nvPr/>
        </p:nvSpPr>
        <p:spPr>
          <a:xfrm>
            <a:off x="457200" y="1524000"/>
            <a:ext cx="1263650" cy="520700"/>
          </a:xfrm>
          <a:prstGeom prst="rect">
            <a:avLst/>
          </a:prstGeom>
          <a:noFill/>
          <a:ln w="9525">
            <a:noFill/>
          </a:ln>
        </p:spPr>
        <p:txBody>
          <a:bodyPr wrap="none">
            <a:spAutoFit/>
          </a:bodyPr>
          <a:p>
            <a:r>
              <a:rPr lang="zh-CN" altLang="x-none" sz="2800" b="1" dirty="0">
                <a:latin typeface="微软雅黑" panose="020B0503020204020204" pitchFamily="34" charset="-122"/>
                <a:ea typeface="微软雅黑" panose="020B0503020204020204" pitchFamily="34" charset="-122"/>
                <a:sym typeface="Arial" panose="020B0604020202020204" pitchFamily="34" charset="0"/>
              </a:rPr>
              <a:t>原因：</a:t>
            </a:r>
            <a:endParaRPr lang="zh-CN" altLang="x-none" sz="2800" b="1" dirty="0">
              <a:latin typeface="微软雅黑" panose="020B0503020204020204" pitchFamily="34" charset="-122"/>
              <a:ea typeface="微软雅黑" panose="020B0503020204020204" pitchFamily="34" charset="-122"/>
              <a:sym typeface="Arial" panose="020B0604020202020204" pitchFamily="34" charset="0"/>
            </a:endParaRPr>
          </a:p>
        </p:txBody>
      </p:sp>
      <p:pic>
        <p:nvPicPr>
          <p:cNvPr id="14341" name="Picture 5" descr="1"/>
          <p:cNvPicPr>
            <a:picLocks noChangeAspect="1"/>
          </p:cNvPicPr>
          <p:nvPr/>
        </p:nvPicPr>
        <p:blipFill>
          <a:blip r:embed="rId1"/>
          <a:stretch>
            <a:fillRect/>
          </a:stretch>
        </p:blipFill>
        <p:spPr>
          <a:xfrm>
            <a:off x="179388" y="3573463"/>
            <a:ext cx="3744912" cy="3024187"/>
          </a:xfrm>
          <a:prstGeom prst="rect">
            <a:avLst/>
          </a:prstGeom>
          <a:noFill/>
          <a:ln w="9525">
            <a:noFill/>
          </a:ln>
        </p:spPr>
      </p:pic>
      <p:pic>
        <p:nvPicPr>
          <p:cNvPr id="14342" name="Picture 6" descr="9月19日，日军占据“东三省官银号”（中央银行）的大金库。门前有日军站岗，门上贴着“日本军占领，犯者死无赫”字样。"/>
          <p:cNvPicPr>
            <a:picLocks noChangeAspect="1"/>
          </p:cNvPicPr>
          <p:nvPr/>
        </p:nvPicPr>
        <p:blipFill>
          <a:blip r:embed="rId2"/>
          <a:stretch>
            <a:fillRect/>
          </a:stretch>
        </p:blipFill>
        <p:spPr>
          <a:xfrm>
            <a:off x="3995738" y="3573463"/>
            <a:ext cx="3609975" cy="3024187"/>
          </a:xfrm>
          <a:prstGeom prst="rect">
            <a:avLst/>
          </a:prstGeom>
          <a:noFill/>
          <a:ln w="9525">
            <a:noFill/>
          </a:ln>
        </p:spPr>
      </p:pic>
      <p:sp>
        <p:nvSpPr>
          <p:cNvPr id="14343" name="Text Box 7"/>
          <p:cNvSpPr txBox="1"/>
          <p:nvPr/>
        </p:nvSpPr>
        <p:spPr>
          <a:xfrm>
            <a:off x="7588250" y="3657600"/>
            <a:ext cx="1555750" cy="2625725"/>
          </a:xfrm>
          <a:prstGeom prst="rect">
            <a:avLst/>
          </a:prstGeom>
          <a:noFill/>
          <a:ln w="9525">
            <a:noFill/>
          </a:ln>
        </p:spPr>
        <p:txBody>
          <a:bodyPr>
            <a:spAutoFit/>
          </a:bodyPr>
          <a:p>
            <a:pPr>
              <a:spcBef>
                <a:spcPct val="50000"/>
              </a:spcBef>
            </a:pPr>
            <a:r>
              <a:rPr lang="zh-CN" altLang="x-none" sz="2400" b="1" dirty="0">
                <a:solidFill>
                  <a:srgbClr val="0000E4"/>
                </a:solidFill>
                <a:latin typeface="黑体" panose="02010609060101010101" pitchFamily="49" charset="-122"/>
                <a:ea typeface="黑体" panose="02010609060101010101" pitchFamily="49" charset="-122"/>
              </a:rPr>
              <a:t>日军占据中央银行大金库</a:t>
            </a:r>
            <a:r>
              <a:rPr lang="zh-CN" altLang="zh-CN" sz="2400" b="1" dirty="0">
                <a:solidFill>
                  <a:srgbClr val="0000E4"/>
                </a:solidFill>
                <a:latin typeface="黑体" panose="02010609060101010101" pitchFamily="49" charset="-122"/>
                <a:ea typeface="黑体" panose="02010609060101010101" pitchFamily="49" charset="-122"/>
              </a:rPr>
              <a:t>,</a:t>
            </a:r>
            <a:r>
              <a:rPr lang="zh-CN" altLang="x-none" sz="2400" b="1" dirty="0">
                <a:solidFill>
                  <a:srgbClr val="0000E4"/>
                </a:solidFill>
                <a:latin typeface="黑体" panose="02010609060101010101" pitchFamily="49" charset="-122"/>
                <a:ea typeface="黑体" panose="02010609060101010101" pitchFamily="49" charset="-122"/>
              </a:rPr>
              <a:t>门上贴着</a:t>
            </a:r>
            <a:r>
              <a:rPr lang="zh-CN" altLang="x-none" sz="2400" b="1" dirty="0">
                <a:solidFill>
                  <a:srgbClr val="0000E4"/>
                </a:solidFill>
                <a:latin typeface="Arial" panose="020B0604020202020204" pitchFamily="34" charset="0"/>
                <a:ea typeface="黑体" panose="02010609060101010101" pitchFamily="49" charset="-122"/>
              </a:rPr>
              <a:t>“</a:t>
            </a:r>
            <a:r>
              <a:rPr lang="zh-CN" altLang="x-none" sz="2400" b="1" dirty="0">
                <a:solidFill>
                  <a:srgbClr val="0000E4"/>
                </a:solidFill>
                <a:latin typeface="黑体" panose="02010609060101010101" pitchFamily="49" charset="-122"/>
                <a:ea typeface="黑体" panose="02010609060101010101" pitchFamily="49" charset="-122"/>
              </a:rPr>
              <a:t>日本军占领</a:t>
            </a:r>
            <a:r>
              <a:rPr lang="zh-CN" altLang="zh-CN" sz="2400" b="1" dirty="0">
                <a:solidFill>
                  <a:srgbClr val="0000E4"/>
                </a:solidFill>
                <a:latin typeface="黑体" panose="02010609060101010101" pitchFamily="49" charset="-122"/>
                <a:ea typeface="黑体" panose="02010609060101010101" pitchFamily="49" charset="-122"/>
              </a:rPr>
              <a:t>,</a:t>
            </a:r>
            <a:r>
              <a:rPr lang="zh-CN" altLang="x-none" sz="2400" b="1" dirty="0">
                <a:solidFill>
                  <a:srgbClr val="0000E4"/>
                </a:solidFill>
                <a:latin typeface="黑体" panose="02010609060101010101" pitchFamily="49" charset="-122"/>
                <a:ea typeface="黑体" panose="02010609060101010101" pitchFamily="49" charset="-122"/>
              </a:rPr>
              <a:t>犯者死无赦</a:t>
            </a:r>
            <a:r>
              <a:rPr lang="zh-CN" altLang="x-none" sz="2400" b="1" dirty="0">
                <a:solidFill>
                  <a:srgbClr val="0000E4"/>
                </a:solidFill>
                <a:latin typeface="Arial" panose="020B0604020202020204" pitchFamily="34" charset="0"/>
                <a:ea typeface="黑体" panose="02010609060101010101" pitchFamily="49" charset="-122"/>
              </a:rPr>
              <a:t>”</a:t>
            </a:r>
            <a:r>
              <a:rPr lang="zh-CN" altLang="x-none" sz="2400" b="1" dirty="0">
                <a:solidFill>
                  <a:srgbClr val="0000E4"/>
                </a:solidFill>
                <a:latin typeface="黑体" panose="02010609060101010101" pitchFamily="49" charset="-122"/>
                <a:ea typeface="黑体" panose="02010609060101010101" pitchFamily="49" charset="-122"/>
              </a:rPr>
              <a:t>字样</a:t>
            </a:r>
            <a:endParaRPr lang="zh-CN" altLang="x-none" sz="2400" b="1" dirty="0">
              <a:solidFill>
                <a:srgbClr val="0000E4"/>
              </a:solidFill>
              <a:latin typeface="黑体" panose="02010609060101010101" pitchFamily="49" charset="-122"/>
              <a:ea typeface="黑体" panose="02010609060101010101" pitchFamily="49" charset="-122"/>
            </a:endParaRPr>
          </a:p>
        </p:txBody>
      </p:sp>
      <p:sp>
        <p:nvSpPr>
          <p:cNvPr id="9" name="Text Box 4"/>
          <p:cNvSpPr txBox="1">
            <a:spLocks noChangeArrowheads="1"/>
          </p:cNvSpPr>
          <p:nvPr/>
        </p:nvSpPr>
        <p:spPr bwMode="auto">
          <a:xfrm>
            <a:off x="0" y="0"/>
            <a:ext cx="9144000" cy="523875"/>
          </a:xfrm>
          <a:prstGeom prst="rect">
            <a:avLst/>
          </a:prstGeom>
          <a:solidFill>
            <a:srgbClr val="FFC000"/>
          </a:solidFill>
          <a:ln w="38100" cap="sq">
            <a:solidFill>
              <a:srgbClr val="002060"/>
            </a:solidFill>
            <a:prstDash val="sysDot"/>
            <a:miter lim="800000"/>
            <a:headEnd type="none" w="sm" len="sm"/>
            <a:tailEnd type="none" w="sm" len="sm"/>
          </a:ln>
          <a:effectLst/>
        </p:spPr>
        <p:txBody>
          <a:bodyPr>
            <a:spAutoFit/>
          </a:bodyPr>
          <a:lstStyle/>
          <a:p>
            <a:pPr marR="0" algn="ctr" defTabSz="914400" eaLnBrk="0" hangingPunct="0">
              <a:buClrTx/>
              <a:buSzTx/>
              <a:buFontTx/>
              <a:buNone/>
              <a:defRPr/>
            </a:pPr>
            <a:r>
              <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考点</a:t>
            </a:r>
            <a:r>
              <a:rPr kumimoji="0" lang="en-US" altLang="zh-CN"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3</a:t>
            </a:r>
            <a:r>
              <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：抗战时期和解放战争时期的民族工业</a:t>
            </a:r>
            <a:endPar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5603">
                                            <p:txEl>
                                              <p:charRg st="0" end="36"/>
                                            </p:txEl>
                                          </p:spTgt>
                                        </p:tgtEl>
                                        <p:attrNameLst>
                                          <p:attrName>style.visibility</p:attrName>
                                        </p:attrNameLst>
                                      </p:cBhvr>
                                      <p:to>
                                        <p:strVal val="visible"/>
                                      </p:to>
                                    </p:set>
                                    <p:animEffect transition="in" filter="blinds(horizontal)">
                                      <p:cBhvr>
                                        <p:cTn id="7" dur="500"/>
                                        <p:tgtEl>
                                          <p:spTgt spid="25603">
                                            <p:txEl>
                                              <p:charRg st="0" end="3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5603">
                                            <p:txEl>
                                              <p:charRg st="36" end="59"/>
                                            </p:txEl>
                                          </p:spTgt>
                                        </p:tgtEl>
                                        <p:attrNameLst>
                                          <p:attrName>style.visibility</p:attrName>
                                        </p:attrNameLst>
                                      </p:cBhvr>
                                      <p:to>
                                        <p:strVal val="visible"/>
                                      </p:to>
                                    </p:set>
                                    <p:animEffect transition="in" filter="blinds(horizontal)">
                                      <p:cBhvr>
                                        <p:cTn id="12" dur="500"/>
                                        <p:tgtEl>
                                          <p:spTgt spid="25603">
                                            <p:txEl>
                                              <p:charRg st="36" end="5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863600" y="617855"/>
            <a:ext cx="6933565" cy="6554470"/>
          </a:xfrm>
          <a:prstGeom prst="rect">
            <a:avLst/>
          </a:prstGeom>
          <a:noFill/>
        </p:spPr>
        <p:txBody>
          <a:bodyPr wrap="square" rtlCol="0">
            <a:spAutoFit/>
          </a:bodyPr>
          <a:p>
            <a:r>
              <a:rPr lang="zh-CN" altLang="en-US" sz="2800" b="1"/>
              <a:t>官僚资本主义</a:t>
            </a:r>
            <a:endParaRPr lang="zh-CN" altLang="en-US" sz="2800" b="1"/>
          </a:p>
          <a:p>
            <a:endParaRPr lang="zh-CN" altLang="en-US" sz="2800" b="1"/>
          </a:p>
          <a:p>
            <a:endParaRPr lang="zh-CN" altLang="en-US" sz="2800" b="1"/>
          </a:p>
          <a:p>
            <a:r>
              <a:rPr lang="zh-CN" altLang="en-US" sz="2800" b="1"/>
              <a:t>1927年以后，蒋介石、宋子文、孔祥熙、陈立夫四大家族，</a:t>
            </a:r>
            <a:r>
              <a:rPr lang="zh-CN" altLang="en-US" sz="2800" b="1">
                <a:solidFill>
                  <a:srgbClr val="FF0000"/>
                </a:solidFill>
              </a:rPr>
              <a:t>他们凭借国家政权，与外国帝国主义、本国封建主义密切结合，利用政治特权，，发行公债，征收苛捐杂税，进行商业投资，残酷掠夺广大劳动人民而形成。其实质是半殖民地半封建社会的国家垄断资本主义</a:t>
            </a:r>
            <a:endParaRPr lang="zh-CN" altLang="en-US" sz="2800" b="1"/>
          </a:p>
          <a:p>
            <a:endParaRPr lang="zh-CN" altLang="en-US" sz="2800" b="1"/>
          </a:p>
          <a:p>
            <a:endParaRPr lang="zh-CN" altLang="en-US" sz="2800" b="1"/>
          </a:p>
          <a:p>
            <a:endParaRPr lang="zh-CN" altLang="en-US" sz="2800" b="1"/>
          </a:p>
          <a:p>
            <a:endParaRPr lang="zh-CN" altLang="en-US" sz="2800" b="1"/>
          </a:p>
          <a:p>
            <a:endParaRPr lang="zh-CN" altLang="en-US" sz="2800"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Text Box 2"/>
          <p:cNvSpPr txBox="1"/>
          <p:nvPr/>
        </p:nvSpPr>
        <p:spPr>
          <a:xfrm>
            <a:off x="381000" y="762000"/>
            <a:ext cx="7356475" cy="520700"/>
          </a:xfrm>
          <a:prstGeom prst="rect">
            <a:avLst/>
          </a:prstGeom>
          <a:noFill/>
          <a:ln w="9525">
            <a:noFill/>
          </a:ln>
        </p:spPr>
        <p:txBody>
          <a:bodyPr wrap="none">
            <a:spAutoFit/>
          </a:bodyPr>
          <a:p>
            <a:r>
              <a:rPr lang="zh-CN" altLang="zh-CN" sz="2800" b="1" dirty="0">
                <a:latin typeface="微软雅黑" panose="020B0503020204020204" pitchFamily="34" charset="-122"/>
                <a:ea typeface="微软雅黑" panose="020B0503020204020204" pitchFamily="34" charset="-122"/>
                <a:sym typeface="Arial" panose="020B0604020202020204" pitchFamily="34" charset="0"/>
              </a:rPr>
              <a:t>6</a:t>
            </a:r>
            <a:r>
              <a:rPr lang="zh-CN" altLang="x-none" sz="2800" b="1" dirty="0">
                <a:latin typeface="微软雅黑" panose="020B0503020204020204" pitchFamily="34" charset="-122"/>
                <a:ea typeface="微软雅黑" panose="020B0503020204020204" pitchFamily="34" charset="-122"/>
                <a:sym typeface="Arial" panose="020B0604020202020204" pitchFamily="34" charset="0"/>
              </a:rPr>
              <a:t>、解放战争时期</a:t>
            </a:r>
            <a:r>
              <a:rPr lang="zh-CN" altLang="zh-CN" sz="2800" b="1" dirty="0">
                <a:latin typeface="微软雅黑" panose="020B0503020204020204" pitchFamily="34" charset="-122"/>
                <a:ea typeface="微软雅黑" panose="020B0503020204020204" pitchFamily="34" charset="-122"/>
                <a:sym typeface="Arial" panose="020B0604020202020204" pitchFamily="34" charset="0"/>
              </a:rPr>
              <a:t>---</a:t>
            </a:r>
            <a:r>
              <a:rPr lang="zh-CN" altLang="x-none" sz="2800" b="1" dirty="0">
                <a:latin typeface="微软雅黑" panose="020B0503020204020204" pitchFamily="34" charset="-122"/>
                <a:ea typeface="微软雅黑" panose="020B0503020204020204" pitchFamily="34" charset="-122"/>
                <a:sym typeface="Arial" panose="020B0604020202020204" pitchFamily="34" charset="0"/>
              </a:rPr>
              <a:t>陷入绝境（</a:t>
            </a:r>
            <a:r>
              <a:rPr lang="zh-CN" altLang="zh-CN" sz="2800" b="1" dirty="0">
                <a:latin typeface="微软雅黑" panose="020B0503020204020204" pitchFamily="34" charset="-122"/>
                <a:ea typeface="微软雅黑" panose="020B0503020204020204" pitchFamily="34" charset="-122"/>
                <a:sym typeface="Arial" panose="020B0604020202020204" pitchFamily="34" charset="0"/>
              </a:rPr>
              <a:t>1946—1949</a:t>
            </a:r>
            <a:r>
              <a:rPr lang="zh-CN" altLang="x-none" sz="2800" b="1" dirty="0">
                <a:latin typeface="微软雅黑" panose="020B0503020204020204" pitchFamily="34" charset="-122"/>
                <a:ea typeface="微软雅黑" panose="020B0503020204020204" pitchFamily="34" charset="-122"/>
                <a:sym typeface="Arial" panose="020B0604020202020204" pitchFamily="34" charset="0"/>
              </a:rPr>
              <a:t>）</a:t>
            </a:r>
            <a:endParaRPr lang="zh-CN" altLang="x-none" sz="2800" b="1"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15363" name="Rectangle 3"/>
          <p:cNvSpPr/>
          <p:nvPr/>
        </p:nvSpPr>
        <p:spPr>
          <a:xfrm>
            <a:off x="685800" y="1524000"/>
            <a:ext cx="1263650" cy="520700"/>
          </a:xfrm>
          <a:prstGeom prst="rect">
            <a:avLst/>
          </a:prstGeom>
          <a:noFill/>
          <a:ln w="9525">
            <a:noFill/>
          </a:ln>
        </p:spPr>
        <p:txBody>
          <a:bodyPr wrap="none">
            <a:spAutoFit/>
          </a:bodyPr>
          <a:p>
            <a:r>
              <a:rPr lang="zh-CN" altLang="x-none" sz="2800" b="1" dirty="0">
                <a:latin typeface="微软雅黑" panose="020B0503020204020204" pitchFamily="34" charset="-122"/>
                <a:ea typeface="微软雅黑" panose="020B0503020204020204" pitchFamily="34" charset="-122"/>
              </a:rPr>
              <a:t>原因：</a:t>
            </a:r>
            <a:endParaRPr lang="zh-CN" altLang="x-none" sz="2800" b="1" dirty="0">
              <a:latin typeface="微软雅黑" panose="020B0503020204020204" pitchFamily="34" charset="-122"/>
              <a:ea typeface="微软雅黑" panose="020B0503020204020204" pitchFamily="34" charset="-122"/>
            </a:endParaRPr>
          </a:p>
        </p:txBody>
      </p:sp>
      <p:sp>
        <p:nvSpPr>
          <p:cNvPr id="27652" name="Rectangle 4"/>
          <p:cNvSpPr/>
          <p:nvPr/>
        </p:nvSpPr>
        <p:spPr>
          <a:xfrm>
            <a:off x="457200" y="2209800"/>
            <a:ext cx="8172450" cy="1641475"/>
          </a:xfrm>
          <a:prstGeom prst="rect">
            <a:avLst/>
          </a:prstGeom>
          <a:noFill/>
          <a:ln w="9525">
            <a:noFill/>
          </a:ln>
        </p:spPr>
        <p:txBody>
          <a:bodyPr>
            <a:spAutoFit/>
          </a:bodyPr>
          <a:p>
            <a:pPr>
              <a:lnSpc>
                <a:spcPct val="120000"/>
              </a:lnSpc>
            </a:pPr>
            <a:r>
              <a:rPr lang="zh-CN" altLang="zh-CN" sz="2800" b="1" dirty="0">
                <a:solidFill>
                  <a:srgbClr val="002060"/>
                </a:solidFill>
                <a:latin typeface="微软雅黑" panose="020B0503020204020204" pitchFamily="34" charset="-122"/>
                <a:ea typeface="微软雅黑" panose="020B0503020204020204" pitchFamily="34" charset="-122"/>
              </a:rPr>
              <a:t>①</a:t>
            </a:r>
            <a:r>
              <a:rPr lang="zh-CN" altLang="x-none" sz="2800" b="1" dirty="0">
                <a:solidFill>
                  <a:srgbClr val="002060"/>
                </a:solidFill>
                <a:latin typeface="微软雅黑" panose="020B0503020204020204" pitchFamily="34" charset="-122"/>
                <a:ea typeface="微软雅黑" panose="020B0503020204020204" pitchFamily="34" charset="-122"/>
              </a:rPr>
              <a:t>美国的经济侵略。</a:t>
            </a:r>
            <a:endParaRPr lang="zh-CN" altLang="x-none" sz="2800" b="1" dirty="0">
              <a:solidFill>
                <a:srgbClr val="002060"/>
              </a:solidFill>
              <a:latin typeface="微软雅黑" panose="020B0503020204020204" pitchFamily="34" charset="-122"/>
              <a:ea typeface="微软雅黑" panose="020B0503020204020204" pitchFamily="34" charset="-122"/>
            </a:endParaRPr>
          </a:p>
          <a:p>
            <a:pPr>
              <a:lnSpc>
                <a:spcPct val="120000"/>
              </a:lnSpc>
            </a:pPr>
            <a:r>
              <a:rPr lang="zh-CN" altLang="zh-CN" sz="2800" b="1" dirty="0">
                <a:solidFill>
                  <a:srgbClr val="002060"/>
                </a:solidFill>
                <a:latin typeface="微软雅黑" panose="020B0503020204020204" pitchFamily="34" charset="-122"/>
                <a:ea typeface="微软雅黑" panose="020B0503020204020204" pitchFamily="34" charset="-122"/>
              </a:rPr>
              <a:t>②</a:t>
            </a:r>
            <a:r>
              <a:rPr lang="zh-CN" altLang="x-none" sz="2800" b="1" dirty="0">
                <a:solidFill>
                  <a:srgbClr val="002060"/>
                </a:solidFill>
                <a:latin typeface="微软雅黑" panose="020B0503020204020204" pitchFamily="34" charset="-122"/>
                <a:ea typeface="微软雅黑" panose="020B0503020204020204" pitchFamily="34" charset="-122"/>
              </a:rPr>
              <a:t>官僚资本的挤压。</a:t>
            </a:r>
            <a:endParaRPr lang="zh-CN" altLang="x-none" sz="2800" b="1" dirty="0">
              <a:solidFill>
                <a:srgbClr val="002060"/>
              </a:solidFill>
              <a:latin typeface="微软雅黑" panose="020B0503020204020204" pitchFamily="34" charset="-122"/>
              <a:ea typeface="微软雅黑" panose="020B0503020204020204" pitchFamily="34" charset="-122"/>
            </a:endParaRPr>
          </a:p>
          <a:p>
            <a:pPr>
              <a:lnSpc>
                <a:spcPct val="120000"/>
              </a:lnSpc>
            </a:pPr>
            <a:r>
              <a:rPr lang="zh-CN" altLang="zh-CN" sz="2800" b="1" dirty="0">
                <a:solidFill>
                  <a:srgbClr val="002060"/>
                </a:solidFill>
                <a:latin typeface="微软雅黑" panose="020B0503020204020204" pitchFamily="34" charset="-122"/>
                <a:ea typeface="微软雅黑" panose="020B0503020204020204" pitchFamily="34" charset="-122"/>
              </a:rPr>
              <a:t>③</a:t>
            </a:r>
            <a:r>
              <a:rPr lang="zh-CN" altLang="x-none" sz="2800" b="1" dirty="0">
                <a:solidFill>
                  <a:srgbClr val="002060"/>
                </a:solidFill>
                <a:latin typeface="微软雅黑" panose="020B0503020204020204" pitchFamily="34" charset="-122"/>
                <a:ea typeface="微软雅黑" panose="020B0503020204020204" pitchFamily="34" charset="-122"/>
              </a:rPr>
              <a:t>苛捐杂税，通货膨胀</a:t>
            </a:r>
            <a:endParaRPr lang="zh-CN" altLang="x-none" sz="2800" b="1" dirty="0">
              <a:solidFill>
                <a:srgbClr val="002060"/>
              </a:solidFill>
              <a:latin typeface="微软雅黑" panose="020B0503020204020204" pitchFamily="34" charset="-122"/>
              <a:ea typeface="微软雅黑" panose="020B0503020204020204" pitchFamily="34" charset="-122"/>
            </a:endParaRPr>
          </a:p>
        </p:txBody>
      </p:sp>
      <p:pic>
        <p:nvPicPr>
          <p:cNvPr id="7" name="Picture 2" descr="《中美友好通商航海条约》"/>
          <p:cNvPicPr>
            <a:picLocks noChangeAspect="1"/>
          </p:cNvPicPr>
          <p:nvPr/>
        </p:nvPicPr>
        <p:blipFill>
          <a:blip r:embed="rId1"/>
          <a:stretch>
            <a:fillRect/>
          </a:stretch>
        </p:blipFill>
        <p:spPr>
          <a:xfrm>
            <a:off x="5105400" y="1524000"/>
            <a:ext cx="4038600" cy="5334000"/>
          </a:xfrm>
          <a:prstGeom prst="rect">
            <a:avLst/>
          </a:prstGeom>
          <a:noFill/>
          <a:ln w="9525">
            <a:noFill/>
          </a:ln>
        </p:spPr>
      </p:pic>
      <p:sp>
        <p:nvSpPr>
          <p:cNvPr id="8" name="Text Box 4"/>
          <p:cNvSpPr txBox="1">
            <a:spLocks noChangeArrowheads="1"/>
          </p:cNvSpPr>
          <p:nvPr/>
        </p:nvSpPr>
        <p:spPr bwMode="auto">
          <a:xfrm>
            <a:off x="0" y="0"/>
            <a:ext cx="9144000" cy="523875"/>
          </a:xfrm>
          <a:prstGeom prst="rect">
            <a:avLst/>
          </a:prstGeom>
          <a:solidFill>
            <a:srgbClr val="FFC000"/>
          </a:solidFill>
          <a:ln w="38100" cap="sq">
            <a:solidFill>
              <a:srgbClr val="002060"/>
            </a:solidFill>
            <a:prstDash val="sysDot"/>
            <a:miter lim="800000"/>
            <a:headEnd type="none" w="sm" len="sm"/>
            <a:tailEnd type="none" w="sm" len="sm"/>
          </a:ln>
          <a:effectLst/>
        </p:spPr>
        <p:txBody>
          <a:bodyPr>
            <a:spAutoFit/>
          </a:bodyPr>
          <a:lstStyle/>
          <a:p>
            <a:pPr marR="0" algn="ctr" defTabSz="914400" eaLnBrk="0" hangingPunct="0">
              <a:buClrTx/>
              <a:buSzTx/>
              <a:buFontTx/>
              <a:buNone/>
              <a:defRPr/>
            </a:pPr>
            <a:r>
              <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考点</a:t>
            </a:r>
            <a:r>
              <a:rPr kumimoji="0" lang="en-US" altLang="zh-CN"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3</a:t>
            </a:r>
            <a:r>
              <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：抗战时期和解放战争时期的民族工业</a:t>
            </a:r>
            <a:endPar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7652"/>
                                        </p:tgtEl>
                                        <p:attrNameLst>
                                          <p:attrName>style.visibility</p:attrName>
                                        </p:attrNameLst>
                                      </p:cBhvr>
                                      <p:to>
                                        <p:strVal val="visible"/>
                                      </p:to>
                                    </p:set>
                                    <p:anim calcmode="lin" valueType="num">
                                      <p:cBhvr additive="base">
                                        <p:cTn id="7" dur="1000" fill="hold"/>
                                        <p:tgtEl>
                                          <p:spTgt spid="27652"/>
                                        </p:tgtEl>
                                        <p:attrNameLst>
                                          <p:attrName>ppt_w</p:attrName>
                                        </p:attrNameLst>
                                      </p:cBhvr>
                                      <p:tavLst>
                                        <p:tav tm="0">
                                          <p:val>
                                            <p:strVal val="#ppt_w*0.70"/>
                                          </p:val>
                                        </p:tav>
                                        <p:tav tm="100000">
                                          <p:val>
                                            <p:strVal val="#ppt_w"/>
                                          </p:val>
                                        </p:tav>
                                      </p:tavLst>
                                    </p:anim>
                                    <p:anim calcmode="lin" valueType="num">
                                      <p:cBhvr additive="base">
                                        <p:cTn id="8" dur="1000" fill="hold"/>
                                        <p:tgtEl>
                                          <p:spTgt spid="27652"/>
                                        </p:tgtEl>
                                        <p:attrNameLst>
                                          <p:attrName>ppt_h</p:attrName>
                                        </p:attrNameLst>
                                      </p:cBhvr>
                                      <p:tavLst>
                                        <p:tav tm="0">
                                          <p:val>
                                            <p:strVal val="#ppt_h"/>
                                          </p:val>
                                        </p:tav>
                                        <p:tav tm="100000">
                                          <p:val>
                                            <p:strVal val="#ppt_h"/>
                                          </p:val>
                                        </p:tav>
                                      </p:tavLst>
                                    </p:anim>
                                    <p:animEffect transition="in" filter="fade">
                                      <p:cBhvr>
                                        <p:cTn id="9" dur="1000"/>
                                        <p:tgtEl>
                                          <p:spTgt spid="27652"/>
                                        </p:tgtEl>
                                      </p:cBhvr>
                                    </p:animEffect>
                                  </p:childTnLst>
                                </p:cTn>
                              </p:par>
                              <p:par>
                                <p:cTn id="10" presetID="9"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b="1">
                <a:solidFill>
                  <a:srgbClr val="FF0000"/>
                </a:solidFill>
              </a:rPr>
              <a:t>新的春天</a:t>
            </a:r>
            <a:r>
              <a:rPr lang="zh-CN" altLang="en-US" b="1"/>
              <a:t>：</a:t>
            </a:r>
            <a:r>
              <a:rPr lang="en-US" altLang="zh-CN" b="1"/>
              <a:t>1949-----1952</a:t>
            </a:r>
            <a:r>
              <a:rPr lang="zh-CN" altLang="en-US" b="1"/>
              <a:t>年国民经济的恢复中，对资本主义工商业进行改造</a:t>
            </a:r>
            <a:endParaRPr lang="zh-CN" altLang="en-US" b="1"/>
          </a:p>
          <a:p>
            <a:r>
              <a:rPr lang="zh-CN" altLang="en-US" b="1">
                <a:solidFill>
                  <a:srgbClr val="FF0000"/>
                </a:solidFill>
              </a:rPr>
              <a:t>最后归宿</a:t>
            </a:r>
            <a:r>
              <a:rPr lang="zh-CN" altLang="en-US" b="1"/>
              <a:t>：</a:t>
            </a:r>
            <a:r>
              <a:rPr lang="en-US" altLang="zh-CN" b="1"/>
              <a:t>1953-----1956</a:t>
            </a:r>
            <a:r>
              <a:rPr lang="zh-CN" altLang="en-US" b="1"/>
              <a:t>年社会主义三大改造：公私合营、赎买政策</a:t>
            </a:r>
            <a:r>
              <a:rPr lang="en-US" altLang="zh-CN" b="1"/>
              <a:t>-------</a:t>
            </a:r>
            <a:r>
              <a:rPr lang="zh-CN" altLang="en-US" b="1"/>
              <a:t>资本主义私有制改造为社会主义公有制</a:t>
            </a:r>
            <a:endParaRPr lang="zh-CN" altLang="en-US"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3554" name="Group 39"/>
          <p:cNvGrpSpPr/>
          <p:nvPr/>
        </p:nvGrpSpPr>
        <p:grpSpPr>
          <a:xfrm>
            <a:off x="457200" y="685800"/>
            <a:ext cx="3886200" cy="676275"/>
            <a:chOff x="-56" y="65"/>
            <a:chExt cx="5424" cy="426"/>
          </a:xfrm>
        </p:grpSpPr>
        <p:pic>
          <p:nvPicPr>
            <p:cNvPr id="23566" name="Picture 40" descr="bar shadow"/>
            <p:cNvPicPr>
              <a:picLocks noChangeAspect="1"/>
            </p:cNvPicPr>
            <p:nvPr/>
          </p:nvPicPr>
          <p:blipFill>
            <a:blip r:embed="rId1">
              <a:lum bright="35999"/>
            </a:blip>
            <a:srcRect l="6296"/>
            <a:stretch>
              <a:fillRect/>
            </a:stretch>
          </p:blipFill>
          <p:spPr>
            <a:xfrm>
              <a:off x="0" y="65"/>
              <a:ext cx="5368" cy="426"/>
            </a:xfrm>
            <a:prstGeom prst="rect">
              <a:avLst/>
            </a:prstGeom>
            <a:noFill/>
            <a:ln w="9525">
              <a:noFill/>
            </a:ln>
          </p:spPr>
        </p:pic>
        <p:sp>
          <p:nvSpPr>
            <p:cNvPr id="23567" name="AutoShape 41"/>
            <p:cNvSpPr/>
            <p:nvPr/>
          </p:nvSpPr>
          <p:spPr>
            <a:xfrm>
              <a:off x="-56" y="71"/>
              <a:ext cx="5377" cy="363"/>
            </a:xfrm>
            <a:prstGeom prst="roundRect">
              <a:avLst>
                <a:gd name="adj" fmla="val 12120"/>
              </a:avLst>
            </a:prstGeom>
            <a:gradFill rotWithShape="1">
              <a:gsLst>
                <a:gs pos="0">
                  <a:srgbClr val="351C05"/>
                </a:gs>
                <a:gs pos="100000">
                  <a:srgbClr val="190D02"/>
                </a:gs>
              </a:gsLst>
              <a:lin ang="5400000" scaled="1"/>
              <a:tileRect/>
            </a:gradFill>
            <a:ln w="9525">
              <a:noFill/>
            </a:ln>
          </p:spPr>
          <p:txBody>
            <a:bodyPr wrap="none" anchor="ctr"/>
            <a:p>
              <a:pPr algn="ctr" eaLnBrk="0" hangingPunct="0"/>
              <a:endParaRPr lang="zh-CN" altLang="en-US" dirty="0">
                <a:latin typeface="Arial" panose="020B0604020202020204" pitchFamily="34" charset="0"/>
              </a:endParaRPr>
            </a:p>
          </p:txBody>
        </p:sp>
        <p:sp>
          <p:nvSpPr>
            <p:cNvPr id="68650" name="AutoShape 42"/>
            <p:cNvSpPr>
              <a:spLocks noChangeArrowheads="1"/>
            </p:cNvSpPr>
            <p:nvPr/>
          </p:nvSpPr>
          <p:spPr bwMode="auto">
            <a:xfrm>
              <a:off x="-43" y="80"/>
              <a:ext cx="5353" cy="181"/>
            </a:xfrm>
            <a:prstGeom prst="roundRect">
              <a:avLst>
                <a:gd name="adj" fmla="val 16667"/>
              </a:avLst>
            </a:prstGeom>
            <a:gradFill rotWithShape="1">
              <a:gsLst>
                <a:gs pos="0">
                  <a:schemeClr val="bg1">
                    <a:alpha val="22000"/>
                  </a:schemeClr>
                </a:gs>
                <a:gs pos="100000">
                  <a:schemeClr val="bg1">
                    <a:gamma/>
                    <a:shade val="46275"/>
                    <a:invGamma/>
                    <a:alpha val="0"/>
                  </a:schemeClr>
                </a:gs>
              </a:gsLst>
              <a:lin ang="5400000" scaled="1"/>
            </a:gradFill>
            <a:ln w="9525">
              <a:noFill/>
              <a:round/>
            </a:ln>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3569" name="AutoShape 43"/>
            <p:cNvSpPr/>
            <p:nvPr/>
          </p:nvSpPr>
          <p:spPr>
            <a:xfrm rot="5400000">
              <a:off x="5049" y="161"/>
              <a:ext cx="344" cy="181"/>
            </a:xfrm>
            <a:prstGeom prst="roundRect">
              <a:avLst>
                <a:gd name="adj" fmla="val 16829"/>
              </a:avLst>
            </a:prstGeom>
            <a:gradFill rotWithShape="1">
              <a:gsLst>
                <a:gs pos="0">
                  <a:schemeClr val="bg1">
                    <a:alpha val="15999"/>
                  </a:schemeClr>
                </a:gs>
                <a:gs pos="100000">
                  <a:srgbClr val="767676">
                    <a:alpha val="0"/>
                  </a:srgbClr>
                </a:gs>
              </a:gsLst>
              <a:lin ang="5400000" scaled="1"/>
              <a:tileRect/>
            </a:gradFill>
            <a:ln w="9525">
              <a:noFill/>
            </a:ln>
          </p:spPr>
          <p:txBody>
            <a:bodyPr rot="10800000" vert="eaVert" wrap="none" anchor="ctr"/>
            <a:p>
              <a:pPr algn="ctr" eaLnBrk="0" hangingPunct="0"/>
              <a:endParaRPr lang="zh-CN" altLang="en-US" dirty="0">
                <a:latin typeface="Arial" panose="020B0604020202020204" pitchFamily="34" charset="0"/>
              </a:endParaRPr>
            </a:p>
          </p:txBody>
        </p:sp>
      </p:grpSp>
      <p:sp>
        <p:nvSpPr>
          <p:cNvPr id="348165" name="AutoShape 5"/>
          <p:cNvSpPr>
            <a:spLocks noChangeArrowheads="1"/>
          </p:cNvSpPr>
          <p:nvPr/>
        </p:nvSpPr>
        <p:spPr bwMode="auto">
          <a:xfrm>
            <a:off x="0" y="1752600"/>
            <a:ext cx="8686800" cy="3429000"/>
          </a:xfrm>
          <a:prstGeom prst="cloudCallout">
            <a:avLst>
              <a:gd name="adj1" fmla="val 11458"/>
              <a:gd name="adj2" fmla="val -39329"/>
            </a:avLst>
          </a:prstGeom>
          <a:solidFill>
            <a:srgbClr val="CCFFFF"/>
          </a:solidFill>
          <a:ln w="9525">
            <a:solidFill>
              <a:schemeClr val="tx1"/>
            </a:solidFill>
            <a:round/>
          </a:ln>
        </p:spPr>
        <p:txBody>
          <a:bodyPr rIns="0"/>
          <a:lstStyle/>
          <a:p>
            <a:pPr marL="0" marR="0" lvl="0" indent="0" algn="l" defTabSz="914400" rtl="0" eaLnBrk="0" fontAlgn="base" latinLnBrk="0" hangingPunct="0">
              <a:lnSpc>
                <a:spcPct val="110000"/>
              </a:lnSpc>
              <a:spcBef>
                <a:spcPct val="0"/>
              </a:spcBef>
              <a:spcAft>
                <a:spcPct val="0"/>
              </a:spcAft>
              <a:buClrTx/>
              <a:buSzTx/>
              <a:buFontTx/>
              <a:buNone/>
              <a:defRPr/>
            </a:pPr>
            <a:endParaRPr kumimoji="1" lang="zh-CN" altLang="zh-CN" sz="2400" b="0" i="0" u="none" strike="noStrike" kern="1200" cap="none" spc="0" normalizeH="0" baseline="0" noProof="0">
              <a:ln>
                <a:noFill/>
              </a:ln>
              <a:solidFill>
                <a:srgbClr val="FF0000"/>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23556" name="Text Box 12"/>
          <p:cNvSpPr txBox="1"/>
          <p:nvPr/>
        </p:nvSpPr>
        <p:spPr>
          <a:xfrm>
            <a:off x="1219200" y="685800"/>
            <a:ext cx="2667000" cy="579438"/>
          </a:xfrm>
          <a:prstGeom prst="rect">
            <a:avLst/>
          </a:prstGeom>
          <a:noFill/>
          <a:ln w="9525">
            <a:noFill/>
          </a:ln>
        </p:spPr>
        <p:txBody>
          <a:bodyPr>
            <a:spAutoFit/>
          </a:bodyPr>
          <a:p>
            <a:pPr eaLnBrk="0" hangingPunct="0"/>
            <a:r>
              <a:rPr lang="zh-CN" altLang="en-US" sz="3200" dirty="0">
                <a:solidFill>
                  <a:schemeClr val="bg1"/>
                </a:solidFill>
                <a:latin typeface="Arial" panose="020B0604020202020204" pitchFamily="34" charset="0"/>
                <a:ea typeface="方正隶书简体" pitchFamily="65" charset="-122"/>
              </a:rPr>
              <a:t>合作探究</a:t>
            </a:r>
            <a:endParaRPr lang="zh-CN" altLang="en-US" sz="3200" dirty="0">
              <a:solidFill>
                <a:schemeClr val="bg1"/>
              </a:solidFill>
              <a:latin typeface="Arial" panose="020B0604020202020204" pitchFamily="34" charset="0"/>
              <a:ea typeface="方正隶书简体" pitchFamily="65" charset="-122"/>
            </a:endParaRPr>
          </a:p>
        </p:txBody>
      </p:sp>
      <p:sp>
        <p:nvSpPr>
          <p:cNvPr id="68624" name="Rectangle 16"/>
          <p:cNvSpPr>
            <a:spLocks noChangeArrowheads="1"/>
          </p:cNvSpPr>
          <p:nvPr/>
        </p:nvSpPr>
        <p:spPr bwMode="auto">
          <a:xfrm>
            <a:off x="609600" y="2514600"/>
            <a:ext cx="8077200" cy="1865313"/>
          </a:xfrm>
          <a:prstGeom prst="rect">
            <a:avLst/>
          </a:prstGeom>
          <a:noFill/>
          <a:ln w="9525">
            <a:noFill/>
            <a:miter lim="800000"/>
          </a:ln>
          <a:effec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1" lang="zh-CN" altLang="en-US" sz="40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mn-cs"/>
              </a:rPr>
              <a:t>合作探究一：中国民族资本主义发展的特点有哪些？</a:t>
            </a:r>
            <a:endParaRPr kumimoji="1" lang="zh-CN" altLang="en-US" sz="40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mn-cs"/>
            </a:endParaRPr>
          </a:p>
          <a:p>
            <a:pPr marL="0" marR="0" lvl="0" indent="0" algn="l" defTabSz="914400" rtl="0" eaLnBrk="0" fontAlgn="base" latinLnBrk="0" hangingPunct="0">
              <a:lnSpc>
                <a:spcPct val="110000"/>
              </a:lnSpc>
              <a:spcBef>
                <a:spcPct val="0"/>
              </a:spcBef>
              <a:spcAft>
                <a:spcPct val="0"/>
              </a:spcAft>
              <a:buClrTx/>
              <a:buSzTx/>
              <a:buFontTx/>
              <a:buNone/>
              <a:defRPr/>
            </a:pPr>
            <a:endParaRPr kumimoji="1" lang="zh-CN" altLang="en-US" sz="3200" b="0" i="0" u="none" strike="noStrike" kern="1200" cap="none" spc="0" normalizeH="0" baseline="0" noProof="0" dirty="0">
              <a:ln>
                <a:noFill/>
              </a:ln>
              <a:solidFill>
                <a:srgbClr val="FF0000"/>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mn-cs"/>
            </a:endParaRPr>
          </a:p>
        </p:txBody>
      </p:sp>
      <p:grpSp>
        <p:nvGrpSpPr>
          <p:cNvPr id="23558" name="Group 32"/>
          <p:cNvGrpSpPr/>
          <p:nvPr/>
        </p:nvGrpSpPr>
        <p:grpSpPr>
          <a:xfrm>
            <a:off x="7772400" y="228600"/>
            <a:ext cx="1019175" cy="1031875"/>
            <a:chOff x="5055" y="43"/>
            <a:chExt cx="642" cy="650"/>
          </a:xfrm>
        </p:grpSpPr>
        <p:sp>
          <p:nvSpPr>
            <p:cNvPr id="23560" name="Oval 33"/>
            <p:cNvSpPr/>
            <p:nvPr/>
          </p:nvSpPr>
          <p:spPr>
            <a:xfrm>
              <a:off x="5071" y="67"/>
              <a:ext cx="610" cy="610"/>
            </a:xfrm>
            <a:prstGeom prst="ellipse">
              <a:avLst/>
            </a:prstGeom>
            <a:gradFill rotWithShape="1">
              <a:gsLst>
                <a:gs pos="0">
                  <a:srgbClr val="DDE5EB"/>
                </a:gs>
                <a:gs pos="100000">
                  <a:srgbClr val="A8AEB3"/>
                </a:gs>
              </a:gsLst>
              <a:lin ang="2700000" scaled="1"/>
              <a:tileRect/>
            </a:gradFill>
            <a:ln w="9525">
              <a:noFill/>
            </a:ln>
          </p:spPr>
          <p:txBody>
            <a:bodyPr wrap="none" anchor="ctr"/>
            <a:p>
              <a:pPr algn="ctr" eaLnBrk="0" hangingPunct="0"/>
              <a:endParaRPr lang="zh-CN" altLang="en-US" dirty="0">
                <a:latin typeface="Arial" panose="020B0604020202020204" pitchFamily="34" charset="0"/>
              </a:endParaRPr>
            </a:p>
          </p:txBody>
        </p:sp>
        <p:sp>
          <p:nvSpPr>
            <p:cNvPr id="68642" name="AutoShape 34"/>
            <p:cNvSpPr>
              <a:spLocks noChangeArrowheads="1"/>
            </p:cNvSpPr>
            <p:nvPr/>
          </p:nvSpPr>
          <p:spPr bwMode="auto">
            <a:xfrm>
              <a:off x="5055" y="51"/>
              <a:ext cx="642" cy="642"/>
            </a:xfrm>
            <a:custGeom>
              <a:avLst/>
              <a:gdLst>
                <a:gd name="G0" fmla="+- 893 0 0"/>
                <a:gd name="G1" fmla="+- 21600 0 893"/>
                <a:gd name="G2" fmla="+- 21600 0 893"/>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893" y="10800"/>
                  </a:moveTo>
                  <a:cubicBezTo>
                    <a:pt x="893" y="16271"/>
                    <a:pt x="5329" y="20707"/>
                    <a:pt x="10800" y="20707"/>
                  </a:cubicBezTo>
                  <a:cubicBezTo>
                    <a:pt x="16271" y="20707"/>
                    <a:pt x="20707" y="16271"/>
                    <a:pt x="20707" y="10800"/>
                  </a:cubicBezTo>
                  <a:cubicBezTo>
                    <a:pt x="20707" y="5329"/>
                    <a:pt x="16271" y="893"/>
                    <a:pt x="10800" y="893"/>
                  </a:cubicBezTo>
                  <a:cubicBezTo>
                    <a:pt x="5329" y="893"/>
                    <a:pt x="893" y="5329"/>
                    <a:pt x="893" y="10800"/>
                  </a:cubicBezTo>
                  <a:close/>
                </a:path>
              </a:pathLst>
            </a:custGeom>
            <a:gradFill rotWithShape="1">
              <a:gsLst>
                <a:gs pos="0">
                  <a:srgbClr val="384A5E">
                    <a:gamma/>
                    <a:shade val="46275"/>
                    <a:invGamma/>
                  </a:srgbClr>
                </a:gs>
                <a:gs pos="50000">
                  <a:srgbClr val="384A5E"/>
                </a:gs>
                <a:gs pos="100000">
                  <a:srgbClr val="384A5E">
                    <a:gamma/>
                    <a:shade val="46275"/>
                    <a:invGamma/>
                  </a:srgbClr>
                </a:gs>
              </a:gsLst>
              <a:lin ang="2700000" scaled="1"/>
            </a:gradFill>
            <a:ln w="9525">
              <a:noFill/>
              <a:round/>
            </a:ln>
            <a:effectLst>
              <a:outerShdw dist="17961" dir="2700000" algn="ctr" rotWithShape="0">
                <a:srgbClr val="5F5F5F">
                  <a:alpha val="50000"/>
                </a:srgbClr>
              </a:outerShdw>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nvGrpSpPr>
            <p:cNvPr id="23562" name="Group 35"/>
            <p:cNvGrpSpPr/>
            <p:nvPr/>
          </p:nvGrpSpPr>
          <p:grpSpPr>
            <a:xfrm>
              <a:off x="5063" y="43"/>
              <a:ext cx="555" cy="570"/>
              <a:chOff x="5078" y="41"/>
              <a:chExt cx="555" cy="570"/>
            </a:xfrm>
          </p:grpSpPr>
          <p:pic>
            <p:nvPicPr>
              <p:cNvPr id="23564" name="Picture 36" descr="globe"/>
              <p:cNvPicPr>
                <a:picLocks noChangeAspect="1"/>
              </p:cNvPicPr>
              <p:nvPr/>
            </p:nvPicPr>
            <p:blipFill>
              <a:blip r:embed="rId2"/>
              <a:stretch>
                <a:fillRect/>
              </a:stretch>
            </p:blipFill>
            <p:spPr>
              <a:xfrm>
                <a:off x="5155" y="133"/>
                <a:ext cx="478" cy="478"/>
              </a:xfrm>
              <a:prstGeom prst="rect">
                <a:avLst/>
              </a:prstGeom>
              <a:noFill/>
              <a:ln w="9525">
                <a:noFill/>
              </a:ln>
            </p:spPr>
          </p:pic>
          <p:sp>
            <p:nvSpPr>
              <p:cNvPr id="68645" name="Oval 37"/>
              <p:cNvSpPr>
                <a:spLocks noChangeArrowheads="1"/>
              </p:cNvSpPr>
              <p:nvPr/>
            </p:nvSpPr>
            <p:spPr bwMode="auto">
              <a:xfrm rot="-1700833">
                <a:off x="5078" y="41"/>
                <a:ext cx="507" cy="365"/>
              </a:xfrm>
              <a:prstGeom prst="ellipse">
                <a:avLst/>
              </a:prstGeom>
              <a:gradFill rotWithShape="1">
                <a:gsLst>
                  <a:gs pos="0">
                    <a:schemeClr val="bg1">
                      <a:alpha val="47000"/>
                    </a:schemeClr>
                  </a:gs>
                  <a:gs pos="100000">
                    <a:schemeClr val="bg1">
                      <a:gamma/>
                      <a:shade val="46275"/>
                      <a:invGamma/>
                      <a:alpha val="0"/>
                    </a:schemeClr>
                  </a:gs>
                </a:gsLst>
                <a:path path="shape">
                  <a:fillToRect l="50000" t="50000" r="50000" b="50000"/>
                </a:path>
              </a:gradFill>
              <a:ln w="9525">
                <a:noFill/>
                <a:round/>
              </a:ln>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68646" name="AutoShape 38"/>
            <p:cNvSpPr>
              <a:spLocks noChangeArrowheads="1"/>
            </p:cNvSpPr>
            <p:nvPr/>
          </p:nvSpPr>
          <p:spPr bwMode="auto">
            <a:xfrm>
              <a:off x="5055" y="51"/>
              <a:ext cx="642" cy="642"/>
            </a:xfrm>
            <a:custGeom>
              <a:avLst/>
              <a:gdLst>
                <a:gd name="G0" fmla="+- 893 0 0"/>
                <a:gd name="G1" fmla="+- 21600 0 893"/>
                <a:gd name="G2" fmla="+- 21600 0 893"/>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893" y="10800"/>
                  </a:moveTo>
                  <a:cubicBezTo>
                    <a:pt x="893" y="16271"/>
                    <a:pt x="5329" y="20707"/>
                    <a:pt x="10800" y="20707"/>
                  </a:cubicBezTo>
                  <a:cubicBezTo>
                    <a:pt x="16271" y="20707"/>
                    <a:pt x="20707" y="16271"/>
                    <a:pt x="20707" y="10800"/>
                  </a:cubicBezTo>
                  <a:cubicBezTo>
                    <a:pt x="20707" y="5329"/>
                    <a:pt x="16271" y="893"/>
                    <a:pt x="10800" y="893"/>
                  </a:cubicBezTo>
                  <a:cubicBezTo>
                    <a:pt x="5329" y="893"/>
                    <a:pt x="893" y="5329"/>
                    <a:pt x="893" y="10800"/>
                  </a:cubicBezTo>
                  <a:close/>
                </a:path>
              </a:pathLst>
            </a:custGeom>
            <a:gradFill rotWithShape="1">
              <a:gsLst>
                <a:gs pos="0">
                  <a:schemeClr val="bg1">
                    <a:alpha val="16000"/>
                  </a:schemeClr>
                </a:gs>
                <a:gs pos="100000">
                  <a:schemeClr val="bg1">
                    <a:gamma/>
                    <a:shade val="46275"/>
                    <a:invGamma/>
                    <a:alpha val="0"/>
                  </a:schemeClr>
                </a:gs>
              </a:gsLst>
              <a:lin ang="2700000" scaled="1"/>
            </a:gradFill>
            <a:ln w="9525">
              <a:solidFill>
                <a:srgbClr val="C5D3DD"/>
              </a:solidFill>
              <a:round/>
            </a:ln>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pic>
        <p:nvPicPr>
          <p:cNvPr id="23559" name="Picture 44" descr="Untitled-14"/>
          <p:cNvPicPr>
            <a:picLocks noChangeAspect="1"/>
          </p:cNvPicPr>
          <p:nvPr/>
        </p:nvPicPr>
        <p:blipFill>
          <a:blip r:embed="rId3"/>
          <a:srcRect t="-17522" r="13820"/>
          <a:stretch>
            <a:fillRect/>
          </a:stretch>
        </p:blipFill>
        <p:spPr>
          <a:xfrm>
            <a:off x="0" y="914400"/>
            <a:ext cx="7880350" cy="360363"/>
          </a:xfrm>
          <a:prstGeom prst="rect">
            <a:avLst/>
          </a:prstGeom>
          <a:noFill/>
          <a:ln w="9525">
            <a:noFill/>
          </a:ln>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矩形 38913"/>
          <p:cNvSpPr/>
          <p:nvPr/>
        </p:nvSpPr>
        <p:spPr>
          <a:xfrm>
            <a:off x="0" y="533400"/>
            <a:ext cx="9144000" cy="1373188"/>
          </a:xfrm>
          <a:prstGeom prst="rect">
            <a:avLst/>
          </a:prstGeom>
          <a:noFill/>
          <a:ln w="9525">
            <a:noFill/>
          </a:ln>
        </p:spPr>
        <p:txBody>
          <a:bodyPr>
            <a:spAutoFit/>
          </a:bodyPr>
          <a:p>
            <a:r>
              <a:rPr lang="zh-CN" altLang="en-US" sz="2800" b="1" dirty="0">
                <a:solidFill>
                  <a:srgbClr val="FF0000"/>
                </a:solidFill>
                <a:latin typeface="黑体" panose="02010609060101010101" pitchFamily="49" charset="-122"/>
                <a:ea typeface="黑体" panose="02010609060101010101" pitchFamily="49" charset="-122"/>
              </a:rPr>
              <a:t>材料一：</a:t>
            </a:r>
            <a:r>
              <a:rPr lang="zh-CN" altLang="en-US" sz="2800" dirty="0">
                <a:latin typeface="黑体" panose="02010609060101010101" pitchFamily="49" charset="-122"/>
                <a:ea typeface="黑体" panose="02010609060101010101" pitchFamily="49" charset="-122"/>
              </a:rPr>
              <a:t>华商在上海办了</a:t>
            </a:r>
            <a:r>
              <a:rPr lang="zh-CN" altLang="en-US" sz="2800" dirty="0">
                <a:solidFill>
                  <a:srgbClr val="800000"/>
                </a:solidFill>
                <a:latin typeface="黑体" panose="02010609060101010101" pitchFamily="49" charset="-122"/>
                <a:ea typeface="黑体" panose="02010609060101010101" pitchFamily="49" charset="-122"/>
              </a:rPr>
              <a:t>六家丝厂，资本总额</a:t>
            </a:r>
            <a:r>
              <a:rPr lang="en-US" altLang="zh-CN" sz="2800" dirty="0">
                <a:solidFill>
                  <a:srgbClr val="800000"/>
                </a:solidFill>
                <a:latin typeface="黑体" panose="02010609060101010101" pitchFamily="49" charset="-122"/>
                <a:ea typeface="黑体" panose="02010609060101010101" pitchFamily="49" charset="-122"/>
              </a:rPr>
              <a:t>120</a:t>
            </a:r>
            <a:r>
              <a:rPr lang="zh-CN" altLang="en-US" sz="2800" dirty="0">
                <a:latin typeface="黑体" panose="02010609060101010101" pitchFamily="49" charset="-122"/>
                <a:ea typeface="黑体" panose="02010609060101010101" pitchFamily="49" charset="-122"/>
              </a:rPr>
              <a:t>万，而同一时期，法国商人在上海开办的宝昌丝厂</a:t>
            </a:r>
            <a:r>
              <a:rPr lang="zh-CN" altLang="en-US" sz="2800" dirty="0">
                <a:solidFill>
                  <a:srgbClr val="800000"/>
                </a:solidFill>
                <a:latin typeface="黑体" panose="02010609060101010101" pitchFamily="49" charset="-122"/>
                <a:ea typeface="黑体" panose="02010609060101010101" pitchFamily="49" charset="-122"/>
              </a:rPr>
              <a:t>一家就有资本</a:t>
            </a:r>
            <a:r>
              <a:rPr lang="en-US" altLang="zh-CN" sz="2800" dirty="0">
                <a:solidFill>
                  <a:srgbClr val="800000"/>
                </a:solidFill>
                <a:latin typeface="黑体" panose="02010609060101010101" pitchFamily="49" charset="-122"/>
                <a:ea typeface="黑体" panose="02010609060101010101" pitchFamily="49" charset="-122"/>
              </a:rPr>
              <a:t>110</a:t>
            </a:r>
            <a:r>
              <a:rPr lang="zh-CN" altLang="en-US" sz="2800" dirty="0">
                <a:solidFill>
                  <a:srgbClr val="800000"/>
                </a:solidFill>
                <a:latin typeface="黑体" panose="02010609060101010101" pitchFamily="49" charset="-122"/>
                <a:ea typeface="黑体" panose="02010609060101010101" pitchFamily="49" charset="-122"/>
              </a:rPr>
              <a:t>万元，</a:t>
            </a:r>
            <a:r>
              <a:rPr lang="zh-CN" altLang="en-US" sz="2800" dirty="0">
                <a:latin typeface="黑体" panose="02010609060101010101" pitchFamily="49" charset="-122"/>
                <a:ea typeface="黑体" panose="02010609060101010101" pitchFamily="49" charset="-122"/>
              </a:rPr>
              <a:t>接近上海六家华商丝厂资本的总和。</a:t>
            </a:r>
            <a:endParaRPr lang="zh-CN" altLang="en-US" sz="2800" dirty="0">
              <a:latin typeface="黑体" panose="02010609060101010101" pitchFamily="49" charset="-122"/>
              <a:ea typeface="黑体" panose="02010609060101010101" pitchFamily="49" charset="-122"/>
            </a:endParaRPr>
          </a:p>
        </p:txBody>
      </p:sp>
      <p:sp>
        <p:nvSpPr>
          <p:cNvPr id="24579" name="矩形 38914"/>
          <p:cNvSpPr/>
          <p:nvPr/>
        </p:nvSpPr>
        <p:spPr>
          <a:xfrm>
            <a:off x="0" y="2009775"/>
            <a:ext cx="9144000" cy="1800225"/>
          </a:xfrm>
          <a:prstGeom prst="rect">
            <a:avLst/>
          </a:prstGeom>
          <a:noFill/>
          <a:ln w="9525">
            <a:noFill/>
          </a:ln>
        </p:spPr>
        <p:txBody>
          <a:bodyPr>
            <a:spAutoFit/>
          </a:bodyPr>
          <a:p>
            <a:r>
              <a:rPr lang="zh-CN" altLang="en-US" sz="2800" b="1" dirty="0">
                <a:solidFill>
                  <a:srgbClr val="FF0000"/>
                </a:solidFill>
                <a:latin typeface="黑体" panose="02010609060101010101" pitchFamily="49" charset="-122"/>
                <a:ea typeface="黑体" panose="02010609060101010101" pitchFamily="49" charset="-122"/>
              </a:rPr>
              <a:t>材料二：</a:t>
            </a:r>
            <a:r>
              <a:rPr lang="zh-CN" altLang="en-US" sz="2800" dirty="0">
                <a:latin typeface="黑体" panose="02010609060101010101" pitchFamily="49" charset="-122"/>
                <a:ea typeface="黑体" panose="02010609060101010101" pitchFamily="49" charset="-122"/>
              </a:rPr>
              <a:t>发昌机器厂制造小火轮时虽然“俱用华人”，但是自身的技术力量还很薄弱，“发动机系英国制造”。到</a:t>
            </a:r>
            <a:r>
              <a:rPr lang="en-US" altLang="zh-CN" sz="2800" dirty="0">
                <a:latin typeface="黑体" panose="02010609060101010101" pitchFamily="49" charset="-122"/>
                <a:ea typeface="黑体" panose="02010609060101010101" pitchFamily="49" charset="-122"/>
              </a:rPr>
              <a:t>19</a:t>
            </a:r>
            <a:r>
              <a:rPr lang="zh-CN" altLang="en-US" sz="2800" dirty="0">
                <a:latin typeface="黑体" panose="02010609060101010101" pitchFamily="49" charset="-122"/>
                <a:ea typeface="黑体" panose="02010609060101010101" pitchFamily="49" charset="-122"/>
              </a:rPr>
              <a:t>世纪</a:t>
            </a:r>
            <a:r>
              <a:rPr lang="en-US" altLang="zh-CN" sz="2800" dirty="0">
                <a:latin typeface="黑体" panose="02010609060101010101" pitchFamily="49" charset="-122"/>
                <a:ea typeface="黑体" panose="02010609060101010101" pitchFamily="49" charset="-122"/>
              </a:rPr>
              <a:t>80</a:t>
            </a:r>
            <a:r>
              <a:rPr lang="zh-CN" altLang="en-US" sz="2800" dirty="0">
                <a:latin typeface="黑体" panose="02010609060101010101" pitchFamily="49" charset="-122"/>
                <a:ea typeface="黑体" panose="02010609060101010101" pitchFamily="49" charset="-122"/>
              </a:rPr>
              <a:t>年代，受外商企业的排挤，发昌机器厂日趋衰落。后来被英商在上海开办的耶松船厂吞并。</a:t>
            </a:r>
            <a:endParaRPr lang="zh-CN" altLang="en-US" sz="2800" dirty="0">
              <a:latin typeface="黑体" panose="02010609060101010101" pitchFamily="49" charset="-122"/>
              <a:ea typeface="黑体" panose="02010609060101010101" pitchFamily="49" charset="-122"/>
            </a:endParaRPr>
          </a:p>
        </p:txBody>
      </p:sp>
      <p:sp>
        <p:nvSpPr>
          <p:cNvPr id="24580" name="矩形 38915"/>
          <p:cNvSpPr/>
          <p:nvPr/>
        </p:nvSpPr>
        <p:spPr>
          <a:xfrm>
            <a:off x="0" y="3884613"/>
            <a:ext cx="9144000" cy="1373187"/>
          </a:xfrm>
          <a:prstGeom prst="rect">
            <a:avLst/>
          </a:prstGeom>
          <a:noFill/>
          <a:ln w="9525">
            <a:noFill/>
          </a:ln>
        </p:spPr>
        <p:txBody>
          <a:bodyPr>
            <a:spAutoFit/>
          </a:bodyPr>
          <a:p>
            <a:r>
              <a:rPr lang="zh-CN" altLang="en-US" sz="2800" b="1" dirty="0">
                <a:solidFill>
                  <a:srgbClr val="FF0000"/>
                </a:solidFill>
                <a:latin typeface="黑体" panose="02010609060101010101" pitchFamily="49" charset="-122"/>
                <a:ea typeface="黑体" panose="02010609060101010101" pitchFamily="49" charset="-122"/>
              </a:rPr>
              <a:t>材料三：</a:t>
            </a:r>
            <a:r>
              <a:rPr lang="zh-CN" altLang="en-US" sz="2800" dirty="0">
                <a:latin typeface="黑体" panose="02010609060101010101" pitchFamily="49" charset="-122"/>
                <a:ea typeface="黑体" panose="02010609060101010101" pitchFamily="49" charset="-122"/>
              </a:rPr>
              <a:t>洋商见我工商竞用新法，</a:t>
            </a:r>
            <a:r>
              <a:rPr lang="zh-CN" altLang="en-US" sz="2800" dirty="0">
                <a:solidFill>
                  <a:srgbClr val="800000"/>
                </a:solidFill>
                <a:latin typeface="黑体" panose="02010609060101010101" pitchFamily="49" charset="-122"/>
                <a:ea typeface="黑体" panose="02010609060101010101" pitchFamily="49" charset="-122"/>
              </a:rPr>
              <a:t>深中其忌，百计阻抑，</a:t>
            </a:r>
            <a:r>
              <a:rPr lang="zh-CN" altLang="en-US" sz="2800" dirty="0">
                <a:latin typeface="黑体" panose="02010609060101010101" pitchFamily="49" charset="-122"/>
                <a:ea typeface="黑体" panose="02010609060101010101" pitchFamily="49" charset="-122"/>
              </a:rPr>
              <a:t>勒价停市。上年（</a:t>
            </a:r>
            <a:r>
              <a:rPr lang="en-US" altLang="zh-CN" sz="2800" dirty="0">
                <a:latin typeface="黑体" panose="02010609060101010101" pitchFamily="49" charset="-122"/>
                <a:ea typeface="黑体" panose="02010609060101010101" pitchFamily="49" charset="-122"/>
              </a:rPr>
              <a:t>1866</a:t>
            </a:r>
            <a:r>
              <a:rPr lang="zh-CN" altLang="en-US" sz="2800" dirty="0">
                <a:latin typeface="黑体" panose="02010609060101010101" pitchFamily="49" charset="-122"/>
                <a:ea typeface="黑体" panose="02010609060101010101" pitchFamily="49" charset="-122"/>
              </a:rPr>
              <a:t>年）江浙、湖北等省，缫丝、纺织各厂，无不亏折，有歇业者，有抵押洋商者。</a:t>
            </a:r>
            <a:endParaRPr lang="zh-CN" altLang="en-US" sz="2800" dirty="0">
              <a:solidFill>
                <a:srgbClr val="0000FF"/>
              </a:solidFill>
              <a:latin typeface="黑体" panose="02010609060101010101" pitchFamily="49" charset="-122"/>
              <a:ea typeface="黑体" panose="02010609060101010101" pitchFamily="49" charset="-122"/>
            </a:endParaRPr>
          </a:p>
        </p:txBody>
      </p:sp>
      <p:sp>
        <p:nvSpPr>
          <p:cNvPr id="24581" name="文本框 38916"/>
          <p:cNvSpPr txBox="1"/>
          <p:nvPr/>
        </p:nvSpPr>
        <p:spPr>
          <a:xfrm>
            <a:off x="0" y="0"/>
            <a:ext cx="7848600" cy="519113"/>
          </a:xfrm>
          <a:prstGeom prst="rect">
            <a:avLst/>
          </a:prstGeom>
          <a:noFill/>
          <a:ln w="9525">
            <a:noFill/>
          </a:ln>
        </p:spPr>
        <p:txBody>
          <a:bodyPr>
            <a:spAutoFit/>
          </a:bodyPr>
          <a:p>
            <a:r>
              <a:rPr lang="zh-CN" altLang="en-US" sz="2800" b="1" dirty="0">
                <a:solidFill>
                  <a:srgbClr val="000099"/>
                </a:solidFill>
                <a:latin typeface="Arial" panose="020B0604020202020204" pitchFamily="34" charset="0"/>
                <a:ea typeface="黑体" panose="02010609060101010101" pitchFamily="49" charset="-122"/>
              </a:rPr>
              <a:t>阅读材料，概括民族资本主义企业有哪些特点？</a:t>
            </a:r>
            <a:endParaRPr lang="zh-CN" altLang="en-US" sz="2800" b="1" dirty="0">
              <a:solidFill>
                <a:srgbClr val="000099"/>
              </a:solidFill>
              <a:latin typeface="Times New Roman" panose="02020603050405020304" pitchFamily="18" charset="0"/>
              <a:ea typeface="黑体" panose="02010609060101010101" pitchFamily="49" charset="-122"/>
            </a:endParaRPr>
          </a:p>
        </p:txBody>
      </p:sp>
      <p:sp>
        <p:nvSpPr>
          <p:cNvPr id="38918" name="AutoShape 4"/>
          <p:cNvSpPr/>
          <p:nvPr/>
        </p:nvSpPr>
        <p:spPr>
          <a:xfrm>
            <a:off x="5715000" y="1295400"/>
            <a:ext cx="3136900" cy="549275"/>
          </a:xfrm>
          <a:prstGeom prst="wedgeRoundRectCallout">
            <a:avLst>
              <a:gd name="adj1" fmla="val -70394"/>
              <a:gd name="adj2" fmla="val -86417"/>
              <a:gd name="adj3" fmla="val 16667"/>
            </a:avLst>
          </a:prstGeom>
          <a:solidFill>
            <a:srgbClr val="800080"/>
          </a:solidFill>
          <a:ln w="9525">
            <a:noFill/>
          </a:ln>
        </p:spPr>
        <p:txBody>
          <a:bodyPr/>
          <a:p>
            <a:pPr algn="ctr" eaLnBrk="0" hangingPunct="0"/>
            <a:r>
              <a:rPr lang="zh-CN" altLang="en-US" sz="2800" b="1" dirty="0">
                <a:solidFill>
                  <a:schemeClr val="bg1"/>
                </a:solidFill>
                <a:latin typeface="Arial" panose="020B0604020202020204" pitchFamily="34" charset="0"/>
                <a:ea typeface="黑体" panose="02010609060101010101" pitchFamily="49" charset="-122"/>
              </a:rPr>
              <a:t>资金少、规模小</a:t>
            </a:r>
            <a:endParaRPr lang="zh-CN" altLang="en-US" sz="2800" b="1" dirty="0">
              <a:solidFill>
                <a:schemeClr val="bg1"/>
              </a:solidFill>
              <a:latin typeface="Arial" panose="020B0604020202020204" pitchFamily="34" charset="0"/>
              <a:ea typeface="黑体" panose="02010609060101010101" pitchFamily="49" charset="-122"/>
            </a:endParaRPr>
          </a:p>
        </p:txBody>
      </p:sp>
      <p:sp>
        <p:nvSpPr>
          <p:cNvPr id="38919" name="AutoShape 4"/>
          <p:cNvSpPr/>
          <p:nvPr/>
        </p:nvSpPr>
        <p:spPr>
          <a:xfrm>
            <a:off x="4953000" y="3124200"/>
            <a:ext cx="3136900" cy="549275"/>
          </a:xfrm>
          <a:prstGeom prst="wedgeRoundRectCallout">
            <a:avLst>
              <a:gd name="adj1" fmla="val -70394"/>
              <a:gd name="adj2" fmla="val -114162"/>
              <a:gd name="adj3" fmla="val 16667"/>
            </a:avLst>
          </a:prstGeom>
          <a:solidFill>
            <a:srgbClr val="800080"/>
          </a:solidFill>
          <a:ln w="9525">
            <a:noFill/>
          </a:ln>
        </p:spPr>
        <p:txBody>
          <a:bodyPr/>
          <a:p>
            <a:pPr algn="ctr" eaLnBrk="0" hangingPunct="0"/>
            <a:r>
              <a:rPr lang="zh-CN" altLang="en-US" sz="2800" b="1" dirty="0">
                <a:solidFill>
                  <a:schemeClr val="bg1"/>
                </a:solidFill>
                <a:latin typeface="Arial" panose="020B0604020202020204" pitchFamily="34" charset="0"/>
                <a:ea typeface="黑体" panose="02010609060101010101" pitchFamily="49" charset="-122"/>
              </a:rPr>
              <a:t>技术力量薄弱</a:t>
            </a:r>
            <a:endParaRPr lang="zh-CN" altLang="en-US" sz="2800" b="1" dirty="0">
              <a:solidFill>
                <a:schemeClr val="bg1"/>
              </a:solidFill>
              <a:latin typeface="Arial" panose="020B0604020202020204" pitchFamily="34" charset="0"/>
              <a:ea typeface="黑体" panose="02010609060101010101" pitchFamily="49" charset="-122"/>
            </a:endParaRPr>
          </a:p>
        </p:txBody>
      </p:sp>
      <p:sp>
        <p:nvSpPr>
          <p:cNvPr id="38920" name="AutoShape 4"/>
          <p:cNvSpPr/>
          <p:nvPr/>
        </p:nvSpPr>
        <p:spPr>
          <a:xfrm>
            <a:off x="4343400" y="5257800"/>
            <a:ext cx="4800600" cy="1600200"/>
          </a:xfrm>
          <a:prstGeom prst="wedgeRoundRectCallout">
            <a:avLst>
              <a:gd name="adj1" fmla="val -39319"/>
              <a:gd name="adj2" fmla="val -107639"/>
              <a:gd name="adj3" fmla="val 16667"/>
            </a:avLst>
          </a:prstGeom>
          <a:solidFill>
            <a:srgbClr val="800080"/>
          </a:solidFill>
          <a:ln w="9525">
            <a:noFill/>
          </a:ln>
        </p:spPr>
        <p:txBody>
          <a:bodyPr/>
          <a:p>
            <a:pPr algn="ctr" eaLnBrk="0" hangingPunct="0"/>
            <a:r>
              <a:rPr lang="zh-CN" altLang="en-US" sz="2800" b="1" dirty="0">
                <a:solidFill>
                  <a:schemeClr val="bg1"/>
                </a:solidFill>
                <a:latin typeface="Arial" panose="020B0604020202020204" pitchFamily="34" charset="0"/>
                <a:ea typeface="黑体" panose="02010609060101010101" pitchFamily="49" charset="-122"/>
              </a:rPr>
              <a:t>受外资企业的排挤，发展艰难；同时受着本国封建主义的压迫和阻碍。</a:t>
            </a:r>
            <a:endParaRPr lang="zh-CN" altLang="en-US" sz="2800" b="1" dirty="0">
              <a:solidFill>
                <a:schemeClr val="bg1"/>
              </a:solidFill>
              <a:latin typeface="Arial" panose="020B0604020202020204" pitchFamily="34" charset="0"/>
              <a:ea typeface="黑体" panose="02010609060101010101" pitchFamily="49" charset="-122"/>
            </a:endParaRPr>
          </a:p>
        </p:txBody>
      </p:sp>
      <p:pic>
        <p:nvPicPr>
          <p:cNvPr id="24585" name="Picture 6"/>
          <p:cNvPicPr>
            <a:picLocks noChangeAspect="1"/>
          </p:cNvPicPr>
          <p:nvPr/>
        </p:nvPicPr>
        <p:blipFill>
          <a:blip r:embed="rId1"/>
          <a:stretch>
            <a:fillRect/>
          </a:stretch>
        </p:blipFill>
        <p:spPr>
          <a:xfrm>
            <a:off x="304800" y="5257800"/>
            <a:ext cx="3810000" cy="1600200"/>
          </a:xfrm>
          <a:prstGeom prst="rect">
            <a:avLst/>
          </a:prstGeom>
          <a:noFill/>
          <a:ln w="12700" cap="flat" cmpd="sng">
            <a:solidFill>
              <a:srgbClr val="292929"/>
            </a:solidFill>
            <a:prstDash val="solid"/>
            <a:miter/>
            <a:headEnd type="none" w="med" len="med"/>
            <a:tailEnd type="none" w="med" len="me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8918"/>
                                        </p:tgtEl>
                                        <p:attrNameLst>
                                          <p:attrName>style.visibility</p:attrName>
                                        </p:attrNameLst>
                                      </p:cBhvr>
                                      <p:to>
                                        <p:strVal val="visible"/>
                                      </p:to>
                                    </p:set>
                                    <p:animEffect transition="in" filter="wipe(up)">
                                      <p:cBhvr>
                                        <p:cTn id="7" dur="500"/>
                                        <p:tgtEl>
                                          <p:spTgt spid="389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8919"/>
                                        </p:tgtEl>
                                        <p:attrNameLst>
                                          <p:attrName>style.visibility</p:attrName>
                                        </p:attrNameLst>
                                      </p:cBhvr>
                                      <p:to>
                                        <p:strVal val="visible"/>
                                      </p:to>
                                    </p:set>
                                    <p:animEffect transition="in" filter="wipe(up)">
                                      <p:cBhvr>
                                        <p:cTn id="12" dur="500"/>
                                        <p:tgtEl>
                                          <p:spTgt spid="3891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8920"/>
                                        </p:tgtEl>
                                        <p:attrNameLst>
                                          <p:attrName>style.visibility</p:attrName>
                                        </p:attrNameLst>
                                      </p:cBhvr>
                                      <p:to>
                                        <p:strVal val="visible"/>
                                      </p:to>
                                    </p:set>
                                    <p:animEffect transition="in" filter="wipe(up)">
                                      <p:cBhvr>
                                        <p:cTn id="17" dur="500"/>
                                        <p:tgtEl>
                                          <p:spTgt spid="389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8" grpId="0" bldLvl="0" animBg="1"/>
      <p:bldP spid="38919" grpId="0" bldLvl="0" animBg="1"/>
      <p:bldP spid="38920"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5602" name="图片 39937" descr="1"/>
          <p:cNvPicPr>
            <a:picLocks noChangeAspect="1"/>
          </p:cNvPicPr>
          <p:nvPr/>
        </p:nvPicPr>
        <p:blipFill>
          <a:blip r:embed="rId1"/>
          <a:srcRect r="12038"/>
          <a:stretch>
            <a:fillRect/>
          </a:stretch>
        </p:blipFill>
        <p:spPr>
          <a:xfrm>
            <a:off x="0" y="649288"/>
            <a:ext cx="9144000" cy="6308725"/>
          </a:xfrm>
          <a:prstGeom prst="rect">
            <a:avLst/>
          </a:prstGeom>
          <a:noFill/>
          <a:ln w="9525">
            <a:noFill/>
          </a:ln>
        </p:spPr>
      </p:pic>
      <p:sp>
        <p:nvSpPr>
          <p:cNvPr id="25603" name="文本框 39938"/>
          <p:cNvSpPr txBox="1"/>
          <p:nvPr/>
        </p:nvSpPr>
        <p:spPr>
          <a:xfrm>
            <a:off x="5724525" y="1628775"/>
            <a:ext cx="2160588" cy="396875"/>
          </a:xfrm>
          <a:prstGeom prst="rect">
            <a:avLst/>
          </a:prstGeom>
          <a:solidFill>
            <a:srgbClr val="FF0000"/>
          </a:solidFill>
          <a:ln w="9525">
            <a:noFill/>
          </a:ln>
        </p:spPr>
        <p:txBody>
          <a:bodyPr>
            <a:spAutoFit/>
          </a:bodyPr>
          <a:p>
            <a:pPr>
              <a:spcBef>
                <a:spcPct val="50000"/>
              </a:spcBef>
            </a:pPr>
            <a:r>
              <a:rPr lang="zh-CN" altLang="en-US" sz="2000" b="1" dirty="0">
                <a:solidFill>
                  <a:schemeClr val="bg1"/>
                </a:solidFill>
                <a:latin typeface="Times New Roman" panose="02020603050405020304" pitchFamily="18" charset="0"/>
                <a:ea typeface="黑体" panose="02010609060101010101" pitchFamily="49" charset="-122"/>
              </a:rPr>
              <a:t>贻来牟机器磨坊</a:t>
            </a:r>
            <a:endParaRPr lang="zh-CN" altLang="en-US" sz="2000" b="1" dirty="0">
              <a:solidFill>
                <a:schemeClr val="bg1"/>
              </a:solidFill>
              <a:latin typeface="Times New Roman" panose="02020603050405020304" pitchFamily="18" charset="0"/>
              <a:ea typeface="黑体" panose="02010609060101010101" pitchFamily="49" charset="-122"/>
            </a:endParaRPr>
          </a:p>
        </p:txBody>
      </p:sp>
      <p:sp>
        <p:nvSpPr>
          <p:cNvPr id="25604" name="文本框 39939"/>
          <p:cNvSpPr txBox="1"/>
          <p:nvPr/>
        </p:nvSpPr>
        <p:spPr>
          <a:xfrm>
            <a:off x="6227763" y="4221163"/>
            <a:ext cx="2292350" cy="396875"/>
          </a:xfrm>
          <a:prstGeom prst="rect">
            <a:avLst/>
          </a:prstGeom>
          <a:solidFill>
            <a:srgbClr val="FF0000"/>
          </a:solidFill>
          <a:ln w="9525">
            <a:noFill/>
          </a:ln>
        </p:spPr>
        <p:txBody>
          <a:bodyPr>
            <a:spAutoFit/>
          </a:bodyPr>
          <a:p>
            <a:pPr>
              <a:spcBef>
                <a:spcPct val="50000"/>
              </a:spcBef>
            </a:pPr>
            <a:r>
              <a:rPr lang="zh-CN" altLang="en-US" sz="2000" b="1" dirty="0">
                <a:solidFill>
                  <a:schemeClr val="bg1"/>
                </a:solidFill>
                <a:latin typeface="Times New Roman" panose="02020603050405020304" pitchFamily="18" charset="0"/>
                <a:ea typeface="黑体" panose="02010609060101010101" pitchFamily="49" charset="-122"/>
              </a:rPr>
              <a:t>发昌机器厂</a:t>
            </a:r>
            <a:endParaRPr lang="zh-CN" altLang="en-US" sz="2000" b="1" dirty="0">
              <a:solidFill>
                <a:schemeClr val="bg1"/>
              </a:solidFill>
              <a:latin typeface="Times New Roman" panose="02020603050405020304" pitchFamily="18" charset="0"/>
              <a:ea typeface="黑体" panose="02010609060101010101" pitchFamily="49" charset="-122"/>
            </a:endParaRPr>
          </a:p>
        </p:txBody>
      </p:sp>
      <p:sp>
        <p:nvSpPr>
          <p:cNvPr id="25605" name="文本框 39940"/>
          <p:cNvSpPr txBox="1"/>
          <p:nvPr/>
        </p:nvSpPr>
        <p:spPr>
          <a:xfrm>
            <a:off x="3924300" y="5734050"/>
            <a:ext cx="3276600" cy="396875"/>
          </a:xfrm>
          <a:prstGeom prst="rect">
            <a:avLst/>
          </a:prstGeom>
          <a:solidFill>
            <a:srgbClr val="FF0000"/>
          </a:solidFill>
          <a:ln w="9525">
            <a:noFill/>
          </a:ln>
        </p:spPr>
        <p:txBody>
          <a:bodyPr>
            <a:spAutoFit/>
          </a:bodyPr>
          <a:p>
            <a:pPr>
              <a:spcBef>
                <a:spcPct val="50000"/>
              </a:spcBef>
            </a:pPr>
            <a:r>
              <a:rPr lang="zh-CN" altLang="en-US" sz="2000" b="1" dirty="0">
                <a:solidFill>
                  <a:schemeClr val="bg1"/>
                </a:solidFill>
                <a:latin typeface="Times New Roman" panose="02020603050405020304" pitchFamily="18" charset="0"/>
                <a:ea typeface="黑体" panose="02010609060101010101" pitchFamily="49" charset="-122"/>
              </a:rPr>
              <a:t>南海继昌隆缫丝厂</a:t>
            </a:r>
            <a:endParaRPr lang="zh-CN" altLang="en-US" sz="2000" b="1" dirty="0">
              <a:solidFill>
                <a:schemeClr val="bg1"/>
              </a:solidFill>
              <a:latin typeface="Times New Roman" panose="02020603050405020304" pitchFamily="18" charset="0"/>
              <a:ea typeface="黑体" panose="02010609060101010101" pitchFamily="49" charset="-122"/>
            </a:endParaRPr>
          </a:p>
        </p:txBody>
      </p:sp>
      <p:sp>
        <p:nvSpPr>
          <p:cNvPr id="25606" name="文本框 39941"/>
          <p:cNvSpPr txBox="1"/>
          <p:nvPr/>
        </p:nvSpPr>
        <p:spPr>
          <a:xfrm>
            <a:off x="76200" y="2044700"/>
            <a:ext cx="2362200" cy="1373188"/>
          </a:xfrm>
          <a:prstGeom prst="rect">
            <a:avLst/>
          </a:prstGeom>
          <a:noFill/>
          <a:ln w="9525">
            <a:noFill/>
          </a:ln>
        </p:spPr>
        <p:txBody>
          <a:bodyPr>
            <a:spAutoFit/>
          </a:bodyPr>
          <a:p>
            <a:pPr>
              <a:spcBef>
                <a:spcPct val="50000"/>
              </a:spcBef>
            </a:pPr>
            <a:r>
              <a:rPr lang="zh-CN" altLang="en-US" sz="2800" b="1" dirty="0">
                <a:solidFill>
                  <a:srgbClr val="0000CC"/>
                </a:solidFill>
                <a:latin typeface="Times New Roman" panose="02020603050405020304" pitchFamily="18" charset="0"/>
                <a:ea typeface="黑体" panose="02010609060101010101" pitchFamily="49" charset="-122"/>
              </a:rPr>
              <a:t>近代民族工业的结构和分布有什么特点？</a:t>
            </a:r>
            <a:endParaRPr lang="zh-CN" altLang="en-US" sz="2800" b="1" dirty="0">
              <a:solidFill>
                <a:srgbClr val="0000CC"/>
              </a:solidFill>
              <a:latin typeface="Times New Roman" panose="02020603050405020304" pitchFamily="18" charset="0"/>
              <a:ea typeface="黑体" panose="02010609060101010101" pitchFamily="49" charset="-122"/>
            </a:endParaRPr>
          </a:p>
        </p:txBody>
      </p:sp>
      <p:grpSp>
        <p:nvGrpSpPr>
          <p:cNvPr id="25607" name="组合 39942"/>
          <p:cNvGrpSpPr/>
          <p:nvPr/>
        </p:nvGrpSpPr>
        <p:grpSpPr>
          <a:xfrm>
            <a:off x="0" y="1219200"/>
            <a:ext cx="2052638" cy="720725"/>
            <a:chOff x="0" y="0"/>
            <a:chExt cx="1293" cy="454"/>
          </a:xfrm>
        </p:grpSpPr>
        <p:pic>
          <p:nvPicPr>
            <p:cNvPr id="25610" name="图片 39943" descr="kuang271"/>
            <p:cNvPicPr>
              <a:picLocks noChangeAspect="1"/>
            </p:cNvPicPr>
            <p:nvPr/>
          </p:nvPicPr>
          <p:blipFill>
            <a:blip r:embed="rId2">
              <a:clrChange>
                <a:clrFrom>
                  <a:srgbClr val="FFFFFF"/>
                </a:clrFrom>
                <a:clrTo>
                  <a:srgbClr val="FFFFFF">
                    <a:alpha val="0"/>
                  </a:srgbClr>
                </a:clrTo>
              </a:clrChange>
            </a:blip>
            <a:stretch>
              <a:fillRect/>
            </a:stretch>
          </p:blipFill>
          <p:spPr>
            <a:xfrm>
              <a:off x="0" y="0"/>
              <a:ext cx="1293" cy="454"/>
            </a:xfrm>
            <a:prstGeom prst="rect">
              <a:avLst/>
            </a:prstGeom>
            <a:noFill/>
            <a:ln w="9525">
              <a:noFill/>
            </a:ln>
          </p:spPr>
        </p:pic>
        <p:sp>
          <p:nvSpPr>
            <p:cNvPr id="2" name="矩形 39944"/>
            <p:cNvSpPr/>
            <p:nvPr/>
          </p:nvSpPr>
          <p:spPr>
            <a:xfrm>
              <a:off x="159" y="46"/>
              <a:ext cx="1043" cy="365"/>
            </a:xfrm>
            <a:prstGeom prst="rect">
              <a:avLst/>
            </a:prstGeom>
            <a:noFill/>
            <a:ln w="9525">
              <a:noFill/>
              <a:miter/>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rPr>
                <a:t>想一想</a:t>
              </a:r>
              <a:endParaRPr kumimoji="0" lang="zh-CN" altLang="en-US" sz="3200" b="1" i="0" u="none" strike="noStrike" kern="1200" cap="none" spc="0" normalizeH="0" baseline="0" noProof="0">
                <a:ln>
                  <a:noFill/>
                </a:ln>
                <a:solidFill>
                  <a:schemeClr val="tx1"/>
                </a:solidFill>
                <a:effectLst>
                  <a:outerShdw blurRad="38100" dist="38100" dir="2700000" algn="tl">
                    <a:srgbClr val="C0C0C0"/>
                  </a:outerShdw>
                </a:effectLst>
                <a:uLnTx/>
                <a:uFillTx/>
                <a:latin typeface="华文新魏" pitchFamily="2" charset="-122"/>
                <a:ea typeface="华文新魏" pitchFamily="2" charset="-122"/>
                <a:cs typeface="+mn-cs"/>
              </a:endParaRPr>
            </a:p>
          </p:txBody>
        </p:sp>
      </p:grpSp>
      <p:sp>
        <p:nvSpPr>
          <p:cNvPr id="25608" name="文本框 39945"/>
          <p:cNvSpPr txBox="1"/>
          <p:nvPr/>
        </p:nvSpPr>
        <p:spPr>
          <a:xfrm>
            <a:off x="228600" y="0"/>
            <a:ext cx="7848600" cy="519113"/>
          </a:xfrm>
          <a:prstGeom prst="rect">
            <a:avLst/>
          </a:prstGeom>
          <a:noFill/>
          <a:ln w="9525">
            <a:noFill/>
          </a:ln>
        </p:spPr>
        <p:txBody>
          <a:bodyPr>
            <a:spAutoFit/>
          </a:bodyPr>
          <a:p>
            <a:r>
              <a:rPr lang="zh-CN" altLang="en-US" sz="2800" b="1" dirty="0">
                <a:solidFill>
                  <a:srgbClr val="000099"/>
                </a:solidFill>
                <a:latin typeface="Arial" panose="020B0604020202020204" pitchFamily="34" charset="0"/>
                <a:ea typeface="黑体" panose="02010609060101010101" pitchFamily="49" charset="-122"/>
              </a:rPr>
              <a:t>阅读材料，概括民族资本主义企业有哪些特点？</a:t>
            </a:r>
            <a:endParaRPr lang="zh-CN" altLang="en-US" sz="2800" b="1" dirty="0">
              <a:solidFill>
                <a:srgbClr val="000099"/>
              </a:solidFill>
              <a:latin typeface="Times New Roman" panose="02020603050405020304" pitchFamily="18" charset="0"/>
              <a:ea typeface="黑体" panose="02010609060101010101" pitchFamily="49" charset="-122"/>
            </a:endParaRPr>
          </a:p>
        </p:txBody>
      </p:sp>
      <p:sp>
        <p:nvSpPr>
          <p:cNvPr id="39947" name="AutoShape 4"/>
          <p:cNvSpPr/>
          <p:nvPr/>
        </p:nvSpPr>
        <p:spPr>
          <a:xfrm>
            <a:off x="228600" y="3657600"/>
            <a:ext cx="5029200" cy="2895600"/>
          </a:xfrm>
          <a:prstGeom prst="wedgeRoundRectCallout">
            <a:avLst>
              <a:gd name="adj1" fmla="val 56944"/>
              <a:gd name="adj2" fmla="val -100713"/>
              <a:gd name="adj3" fmla="val 16667"/>
            </a:avLst>
          </a:prstGeom>
          <a:solidFill>
            <a:srgbClr val="800080"/>
          </a:solidFill>
          <a:ln w="9525">
            <a:noFill/>
          </a:ln>
        </p:spPr>
        <p:txBody>
          <a:bodyPr/>
          <a:p>
            <a:r>
              <a:rPr lang="zh-CN" altLang="en-US" sz="2800" b="1" dirty="0">
                <a:solidFill>
                  <a:schemeClr val="bg1"/>
                </a:solidFill>
                <a:latin typeface="黑体" panose="02010609060101010101" pitchFamily="49" charset="-122"/>
                <a:ea typeface="黑体" panose="02010609060101010101" pitchFamily="49" charset="-122"/>
              </a:rPr>
              <a:t>工业结构不合理：</a:t>
            </a:r>
            <a:r>
              <a:rPr lang="zh-CN" altLang="en-US" sz="2800" b="1" dirty="0">
                <a:solidFill>
                  <a:srgbClr val="FFFF00"/>
                </a:solidFill>
                <a:latin typeface="Arial" panose="020B0604020202020204" pitchFamily="34" charset="0"/>
                <a:ea typeface="黑体" panose="02010609060101010101" pitchFamily="49" charset="-122"/>
              </a:rPr>
              <a:t>以轻工业为主，重工业薄弱，没有形成独立完整的工业体系</a:t>
            </a:r>
            <a:endParaRPr lang="zh-CN" altLang="en-US" sz="2800" b="1" dirty="0">
              <a:solidFill>
                <a:srgbClr val="FFFF00"/>
              </a:solidFill>
              <a:latin typeface="黑体" panose="02010609060101010101" pitchFamily="49" charset="-122"/>
              <a:ea typeface="黑体" panose="02010609060101010101" pitchFamily="49" charset="-122"/>
            </a:endParaRPr>
          </a:p>
          <a:p>
            <a:r>
              <a:rPr lang="zh-CN" altLang="en-US" sz="2800" b="1" dirty="0">
                <a:solidFill>
                  <a:schemeClr val="bg1"/>
                </a:solidFill>
                <a:latin typeface="黑体" panose="02010609060101010101" pitchFamily="49" charset="-122"/>
                <a:ea typeface="黑体" panose="02010609060101010101" pitchFamily="49" charset="-122"/>
              </a:rPr>
              <a:t>地区分布不平衡：</a:t>
            </a:r>
            <a:r>
              <a:rPr lang="zh-CN" altLang="en-US" sz="2800" b="1" dirty="0">
                <a:solidFill>
                  <a:srgbClr val="FFFF00"/>
                </a:solidFill>
                <a:latin typeface="Arial" panose="020B0604020202020204" pitchFamily="34" charset="0"/>
                <a:ea typeface="黑体" panose="02010609060101010101" pitchFamily="49" charset="-122"/>
              </a:rPr>
              <a:t>主要分布在沿海地区和通商口岸，内地很少</a:t>
            </a:r>
            <a:endParaRPr lang="zh-CN" altLang="en-US" sz="2800" b="1" dirty="0">
              <a:solidFill>
                <a:srgbClr val="FFFF00"/>
              </a:solidFill>
              <a:latin typeface="Arial" panose="020B0604020202020204" pitchFamily="34" charset="0"/>
              <a:ea typeface="黑体" panose="02010609060101010101"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9947"/>
                                        </p:tgtEl>
                                        <p:attrNameLst>
                                          <p:attrName>style.visibility</p:attrName>
                                        </p:attrNameLst>
                                      </p:cBhvr>
                                      <p:to>
                                        <p:strVal val="visible"/>
                                      </p:to>
                                    </p:set>
                                    <p:animEffect transition="in" filter="wipe(up)">
                                      <p:cBhvr>
                                        <p:cTn id="7" dur="500"/>
                                        <p:tgtEl>
                                          <p:spTgt spid="399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7"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矩形 40961"/>
          <p:cNvSpPr/>
          <p:nvPr/>
        </p:nvSpPr>
        <p:spPr>
          <a:xfrm>
            <a:off x="228600" y="960755"/>
            <a:ext cx="8064500" cy="521970"/>
          </a:xfrm>
          <a:prstGeom prst="rect">
            <a:avLst/>
          </a:prstGeom>
          <a:noFill/>
          <a:ln w="9525">
            <a:noFill/>
          </a:ln>
        </p:spPr>
        <p:txBody>
          <a:bodyPr wrap="square">
            <a:spAutoFit/>
          </a:bodyPr>
          <a:p>
            <a:r>
              <a:rPr lang="en-US" altLang="zh-CN" sz="2800" b="1" dirty="0">
                <a:solidFill>
                  <a:srgbClr val="FF0000"/>
                </a:solidFill>
                <a:latin typeface="黑体" panose="02010609060101010101" pitchFamily="49" charset="-122"/>
                <a:ea typeface="黑体" panose="02010609060101010101" pitchFamily="49" charset="-122"/>
              </a:rPr>
              <a:t>1</a:t>
            </a:r>
            <a:r>
              <a:rPr lang="zh-CN" altLang="en-US" sz="2800" b="1" dirty="0">
                <a:solidFill>
                  <a:srgbClr val="FF0000"/>
                </a:solidFill>
                <a:latin typeface="黑体" panose="02010609060101010101" pitchFamily="49" charset="-122"/>
                <a:ea typeface="黑体" panose="02010609060101010101" pitchFamily="49" charset="-122"/>
              </a:rPr>
              <a:t>、先天不足：</a:t>
            </a:r>
            <a:r>
              <a:rPr lang="zh-CN" altLang="en-US" sz="2800" b="1" dirty="0">
                <a:latin typeface="华文中宋" pitchFamily="2" charset="-122"/>
                <a:ea typeface="华文中宋" pitchFamily="2" charset="-122"/>
              </a:rPr>
              <a:t>资金少、规模小、技术力量薄弱；</a:t>
            </a:r>
            <a:r>
              <a:rPr lang="zh-CN" altLang="en-US" sz="2800" b="1" dirty="0">
                <a:latin typeface="黑体" panose="02010609060101010101" pitchFamily="49" charset="-122"/>
                <a:ea typeface="黑体" panose="02010609060101010101" pitchFamily="49" charset="-122"/>
              </a:rPr>
              <a:t>　</a:t>
            </a:r>
            <a:endParaRPr lang="zh-CN" altLang="en-US" sz="2800" b="1" dirty="0">
              <a:solidFill>
                <a:srgbClr val="FF00FF"/>
              </a:solidFill>
              <a:latin typeface="黑体" panose="02010609060101010101" pitchFamily="49" charset="-122"/>
              <a:ea typeface="黑体" panose="02010609060101010101" pitchFamily="49" charset="-122"/>
            </a:endParaRPr>
          </a:p>
        </p:txBody>
      </p:sp>
      <p:sp>
        <p:nvSpPr>
          <p:cNvPr id="26627" name="矩形 40962"/>
          <p:cNvSpPr/>
          <p:nvPr/>
        </p:nvSpPr>
        <p:spPr>
          <a:xfrm>
            <a:off x="228600" y="2004695"/>
            <a:ext cx="8915400" cy="1986280"/>
          </a:xfrm>
          <a:prstGeom prst="rect">
            <a:avLst/>
          </a:prstGeom>
          <a:noFill/>
          <a:ln w="9525">
            <a:noFill/>
          </a:ln>
        </p:spPr>
        <p:txBody>
          <a:bodyPr wrap="square">
            <a:spAutoFit/>
          </a:bodyPr>
          <a:p>
            <a:pPr>
              <a:lnSpc>
                <a:spcPct val="110000"/>
              </a:lnSpc>
            </a:pPr>
            <a:r>
              <a:rPr lang="zh-CN" altLang="en-US" sz="2800" b="1" dirty="0">
                <a:solidFill>
                  <a:srgbClr val="000099"/>
                </a:solidFill>
                <a:latin typeface="华文中宋" pitchFamily="2" charset="-122"/>
                <a:ea typeface="华文中宋" pitchFamily="2" charset="-122"/>
              </a:rPr>
              <a:t>（</a:t>
            </a:r>
            <a:r>
              <a:rPr lang="en-US" altLang="zh-CN" sz="2800" b="1" dirty="0">
                <a:solidFill>
                  <a:srgbClr val="000099"/>
                </a:solidFill>
                <a:latin typeface="华文中宋" pitchFamily="2" charset="-122"/>
                <a:ea typeface="华文中宋" pitchFamily="2" charset="-122"/>
              </a:rPr>
              <a:t>1</a:t>
            </a:r>
            <a:r>
              <a:rPr lang="zh-CN" altLang="en-US" sz="2800" b="1" dirty="0">
                <a:solidFill>
                  <a:srgbClr val="000099"/>
                </a:solidFill>
                <a:latin typeface="华文中宋" pitchFamily="2" charset="-122"/>
                <a:ea typeface="华文中宋" pitchFamily="2" charset="-122"/>
              </a:rPr>
              <a:t>）产业结构不合理：</a:t>
            </a:r>
            <a:r>
              <a:rPr lang="zh-CN" altLang="en-US" sz="2800" b="1" dirty="0">
                <a:latin typeface="华文中宋" pitchFamily="2" charset="-122"/>
                <a:ea typeface="华文中宋" pitchFamily="2" charset="-122"/>
              </a:rPr>
              <a:t>以轻工业为主，重工业薄弱，没有形成独立完整的工业体系</a:t>
            </a:r>
            <a:endParaRPr lang="zh-CN" altLang="en-US" sz="2800" b="1" dirty="0">
              <a:latin typeface="华文中宋" pitchFamily="2" charset="-122"/>
              <a:ea typeface="华文中宋" pitchFamily="2" charset="-122"/>
            </a:endParaRPr>
          </a:p>
          <a:p>
            <a:pPr>
              <a:lnSpc>
                <a:spcPct val="110000"/>
              </a:lnSpc>
            </a:pPr>
            <a:r>
              <a:rPr lang="zh-CN" altLang="en-US" sz="2800" b="1" dirty="0">
                <a:solidFill>
                  <a:srgbClr val="000099"/>
                </a:solidFill>
                <a:latin typeface="华文中宋" pitchFamily="2" charset="-122"/>
                <a:ea typeface="华文中宋" pitchFamily="2" charset="-122"/>
              </a:rPr>
              <a:t>（</a:t>
            </a:r>
            <a:r>
              <a:rPr lang="en-US" altLang="zh-CN" sz="2800" b="1" dirty="0">
                <a:solidFill>
                  <a:srgbClr val="000099"/>
                </a:solidFill>
                <a:latin typeface="华文中宋" pitchFamily="2" charset="-122"/>
                <a:ea typeface="华文中宋" pitchFamily="2" charset="-122"/>
              </a:rPr>
              <a:t>2</a:t>
            </a:r>
            <a:r>
              <a:rPr lang="zh-CN" altLang="en-US" sz="2800" b="1" dirty="0">
                <a:solidFill>
                  <a:srgbClr val="000099"/>
                </a:solidFill>
                <a:latin typeface="华文中宋" pitchFamily="2" charset="-122"/>
                <a:ea typeface="华文中宋" pitchFamily="2" charset="-122"/>
              </a:rPr>
              <a:t>）地区分布不平衡：</a:t>
            </a:r>
            <a:r>
              <a:rPr lang="zh-CN" altLang="en-US" sz="2800" b="1" dirty="0">
                <a:latin typeface="华文中宋" pitchFamily="2" charset="-122"/>
                <a:ea typeface="华文中宋" pitchFamily="2" charset="-122"/>
              </a:rPr>
              <a:t>主要分布在沿海地区和通商口岸，内地很少</a:t>
            </a:r>
            <a:endParaRPr lang="zh-CN" altLang="en-US" sz="2800" b="1" dirty="0">
              <a:latin typeface="华文中宋" pitchFamily="2" charset="-122"/>
              <a:ea typeface="华文中宋" pitchFamily="2" charset="-122"/>
            </a:endParaRPr>
          </a:p>
        </p:txBody>
      </p:sp>
      <p:sp>
        <p:nvSpPr>
          <p:cNvPr id="26628" name="文本框 40963"/>
          <p:cNvSpPr txBox="1"/>
          <p:nvPr/>
        </p:nvSpPr>
        <p:spPr>
          <a:xfrm>
            <a:off x="304800" y="381000"/>
            <a:ext cx="7086600" cy="579438"/>
          </a:xfrm>
          <a:prstGeom prst="rect">
            <a:avLst/>
          </a:prstGeom>
          <a:noFill/>
          <a:ln w="9525">
            <a:noFill/>
          </a:ln>
        </p:spPr>
        <p:txBody>
          <a:bodyPr>
            <a:spAutoFit/>
          </a:bodyPr>
          <a:p>
            <a:pPr>
              <a:spcBef>
                <a:spcPct val="50000"/>
              </a:spcBef>
            </a:pPr>
            <a:r>
              <a:rPr lang="en-US" altLang="zh-CN" sz="3200" b="1" dirty="0">
                <a:solidFill>
                  <a:srgbClr val="002060"/>
                </a:solidFill>
                <a:latin typeface="Arial" panose="020B0604020202020204" pitchFamily="34" charset="0"/>
              </a:rPr>
              <a:t>▲</a:t>
            </a:r>
            <a:r>
              <a:rPr lang="zh-CN" altLang="en-US" sz="3200" b="1" dirty="0">
                <a:solidFill>
                  <a:srgbClr val="002060"/>
                </a:solidFill>
                <a:latin typeface="黑体" panose="02010609060101010101" pitchFamily="49" charset="-122"/>
                <a:ea typeface="黑体" panose="02010609060101010101" pitchFamily="49" charset="-122"/>
              </a:rPr>
              <a:t>近代中国民族资本主义企业的特点</a:t>
            </a:r>
            <a:endParaRPr lang="zh-CN" altLang="en-US" sz="3200" b="1" dirty="0">
              <a:solidFill>
                <a:srgbClr val="002060"/>
              </a:solidFill>
              <a:latin typeface="黑体" panose="02010609060101010101" pitchFamily="49" charset="-122"/>
              <a:ea typeface="黑体" panose="02010609060101010101" pitchFamily="49" charset="-122"/>
            </a:endParaRPr>
          </a:p>
        </p:txBody>
      </p:sp>
      <p:sp>
        <p:nvSpPr>
          <p:cNvPr id="26629" name="矩形 40964"/>
          <p:cNvSpPr/>
          <p:nvPr/>
        </p:nvSpPr>
        <p:spPr>
          <a:xfrm>
            <a:off x="228600" y="1482725"/>
            <a:ext cx="2362200" cy="521970"/>
          </a:xfrm>
          <a:prstGeom prst="rect">
            <a:avLst/>
          </a:prstGeom>
          <a:noFill/>
          <a:ln w="9525">
            <a:noFill/>
          </a:ln>
        </p:spPr>
        <p:txBody>
          <a:bodyPr wrap="square">
            <a:spAutoFit/>
          </a:bodyPr>
          <a:p>
            <a:r>
              <a:rPr lang="en-US" altLang="zh-CN" sz="2800" b="1" dirty="0">
                <a:solidFill>
                  <a:srgbClr val="FF0000"/>
                </a:solidFill>
                <a:latin typeface="黑体" panose="02010609060101010101" pitchFamily="49" charset="-122"/>
                <a:ea typeface="黑体" panose="02010609060101010101" pitchFamily="49" charset="-122"/>
              </a:rPr>
              <a:t>2</a:t>
            </a:r>
            <a:r>
              <a:rPr lang="zh-CN" altLang="en-US" sz="2800" b="1" dirty="0">
                <a:solidFill>
                  <a:srgbClr val="FF0000"/>
                </a:solidFill>
                <a:latin typeface="黑体" panose="02010609060101010101" pitchFamily="49" charset="-122"/>
                <a:ea typeface="黑体" panose="02010609060101010101" pitchFamily="49" charset="-122"/>
              </a:rPr>
              <a:t>、后天畸形： </a:t>
            </a:r>
            <a:endParaRPr lang="zh-CN" altLang="en-US" sz="2800" b="1" dirty="0">
              <a:solidFill>
                <a:srgbClr val="FF0000"/>
              </a:solidFill>
              <a:latin typeface="黑体" panose="02010609060101010101" pitchFamily="49" charset="-122"/>
              <a:ea typeface="黑体" panose="02010609060101010101" pitchFamily="49" charset="-122"/>
            </a:endParaRPr>
          </a:p>
        </p:txBody>
      </p:sp>
      <p:sp>
        <p:nvSpPr>
          <p:cNvPr id="26630" name="矩形 40965"/>
          <p:cNvSpPr/>
          <p:nvPr/>
        </p:nvSpPr>
        <p:spPr>
          <a:xfrm>
            <a:off x="228600" y="3990340"/>
            <a:ext cx="8915400" cy="1383665"/>
          </a:xfrm>
          <a:prstGeom prst="rect">
            <a:avLst/>
          </a:prstGeom>
          <a:noFill/>
          <a:ln w="9525">
            <a:noFill/>
          </a:ln>
        </p:spPr>
        <p:txBody>
          <a:bodyPr wrap="square">
            <a:spAutoFit/>
          </a:bodyPr>
          <a:p>
            <a:r>
              <a:rPr lang="zh-CN" altLang="en-US" sz="2800" b="1" dirty="0">
                <a:solidFill>
                  <a:srgbClr val="FF0000"/>
                </a:solidFill>
                <a:latin typeface="黑体" panose="02010609060101010101" pitchFamily="49" charset="-122"/>
                <a:ea typeface="黑体" panose="02010609060101010101" pitchFamily="49" charset="-122"/>
              </a:rPr>
              <a:t>3、从发展看：受封建主义、帝国主义和官僚资本主义的压迫，在夹缝中生存</a:t>
            </a:r>
            <a:endParaRPr lang="zh-CN" altLang="en-US" sz="2800" b="1" dirty="0">
              <a:solidFill>
                <a:srgbClr val="FF0000"/>
              </a:solidFill>
              <a:latin typeface="黑体" panose="02010609060101010101" pitchFamily="49" charset="-122"/>
              <a:ea typeface="黑体" panose="02010609060101010101" pitchFamily="49" charset="-122"/>
            </a:endParaRPr>
          </a:p>
          <a:p>
            <a:r>
              <a:rPr lang="zh-CN" altLang="en-US" sz="2800" b="1" dirty="0">
                <a:solidFill>
                  <a:srgbClr val="FF0000"/>
                </a:solidFill>
                <a:latin typeface="黑体" panose="02010609060101010101" pitchFamily="49" charset="-122"/>
                <a:ea typeface="黑体" panose="02010609060101010101" pitchFamily="49" charset="-122"/>
              </a:rPr>
              <a:t>   </a:t>
            </a:r>
            <a:endParaRPr lang="zh-CN" altLang="en-US" sz="2800" b="1" dirty="0">
              <a:latin typeface="黑体" panose="02010609060101010101" pitchFamily="49" charset="-122"/>
              <a:ea typeface="黑体" panose="02010609060101010101" pitchFamily="49" charset="-122"/>
            </a:endParaRPr>
          </a:p>
        </p:txBody>
      </p:sp>
      <p:sp>
        <p:nvSpPr>
          <p:cNvPr id="7" name="TextBox 6"/>
          <p:cNvSpPr txBox="1"/>
          <p:nvPr/>
        </p:nvSpPr>
        <p:spPr>
          <a:xfrm>
            <a:off x="533400" y="5410200"/>
            <a:ext cx="8153400" cy="1077913"/>
          </a:xfrm>
          <a:prstGeom prst="rect">
            <a:avLst/>
          </a:prstGeom>
          <a:solidFill>
            <a:schemeClr val="bg1">
              <a:lumMod val="75000"/>
            </a:schemeClr>
          </a:solidFill>
        </p:spPr>
        <p:txBody>
          <a:bodyPr>
            <a:spAutoFit/>
          </a:bodyPr>
          <a:lstStyle/>
          <a:p>
            <a:pPr marR="0" defTabSz="914400">
              <a:buClrTx/>
              <a:buSzTx/>
              <a:buFontTx/>
              <a:buNone/>
              <a:defRPr/>
            </a:pPr>
            <a:r>
              <a:rPr kumimoji="0" lang="zh-CN" altLang="en-US" sz="3200" b="1" kern="1200" cap="none" spc="0" normalizeH="0" baseline="0" noProof="0" dirty="0">
                <a:solidFill>
                  <a:srgbClr val="FF0000"/>
                </a:solidFill>
                <a:latin typeface="黑体" panose="02010609060101010101" pitchFamily="49" charset="-122"/>
                <a:ea typeface="黑体" panose="02010609060101010101" pitchFamily="49" charset="-122"/>
                <a:cs typeface="+mn-cs"/>
              </a:rPr>
              <a:t>资产阶级具有双重性：</a:t>
            </a:r>
            <a:r>
              <a:rPr kumimoji="0" lang="zh-CN" altLang="en-US" sz="3200" b="1" kern="1200" cap="none" spc="0" normalizeH="0" baseline="0" noProof="0" dirty="0">
                <a:latin typeface="黑体" panose="02010609060101010101" pitchFamily="49" charset="-122"/>
                <a:ea typeface="黑体" panose="02010609060101010101" pitchFamily="49" charset="-122"/>
                <a:cs typeface="+mn-cs"/>
              </a:rPr>
              <a:t>妥协性与革命性</a:t>
            </a:r>
            <a:endParaRPr kumimoji="0" lang="zh-CN" altLang="en-US" sz="3200" b="1" kern="1200" cap="none" spc="0" normalizeH="0" baseline="0" noProof="0" dirty="0">
              <a:latin typeface="黑体" panose="02010609060101010101" pitchFamily="49" charset="-122"/>
              <a:ea typeface="黑体" panose="02010609060101010101" pitchFamily="49" charset="-122"/>
              <a:cs typeface="+mn-cs"/>
            </a:endParaRPr>
          </a:p>
          <a:p>
            <a:pPr marR="0" defTabSz="914400">
              <a:buClrTx/>
              <a:buSzTx/>
              <a:buFontTx/>
              <a:buNone/>
              <a:defRPr/>
            </a:pPr>
            <a:r>
              <a:rPr kumimoji="0" lang="zh-CN" altLang="en-US" sz="3200" b="1" kern="1200" cap="none" spc="0" normalizeH="0" baseline="0" noProof="0" dirty="0">
                <a:solidFill>
                  <a:srgbClr val="FF0000"/>
                </a:solidFill>
                <a:latin typeface="黑体" panose="02010609060101010101" pitchFamily="49" charset="-122"/>
                <a:ea typeface="黑体" panose="02010609060101010101" pitchFamily="49" charset="-122"/>
                <a:cs typeface="+mn-cs"/>
              </a:rPr>
              <a:t>根源：</a:t>
            </a:r>
            <a:r>
              <a:rPr kumimoji="0" lang="zh-CN" altLang="en-US" sz="3200" b="1" kern="1200" cap="none" spc="0" normalizeH="0" baseline="0" noProof="0" dirty="0">
                <a:latin typeface="黑体" panose="02010609060101010101" pitchFamily="49" charset="-122"/>
                <a:ea typeface="黑体" panose="02010609060101010101" pitchFamily="49" charset="-122"/>
                <a:cs typeface="+mn-cs"/>
              </a:rPr>
              <a:t>半殖民地半封建的社会环境</a:t>
            </a:r>
            <a:endParaRPr kumimoji="0" lang="zh-CN" altLang="en-US" sz="3200" b="1" kern="1200" cap="none" spc="0" normalizeH="0" baseline="0" noProof="0" dirty="0">
              <a:latin typeface="黑体" panose="02010609060101010101" pitchFamily="49" charset="-122"/>
              <a:ea typeface="黑体" panose="02010609060101010101" pitchFamily="49"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7650" name="Group 39"/>
          <p:cNvGrpSpPr/>
          <p:nvPr/>
        </p:nvGrpSpPr>
        <p:grpSpPr>
          <a:xfrm>
            <a:off x="457200" y="685800"/>
            <a:ext cx="3886200" cy="676275"/>
            <a:chOff x="-56" y="65"/>
            <a:chExt cx="5424" cy="426"/>
          </a:xfrm>
        </p:grpSpPr>
        <p:pic>
          <p:nvPicPr>
            <p:cNvPr id="27662" name="Picture 40" descr="bar shadow"/>
            <p:cNvPicPr>
              <a:picLocks noChangeAspect="1"/>
            </p:cNvPicPr>
            <p:nvPr/>
          </p:nvPicPr>
          <p:blipFill>
            <a:blip r:embed="rId1">
              <a:lum bright="35999"/>
            </a:blip>
            <a:srcRect l="6296"/>
            <a:stretch>
              <a:fillRect/>
            </a:stretch>
          </p:blipFill>
          <p:spPr>
            <a:xfrm>
              <a:off x="0" y="65"/>
              <a:ext cx="5368" cy="426"/>
            </a:xfrm>
            <a:prstGeom prst="rect">
              <a:avLst/>
            </a:prstGeom>
            <a:noFill/>
            <a:ln w="9525">
              <a:noFill/>
            </a:ln>
          </p:spPr>
        </p:pic>
        <p:sp>
          <p:nvSpPr>
            <p:cNvPr id="27663" name="AutoShape 41"/>
            <p:cNvSpPr/>
            <p:nvPr/>
          </p:nvSpPr>
          <p:spPr>
            <a:xfrm>
              <a:off x="-56" y="71"/>
              <a:ext cx="5377" cy="363"/>
            </a:xfrm>
            <a:prstGeom prst="roundRect">
              <a:avLst>
                <a:gd name="adj" fmla="val 12120"/>
              </a:avLst>
            </a:prstGeom>
            <a:gradFill rotWithShape="1">
              <a:gsLst>
                <a:gs pos="0">
                  <a:srgbClr val="351C05"/>
                </a:gs>
                <a:gs pos="100000">
                  <a:srgbClr val="190D02"/>
                </a:gs>
              </a:gsLst>
              <a:lin ang="5400000" scaled="1"/>
              <a:tileRect/>
            </a:gradFill>
            <a:ln w="9525">
              <a:noFill/>
            </a:ln>
          </p:spPr>
          <p:txBody>
            <a:bodyPr wrap="none" anchor="ctr"/>
            <a:p>
              <a:pPr algn="ctr" eaLnBrk="0" hangingPunct="0"/>
              <a:endParaRPr lang="zh-CN" altLang="en-US" dirty="0">
                <a:latin typeface="Arial" panose="020B0604020202020204" pitchFamily="34" charset="0"/>
              </a:endParaRPr>
            </a:p>
          </p:txBody>
        </p:sp>
        <p:sp>
          <p:nvSpPr>
            <p:cNvPr id="68650" name="AutoShape 42"/>
            <p:cNvSpPr>
              <a:spLocks noChangeArrowheads="1"/>
            </p:cNvSpPr>
            <p:nvPr/>
          </p:nvSpPr>
          <p:spPr bwMode="auto">
            <a:xfrm>
              <a:off x="-43" y="80"/>
              <a:ext cx="5353" cy="181"/>
            </a:xfrm>
            <a:prstGeom prst="roundRect">
              <a:avLst>
                <a:gd name="adj" fmla="val 16667"/>
              </a:avLst>
            </a:prstGeom>
            <a:gradFill rotWithShape="1">
              <a:gsLst>
                <a:gs pos="0">
                  <a:schemeClr val="bg1">
                    <a:alpha val="22000"/>
                  </a:schemeClr>
                </a:gs>
                <a:gs pos="100000">
                  <a:schemeClr val="bg1">
                    <a:gamma/>
                    <a:shade val="46275"/>
                    <a:invGamma/>
                    <a:alpha val="0"/>
                  </a:schemeClr>
                </a:gs>
              </a:gsLst>
              <a:lin ang="5400000" scaled="1"/>
            </a:gradFill>
            <a:ln w="9525">
              <a:noFill/>
              <a:round/>
            </a:ln>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665" name="AutoShape 43"/>
            <p:cNvSpPr/>
            <p:nvPr/>
          </p:nvSpPr>
          <p:spPr>
            <a:xfrm rot="5400000">
              <a:off x="5049" y="161"/>
              <a:ext cx="344" cy="181"/>
            </a:xfrm>
            <a:prstGeom prst="roundRect">
              <a:avLst>
                <a:gd name="adj" fmla="val 16829"/>
              </a:avLst>
            </a:prstGeom>
            <a:gradFill rotWithShape="1">
              <a:gsLst>
                <a:gs pos="0">
                  <a:schemeClr val="bg1">
                    <a:alpha val="15999"/>
                  </a:schemeClr>
                </a:gs>
                <a:gs pos="100000">
                  <a:srgbClr val="767676">
                    <a:alpha val="0"/>
                  </a:srgbClr>
                </a:gs>
              </a:gsLst>
              <a:lin ang="5400000" scaled="1"/>
              <a:tileRect/>
            </a:gradFill>
            <a:ln w="9525">
              <a:noFill/>
            </a:ln>
          </p:spPr>
          <p:txBody>
            <a:bodyPr rot="10800000" vert="eaVert" wrap="none" anchor="ctr"/>
            <a:p>
              <a:pPr algn="ctr" eaLnBrk="0" hangingPunct="0"/>
              <a:endParaRPr lang="zh-CN" altLang="en-US" dirty="0">
                <a:latin typeface="Arial" panose="020B0604020202020204" pitchFamily="34" charset="0"/>
              </a:endParaRPr>
            </a:p>
          </p:txBody>
        </p:sp>
      </p:grpSp>
      <p:sp>
        <p:nvSpPr>
          <p:cNvPr id="348165" name="AutoShape 5"/>
          <p:cNvSpPr>
            <a:spLocks noChangeArrowheads="1"/>
          </p:cNvSpPr>
          <p:nvPr/>
        </p:nvSpPr>
        <p:spPr bwMode="auto">
          <a:xfrm>
            <a:off x="0" y="1752600"/>
            <a:ext cx="8686800" cy="3429000"/>
          </a:xfrm>
          <a:prstGeom prst="cloudCallout">
            <a:avLst>
              <a:gd name="adj1" fmla="val 11458"/>
              <a:gd name="adj2" fmla="val -39329"/>
            </a:avLst>
          </a:prstGeom>
          <a:solidFill>
            <a:srgbClr val="CCFFFF"/>
          </a:solidFill>
          <a:ln w="9525">
            <a:solidFill>
              <a:schemeClr val="tx1"/>
            </a:solidFill>
            <a:round/>
          </a:ln>
        </p:spPr>
        <p:txBody>
          <a:bodyPr rIns="0"/>
          <a:lstStyle/>
          <a:p>
            <a:pPr marL="0" marR="0" lvl="0" indent="0" algn="l" defTabSz="914400" rtl="0" eaLnBrk="0" fontAlgn="base" latinLnBrk="0" hangingPunct="0">
              <a:lnSpc>
                <a:spcPct val="110000"/>
              </a:lnSpc>
              <a:spcBef>
                <a:spcPct val="0"/>
              </a:spcBef>
              <a:spcAft>
                <a:spcPct val="0"/>
              </a:spcAft>
              <a:buClrTx/>
              <a:buSzTx/>
              <a:buFontTx/>
              <a:buNone/>
              <a:defRPr/>
            </a:pPr>
            <a:endParaRPr kumimoji="1" lang="zh-CN" altLang="zh-CN" sz="2400" b="0" i="0" u="none" strike="noStrike" kern="1200" cap="none" spc="0" normalizeH="0" baseline="0" noProof="0">
              <a:ln>
                <a:noFill/>
              </a:ln>
              <a:solidFill>
                <a:srgbClr val="FF0000"/>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27652" name="Text Box 12"/>
          <p:cNvSpPr txBox="1"/>
          <p:nvPr/>
        </p:nvSpPr>
        <p:spPr>
          <a:xfrm>
            <a:off x="1219200" y="685800"/>
            <a:ext cx="2667000" cy="579438"/>
          </a:xfrm>
          <a:prstGeom prst="rect">
            <a:avLst/>
          </a:prstGeom>
          <a:noFill/>
          <a:ln w="9525">
            <a:noFill/>
          </a:ln>
        </p:spPr>
        <p:txBody>
          <a:bodyPr>
            <a:spAutoFit/>
          </a:bodyPr>
          <a:p>
            <a:pPr eaLnBrk="0" hangingPunct="0"/>
            <a:r>
              <a:rPr lang="zh-CN" altLang="en-US" sz="3200" dirty="0">
                <a:solidFill>
                  <a:schemeClr val="bg1"/>
                </a:solidFill>
                <a:latin typeface="Arial" panose="020B0604020202020204" pitchFamily="34" charset="0"/>
                <a:ea typeface="方正隶书简体" pitchFamily="65" charset="-122"/>
              </a:rPr>
              <a:t>合作探究</a:t>
            </a:r>
            <a:endParaRPr lang="zh-CN" altLang="en-US" sz="3200" dirty="0">
              <a:solidFill>
                <a:schemeClr val="bg1"/>
              </a:solidFill>
              <a:latin typeface="Arial" panose="020B0604020202020204" pitchFamily="34" charset="0"/>
              <a:ea typeface="方正隶书简体" pitchFamily="65" charset="-122"/>
            </a:endParaRPr>
          </a:p>
        </p:txBody>
      </p:sp>
      <p:sp>
        <p:nvSpPr>
          <p:cNvPr id="68624" name="Rectangle 16"/>
          <p:cNvSpPr>
            <a:spLocks noChangeArrowheads="1"/>
          </p:cNvSpPr>
          <p:nvPr/>
        </p:nvSpPr>
        <p:spPr bwMode="auto">
          <a:xfrm>
            <a:off x="609600" y="2514600"/>
            <a:ext cx="8077200" cy="1323975"/>
          </a:xfrm>
          <a:prstGeom prst="rect">
            <a:avLst/>
          </a:prstGeom>
          <a:noFill/>
          <a:ln w="9525">
            <a:noFill/>
            <a:miter lim="800000"/>
          </a:ln>
          <a:effec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1" lang="zh-CN" altLang="en-US" sz="40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mn-cs"/>
              </a:rPr>
              <a:t>小组合作探究二：</a:t>
            </a:r>
            <a:r>
              <a:rPr kumimoji="0" lang="zh-CN" altLang="en-US" sz="4000" b="1" i="0" u="none" strike="noStrike" kern="1200" cap="none" spc="0" normalizeH="0" baseline="0" noProof="0" dirty="0">
                <a:ln>
                  <a:noFill/>
                </a:ln>
                <a:solidFill>
                  <a:srgbClr val="002060"/>
                </a:solidFill>
                <a:effectLst/>
                <a:uLnTx/>
                <a:uFillTx/>
                <a:latin typeface="Arial" panose="020B0604020202020204" pitchFamily="34" charset="0"/>
                <a:ea typeface="黑体" panose="02010609060101010101" pitchFamily="49" charset="-122"/>
                <a:cs typeface="+mn-cs"/>
              </a:rPr>
              <a:t>影响</a:t>
            </a:r>
            <a:r>
              <a:rPr kumimoji="0" lang="zh-CN" altLang="zh-CN" sz="4000" b="1" i="0" u="none" strike="noStrike" kern="1200" cap="none" spc="0" normalizeH="0" baseline="0" noProof="0" dirty="0">
                <a:ln>
                  <a:noFill/>
                </a:ln>
                <a:solidFill>
                  <a:srgbClr val="002060"/>
                </a:solidFill>
                <a:effectLst/>
                <a:uLnTx/>
                <a:uFillTx/>
                <a:latin typeface="Arial" panose="020B0604020202020204" pitchFamily="34" charset="0"/>
                <a:ea typeface="黑体" panose="02010609060101010101" pitchFamily="49" charset="-122"/>
                <a:cs typeface="+mn-cs"/>
              </a:rPr>
              <a:t>近代中国民族资本主义发展的因素</a:t>
            </a:r>
            <a:r>
              <a:rPr kumimoji="0" lang="zh-CN" altLang="en-US" sz="4000" b="1" i="0" u="none" strike="noStrike" kern="1200" cap="none" spc="0" normalizeH="0" baseline="0" noProof="0" dirty="0">
                <a:ln>
                  <a:noFill/>
                </a:ln>
                <a:solidFill>
                  <a:srgbClr val="002060"/>
                </a:solidFill>
                <a:effectLst/>
                <a:uLnTx/>
                <a:uFillTx/>
                <a:latin typeface="Arial" panose="020B0604020202020204" pitchFamily="34" charset="0"/>
                <a:ea typeface="黑体" panose="02010609060101010101" pitchFamily="49" charset="-122"/>
                <a:cs typeface="+mn-cs"/>
              </a:rPr>
              <a:t>有哪些？</a:t>
            </a:r>
            <a:endParaRPr kumimoji="1" lang="zh-CN" altLang="en-US" sz="3200" b="0" i="0" u="none" strike="noStrike" kern="1200" cap="none" spc="0" normalizeH="0" baseline="0" noProof="0" dirty="0">
              <a:ln>
                <a:noFill/>
              </a:ln>
              <a:solidFill>
                <a:srgbClr val="FF0000"/>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mn-cs"/>
            </a:endParaRPr>
          </a:p>
        </p:txBody>
      </p:sp>
      <p:grpSp>
        <p:nvGrpSpPr>
          <p:cNvPr id="27654" name="Group 32"/>
          <p:cNvGrpSpPr/>
          <p:nvPr/>
        </p:nvGrpSpPr>
        <p:grpSpPr>
          <a:xfrm>
            <a:off x="7772400" y="228600"/>
            <a:ext cx="1019175" cy="1031875"/>
            <a:chOff x="5055" y="43"/>
            <a:chExt cx="642" cy="650"/>
          </a:xfrm>
        </p:grpSpPr>
        <p:sp>
          <p:nvSpPr>
            <p:cNvPr id="27656" name="Oval 33"/>
            <p:cNvSpPr/>
            <p:nvPr/>
          </p:nvSpPr>
          <p:spPr>
            <a:xfrm>
              <a:off x="5071" y="67"/>
              <a:ext cx="610" cy="610"/>
            </a:xfrm>
            <a:prstGeom prst="ellipse">
              <a:avLst/>
            </a:prstGeom>
            <a:gradFill rotWithShape="1">
              <a:gsLst>
                <a:gs pos="0">
                  <a:srgbClr val="DDE5EB"/>
                </a:gs>
                <a:gs pos="100000">
                  <a:srgbClr val="A8AEB3"/>
                </a:gs>
              </a:gsLst>
              <a:lin ang="2700000" scaled="1"/>
              <a:tileRect/>
            </a:gradFill>
            <a:ln w="9525">
              <a:noFill/>
            </a:ln>
          </p:spPr>
          <p:txBody>
            <a:bodyPr wrap="none" anchor="ctr"/>
            <a:p>
              <a:pPr algn="ctr" eaLnBrk="0" hangingPunct="0"/>
              <a:endParaRPr lang="zh-CN" altLang="en-US" dirty="0">
                <a:latin typeface="Arial" panose="020B0604020202020204" pitchFamily="34" charset="0"/>
              </a:endParaRPr>
            </a:p>
          </p:txBody>
        </p:sp>
        <p:sp>
          <p:nvSpPr>
            <p:cNvPr id="68642" name="AutoShape 34"/>
            <p:cNvSpPr>
              <a:spLocks noChangeArrowheads="1"/>
            </p:cNvSpPr>
            <p:nvPr/>
          </p:nvSpPr>
          <p:spPr bwMode="auto">
            <a:xfrm>
              <a:off x="5055" y="51"/>
              <a:ext cx="642" cy="642"/>
            </a:xfrm>
            <a:custGeom>
              <a:avLst/>
              <a:gdLst>
                <a:gd name="G0" fmla="+- 893 0 0"/>
                <a:gd name="G1" fmla="+- 21600 0 893"/>
                <a:gd name="G2" fmla="+- 21600 0 893"/>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893" y="10800"/>
                  </a:moveTo>
                  <a:cubicBezTo>
                    <a:pt x="893" y="16271"/>
                    <a:pt x="5329" y="20707"/>
                    <a:pt x="10800" y="20707"/>
                  </a:cubicBezTo>
                  <a:cubicBezTo>
                    <a:pt x="16271" y="20707"/>
                    <a:pt x="20707" y="16271"/>
                    <a:pt x="20707" y="10800"/>
                  </a:cubicBezTo>
                  <a:cubicBezTo>
                    <a:pt x="20707" y="5329"/>
                    <a:pt x="16271" y="893"/>
                    <a:pt x="10800" y="893"/>
                  </a:cubicBezTo>
                  <a:cubicBezTo>
                    <a:pt x="5329" y="893"/>
                    <a:pt x="893" y="5329"/>
                    <a:pt x="893" y="10800"/>
                  </a:cubicBezTo>
                  <a:close/>
                </a:path>
              </a:pathLst>
            </a:custGeom>
            <a:gradFill rotWithShape="1">
              <a:gsLst>
                <a:gs pos="0">
                  <a:srgbClr val="384A5E">
                    <a:gamma/>
                    <a:shade val="46275"/>
                    <a:invGamma/>
                  </a:srgbClr>
                </a:gs>
                <a:gs pos="50000">
                  <a:srgbClr val="384A5E"/>
                </a:gs>
                <a:gs pos="100000">
                  <a:srgbClr val="384A5E">
                    <a:gamma/>
                    <a:shade val="46275"/>
                    <a:invGamma/>
                  </a:srgbClr>
                </a:gs>
              </a:gsLst>
              <a:lin ang="2700000" scaled="1"/>
            </a:gradFill>
            <a:ln w="9525">
              <a:noFill/>
              <a:round/>
            </a:ln>
            <a:effectLst>
              <a:outerShdw dist="17961" dir="2700000" algn="ctr" rotWithShape="0">
                <a:srgbClr val="5F5F5F">
                  <a:alpha val="50000"/>
                </a:srgbClr>
              </a:outerShdw>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nvGrpSpPr>
            <p:cNvPr id="27658" name="Group 35"/>
            <p:cNvGrpSpPr/>
            <p:nvPr/>
          </p:nvGrpSpPr>
          <p:grpSpPr>
            <a:xfrm>
              <a:off x="5063" y="43"/>
              <a:ext cx="555" cy="570"/>
              <a:chOff x="5078" y="41"/>
              <a:chExt cx="555" cy="570"/>
            </a:xfrm>
          </p:grpSpPr>
          <p:pic>
            <p:nvPicPr>
              <p:cNvPr id="27660" name="Picture 36" descr="globe"/>
              <p:cNvPicPr>
                <a:picLocks noChangeAspect="1"/>
              </p:cNvPicPr>
              <p:nvPr/>
            </p:nvPicPr>
            <p:blipFill>
              <a:blip r:embed="rId2"/>
              <a:stretch>
                <a:fillRect/>
              </a:stretch>
            </p:blipFill>
            <p:spPr>
              <a:xfrm>
                <a:off x="5155" y="133"/>
                <a:ext cx="478" cy="478"/>
              </a:xfrm>
              <a:prstGeom prst="rect">
                <a:avLst/>
              </a:prstGeom>
              <a:noFill/>
              <a:ln w="9525">
                <a:noFill/>
              </a:ln>
            </p:spPr>
          </p:pic>
          <p:sp>
            <p:nvSpPr>
              <p:cNvPr id="68645" name="Oval 37"/>
              <p:cNvSpPr>
                <a:spLocks noChangeArrowheads="1"/>
              </p:cNvSpPr>
              <p:nvPr/>
            </p:nvSpPr>
            <p:spPr bwMode="auto">
              <a:xfrm rot="-1700833">
                <a:off x="5078" y="41"/>
                <a:ext cx="507" cy="365"/>
              </a:xfrm>
              <a:prstGeom prst="ellipse">
                <a:avLst/>
              </a:prstGeom>
              <a:gradFill rotWithShape="1">
                <a:gsLst>
                  <a:gs pos="0">
                    <a:schemeClr val="bg1">
                      <a:alpha val="47000"/>
                    </a:schemeClr>
                  </a:gs>
                  <a:gs pos="100000">
                    <a:schemeClr val="bg1">
                      <a:gamma/>
                      <a:shade val="46275"/>
                      <a:invGamma/>
                      <a:alpha val="0"/>
                    </a:schemeClr>
                  </a:gs>
                </a:gsLst>
                <a:path path="shape">
                  <a:fillToRect l="50000" t="50000" r="50000" b="50000"/>
                </a:path>
              </a:gradFill>
              <a:ln w="9525">
                <a:noFill/>
                <a:round/>
              </a:ln>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68646" name="AutoShape 38"/>
            <p:cNvSpPr>
              <a:spLocks noChangeArrowheads="1"/>
            </p:cNvSpPr>
            <p:nvPr/>
          </p:nvSpPr>
          <p:spPr bwMode="auto">
            <a:xfrm>
              <a:off x="5055" y="51"/>
              <a:ext cx="642" cy="642"/>
            </a:xfrm>
            <a:custGeom>
              <a:avLst/>
              <a:gdLst>
                <a:gd name="G0" fmla="+- 893 0 0"/>
                <a:gd name="G1" fmla="+- 21600 0 893"/>
                <a:gd name="G2" fmla="+- 21600 0 893"/>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893" y="10800"/>
                  </a:moveTo>
                  <a:cubicBezTo>
                    <a:pt x="893" y="16271"/>
                    <a:pt x="5329" y="20707"/>
                    <a:pt x="10800" y="20707"/>
                  </a:cubicBezTo>
                  <a:cubicBezTo>
                    <a:pt x="16271" y="20707"/>
                    <a:pt x="20707" y="16271"/>
                    <a:pt x="20707" y="10800"/>
                  </a:cubicBezTo>
                  <a:cubicBezTo>
                    <a:pt x="20707" y="5329"/>
                    <a:pt x="16271" y="893"/>
                    <a:pt x="10800" y="893"/>
                  </a:cubicBezTo>
                  <a:cubicBezTo>
                    <a:pt x="5329" y="893"/>
                    <a:pt x="893" y="5329"/>
                    <a:pt x="893" y="10800"/>
                  </a:cubicBezTo>
                  <a:close/>
                </a:path>
              </a:pathLst>
            </a:custGeom>
            <a:gradFill rotWithShape="1">
              <a:gsLst>
                <a:gs pos="0">
                  <a:schemeClr val="bg1">
                    <a:alpha val="16000"/>
                  </a:schemeClr>
                </a:gs>
                <a:gs pos="100000">
                  <a:schemeClr val="bg1">
                    <a:gamma/>
                    <a:shade val="46275"/>
                    <a:invGamma/>
                    <a:alpha val="0"/>
                  </a:schemeClr>
                </a:gs>
              </a:gsLst>
              <a:lin ang="2700000" scaled="1"/>
            </a:gradFill>
            <a:ln w="9525">
              <a:solidFill>
                <a:srgbClr val="C5D3DD"/>
              </a:solidFill>
              <a:round/>
            </a:ln>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pic>
        <p:nvPicPr>
          <p:cNvPr id="27655" name="Picture 44" descr="Untitled-14"/>
          <p:cNvPicPr>
            <a:picLocks noChangeAspect="1"/>
          </p:cNvPicPr>
          <p:nvPr/>
        </p:nvPicPr>
        <p:blipFill>
          <a:blip r:embed="rId3"/>
          <a:srcRect t="-17522" r="13820"/>
          <a:stretch>
            <a:fillRect/>
          </a:stretch>
        </p:blipFill>
        <p:spPr>
          <a:xfrm>
            <a:off x="0" y="914400"/>
            <a:ext cx="7880350" cy="360363"/>
          </a:xfrm>
          <a:prstGeom prst="rect">
            <a:avLst/>
          </a:prstGeom>
          <a:noFill/>
          <a:ln w="9525">
            <a:noFill/>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Rectangle 2"/>
          <p:cNvSpPr>
            <a:spLocks noGrp="1"/>
          </p:cNvSpPr>
          <p:nvPr>
            <p:ph idx="1"/>
          </p:nvPr>
        </p:nvSpPr>
        <p:spPr>
          <a:xfrm>
            <a:off x="0" y="1524000"/>
            <a:ext cx="3200400" cy="5789613"/>
          </a:xfrm>
        </p:spPr>
        <p:txBody>
          <a:bodyPr vert="horz" wrap="square" lIns="91440" tIns="45720" rIns="91440" bIns="45720" anchor="t"/>
          <a:p>
            <a:pPr marL="0" indent="0" algn="just">
              <a:buFont typeface="Times New Roman" panose="02020603050405020304" pitchFamily="18" charset="0"/>
              <a:buNone/>
            </a:pPr>
            <a:r>
              <a:rPr lang="zh-CN" altLang="x-none" sz="2800" dirty="0">
                <a:latin typeface="微软雅黑" panose="020B0503020204020204" pitchFamily="34" charset="-122"/>
                <a:ea typeface="微软雅黑" panose="020B0503020204020204" pitchFamily="34" charset="-122"/>
              </a:rPr>
              <a:t>（</a:t>
            </a:r>
            <a:r>
              <a:rPr lang="zh-CN" altLang="zh-CN" sz="2800" dirty="0">
                <a:latin typeface="微软雅黑" panose="020B0503020204020204" pitchFamily="34" charset="-122"/>
                <a:ea typeface="微软雅黑" panose="020B0503020204020204" pitchFamily="34" charset="-122"/>
              </a:rPr>
              <a:t>1</a:t>
            </a:r>
            <a:r>
              <a:rPr lang="zh-CN" altLang="x-none" sz="2800" dirty="0">
                <a:latin typeface="微软雅黑" panose="020B0503020204020204" pitchFamily="34" charset="-122"/>
                <a:ea typeface="微软雅黑" panose="020B0503020204020204" pitchFamily="34" charset="-122"/>
              </a:rPr>
              <a:t>）条件：</a:t>
            </a:r>
            <a:endParaRPr lang="zh-CN" altLang="x-none" sz="2800" dirty="0">
              <a:latin typeface="微软雅黑" panose="020B0503020204020204" pitchFamily="34" charset="-122"/>
              <a:ea typeface="微软雅黑" panose="020B0503020204020204" pitchFamily="34" charset="-122"/>
            </a:endParaRPr>
          </a:p>
          <a:p>
            <a:pPr marL="0" indent="0" algn="just">
              <a:buFont typeface="Times New Roman" panose="02020603050405020304" pitchFamily="18" charset="0"/>
              <a:buNone/>
            </a:pPr>
            <a:endParaRPr lang="zh-CN" altLang="zh-CN" sz="2800" u="sng" dirty="0">
              <a:latin typeface="微软雅黑" panose="020B0503020204020204" pitchFamily="34" charset="-122"/>
              <a:ea typeface="微软雅黑" panose="020B0503020204020204" pitchFamily="34" charset="-122"/>
            </a:endParaRPr>
          </a:p>
          <a:p>
            <a:pPr marL="0" indent="0" algn="just">
              <a:buFont typeface="Times New Roman" panose="02020603050405020304" pitchFamily="18" charset="0"/>
              <a:buNone/>
            </a:pPr>
            <a:endParaRPr lang="en-US" altLang="zh-CN" sz="2800" u="sng" dirty="0">
              <a:latin typeface="微软雅黑" panose="020B0503020204020204" pitchFamily="34" charset="-122"/>
              <a:ea typeface="微软雅黑" panose="020B0503020204020204" pitchFamily="34" charset="-122"/>
            </a:endParaRPr>
          </a:p>
          <a:p>
            <a:pPr marL="0" indent="0" algn="just">
              <a:buFont typeface="Times New Roman" panose="02020603050405020304" pitchFamily="18" charset="0"/>
              <a:buNone/>
            </a:pPr>
            <a:r>
              <a:rPr lang="zh-CN" altLang="x-none" sz="2800" dirty="0">
                <a:latin typeface="微软雅黑" panose="020B0503020204020204" pitchFamily="34" charset="-122"/>
                <a:ea typeface="微软雅黑" panose="020B0503020204020204" pitchFamily="34" charset="-122"/>
              </a:rPr>
              <a:t>（</a:t>
            </a:r>
            <a:r>
              <a:rPr lang="zh-CN" altLang="zh-CN" sz="2800" dirty="0">
                <a:latin typeface="微软雅黑" panose="020B0503020204020204" pitchFamily="34" charset="-122"/>
                <a:ea typeface="微软雅黑" panose="020B0503020204020204" pitchFamily="34" charset="-122"/>
              </a:rPr>
              <a:t>2</a:t>
            </a:r>
            <a:r>
              <a:rPr lang="zh-CN" altLang="x-none" sz="2800" dirty="0">
                <a:latin typeface="微软雅黑" panose="020B0503020204020204" pitchFamily="34" charset="-122"/>
                <a:ea typeface="微软雅黑" panose="020B0503020204020204" pitchFamily="34" charset="-122"/>
              </a:rPr>
              <a:t>）地点：</a:t>
            </a:r>
            <a:endParaRPr lang="zh-CN" altLang="x-none" sz="2800" u="sng" dirty="0">
              <a:latin typeface="微软雅黑" panose="020B0503020204020204" pitchFamily="34" charset="-122"/>
              <a:ea typeface="微软雅黑" panose="020B0503020204020204" pitchFamily="34" charset="-122"/>
            </a:endParaRPr>
          </a:p>
          <a:p>
            <a:pPr marL="0" indent="0" algn="just">
              <a:buFont typeface="Times New Roman" panose="02020603050405020304" pitchFamily="18" charset="0"/>
              <a:buNone/>
            </a:pPr>
            <a:endParaRPr lang="zh-CN" altLang="x-none" sz="2800" u="sng" dirty="0">
              <a:latin typeface="微软雅黑" panose="020B0503020204020204" pitchFamily="34" charset="-122"/>
              <a:ea typeface="微软雅黑" panose="020B0503020204020204" pitchFamily="34" charset="-122"/>
            </a:endParaRPr>
          </a:p>
          <a:p>
            <a:pPr marL="0" indent="0" algn="just">
              <a:buFont typeface="Times New Roman" panose="02020603050405020304" pitchFamily="18" charset="0"/>
              <a:buNone/>
            </a:pPr>
            <a:r>
              <a:rPr lang="zh-CN" altLang="x-none" sz="2800" dirty="0">
                <a:latin typeface="微软雅黑" panose="020B0503020204020204" pitchFamily="34" charset="-122"/>
                <a:ea typeface="微软雅黑" panose="020B0503020204020204" pitchFamily="34" charset="-122"/>
              </a:rPr>
              <a:t>（</a:t>
            </a:r>
            <a:r>
              <a:rPr lang="zh-CN" altLang="zh-CN" sz="2800" dirty="0">
                <a:latin typeface="微软雅黑" panose="020B0503020204020204" pitchFamily="34" charset="-122"/>
                <a:ea typeface="微软雅黑" panose="020B0503020204020204" pitchFamily="34" charset="-122"/>
              </a:rPr>
              <a:t>3</a:t>
            </a:r>
            <a:r>
              <a:rPr lang="zh-CN" altLang="x-none" sz="2800" dirty="0">
                <a:latin typeface="微软雅黑" panose="020B0503020204020204" pitchFamily="34" charset="-122"/>
                <a:ea typeface="微软雅黑" panose="020B0503020204020204" pitchFamily="34" charset="-122"/>
              </a:rPr>
              <a:t>）主要企业：</a:t>
            </a:r>
            <a:endParaRPr lang="en-US" altLang="zh-CN" sz="2800" dirty="0">
              <a:latin typeface="微软雅黑" panose="020B0503020204020204" pitchFamily="34" charset="-122"/>
              <a:ea typeface="微软雅黑" panose="020B0503020204020204" pitchFamily="34" charset="-122"/>
            </a:endParaRPr>
          </a:p>
          <a:p>
            <a:pPr marL="0" indent="0" algn="just">
              <a:buFont typeface="Times New Roman" panose="02020603050405020304" pitchFamily="18" charset="0"/>
              <a:buNone/>
            </a:pPr>
            <a:endParaRPr lang="en-US" altLang="zh-CN" sz="2800" dirty="0">
              <a:latin typeface="微软雅黑" panose="020B0503020204020204" pitchFamily="34" charset="-122"/>
              <a:ea typeface="微软雅黑" panose="020B0503020204020204" pitchFamily="34" charset="-122"/>
            </a:endParaRPr>
          </a:p>
          <a:p>
            <a:pPr marL="0" indent="0" algn="just">
              <a:buFont typeface="Times New Roman" panose="02020603050405020304" pitchFamily="18" charset="0"/>
              <a:buNone/>
            </a:pPr>
            <a:r>
              <a:rPr lang="zh-CN" altLang="en-US" sz="2800" dirty="0">
                <a:latin typeface="微软雅黑" panose="020B0503020204020204" pitchFamily="34" charset="-122"/>
                <a:ea typeface="微软雅黑" panose="020B0503020204020204" pitchFamily="34" charset="-122"/>
              </a:rPr>
              <a:t>（</a:t>
            </a:r>
            <a:r>
              <a:rPr lang="en-US" altLang="zh-CN" sz="2800" dirty="0">
                <a:latin typeface="微软雅黑" panose="020B0503020204020204" pitchFamily="34" charset="-122"/>
                <a:ea typeface="微软雅黑" panose="020B0503020204020204" pitchFamily="34" charset="-122"/>
              </a:rPr>
              <a:t>4</a:t>
            </a:r>
            <a:r>
              <a:rPr lang="zh-CN" altLang="en-US" sz="2800" dirty="0">
                <a:latin typeface="微软雅黑" panose="020B0503020204020204" pitchFamily="34" charset="-122"/>
                <a:ea typeface="微软雅黑" panose="020B0503020204020204" pitchFamily="34" charset="-122"/>
              </a:rPr>
              <a:t>）影响：</a:t>
            </a:r>
            <a:endParaRPr lang="zh-CN" altLang="x-none" sz="2800" dirty="0">
              <a:latin typeface="微软雅黑" panose="020B0503020204020204" pitchFamily="34" charset="-122"/>
              <a:ea typeface="微软雅黑" panose="020B0503020204020204" pitchFamily="34" charset="-122"/>
            </a:endParaRPr>
          </a:p>
        </p:txBody>
      </p:sp>
      <p:sp>
        <p:nvSpPr>
          <p:cNvPr id="14339" name="Text Box 3"/>
          <p:cNvSpPr txBox="1"/>
          <p:nvPr/>
        </p:nvSpPr>
        <p:spPr>
          <a:xfrm>
            <a:off x="2133600" y="1524000"/>
            <a:ext cx="3416300" cy="1384300"/>
          </a:xfrm>
          <a:prstGeom prst="rect">
            <a:avLst/>
          </a:prstGeom>
          <a:noFill/>
          <a:ln w="9525">
            <a:noFill/>
          </a:ln>
        </p:spPr>
        <p:txBody>
          <a:bodyPr wrap="none">
            <a:spAutoFit/>
          </a:bodyPr>
          <a:p>
            <a:r>
              <a:rPr lang="zh-CN" altLang="zh-CN" sz="2800" b="1" dirty="0">
                <a:solidFill>
                  <a:srgbClr val="002060"/>
                </a:solidFill>
                <a:latin typeface="微软雅黑" panose="020B0503020204020204" pitchFamily="34" charset="-122"/>
                <a:ea typeface="微软雅黑" panose="020B0503020204020204" pitchFamily="34" charset="-122"/>
              </a:rPr>
              <a:t>①</a:t>
            </a:r>
            <a:r>
              <a:rPr lang="zh-CN" altLang="x-none" sz="2800" b="1" dirty="0">
                <a:solidFill>
                  <a:srgbClr val="002060"/>
                </a:solidFill>
                <a:latin typeface="微软雅黑" panose="020B0503020204020204" pitchFamily="34" charset="-122"/>
                <a:ea typeface="微软雅黑" panose="020B0503020204020204" pitchFamily="34" charset="-122"/>
              </a:rPr>
              <a:t>自然经济逐渐解体</a:t>
            </a:r>
            <a:endParaRPr lang="zh-CN" altLang="x-none" sz="2800" b="1" dirty="0">
              <a:solidFill>
                <a:srgbClr val="002060"/>
              </a:solidFill>
              <a:latin typeface="微软雅黑" panose="020B0503020204020204" pitchFamily="34" charset="-122"/>
              <a:ea typeface="微软雅黑" panose="020B0503020204020204" pitchFamily="34" charset="-122"/>
            </a:endParaRPr>
          </a:p>
          <a:p>
            <a:r>
              <a:rPr lang="zh-CN" altLang="zh-CN" sz="2800" b="1" dirty="0">
                <a:solidFill>
                  <a:srgbClr val="002060"/>
                </a:solidFill>
                <a:latin typeface="微软雅黑" panose="020B0503020204020204" pitchFamily="34" charset="-122"/>
                <a:ea typeface="微软雅黑" panose="020B0503020204020204" pitchFamily="34" charset="-122"/>
              </a:rPr>
              <a:t>②</a:t>
            </a:r>
            <a:r>
              <a:rPr lang="zh-CN" altLang="x-none" sz="2800" b="1" dirty="0">
                <a:solidFill>
                  <a:srgbClr val="002060"/>
                </a:solidFill>
                <a:latin typeface="微软雅黑" panose="020B0503020204020204" pitchFamily="34" charset="-122"/>
                <a:ea typeface="微软雅黑" panose="020B0503020204020204" pitchFamily="34" charset="-122"/>
              </a:rPr>
              <a:t>外商企业</a:t>
            </a:r>
            <a:r>
              <a:rPr lang="zh-CN" altLang="en-US" sz="2800" b="1" dirty="0">
                <a:solidFill>
                  <a:srgbClr val="002060"/>
                </a:solidFill>
                <a:latin typeface="微软雅黑" panose="020B0503020204020204" pitchFamily="34" charset="-122"/>
                <a:ea typeface="微软雅黑" panose="020B0503020204020204" pitchFamily="34" charset="-122"/>
              </a:rPr>
              <a:t>的</a:t>
            </a:r>
            <a:r>
              <a:rPr lang="zh-CN" altLang="x-none" sz="2800" b="1" dirty="0">
                <a:solidFill>
                  <a:srgbClr val="002060"/>
                </a:solidFill>
                <a:latin typeface="微软雅黑" panose="020B0503020204020204" pitchFamily="34" charset="-122"/>
                <a:ea typeface="微软雅黑" panose="020B0503020204020204" pitchFamily="34" charset="-122"/>
              </a:rPr>
              <a:t>刺激</a:t>
            </a:r>
            <a:endParaRPr lang="zh-CN" altLang="x-none" sz="2800" b="1" dirty="0">
              <a:solidFill>
                <a:srgbClr val="002060"/>
              </a:solidFill>
              <a:latin typeface="微软雅黑" panose="020B0503020204020204" pitchFamily="34" charset="-122"/>
              <a:ea typeface="微软雅黑" panose="020B0503020204020204" pitchFamily="34" charset="-122"/>
            </a:endParaRPr>
          </a:p>
          <a:p>
            <a:r>
              <a:rPr lang="zh-CN" altLang="zh-CN" sz="2800" b="1" dirty="0">
                <a:solidFill>
                  <a:srgbClr val="002060"/>
                </a:solidFill>
                <a:latin typeface="微软雅黑" panose="020B0503020204020204" pitchFamily="34" charset="-122"/>
                <a:ea typeface="微软雅黑" panose="020B0503020204020204" pitchFamily="34" charset="-122"/>
              </a:rPr>
              <a:t>③</a:t>
            </a:r>
            <a:r>
              <a:rPr lang="zh-CN" altLang="x-none" sz="2800" b="1" dirty="0">
                <a:solidFill>
                  <a:srgbClr val="002060"/>
                </a:solidFill>
                <a:latin typeface="微软雅黑" panose="020B0503020204020204" pitchFamily="34" charset="-122"/>
                <a:ea typeface="微软雅黑" panose="020B0503020204020204" pitchFamily="34" charset="-122"/>
              </a:rPr>
              <a:t>洋务运动的诱导</a:t>
            </a:r>
            <a:endParaRPr lang="zh-CN" altLang="x-none" sz="2800" b="1" dirty="0">
              <a:solidFill>
                <a:srgbClr val="002060"/>
              </a:solidFill>
              <a:latin typeface="Arial" panose="020B0604020202020204" pitchFamily="34" charset="0"/>
            </a:endParaRPr>
          </a:p>
        </p:txBody>
      </p:sp>
      <p:sp>
        <p:nvSpPr>
          <p:cNvPr id="8196" name="Text Box 4"/>
          <p:cNvSpPr txBox="1"/>
          <p:nvPr/>
        </p:nvSpPr>
        <p:spPr>
          <a:xfrm>
            <a:off x="304800" y="685800"/>
            <a:ext cx="8388350" cy="523875"/>
          </a:xfrm>
          <a:prstGeom prst="rect">
            <a:avLst/>
          </a:prstGeom>
          <a:noFill/>
          <a:ln w="9525">
            <a:noFill/>
          </a:ln>
        </p:spPr>
        <p:txBody>
          <a:bodyPr wrap="none">
            <a:spAutoFit/>
          </a:bodyPr>
          <a:p>
            <a:r>
              <a:rPr lang="zh-CN" altLang="zh-CN" sz="2800" b="1" dirty="0">
                <a:latin typeface="微软雅黑" panose="020B0503020204020204" pitchFamily="34" charset="-122"/>
                <a:ea typeface="微软雅黑" panose="020B0503020204020204" pitchFamily="34" charset="-122"/>
              </a:rPr>
              <a:t>1</a:t>
            </a:r>
            <a:r>
              <a:rPr lang="zh-CN" altLang="x-none" sz="2800" b="1" dirty="0">
                <a:latin typeface="微软雅黑" panose="020B0503020204020204" pitchFamily="34" charset="-122"/>
                <a:ea typeface="微软雅黑" panose="020B0503020204020204" pitchFamily="34" charset="-122"/>
              </a:rPr>
              <a:t>、中国民族资本主义的产生（</a:t>
            </a:r>
            <a:r>
              <a:rPr lang="zh-CN" altLang="zh-CN" sz="2800" b="1" dirty="0">
                <a:solidFill>
                  <a:srgbClr val="FF0000"/>
                </a:solidFill>
                <a:latin typeface="微软雅黑" panose="020B0503020204020204" pitchFamily="34" charset="-122"/>
                <a:ea typeface="微软雅黑" panose="020B0503020204020204" pitchFamily="34" charset="-122"/>
              </a:rPr>
              <a:t>19</a:t>
            </a:r>
            <a:r>
              <a:rPr lang="zh-CN" altLang="x-none" sz="2800" b="1" dirty="0">
                <a:solidFill>
                  <a:srgbClr val="FF0000"/>
                </a:solidFill>
                <a:latin typeface="微软雅黑" panose="020B0503020204020204" pitchFamily="34" charset="-122"/>
                <a:ea typeface="微软雅黑" panose="020B0503020204020204" pitchFamily="34" charset="-122"/>
              </a:rPr>
              <a:t>世纪六七十年代</a:t>
            </a:r>
            <a:r>
              <a:rPr lang="zh-CN" altLang="x-none" sz="2800" b="1" dirty="0">
                <a:latin typeface="微软雅黑" panose="020B0503020204020204" pitchFamily="34" charset="-122"/>
                <a:ea typeface="微软雅黑" panose="020B0503020204020204" pitchFamily="34" charset="-122"/>
              </a:rPr>
              <a:t>）</a:t>
            </a:r>
            <a:endParaRPr lang="zh-CN" altLang="x-none" sz="2800" b="1" dirty="0">
              <a:latin typeface="Arial" panose="020B0604020202020204" pitchFamily="34" charset="0"/>
            </a:endParaRPr>
          </a:p>
        </p:txBody>
      </p:sp>
      <p:sp>
        <p:nvSpPr>
          <p:cNvPr id="14341" name="Text Box 5"/>
          <p:cNvSpPr txBox="1"/>
          <p:nvPr/>
        </p:nvSpPr>
        <p:spPr>
          <a:xfrm>
            <a:off x="1981200" y="2971800"/>
            <a:ext cx="2057400" cy="520700"/>
          </a:xfrm>
          <a:prstGeom prst="rect">
            <a:avLst/>
          </a:prstGeom>
          <a:noFill/>
          <a:ln w="9525">
            <a:noFill/>
          </a:ln>
        </p:spPr>
        <p:txBody>
          <a:bodyPr>
            <a:spAutoFit/>
          </a:bodyPr>
          <a:p>
            <a:r>
              <a:rPr lang="zh-CN" altLang="x-none" sz="2800" b="1" dirty="0">
                <a:solidFill>
                  <a:srgbClr val="002060"/>
                </a:solidFill>
                <a:latin typeface="微软雅黑" panose="020B0503020204020204" pitchFamily="34" charset="-122"/>
                <a:ea typeface="微软雅黑" panose="020B0503020204020204" pitchFamily="34" charset="-122"/>
              </a:rPr>
              <a:t>东南沿海</a:t>
            </a:r>
            <a:endParaRPr lang="zh-CN" altLang="x-none" sz="2800" b="1" dirty="0">
              <a:solidFill>
                <a:srgbClr val="002060"/>
              </a:solidFill>
              <a:latin typeface="Arial" panose="020B0604020202020204" pitchFamily="34" charset="0"/>
            </a:endParaRPr>
          </a:p>
        </p:txBody>
      </p:sp>
      <p:sp>
        <p:nvSpPr>
          <p:cNvPr id="14342" name="Text Box 6"/>
          <p:cNvSpPr txBox="1"/>
          <p:nvPr/>
        </p:nvSpPr>
        <p:spPr>
          <a:xfrm>
            <a:off x="2590800" y="3505200"/>
            <a:ext cx="3752850" cy="1377950"/>
          </a:xfrm>
          <a:prstGeom prst="rect">
            <a:avLst/>
          </a:prstGeom>
          <a:noFill/>
          <a:ln w="9525">
            <a:noFill/>
          </a:ln>
        </p:spPr>
        <p:txBody>
          <a:bodyPr wrap="none">
            <a:spAutoFit/>
          </a:bodyPr>
          <a:p>
            <a:r>
              <a:rPr lang="zh-CN" altLang="zh-CN" sz="2800" b="1" dirty="0">
                <a:solidFill>
                  <a:srgbClr val="002060"/>
                </a:solidFill>
                <a:latin typeface="微软雅黑" panose="020B0503020204020204" pitchFamily="34" charset="-122"/>
                <a:ea typeface="微软雅黑" panose="020B0503020204020204" pitchFamily="34" charset="-122"/>
              </a:rPr>
              <a:t>①</a:t>
            </a:r>
            <a:r>
              <a:rPr lang="zh-CN" altLang="x-none" sz="2800" b="1" dirty="0">
                <a:solidFill>
                  <a:srgbClr val="002060"/>
                </a:solidFill>
                <a:latin typeface="微软雅黑" panose="020B0503020204020204" pitchFamily="34" charset="-122"/>
                <a:ea typeface="微软雅黑" panose="020B0503020204020204" pitchFamily="34" charset="-122"/>
              </a:rPr>
              <a:t>上海发昌机器厂</a:t>
            </a:r>
            <a:endParaRPr lang="zh-CN" altLang="x-none" sz="2800" b="1" dirty="0">
              <a:solidFill>
                <a:srgbClr val="002060"/>
              </a:solidFill>
              <a:latin typeface="微软雅黑" panose="020B0503020204020204" pitchFamily="34" charset="-122"/>
              <a:ea typeface="微软雅黑" panose="020B0503020204020204" pitchFamily="34" charset="-122"/>
            </a:endParaRPr>
          </a:p>
          <a:p>
            <a:r>
              <a:rPr lang="zh-CN" altLang="zh-CN" sz="2800" b="1" dirty="0">
                <a:solidFill>
                  <a:srgbClr val="002060"/>
                </a:solidFill>
                <a:latin typeface="微软雅黑" panose="020B0503020204020204" pitchFamily="34" charset="-122"/>
                <a:ea typeface="微软雅黑" panose="020B0503020204020204" pitchFamily="34" charset="-122"/>
              </a:rPr>
              <a:t>②</a:t>
            </a:r>
            <a:r>
              <a:rPr lang="zh-CN" altLang="x-none" sz="2800" b="1" dirty="0">
                <a:solidFill>
                  <a:srgbClr val="002060"/>
                </a:solidFill>
                <a:latin typeface="微软雅黑" panose="020B0503020204020204" pitchFamily="34" charset="-122"/>
                <a:ea typeface="微软雅黑" panose="020B0503020204020204" pitchFamily="34" charset="-122"/>
              </a:rPr>
              <a:t>广东继昌隆缫丝厂</a:t>
            </a:r>
            <a:endParaRPr lang="zh-CN" altLang="x-none" sz="2800" b="1" dirty="0">
              <a:solidFill>
                <a:srgbClr val="002060"/>
              </a:solidFill>
              <a:latin typeface="微软雅黑" panose="020B0503020204020204" pitchFamily="34" charset="-122"/>
              <a:ea typeface="微软雅黑" panose="020B0503020204020204" pitchFamily="34" charset="-122"/>
            </a:endParaRPr>
          </a:p>
          <a:p>
            <a:r>
              <a:rPr lang="zh-CN" altLang="zh-CN" sz="2800" b="1" dirty="0">
                <a:solidFill>
                  <a:srgbClr val="002060"/>
                </a:solidFill>
                <a:latin typeface="微软雅黑" panose="020B0503020204020204" pitchFamily="34" charset="-122"/>
                <a:ea typeface="微软雅黑" panose="020B0503020204020204" pitchFamily="34" charset="-122"/>
              </a:rPr>
              <a:t>③</a:t>
            </a:r>
            <a:r>
              <a:rPr lang="zh-CN" altLang="x-none" sz="2800" b="1" dirty="0">
                <a:solidFill>
                  <a:srgbClr val="002060"/>
                </a:solidFill>
                <a:latin typeface="微软雅黑" panose="020B0503020204020204" pitchFamily="34" charset="-122"/>
                <a:ea typeface="微软雅黑" panose="020B0503020204020204" pitchFamily="34" charset="-122"/>
              </a:rPr>
              <a:t>天津贻来牟机器磨坊</a:t>
            </a:r>
            <a:endParaRPr lang="zh-CN" altLang="x-none" sz="2800" b="1" dirty="0">
              <a:solidFill>
                <a:srgbClr val="002060"/>
              </a:solidFill>
              <a:latin typeface="Arial" panose="020B0604020202020204" pitchFamily="34" charset="0"/>
            </a:endParaRPr>
          </a:p>
        </p:txBody>
      </p:sp>
      <p:sp>
        <p:nvSpPr>
          <p:cNvPr id="7" name="Text Box 4"/>
          <p:cNvSpPr txBox="1">
            <a:spLocks noChangeArrowheads="1"/>
          </p:cNvSpPr>
          <p:nvPr/>
        </p:nvSpPr>
        <p:spPr bwMode="auto">
          <a:xfrm>
            <a:off x="0" y="0"/>
            <a:ext cx="9144000" cy="523875"/>
          </a:xfrm>
          <a:prstGeom prst="rect">
            <a:avLst/>
          </a:prstGeom>
          <a:solidFill>
            <a:srgbClr val="FFC000"/>
          </a:solidFill>
          <a:ln w="38100" cap="sq">
            <a:solidFill>
              <a:srgbClr val="002060"/>
            </a:solidFill>
            <a:prstDash val="sysDot"/>
            <a:miter lim="800000"/>
            <a:headEnd type="none" w="sm" len="sm"/>
            <a:tailEnd type="none" w="sm" len="sm"/>
          </a:ln>
          <a:effectLst/>
        </p:spPr>
        <p:txBody>
          <a:bodyPr>
            <a:spAutoFit/>
          </a:bodyPr>
          <a:lstStyle/>
          <a:p>
            <a:pPr marR="0" algn="ctr" defTabSz="914400" eaLnBrk="0" hangingPunct="0">
              <a:buClrTx/>
              <a:buSzTx/>
              <a:buFontTx/>
              <a:buNone/>
              <a:defRPr/>
            </a:pPr>
            <a:r>
              <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考点</a:t>
            </a:r>
            <a:r>
              <a:rPr kumimoji="0" lang="en-US" altLang="zh-CN"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1</a:t>
            </a:r>
            <a:r>
              <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：民族资本主义的产生与初步发展</a:t>
            </a:r>
            <a:endPar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endParaRPr>
          </a:p>
        </p:txBody>
      </p:sp>
      <p:sp>
        <p:nvSpPr>
          <p:cNvPr id="8" name="Text Box 6"/>
          <p:cNvSpPr txBox="1"/>
          <p:nvPr/>
        </p:nvSpPr>
        <p:spPr>
          <a:xfrm>
            <a:off x="1981200" y="4876800"/>
            <a:ext cx="6705600" cy="3540125"/>
          </a:xfrm>
          <a:prstGeom prst="rect">
            <a:avLst/>
          </a:prstGeom>
          <a:noFill/>
          <a:ln w="9525">
            <a:noFill/>
          </a:ln>
        </p:spPr>
        <p:txBody>
          <a:bodyPr>
            <a:spAutoFit/>
          </a:bodyPr>
          <a:p>
            <a:r>
              <a:rPr lang="zh-CN" altLang="zh-CN" sz="2800" b="1" dirty="0">
                <a:solidFill>
                  <a:srgbClr val="002060"/>
                </a:solidFill>
                <a:latin typeface="微软雅黑" panose="020B0503020204020204" pitchFamily="34" charset="-122"/>
                <a:ea typeface="微软雅黑" panose="020B0503020204020204" pitchFamily="34" charset="-122"/>
              </a:rPr>
              <a:t>①</a:t>
            </a:r>
            <a:r>
              <a:rPr lang="zh-CN" altLang="en-US" sz="2800" b="1" dirty="0">
                <a:solidFill>
                  <a:srgbClr val="002060"/>
                </a:solidFill>
                <a:latin typeface="微软雅黑" panose="020B0503020204020204" pitchFamily="34" charset="-122"/>
                <a:ea typeface="微软雅黑" panose="020B0503020204020204" pitchFamily="34" charset="-122"/>
              </a:rPr>
              <a:t>产生了资本主义生产方式</a:t>
            </a:r>
            <a:endParaRPr lang="zh-CN" altLang="x-none" sz="2800" b="1" dirty="0">
              <a:solidFill>
                <a:srgbClr val="002060"/>
              </a:solidFill>
              <a:latin typeface="微软雅黑" panose="020B0503020204020204" pitchFamily="34" charset="-122"/>
              <a:ea typeface="微软雅黑" panose="020B0503020204020204" pitchFamily="34" charset="-122"/>
            </a:endParaRPr>
          </a:p>
          <a:p>
            <a:r>
              <a:rPr lang="zh-CN" altLang="zh-CN" sz="2800" b="1" dirty="0">
                <a:solidFill>
                  <a:srgbClr val="002060"/>
                </a:solidFill>
                <a:latin typeface="微软雅黑" panose="020B0503020204020204" pitchFamily="34" charset="-122"/>
                <a:ea typeface="微软雅黑" panose="020B0503020204020204" pitchFamily="34" charset="-122"/>
              </a:rPr>
              <a:t>②</a:t>
            </a:r>
            <a:r>
              <a:rPr lang="zh-CN" altLang="en-US" sz="2800" b="1" dirty="0">
                <a:solidFill>
                  <a:srgbClr val="002060"/>
                </a:solidFill>
                <a:latin typeface="微软雅黑" panose="020B0503020204020204" pitchFamily="34" charset="-122"/>
                <a:ea typeface="微软雅黑" panose="020B0503020204020204" pitchFamily="34" charset="-122"/>
              </a:rPr>
              <a:t>产生了民族资产阶级</a:t>
            </a:r>
            <a:endParaRPr lang="zh-CN" altLang="x-none" sz="2800" b="1" dirty="0">
              <a:solidFill>
                <a:srgbClr val="002060"/>
              </a:solidFill>
              <a:latin typeface="微软雅黑" panose="020B0503020204020204" pitchFamily="34" charset="-122"/>
              <a:ea typeface="微软雅黑" panose="020B0503020204020204" pitchFamily="34" charset="-122"/>
            </a:endParaRPr>
          </a:p>
          <a:p>
            <a:r>
              <a:rPr lang="zh-CN" altLang="zh-CN" sz="2800" b="1" dirty="0">
                <a:solidFill>
                  <a:srgbClr val="002060"/>
                </a:solidFill>
                <a:latin typeface="微软雅黑" panose="020B0503020204020204" pitchFamily="34" charset="-122"/>
                <a:ea typeface="微软雅黑" panose="020B0503020204020204" pitchFamily="34" charset="-122"/>
              </a:rPr>
              <a:t>③</a:t>
            </a:r>
            <a:r>
              <a:rPr lang="zh-CN" altLang="en-US" sz="2800" b="1" dirty="0">
                <a:solidFill>
                  <a:srgbClr val="002060"/>
                </a:solidFill>
                <a:latin typeface="微软雅黑" panose="020B0503020204020204" pitchFamily="34" charset="-122"/>
                <a:ea typeface="微软雅黑" panose="020B0503020204020204" pitchFamily="34" charset="-122"/>
              </a:rPr>
              <a:t>促进了早期维新思想的产生</a:t>
            </a:r>
            <a:endParaRPr lang="en-US" altLang="zh-CN" sz="2800" b="1" dirty="0">
              <a:solidFill>
                <a:srgbClr val="002060"/>
              </a:solidFill>
              <a:latin typeface="微软雅黑" panose="020B0503020204020204" pitchFamily="34" charset="-122"/>
              <a:ea typeface="微软雅黑" panose="020B0503020204020204" pitchFamily="34" charset="-122"/>
            </a:endParaRPr>
          </a:p>
          <a:p>
            <a:r>
              <a:rPr lang="en-US" altLang="zh-CN" sz="2800" b="1" dirty="0">
                <a:solidFill>
                  <a:srgbClr val="002060"/>
                </a:solidFill>
                <a:latin typeface="微软雅黑" panose="020B0503020204020204" pitchFamily="34" charset="-122"/>
                <a:ea typeface="微软雅黑" panose="020B0503020204020204" pitchFamily="34" charset="-122"/>
              </a:rPr>
              <a:t>④</a:t>
            </a:r>
            <a:r>
              <a:rPr lang="zh-CN" altLang="en-US" sz="2800" b="1" dirty="0">
                <a:solidFill>
                  <a:srgbClr val="002060"/>
                </a:solidFill>
                <a:latin typeface="微软雅黑" panose="020B0503020204020204" pitchFamily="34" charset="-122"/>
                <a:ea typeface="微软雅黑" panose="020B0503020204020204" pitchFamily="34" charset="-122"/>
              </a:rPr>
              <a:t>一定程度上抵制了列强的经济侵略</a:t>
            </a:r>
            <a:endParaRPr lang="zh-CN" altLang="en-US" sz="2800" b="1" dirty="0">
              <a:solidFill>
                <a:srgbClr val="002060"/>
              </a:solidFill>
              <a:latin typeface="微软雅黑" panose="020B0503020204020204" pitchFamily="34" charset="-122"/>
              <a:ea typeface="微软雅黑" panose="020B0503020204020204" pitchFamily="34" charset="-122"/>
            </a:endParaRPr>
          </a:p>
          <a:p>
            <a:endParaRPr lang="en-US" altLang="zh-CN" sz="2800" b="1" dirty="0">
              <a:solidFill>
                <a:srgbClr val="002060"/>
              </a:solidFill>
              <a:latin typeface="微软雅黑" panose="020B0503020204020204" pitchFamily="34" charset="-122"/>
              <a:ea typeface="微软雅黑" panose="020B0503020204020204" pitchFamily="34" charset="-122"/>
            </a:endParaRPr>
          </a:p>
          <a:p>
            <a:endParaRPr lang="en-US" altLang="zh-CN" sz="2800" b="1" dirty="0">
              <a:solidFill>
                <a:srgbClr val="002060"/>
              </a:solidFill>
              <a:latin typeface="微软雅黑" panose="020B0503020204020204" pitchFamily="34" charset="-122"/>
              <a:ea typeface="微软雅黑" panose="020B0503020204020204" pitchFamily="34" charset="-122"/>
            </a:endParaRPr>
          </a:p>
          <a:p>
            <a:endParaRPr lang="en-US" altLang="zh-CN" sz="2800" b="1" dirty="0">
              <a:solidFill>
                <a:srgbClr val="002060"/>
              </a:solidFill>
              <a:latin typeface="微软雅黑" panose="020B0503020204020204" pitchFamily="34" charset="-122"/>
              <a:ea typeface="微软雅黑" panose="020B0503020204020204" pitchFamily="34" charset="-122"/>
            </a:endParaRPr>
          </a:p>
          <a:p>
            <a:endParaRPr lang="zh-CN" altLang="x-none" sz="2800" b="1" dirty="0">
              <a:solidFill>
                <a:srgbClr val="002060"/>
              </a:solidFill>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wipe(left)">
                                      <p:cBhvr>
                                        <p:cTn id="7" dur="500"/>
                                        <p:tgtEl>
                                          <p:spTgt spid="1433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41"/>
                                        </p:tgtEl>
                                        <p:attrNameLst>
                                          <p:attrName>style.visibility</p:attrName>
                                        </p:attrNameLst>
                                      </p:cBhvr>
                                      <p:to>
                                        <p:strVal val="visible"/>
                                      </p:to>
                                    </p:set>
                                    <p:animEffect transition="in" filter="wipe(left)">
                                      <p:cBhvr>
                                        <p:cTn id="12" dur="500"/>
                                        <p:tgtEl>
                                          <p:spTgt spid="1434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4342">
                                            <p:txEl>
                                              <p:charRg st="0" end="9"/>
                                            </p:txEl>
                                          </p:spTgt>
                                        </p:tgtEl>
                                        <p:attrNameLst>
                                          <p:attrName>style.visibility</p:attrName>
                                        </p:attrNameLst>
                                      </p:cBhvr>
                                      <p:to>
                                        <p:strVal val="visible"/>
                                      </p:to>
                                    </p:set>
                                    <p:animEffect transition="in" filter="wipe(down)">
                                      <p:cBhvr>
                                        <p:cTn id="17" dur="500"/>
                                        <p:tgtEl>
                                          <p:spTgt spid="14342">
                                            <p:txEl>
                                              <p:charRg st="0" end="9"/>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4342">
                                            <p:txEl>
                                              <p:charRg st="9" end="19"/>
                                            </p:txEl>
                                          </p:spTgt>
                                        </p:tgtEl>
                                        <p:attrNameLst>
                                          <p:attrName>style.visibility</p:attrName>
                                        </p:attrNameLst>
                                      </p:cBhvr>
                                      <p:to>
                                        <p:strVal val="visible"/>
                                      </p:to>
                                    </p:set>
                                    <p:animEffect transition="in" filter="wipe(down)">
                                      <p:cBhvr>
                                        <p:cTn id="20" dur="500"/>
                                        <p:tgtEl>
                                          <p:spTgt spid="14342">
                                            <p:txEl>
                                              <p:charRg st="9" end="19"/>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4342">
                                            <p:txEl>
                                              <p:charRg st="19" end="30"/>
                                            </p:txEl>
                                          </p:spTgt>
                                        </p:tgtEl>
                                        <p:attrNameLst>
                                          <p:attrName>style.visibility</p:attrName>
                                        </p:attrNameLst>
                                      </p:cBhvr>
                                      <p:to>
                                        <p:strVal val="visible"/>
                                      </p:to>
                                    </p:set>
                                    <p:animEffect transition="in" filter="wipe(down)">
                                      <p:cBhvr>
                                        <p:cTn id="23" dur="500"/>
                                        <p:tgtEl>
                                          <p:spTgt spid="14342">
                                            <p:txEl>
                                              <p:charRg st="19" end="3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8">
                                            <p:txEl>
                                              <p:charRg st="0" end="13"/>
                                            </p:txEl>
                                          </p:spTgt>
                                        </p:tgtEl>
                                        <p:attrNameLst>
                                          <p:attrName>style.visibility</p:attrName>
                                        </p:attrNameLst>
                                      </p:cBhvr>
                                      <p:to>
                                        <p:strVal val="visible"/>
                                      </p:to>
                                    </p:set>
                                    <p:animEffect transition="in" filter="wipe(down)">
                                      <p:cBhvr>
                                        <p:cTn id="28" dur="500"/>
                                        <p:tgtEl>
                                          <p:spTgt spid="8">
                                            <p:txEl>
                                              <p:charRg st="0" end="13"/>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8">
                                            <p:txEl>
                                              <p:charRg st="13" end="24"/>
                                            </p:txEl>
                                          </p:spTgt>
                                        </p:tgtEl>
                                        <p:attrNameLst>
                                          <p:attrName>style.visibility</p:attrName>
                                        </p:attrNameLst>
                                      </p:cBhvr>
                                      <p:to>
                                        <p:strVal val="visible"/>
                                      </p:to>
                                    </p:set>
                                    <p:animEffect transition="in" filter="wipe(down)">
                                      <p:cBhvr>
                                        <p:cTn id="31" dur="500"/>
                                        <p:tgtEl>
                                          <p:spTgt spid="8">
                                            <p:txEl>
                                              <p:charRg st="13" end="24"/>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8">
                                            <p:txEl>
                                              <p:charRg st="24" end="38"/>
                                            </p:txEl>
                                          </p:spTgt>
                                        </p:tgtEl>
                                        <p:attrNameLst>
                                          <p:attrName>style.visibility</p:attrName>
                                        </p:attrNameLst>
                                      </p:cBhvr>
                                      <p:to>
                                        <p:strVal val="visible"/>
                                      </p:to>
                                    </p:set>
                                    <p:animEffect transition="in" filter="wipe(down)">
                                      <p:cBhvr>
                                        <p:cTn id="34" dur="500"/>
                                        <p:tgtEl>
                                          <p:spTgt spid="8">
                                            <p:txEl>
                                              <p:charRg st="24" end="38"/>
                                            </p:txEl>
                                          </p:spTgt>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8">
                                            <p:txEl>
                                              <p:charRg st="38" end="55"/>
                                            </p:txEl>
                                          </p:spTgt>
                                        </p:tgtEl>
                                        <p:attrNameLst>
                                          <p:attrName>style.visibility</p:attrName>
                                        </p:attrNameLst>
                                      </p:cBhvr>
                                      <p:to>
                                        <p:strVal val="visible"/>
                                      </p:to>
                                    </p:set>
                                    <p:animEffect transition="in" filter="wipe(down)">
                                      <p:cBhvr>
                                        <p:cTn id="37" dur="500"/>
                                        <p:tgtEl>
                                          <p:spTgt spid="8">
                                            <p:txEl>
                                              <p:charRg st="38" end="5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animBg="1"/>
      <p:bldP spid="14341" grpId="0" animBg="1"/>
      <p:bldP spid="14342" grpId="0" animBg="1" build="allAtOnce"/>
      <p:bldP spid="8" grpId="0" animBg="1"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Text Box 2"/>
          <p:cNvSpPr txBox="1">
            <a:spLocks noChangeArrowheads="1"/>
          </p:cNvSpPr>
          <p:nvPr/>
        </p:nvSpPr>
        <p:spPr bwMode="auto">
          <a:xfrm>
            <a:off x="228600" y="685800"/>
            <a:ext cx="4752975" cy="579438"/>
          </a:xfrm>
          <a:prstGeom prst="rect">
            <a:avLst/>
          </a:prstGeom>
          <a:noFill/>
          <a:ln w="9525">
            <a:noFill/>
            <a:miter lim="800000"/>
          </a:ln>
        </p:spPr>
        <p:txBody>
          <a:bodyPr>
            <a:spAutoFit/>
          </a:bodyPr>
          <a:lstStyle/>
          <a:p>
            <a:pPr marR="0" defTabSz="914400" eaLnBrk="0" hangingPunct="0">
              <a:spcBef>
                <a:spcPct val="50000"/>
              </a:spcBef>
              <a:buClrTx/>
              <a:buSzTx/>
              <a:buFontTx/>
              <a:buNone/>
              <a:defRPr/>
            </a:pPr>
            <a:r>
              <a:rPr kumimoji="0" lang="zh-CN" sz="3200" b="1" kern="1200" cap="none" spc="0" normalizeH="0" baseline="0" noProof="0" dirty="0">
                <a:solidFill>
                  <a:schemeClr val="accent2">
                    <a:lumMod val="75000"/>
                  </a:schemeClr>
                </a:solidFill>
                <a:latin typeface="Arial" panose="020B0604020202020204" pitchFamily="34" charset="0"/>
                <a:ea typeface="微软雅黑" panose="020B0503020204020204" pitchFamily="34" charset="-122"/>
                <a:cs typeface="+mn-cs"/>
                <a:sym typeface="Arial" panose="020B0604020202020204" pitchFamily="34" charset="0"/>
              </a:rPr>
              <a:t>推动因素：</a:t>
            </a:r>
            <a:endParaRPr kumimoji="0" lang="zh-CN" sz="3200" b="1" kern="1200" cap="none" spc="0" normalizeH="0" baseline="0" noProof="0" dirty="0">
              <a:solidFill>
                <a:schemeClr val="accent2">
                  <a:lumMod val="75000"/>
                </a:schemeClr>
              </a:solidFill>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31747" name="Text Box 3"/>
          <p:cNvSpPr txBox="1"/>
          <p:nvPr/>
        </p:nvSpPr>
        <p:spPr>
          <a:xfrm>
            <a:off x="2514600" y="685800"/>
            <a:ext cx="6400800" cy="2800350"/>
          </a:xfrm>
          <a:prstGeom prst="rect">
            <a:avLst/>
          </a:prstGeom>
          <a:noFill/>
          <a:ln w="9525">
            <a:noFill/>
          </a:ln>
        </p:spPr>
        <p:txBody>
          <a:bodyPr>
            <a:spAutoFit/>
          </a:bodyPr>
          <a:p>
            <a:pPr eaLnBrk="0" hangingPunct="0">
              <a:spcBef>
                <a:spcPct val="50000"/>
              </a:spcBef>
            </a:pPr>
            <a:r>
              <a:rPr lang="zh-CN" altLang="zh-CN" sz="3200" b="1" dirty="0">
                <a:solidFill>
                  <a:srgbClr val="FF0000"/>
                </a:solidFill>
                <a:latin typeface="Arial" panose="020B0604020202020204" pitchFamily="34" charset="0"/>
                <a:ea typeface="微软雅黑" panose="020B0503020204020204" pitchFamily="34" charset="-122"/>
                <a:sym typeface="Arial" panose="020B0604020202020204" pitchFamily="34" charset="0"/>
              </a:rPr>
              <a:t>1</a:t>
            </a:r>
            <a:r>
              <a:rPr lang="zh-CN" altLang="x-none" sz="3200" b="1" dirty="0">
                <a:solidFill>
                  <a:srgbClr val="FF0000"/>
                </a:solidFill>
                <a:latin typeface="Arial" panose="020B0604020202020204" pitchFamily="34" charset="0"/>
                <a:ea typeface="微软雅黑" panose="020B0503020204020204" pitchFamily="34" charset="-122"/>
                <a:sym typeface="Arial" panose="020B0604020202020204" pitchFamily="34" charset="0"/>
              </a:rPr>
              <a:t>、政府鼓励兴办实业</a:t>
            </a:r>
            <a:endParaRPr lang="zh-CN" altLang="x-none" sz="3200" b="1" dirty="0">
              <a:solidFill>
                <a:srgbClr val="FF0000"/>
              </a:solidFill>
              <a:latin typeface="Arial" panose="020B0604020202020204" pitchFamily="34" charset="0"/>
              <a:ea typeface="微软雅黑" panose="020B0503020204020204" pitchFamily="34" charset="-122"/>
              <a:sym typeface="Arial" panose="020B0604020202020204" pitchFamily="34" charset="0"/>
            </a:endParaRPr>
          </a:p>
          <a:p>
            <a:pPr eaLnBrk="0" hangingPunct="0">
              <a:spcBef>
                <a:spcPct val="50000"/>
              </a:spcBef>
            </a:pPr>
            <a:r>
              <a:rPr lang="zh-CN" altLang="zh-CN" sz="3200" b="1" dirty="0">
                <a:solidFill>
                  <a:srgbClr val="FF0000"/>
                </a:solidFill>
                <a:latin typeface="Arial" panose="020B0604020202020204" pitchFamily="34" charset="0"/>
                <a:ea typeface="微软雅黑" panose="020B0503020204020204" pitchFamily="34" charset="-122"/>
                <a:sym typeface="Arial" panose="020B0604020202020204" pitchFamily="34" charset="0"/>
              </a:rPr>
              <a:t>2</a:t>
            </a:r>
            <a:r>
              <a:rPr lang="zh-CN" altLang="x-none" sz="3200" b="1" dirty="0">
                <a:solidFill>
                  <a:srgbClr val="FF0000"/>
                </a:solidFill>
                <a:latin typeface="Arial" panose="020B0604020202020204" pitchFamily="34" charset="0"/>
                <a:ea typeface="微软雅黑" panose="020B0503020204020204" pitchFamily="34" charset="-122"/>
                <a:sym typeface="Arial" panose="020B0604020202020204" pitchFamily="34" charset="0"/>
              </a:rPr>
              <a:t>、群众反帝爱国运动的推动</a:t>
            </a:r>
            <a:endParaRPr lang="zh-CN" altLang="x-none" sz="3200" b="1" dirty="0">
              <a:solidFill>
                <a:srgbClr val="FF0000"/>
              </a:solidFill>
              <a:latin typeface="Arial" panose="020B0604020202020204" pitchFamily="34" charset="0"/>
              <a:ea typeface="微软雅黑" panose="020B0503020204020204" pitchFamily="34" charset="-122"/>
              <a:sym typeface="Arial" panose="020B0604020202020204" pitchFamily="34" charset="0"/>
            </a:endParaRPr>
          </a:p>
          <a:p>
            <a:pPr eaLnBrk="0" hangingPunct="0">
              <a:spcBef>
                <a:spcPct val="50000"/>
              </a:spcBef>
            </a:pPr>
            <a:r>
              <a:rPr lang="zh-CN" altLang="zh-CN" sz="3200" b="1" dirty="0">
                <a:solidFill>
                  <a:srgbClr val="FF0000"/>
                </a:solidFill>
                <a:latin typeface="Arial" panose="020B0604020202020204" pitchFamily="34" charset="0"/>
                <a:ea typeface="微软雅黑" panose="020B0503020204020204" pitchFamily="34" charset="-122"/>
                <a:sym typeface="Arial" panose="020B0604020202020204" pitchFamily="34" charset="0"/>
              </a:rPr>
              <a:t>3</a:t>
            </a:r>
            <a:r>
              <a:rPr lang="zh-CN" altLang="x-none" sz="3200" b="1" dirty="0">
                <a:solidFill>
                  <a:srgbClr val="FF0000"/>
                </a:solidFill>
                <a:latin typeface="Arial" panose="020B0604020202020204" pitchFamily="34" charset="0"/>
                <a:ea typeface="微软雅黑" panose="020B0503020204020204" pitchFamily="34" charset="-122"/>
                <a:sym typeface="Arial" panose="020B0604020202020204" pitchFamily="34" charset="0"/>
              </a:rPr>
              <a:t>、实业家们自强不息的爱国精神</a:t>
            </a:r>
            <a:endParaRPr lang="zh-CN" altLang="x-none" sz="3200" b="1" dirty="0">
              <a:solidFill>
                <a:srgbClr val="FF0000"/>
              </a:solidFill>
              <a:latin typeface="Arial" panose="020B0604020202020204" pitchFamily="34" charset="0"/>
              <a:ea typeface="微软雅黑" panose="020B0503020204020204" pitchFamily="34" charset="-122"/>
              <a:sym typeface="Arial" panose="020B0604020202020204" pitchFamily="34" charset="0"/>
            </a:endParaRPr>
          </a:p>
          <a:p>
            <a:pPr eaLnBrk="0" hangingPunct="0">
              <a:spcBef>
                <a:spcPct val="50000"/>
              </a:spcBef>
            </a:pPr>
            <a:r>
              <a:rPr lang="zh-CN" altLang="zh-CN" sz="3200" b="1" dirty="0">
                <a:solidFill>
                  <a:srgbClr val="FF0000"/>
                </a:solidFill>
                <a:latin typeface="Arial" panose="020B0604020202020204" pitchFamily="34" charset="0"/>
                <a:ea typeface="微软雅黑" panose="020B0503020204020204" pitchFamily="34" charset="-122"/>
                <a:sym typeface="Arial" panose="020B0604020202020204" pitchFamily="34" charset="0"/>
              </a:rPr>
              <a:t>4</a:t>
            </a:r>
            <a:r>
              <a:rPr lang="zh-CN" altLang="x-none" sz="3200" b="1" dirty="0">
                <a:solidFill>
                  <a:srgbClr val="FF0000"/>
                </a:solidFill>
                <a:latin typeface="Arial" panose="020B0604020202020204" pitchFamily="34" charset="0"/>
                <a:ea typeface="微软雅黑" panose="020B0503020204020204" pitchFamily="34" charset="-122"/>
                <a:sym typeface="Arial" panose="020B0604020202020204" pitchFamily="34" charset="0"/>
              </a:rPr>
              <a:t>、自然经济的逐步解体</a:t>
            </a:r>
            <a:endParaRPr lang="zh-CN" altLang="x-none" sz="3200" b="1" dirty="0">
              <a:solidFill>
                <a:srgbClr val="FF0000"/>
              </a:solidFill>
              <a:latin typeface="Arial" panose="020B0604020202020204" pitchFamily="34" charset="0"/>
              <a:ea typeface="微软雅黑" panose="020B0503020204020204" pitchFamily="34" charset="-122"/>
              <a:sym typeface="Arial" panose="020B0604020202020204" pitchFamily="34" charset="0"/>
            </a:endParaRPr>
          </a:p>
        </p:txBody>
      </p:sp>
      <p:sp>
        <p:nvSpPr>
          <p:cNvPr id="30724" name="Text Box 2"/>
          <p:cNvSpPr txBox="1"/>
          <p:nvPr/>
        </p:nvSpPr>
        <p:spPr>
          <a:xfrm>
            <a:off x="0" y="3200400"/>
            <a:ext cx="3581400" cy="579438"/>
          </a:xfrm>
          <a:prstGeom prst="rect">
            <a:avLst/>
          </a:prstGeom>
          <a:noFill/>
          <a:ln w="9525">
            <a:noFill/>
          </a:ln>
        </p:spPr>
        <p:txBody>
          <a:bodyPr>
            <a:spAutoFit/>
          </a:bodyPr>
          <a:p>
            <a:pPr eaLnBrk="0" hangingPunct="0">
              <a:spcBef>
                <a:spcPct val="50000"/>
              </a:spcBef>
            </a:pPr>
            <a:r>
              <a:rPr lang="zh-CN" altLang="x-none" sz="3200" b="1" dirty="0">
                <a:solidFill>
                  <a:srgbClr val="002060"/>
                </a:solidFill>
                <a:latin typeface="Arial" panose="020B0604020202020204" pitchFamily="34" charset="0"/>
                <a:ea typeface="微软雅黑" panose="020B0503020204020204" pitchFamily="34" charset="-122"/>
              </a:rPr>
              <a:t>阻碍因素：</a:t>
            </a:r>
            <a:endParaRPr lang="zh-CN" altLang="x-none" sz="3200" b="1" dirty="0">
              <a:solidFill>
                <a:srgbClr val="002060"/>
              </a:solidFill>
              <a:latin typeface="Arial" panose="020B0604020202020204" pitchFamily="34" charset="0"/>
              <a:ea typeface="微软雅黑" panose="020B0503020204020204" pitchFamily="34" charset="-122"/>
            </a:endParaRPr>
          </a:p>
        </p:txBody>
      </p:sp>
      <p:sp>
        <p:nvSpPr>
          <p:cNvPr id="7" name="Text Box 4"/>
          <p:cNvSpPr txBox="1"/>
          <p:nvPr/>
        </p:nvSpPr>
        <p:spPr>
          <a:xfrm>
            <a:off x="152400" y="5903913"/>
            <a:ext cx="8991600" cy="954087"/>
          </a:xfrm>
          <a:prstGeom prst="rect">
            <a:avLst/>
          </a:prstGeom>
          <a:solidFill>
            <a:schemeClr val="bg1"/>
          </a:solidFill>
          <a:ln w="9525">
            <a:noFill/>
          </a:ln>
        </p:spPr>
        <p:txBody>
          <a:bodyPr>
            <a:spAutoFit/>
          </a:bodyPr>
          <a:p>
            <a:pPr algn="r" eaLnBrk="0" hangingPunct="0">
              <a:spcBef>
                <a:spcPct val="50000"/>
              </a:spcBef>
            </a:pPr>
            <a:r>
              <a:rPr lang="en-US" altLang="zh-CN" sz="2800" b="1" dirty="0">
                <a:latin typeface="微软雅黑" panose="020B0503020204020204" pitchFamily="34" charset="-122"/>
                <a:ea typeface="微软雅黑" panose="020B0503020204020204" pitchFamily="34" charset="-122"/>
              </a:rPr>
              <a:t>4</a:t>
            </a:r>
            <a:r>
              <a:rPr lang="zh-CN" altLang="x-none" sz="2800" b="1" dirty="0">
                <a:latin typeface="微软雅黑" panose="020B0503020204020204" pitchFamily="34" charset="-122"/>
                <a:ea typeface="微软雅黑" panose="020B0503020204020204" pitchFamily="34" charset="-122"/>
              </a:rPr>
              <a:t>、半殖民地半封建的社会环境。遭到三重压迫和束缚</a:t>
            </a:r>
            <a:r>
              <a:rPr lang="zh-CN" altLang="x-none" sz="2800" b="1" dirty="0">
                <a:solidFill>
                  <a:srgbClr val="FF0000"/>
                </a:solidFill>
                <a:latin typeface="微软雅黑" panose="020B0503020204020204" pitchFamily="34" charset="-122"/>
                <a:ea typeface="微软雅黑" panose="020B0503020204020204" pitchFamily="34" charset="-122"/>
              </a:rPr>
              <a:t>。</a:t>
            </a:r>
            <a:r>
              <a:rPr lang="en-US" altLang="zh-CN" sz="2800" b="1" dirty="0">
                <a:solidFill>
                  <a:srgbClr val="FF0000"/>
                </a:solidFill>
                <a:latin typeface="微软雅黑" panose="020B0503020204020204" pitchFamily="34" charset="-122"/>
                <a:ea typeface="微软雅黑" panose="020B0503020204020204" pitchFamily="34" charset="-122"/>
              </a:rPr>
              <a:t>   </a:t>
            </a:r>
            <a:r>
              <a:rPr lang="zh-CN" altLang="x-none" sz="2800" b="1" dirty="0">
                <a:solidFill>
                  <a:srgbClr val="FF0000"/>
                </a:solidFill>
                <a:latin typeface="微软雅黑" panose="020B0503020204020204" pitchFamily="34" charset="-122"/>
                <a:ea typeface="微软雅黑" panose="020B0503020204020204" pitchFamily="34" charset="-122"/>
              </a:rPr>
              <a:t>（主要因素）</a:t>
            </a:r>
            <a:endParaRPr lang="zh-CN" altLang="x-none" sz="2800" b="1" dirty="0">
              <a:solidFill>
                <a:srgbClr val="FF0000"/>
              </a:solidFill>
              <a:latin typeface="微软雅黑" panose="020B0503020204020204" pitchFamily="34" charset="-122"/>
              <a:ea typeface="微软雅黑" panose="020B0503020204020204" pitchFamily="34" charset="-122"/>
            </a:endParaRPr>
          </a:p>
        </p:txBody>
      </p:sp>
      <p:sp>
        <p:nvSpPr>
          <p:cNvPr id="8" name="Text Box 3"/>
          <p:cNvSpPr txBox="1"/>
          <p:nvPr/>
        </p:nvSpPr>
        <p:spPr>
          <a:xfrm>
            <a:off x="152400" y="3886200"/>
            <a:ext cx="8763000" cy="520700"/>
          </a:xfrm>
          <a:prstGeom prst="rect">
            <a:avLst/>
          </a:prstGeom>
          <a:solidFill>
            <a:schemeClr val="bg1"/>
          </a:solidFill>
          <a:ln w="9525">
            <a:noFill/>
          </a:ln>
        </p:spPr>
        <p:txBody>
          <a:bodyPr>
            <a:spAutoFit/>
          </a:bodyPr>
          <a:p>
            <a:pPr eaLnBrk="0" hangingPunct="0">
              <a:spcBef>
                <a:spcPct val="50000"/>
              </a:spcBef>
            </a:pPr>
            <a:r>
              <a:rPr lang="en-US" altLang="zh-CN" sz="2800" b="1" dirty="0">
                <a:latin typeface="微软雅黑" panose="020B0503020204020204" pitchFamily="34" charset="-122"/>
                <a:ea typeface="微软雅黑" panose="020B0503020204020204" pitchFamily="34" charset="-122"/>
              </a:rPr>
              <a:t> 1</a:t>
            </a:r>
            <a:r>
              <a:rPr lang="zh-CN" altLang="x-none" sz="2800" b="1" dirty="0">
                <a:latin typeface="微软雅黑" panose="020B0503020204020204" pitchFamily="34" charset="-122"/>
                <a:ea typeface="微软雅黑" panose="020B0503020204020204" pitchFamily="34" charset="-122"/>
              </a:rPr>
              <a:t>、资金少、规模小、技术力量薄弱。</a:t>
            </a:r>
            <a:r>
              <a:rPr lang="zh-CN" altLang="x-none" sz="28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（先天不足）</a:t>
            </a:r>
            <a:endParaRPr lang="zh-CN" altLang="x-none" sz="28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9" name="Text Box 5"/>
          <p:cNvSpPr txBox="1"/>
          <p:nvPr/>
        </p:nvSpPr>
        <p:spPr>
          <a:xfrm>
            <a:off x="228600" y="4572000"/>
            <a:ext cx="8686800" cy="949325"/>
          </a:xfrm>
          <a:prstGeom prst="rect">
            <a:avLst/>
          </a:prstGeom>
          <a:solidFill>
            <a:schemeClr val="bg1"/>
          </a:solidFill>
          <a:ln w="9525">
            <a:noFill/>
          </a:ln>
        </p:spPr>
        <p:txBody>
          <a:bodyPr>
            <a:spAutoFit/>
          </a:bodyPr>
          <a:p>
            <a:pPr eaLnBrk="0" hangingPunct="0">
              <a:spcBef>
                <a:spcPct val="50000"/>
              </a:spcBef>
            </a:pPr>
            <a:r>
              <a:rPr lang="en-US" altLang="zh-CN" sz="2800" b="1" dirty="0">
                <a:latin typeface="微软雅黑" panose="020B0503020204020204" pitchFamily="34" charset="-122"/>
                <a:ea typeface="微软雅黑" panose="020B0503020204020204" pitchFamily="34" charset="-122"/>
              </a:rPr>
              <a:t>2</a:t>
            </a:r>
            <a:r>
              <a:rPr lang="zh-CN" altLang="x-none" sz="2800" b="1" dirty="0">
                <a:latin typeface="微软雅黑" panose="020B0503020204020204" pitchFamily="34" charset="-122"/>
                <a:ea typeface="微软雅黑" panose="020B0503020204020204" pitchFamily="34" charset="-122"/>
              </a:rPr>
              <a:t>、行业和地区分布失衡，民族工业未能形成独立完整的工业体系。</a:t>
            </a:r>
            <a:r>
              <a:rPr lang="zh-CN" altLang="x-none" sz="2800" b="1" dirty="0">
                <a:solidFill>
                  <a:srgbClr val="FF0000"/>
                </a:solidFill>
                <a:latin typeface="微软雅黑" panose="020B0503020204020204" pitchFamily="34" charset="-122"/>
                <a:ea typeface="微软雅黑" panose="020B0503020204020204" pitchFamily="34" charset="-122"/>
              </a:rPr>
              <a:t>（</a:t>
            </a:r>
            <a:r>
              <a:rPr lang="zh-CN" altLang="x-none" sz="28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后天畸形）</a:t>
            </a:r>
            <a:endParaRPr lang="zh-CN" altLang="x-none" sz="28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0" name="Text Box 6"/>
          <p:cNvSpPr txBox="1"/>
          <p:nvPr/>
        </p:nvSpPr>
        <p:spPr>
          <a:xfrm>
            <a:off x="228600" y="5486400"/>
            <a:ext cx="8763000" cy="520700"/>
          </a:xfrm>
          <a:prstGeom prst="rect">
            <a:avLst/>
          </a:prstGeom>
          <a:solidFill>
            <a:schemeClr val="bg1"/>
          </a:solidFill>
          <a:ln w="9525">
            <a:noFill/>
          </a:ln>
        </p:spPr>
        <p:txBody>
          <a:bodyPr>
            <a:spAutoFit/>
          </a:bodyPr>
          <a:p>
            <a:pPr eaLnBrk="0" hangingPunct="0">
              <a:spcBef>
                <a:spcPct val="50000"/>
              </a:spcBef>
            </a:pPr>
            <a:r>
              <a:rPr lang="en-US" altLang="zh-CN" sz="2800" b="1" dirty="0">
                <a:latin typeface="微软雅黑" panose="020B0503020204020204" pitchFamily="34" charset="-122"/>
                <a:ea typeface="微软雅黑" panose="020B0503020204020204" pitchFamily="34" charset="-122"/>
              </a:rPr>
              <a:t>3</a:t>
            </a:r>
            <a:r>
              <a:rPr lang="zh-CN" altLang="x-none" sz="2800" b="1" dirty="0">
                <a:latin typeface="微软雅黑" panose="020B0503020204020204" pitchFamily="34" charset="-122"/>
                <a:ea typeface="微软雅黑" panose="020B0503020204020204" pitchFamily="34" charset="-122"/>
              </a:rPr>
              <a:t>、近代中国政局长期动荡。</a:t>
            </a:r>
            <a:r>
              <a:rPr lang="zh-CN" altLang="x-none" sz="2800" b="1" dirty="0">
                <a:solidFill>
                  <a:srgbClr val="FF0000"/>
                </a:solidFill>
                <a:latin typeface="微软雅黑" panose="020B0503020204020204" pitchFamily="34" charset="-122"/>
                <a:ea typeface="微软雅黑" panose="020B0503020204020204" pitchFamily="34" charset="-122"/>
              </a:rPr>
              <a:t>（社会环境）</a:t>
            </a:r>
            <a:endParaRPr lang="zh-CN" altLang="x-none" sz="2800" b="1" dirty="0">
              <a:solidFill>
                <a:srgbClr val="FF0000"/>
              </a:solidFill>
              <a:latin typeface="微软雅黑" panose="020B0503020204020204" pitchFamily="34" charset="-122"/>
              <a:ea typeface="微软雅黑" panose="020B0503020204020204" pitchFamily="34" charset="-122"/>
            </a:endParaRPr>
          </a:p>
        </p:txBody>
      </p:sp>
      <p:sp>
        <p:nvSpPr>
          <p:cNvPr id="11" name="Text Box 4"/>
          <p:cNvSpPr txBox="1">
            <a:spLocks noChangeArrowheads="1"/>
          </p:cNvSpPr>
          <p:nvPr/>
        </p:nvSpPr>
        <p:spPr bwMode="auto">
          <a:xfrm>
            <a:off x="0" y="0"/>
            <a:ext cx="9144000" cy="523875"/>
          </a:xfrm>
          <a:prstGeom prst="rect">
            <a:avLst/>
          </a:prstGeom>
          <a:solidFill>
            <a:srgbClr val="FFC000"/>
          </a:solidFill>
          <a:ln w="38100" cap="sq">
            <a:solidFill>
              <a:srgbClr val="002060"/>
            </a:solidFill>
            <a:prstDash val="sysDot"/>
            <a:miter lim="800000"/>
            <a:headEnd type="none" w="sm" len="sm"/>
            <a:tailEnd type="none" w="sm" len="sm"/>
          </a:ln>
          <a:effectLst/>
        </p:spPr>
        <p:txBody>
          <a:bodyPr>
            <a:spAutoFit/>
          </a:bodyPr>
          <a:lstStyle/>
          <a:p>
            <a:pPr marR="0" algn="ctr" defTabSz="914400" eaLnBrk="0" hangingPunct="0">
              <a:buClrTx/>
              <a:buSzTx/>
              <a:buFontTx/>
              <a:buNone/>
              <a:defRPr/>
            </a:pPr>
            <a:r>
              <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考点</a:t>
            </a:r>
            <a:r>
              <a:rPr kumimoji="0" lang="en-US" altLang="zh-CN"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4</a:t>
            </a:r>
            <a:r>
              <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：影响中国民族工业发展的主要因素</a:t>
            </a:r>
            <a:endPar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linds(horizontal)">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linds(horizontal)">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31747">
                                            <p:txEl>
                                              <p:charRg st="0" end="11"/>
                                            </p:txEl>
                                          </p:spTgt>
                                        </p:tgtEl>
                                        <p:attrNameLst>
                                          <p:attrName>style.visibility</p:attrName>
                                        </p:attrNameLst>
                                      </p:cBhvr>
                                      <p:to>
                                        <p:strVal val="visible"/>
                                      </p:to>
                                    </p:set>
                                    <p:animEffect transition="in" filter="diamond(in)">
                                      <p:cBhvr>
                                        <p:cTn id="28" dur="500"/>
                                        <p:tgtEl>
                                          <p:spTgt spid="31747">
                                            <p:txEl>
                                              <p:charRg st="0" end="1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31747">
                                            <p:txEl>
                                              <p:charRg st="11" end="25"/>
                                            </p:txEl>
                                          </p:spTgt>
                                        </p:tgtEl>
                                        <p:attrNameLst>
                                          <p:attrName>style.visibility</p:attrName>
                                        </p:attrNameLst>
                                      </p:cBhvr>
                                      <p:to>
                                        <p:strVal val="visible"/>
                                      </p:to>
                                    </p:set>
                                    <p:animEffect transition="in" filter="diamond(in)">
                                      <p:cBhvr>
                                        <p:cTn id="33" dur="500"/>
                                        <p:tgtEl>
                                          <p:spTgt spid="31747">
                                            <p:txEl>
                                              <p:charRg st="11" end="2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8" presetClass="entr" presetSubtype="16" fill="hold" grpId="0" nodeType="clickEffect">
                                  <p:stCondLst>
                                    <p:cond delay="0"/>
                                  </p:stCondLst>
                                  <p:childTnLst>
                                    <p:set>
                                      <p:cBhvr>
                                        <p:cTn id="37" dur="1" fill="hold">
                                          <p:stCondLst>
                                            <p:cond delay="0"/>
                                          </p:stCondLst>
                                        </p:cTn>
                                        <p:tgtEl>
                                          <p:spTgt spid="31747">
                                            <p:txEl>
                                              <p:charRg st="25" end="41"/>
                                            </p:txEl>
                                          </p:spTgt>
                                        </p:tgtEl>
                                        <p:attrNameLst>
                                          <p:attrName>style.visibility</p:attrName>
                                        </p:attrNameLst>
                                      </p:cBhvr>
                                      <p:to>
                                        <p:strVal val="visible"/>
                                      </p:to>
                                    </p:set>
                                    <p:animEffect transition="in" filter="diamond(in)">
                                      <p:cBhvr>
                                        <p:cTn id="38" dur="500"/>
                                        <p:tgtEl>
                                          <p:spTgt spid="31747">
                                            <p:txEl>
                                              <p:charRg st="25" end="4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8" presetClass="entr" presetSubtype="16" fill="hold" grpId="0" nodeType="clickEffect">
                                  <p:stCondLst>
                                    <p:cond delay="0"/>
                                  </p:stCondLst>
                                  <p:childTnLst>
                                    <p:set>
                                      <p:cBhvr>
                                        <p:cTn id="42" dur="1" fill="hold">
                                          <p:stCondLst>
                                            <p:cond delay="0"/>
                                          </p:stCondLst>
                                        </p:cTn>
                                        <p:tgtEl>
                                          <p:spTgt spid="31747">
                                            <p:txEl>
                                              <p:charRg st="41" end="53"/>
                                            </p:txEl>
                                          </p:spTgt>
                                        </p:tgtEl>
                                        <p:attrNameLst>
                                          <p:attrName>style.visibility</p:attrName>
                                        </p:attrNameLst>
                                      </p:cBhvr>
                                      <p:to>
                                        <p:strVal val="visible"/>
                                      </p:to>
                                    </p:set>
                                    <p:animEffect transition="in" filter="diamond(in)">
                                      <p:cBhvr>
                                        <p:cTn id="43" dur="500"/>
                                        <p:tgtEl>
                                          <p:spTgt spid="31747">
                                            <p:txEl>
                                              <p:charRg st="41" end="5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animBg="1" build="p"/>
      <p:bldP spid="7" grpId="0" animBg="1"/>
      <p:bldP spid="8" grpId="0" animBg="1"/>
      <p:bldP spid="9" grpId="0" animBg="1"/>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1746" name="Group 39"/>
          <p:cNvGrpSpPr/>
          <p:nvPr/>
        </p:nvGrpSpPr>
        <p:grpSpPr>
          <a:xfrm>
            <a:off x="457200" y="685800"/>
            <a:ext cx="3886200" cy="676275"/>
            <a:chOff x="-56" y="65"/>
            <a:chExt cx="5424" cy="426"/>
          </a:xfrm>
        </p:grpSpPr>
        <p:pic>
          <p:nvPicPr>
            <p:cNvPr id="31758" name="Picture 40" descr="bar shadow"/>
            <p:cNvPicPr>
              <a:picLocks noChangeAspect="1"/>
            </p:cNvPicPr>
            <p:nvPr/>
          </p:nvPicPr>
          <p:blipFill>
            <a:blip r:embed="rId1">
              <a:lum bright="35999"/>
            </a:blip>
            <a:srcRect l="6296"/>
            <a:stretch>
              <a:fillRect/>
            </a:stretch>
          </p:blipFill>
          <p:spPr>
            <a:xfrm>
              <a:off x="0" y="65"/>
              <a:ext cx="5368" cy="426"/>
            </a:xfrm>
            <a:prstGeom prst="rect">
              <a:avLst/>
            </a:prstGeom>
            <a:noFill/>
            <a:ln w="9525">
              <a:noFill/>
            </a:ln>
          </p:spPr>
        </p:pic>
        <p:sp>
          <p:nvSpPr>
            <p:cNvPr id="31759" name="AutoShape 41"/>
            <p:cNvSpPr/>
            <p:nvPr/>
          </p:nvSpPr>
          <p:spPr>
            <a:xfrm>
              <a:off x="-56" y="71"/>
              <a:ext cx="5377" cy="363"/>
            </a:xfrm>
            <a:prstGeom prst="roundRect">
              <a:avLst>
                <a:gd name="adj" fmla="val 12120"/>
              </a:avLst>
            </a:prstGeom>
            <a:gradFill rotWithShape="1">
              <a:gsLst>
                <a:gs pos="0">
                  <a:srgbClr val="351C05"/>
                </a:gs>
                <a:gs pos="100000">
                  <a:srgbClr val="190D02"/>
                </a:gs>
              </a:gsLst>
              <a:lin ang="5400000" scaled="1"/>
              <a:tileRect/>
            </a:gradFill>
            <a:ln w="9525">
              <a:noFill/>
            </a:ln>
          </p:spPr>
          <p:txBody>
            <a:bodyPr wrap="none" anchor="ctr"/>
            <a:p>
              <a:pPr algn="ctr" eaLnBrk="0" hangingPunct="0"/>
              <a:endParaRPr lang="zh-CN" altLang="en-US" dirty="0">
                <a:latin typeface="Arial" panose="020B0604020202020204" pitchFamily="34" charset="0"/>
              </a:endParaRPr>
            </a:p>
          </p:txBody>
        </p:sp>
        <p:sp>
          <p:nvSpPr>
            <p:cNvPr id="68650" name="AutoShape 42"/>
            <p:cNvSpPr>
              <a:spLocks noChangeArrowheads="1"/>
            </p:cNvSpPr>
            <p:nvPr/>
          </p:nvSpPr>
          <p:spPr bwMode="auto">
            <a:xfrm>
              <a:off x="-43" y="80"/>
              <a:ext cx="5353" cy="181"/>
            </a:xfrm>
            <a:prstGeom prst="roundRect">
              <a:avLst>
                <a:gd name="adj" fmla="val 16667"/>
              </a:avLst>
            </a:prstGeom>
            <a:gradFill rotWithShape="1">
              <a:gsLst>
                <a:gs pos="0">
                  <a:schemeClr val="bg1">
                    <a:alpha val="22000"/>
                  </a:schemeClr>
                </a:gs>
                <a:gs pos="100000">
                  <a:schemeClr val="bg1">
                    <a:gamma/>
                    <a:shade val="46275"/>
                    <a:invGamma/>
                    <a:alpha val="0"/>
                  </a:schemeClr>
                </a:gs>
              </a:gsLst>
              <a:lin ang="5400000" scaled="1"/>
            </a:gradFill>
            <a:ln w="9525">
              <a:noFill/>
              <a:round/>
            </a:ln>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1761" name="AutoShape 43"/>
            <p:cNvSpPr/>
            <p:nvPr/>
          </p:nvSpPr>
          <p:spPr>
            <a:xfrm rot="5400000">
              <a:off x="5049" y="161"/>
              <a:ext cx="344" cy="181"/>
            </a:xfrm>
            <a:prstGeom prst="roundRect">
              <a:avLst>
                <a:gd name="adj" fmla="val 16829"/>
              </a:avLst>
            </a:prstGeom>
            <a:gradFill rotWithShape="1">
              <a:gsLst>
                <a:gs pos="0">
                  <a:schemeClr val="bg1">
                    <a:alpha val="15999"/>
                  </a:schemeClr>
                </a:gs>
                <a:gs pos="100000">
                  <a:srgbClr val="767676">
                    <a:alpha val="0"/>
                  </a:srgbClr>
                </a:gs>
              </a:gsLst>
              <a:lin ang="5400000" scaled="1"/>
              <a:tileRect/>
            </a:gradFill>
            <a:ln w="9525">
              <a:noFill/>
            </a:ln>
          </p:spPr>
          <p:txBody>
            <a:bodyPr rot="10800000" vert="eaVert" wrap="none" anchor="ctr"/>
            <a:p>
              <a:pPr algn="ctr" eaLnBrk="0" hangingPunct="0"/>
              <a:endParaRPr lang="zh-CN" altLang="en-US" dirty="0">
                <a:latin typeface="Arial" panose="020B0604020202020204" pitchFamily="34" charset="0"/>
              </a:endParaRPr>
            </a:p>
          </p:txBody>
        </p:sp>
      </p:grpSp>
      <p:sp>
        <p:nvSpPr>
          <p:cNvPr id="348165" name="AutoShape 5"/>
          <p:cNvSpPr>
            <a:spLocks noChangeArrowheads="1"/>
          </p:cNvSpPr>
          <p:nvPr/>
        </p:nvSpPr>
        <p:spPr bwMode="auto">
          <a:xfrm>
            <a:off x="0" y="1752600"/>
            <a:ext cx="8686800" cy="3429000"/>
          </a:xfrm>
          <a:prstGeom prst="cloudCallout">
            <a:avLst>
              <a:gd name="adj1" fmla="val 11458"/>
              <a:gd name="adj2" fmla="val -39329"/>
            </a:avLst>
          </a:prstGeom>
          <a:solidFill>
            <a:srgbClr val="CCFFFF"/>
          </a:solidFill>
          <a:ln w="9525">
            <a:solidFill>
              <a:schemeClr val="tx1"/>
            </a:solidFill>
            <a:round/>
          </a:ln>
        </p:spPr>
        <p:txBody>
          <a:bodyPr rIns="0"/>
          <a:lstStyle/>
          <a:p>
            <a:pPr marL="0" marR="0" lvl="0" indent="0" algn="l" defTabSz="914400" rtl="0" eaLnBrk="0" fontAlgn="base" latinLnBrk="0" hangingPunct="0">
              <a:lnSpc>
                <a:spcPct val="110000"/>
              </a:lnSpc>
              <a:spcBef>
                <a:spcPct val="0"/>
              </a:spcBef>
              <a:spcAft>
                <a:spcPct val="0"/>
              </a:spcAft>
              <a:buClrTx/>
              <a:buSzTx/>
              <a:buFontTx/>
              <a:buNone/>
              <a:defRPr/>
            </a:pPr>
            <a:endParaRPr kumimoji="1" lang="zh-CN" altLang="zh-CN" sz="2400" b="0" i="0" u="none" strike="noStrike" kern="1200" cap="none" spc="0" normalizeH="0" baseline="0" noProof="0">
              <a:ln>
                <a:noFill/>
              </a:ln>
              <a:solidFill>
                <a:srgbClr val="FF0000"/>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31748" name="Text Box 12"/>
          <p:cNvSpPr txBox="1"/>
          <p:nvPr/>
        </p:nvSpPr>
        <p:spPr>
          <a:xfrm>
            <a:off x="1219200" y="685800"/>
            <a:ext cx="2667000" cy="579438"/>
          </a:xfrm>
          <a:prstGeom prst="rect">
            <a:avLst/>
          </a:prstGeom>
          <a:noFill/>
          <a:ln w="9525">
            <a:noFill/>
          </a:ln>
        </p:spPr>
        <p:txBody>
          <a:bodyPr>
            <a:spAutoFit/>
          </a:bodyPr>
          <a:p>
            <a:pPr eaLnBrk="0" hangingPunct="0"/>
            <a:r>
              <a:rPr lang="zh-CN" altLang="en-US" sz="3200" dirty="0">
                <a:solidFill>
                  <a:schemeClr val="bg1"/>
                </a:solidFill>
                <a:latin typeface="Arial" panose="020B0604020202020204" pitchFamily="34" charset="0"/>
                <a:ea typeface="方正隶书简体" pitchFamily="65" charset="-122"/>
              </a:rPr>
              <a:t>合作探究</a:t>
            </a:r>
            <a:endParaRPr lang="zh-CN" altLang="en-US" sz="3200" dirty="0">
              <a:solidFill>
                <a:schemeClr val="bg1"/>
              </a:solidFill>
              <a:latin typeface="Arial" panose="020B0604020202020204" pitchFamily="34" charset="0"/>
              <a:ea typeface="方正隶书简体" pitchFamily="65" charset="-122"/>
            </a:endParaRPr>
          </a:p>
        </p:txBody>
      </p:sp>
      <p:sp>
        <p:nvSpPr>
          <p:cNvPr id="68624" name="Rectangle 16"/>
          <p:cNvSpPr>
            <a:spLocks noChangeArrowheads="1"/>
          </p:cNvSpPr>
          <p:nvPr/>
        </p:nvSpPr>
        <p:spPr bwMode="auto">
          <a:xfrm>
            <a:off x="609600" y="2514600"/>
            <a:ext cx="8077200" cy="1938338"/>
          </a:xfrm>
          <a:prstGeom prst="rect">
            <a:avLst/>
          </a:prstGeom>
          <a:noFill/>
          <a:ln w="9525">
            <a:noFill/>
            <a:miter lim="800000"/>
          </a:ln>
          <a:effec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1" lang="zh-CN" altLang="en-US" sz="40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mn-cs"/>
              </a:rPr>
              <a:t>小组合作探究三：</a:t>
            </a:r>
            <a:r>
              <a:rPr kumimoji="1" lang="zh-CN" altLang="en-US" sz="4000" b="1" i="0" u="none" strike="noStrike" kern="1200" cap="none" spc="0" normalizeH="0" baseline="0" noProof="0" dirty="0">
                <a:ln>
                  <a:noFill/>
                </a:ln>
                <a:solidFill>
                  <a:srgbClr val="002060"/>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mn-cs"/>
              </a:rPr>
              <a:t>民族资本主义在中国近代历史发展进程中的地位和作用。</a:t>
            </a:r>
            <a:endParaRPr kumimoji="1" lang="zh-CN" altLang="en-US" sz="3200" b="0" i="0" u="none" strike="noStrike" kern="1200" cap="none" spc="0" normalizeH="0" baseline="0" noProof="0" dirty="0">
              <a:ln>
                <a:noFill/>
              </a:ln>
              <a:solidFill>
                <a:srgbClr val="002060"/>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mn-cs"/>
            </a:endParaRPr>
          </a:p>
        </p:txBody>
      </p:sp>
      <p:grpSp>
        <p:nvGrpSpPr>
          <p:cNvPr id="31750" name="Group 32"/>
          <p:cNvGrpSpPr/>
          <p:nvPr/>
        </p:nvGrpSpPr>
        <p:grpSpPr>
          <a:xfrm>
            <a:off x="7772400" y="228600"/>
            <a:ext cx="1019175" cy="1031875"/>
            <a:chOff x="5055" y="43"/>
            <a:chExt cx="642" cy="650"/>
          </a:xfrm>
        </p:grpSpPr>
        <p:sp>
          <p:nvSpPr>
            <p:cNvPr id="31752" name="Oval 33"/>
            <p:cNvSpPr/>
            <p:nvPr/>
          </p:nvSpPr>
          <p:spPr>
            <a:xfrm>
              <a:off x="5071" y="67"/>
              <a:ext cx="610" cy="610"/>
            </a:xfrm>
            <a:prstGeom prst="ellipse">
              <a:avLst/>
            </a:prstGeom>
            <a:gradFill rotWithShape="1">
              <a:gsLst>
                <a:gs pos="0">
                  <a:srgbClr val="DDE5EB"/>
                </a:gs>
                <a:gs pos="100000">
                  <a:srgbClr val="A8AEB3"/>
                </a:gs>
              </a:gsLst>
              <a:lin ang="2700000" scaled="1"/>
              <a:tileRect/>
            </a:gradFill>
            <a:ln w="9525">
              <a:noFill/>
            </a:ln>
          </p:spPr>
          <p:txBody>
            <a:bodyPr wrap="none" anchor="ctr"/>
            <a:p>
              <a:pPr algn="ctr" eaLnBrk="0" hangingPunct="0"/>
              <a:endParaRPr lang="zh-CN" altLang="en-US" dirty="0">
                <a:latin typeface="Arial" panose="020B0604020202020204" pitchFamily="34" charset="0"/>
              </a:endParaRPr>
            </a:p>
          </p:txBody>
        </p:sp>
        <p:sp>
          <p:nvSpPr>
            <p:cNvPr id="68642" name="AutoShape 34"/>
            <p:cNvSpPr>
              <a:spLocks noChangeArrowheads="1"/>
            </p:cNvSpPr>
            <p:nvPr/>
          </p:nvSpPr>
          <p:spPr bwMode="auto">
            <a:xfrm>
              <a:off x="5055" y="51"/>
              <a:ext cx="642" cy="642"/>
            </a:xfrm>
            <a:custGeom>
              <a:avLst/>
              <a:gdLst>
                <a:gd name="G0" fmla="+- 893 0 0"/>
                <a:gd name="G1" fmla="+- 21600 0 893"/>
                <a:gd name="G2" fmla="+- 21600 0 893"/>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893" y="10800"/>
                  </a:moveTo>
                  <a:cubicBezTo>
                    <a:pt x="893" y="16271"/>
                    <a:pt x="5329" y="20707"/>
                    <a:pt x="10800" y="20707"/>
                  </a:cubicBezTo>
                  <a:cubicBezTo>
                    <a:pt x="16271" y="20707"/>
                    <a:pt x="20707" y="16271"/>
                    <a:pt x="20707" y="10800"/>
                  </a:cubicBezTo>
                  <a:cubicBezTo>
                    <a:pt x="20707" y="5329"/>
                    <a:pt x="16271" y="893"/>
                    <a:pt x="10800" y="893"/>
                  </a:cubicBezTo>
                  <a:cubicBezTo>
                    <a:pt x="5329" y="893"/>
                    <a:pt x="893" y="5329"/>
                    <a:pt x="893" y="10800"/>
                  </a:cubicBezTo>
                  <a:close/>
                </a:path>
              </a:pathLst>
            </a:custGeom>
            <a:gradFill rotWithShape="1">
              <a:gsLst>
                <a:gs pos="0">
                  <a:srgbClr val="384A5E">
                    <a:gamma/>
                    <a:shade val="46275"/>
                    <a:invGamma/>
                  </a:srgbClr>
                </a:gs>
                <a:gs pos="50000">
                  <a:srgbClr val="384A5E"/>
                </a:gs>
                <a:gs pos="100000">
                  <a:srgbClr val="384A5E">
                    <a:gamma/>
                    <a:shade val="46275"/>
                    <a:invGamma/>
                  </a:srgbClr>
                </a:gs>
              </a:gsLst>
              <a:lin ang="2700000" scaled="1"/>
            </a:gradFill>
            <a:ln w="9525">
              <a:noFill/>
              <a:round/>
            </a:ln>
            <a:effectLst>
              <a:outerShdw dist="17961" dir="2700000" algn="ctr" rotWithShape="0">
                <a:srgbClr val="5F5F5F">
                  <a:alpha val="50000"/>
                </a:srgbClr>
              </a:outerShdw>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nvGrpSpPr>
            <p:cNvPr id="31754" name="Group 35"/>
            <p:cNvGrpSpPr/>
            <p:nvPr/>
          </p:nvGrpSpPr>
          <p:grpSpPr>
            <a:xfrm>
              <a:off x="5063" y="43"/>
              <a:ext cx="555" cy="570"/>
              <a:chOff x="5078" y="41"/>
              <a:chExt cx="555" cy="570"/>
            </a:xfrm>
          </p:grpSpPr>
          <p:pic>
            <p:nvPicPr>
              <p:cNvPr id="31756" name="Picture 36" descr="globe"/>
              <p:cNvPicPr>
                <a:picLocks noChangeAspect="1"/>
              </p:cNvPicPr>
              <p:nvPr/>
            </p:nvPicPr>
            <p:blipFill>
              <a:blip r:embed="rId2"/>
              <a:stretch>
                <a:fillRect/>
              </a:stretch>
            </p:blipFill>
            <p:spPr>
              <a:xfrm>
                <a:off x="5155" y="133"/>
                <a:ext cx="478" cy="478"/>
              </a:xfrm>
              <a:prstGeom prst="rect">
                <a:avLst/>
              </a:prstGeom>
              <a:noFill/>
              <a:ln w="9525">
                <a:noFill/>
              </a:ln>
            </p:spPr>
          </p:pic>
          <p:sp>
            <p:nvSpPr>
              <p:cNvPr id="68645" name="Oval 37"/>
              <p:cNvSpPr>
                <a:spLocks noChangeArrowheads="1"/>
              </p:cNvSpPr>
              <p:nvPr/>
            </p:nvSpPr>
            <p:spPr bwMode="auto">
              <a:xfrm rot="-1700833">
                <a:off x="5078" y="41"/>
                <a:ext cx="507" cy="365"/>
              </a:xfrm>
              <a:prstGeom prst="ellipse">
                <a:avLst/>
              </a:prstGeom>
              <a:gradFill rotWithShape="1">
                <a:gsLst>
                  <a:gs pos="0">
                    <a:schemeClr val="bg1">
                      <a:alpha val="47000"/>
                    </a:schemeClr>
                  </a:gs>
                  <a:gs pos="100000">
                    <a:schemeClr val="bg1">
                      <a:gamma/>
                      <a:shade val="46275"/>
                      <a:invGamma/>
                      <a:alpha val="0"/>
                    </a:schemeClr>
                  </a:gs>
                </a:gsLst>
                <a:path path="shape">
                  <a:fillToRect l="50000" t="50000" r="50000" b="50000"/>
                </a:path>
              </a:gradFill>
              <a:ln w="9525">
                <a:noFill/>
                <a:round/>
              </a:ln>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68646" name="AutoShape 38"/>
            <p:cNvSpPr>
              <a:spLocks noChangeArrowheads="1"/>
            </p:cNvSpPr>
            <p:nvPr/>
          </p:nvSpPr>
          <p:spPr bwMode="auto">
            <a:xfrm>
              <a:off x="5055" y="51"/>
              <a:ext cx="642" cy="642"/>
            </a:xfrm>
            <a:custGeom>
              <a:avLst/>
              <a:gdLst>
                <a:gd name="G0" fmla="+- 893 0 0"/>
                <a:gd name="G1" fmla="+- 21600 0 893"/>
                <a:gd name="G2" fmla="+- 21600 0 893"/>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893" y="10800"/>
                  </a:moveTo>
                  <a:cubicBezTo>
                    <a:pt x="893" y="16271"/>
                    <a:pt x="5329" y="20707"/>
                    <a:pt x="10800" y="20707"/>
                  </a:cubicBezTo>
                  <a:cubicBezTo>
                    <a:pt x="16271" y="20707"/>
                    <a:pt x="20707" y="16271"/>
                    <a:pt x="20707" y="10800"/>
                  </a:cubicBezTo>
                  <a:cubicBezTo>
                    <a:pt x="20707" y="5329"/>
                    <a:pt x="16271" y="893"/>
                    <a:pt x="10800" y="893"/>
                  </a:cubicBezTo>
                  <a:cubicBezTo>
                    <a:pt x="5329" y="893"/>
                    <a:pt x="893" y="5329"/>
                    <a:pt x="893" y="10800"/>
                  </a:cubicBezTo>
                  <a:close/>
                </a:path>
              </a:pathLst>
            </a:custGeom>
            <a:gradFill rotWithShape="1">
              <a:gsLst>
                <a:gs pos="0">
                  <a:schemeClr val="bg1">
                    <a:alpha val="16000"/>
                  </a:schemeClr>
                </a:gs>
                <a:gs pos="100000">
                  <a:schemeClr val="bg1">
                    <a:gamma/>
                    <a:shade val="46275"/>
                    <a:invGamma/>
                    <a:alpha val="0"/>
                  </a:schemeClr>
                </a:gs>
              </a:gsLst>
              <a:lin ang="2700000" scaled="1"/>
            </a:gradFill>
            <a:ln w="9525">
              <a:solidFill>
                <a:srgbClr val="C5D3DD"/>
              </a:solidFill>
              <a:round/>
            </a:ln>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pic>
        <p:nvPicPr>
          <p:cNvPr id="31751" name="Picture 44" descr="Untitled-14"/>
          <p:cNvPicPr>
            <a:picLocks noChangeAspect="1"/>
          </p:cNvPicPr>
          <p:nvPr/>
        </p:nvPicPr>
        <p:blipFill>
          <a:blip r:embed="rId3"/>
          <a:srcRect t="-17522" r="13820"/>
          <a:stretch>
            <a:fillRect/>
          </a:stretch>
        </p:blipFill>
        <p:spPr>
          <a:xfrm>
            <a:off x="0" y="914400"/>
            <a:ext cx="7880350" cy="360363"/>
          </a:xfrm>
          <a:prstGeom prst="rect">
            <a:avLst/>
          </a:prstGeom>
          <a:noFill/>
          <a:ln w="9525">
            <a:noFill/>
          </a:ln>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2"/>
          <p:cNvSpPr>
            <a:spLocks noGrp="1"/>
          </p:cNvSpPr>
          <p:nvPr>
            <p:ph idx="1"/>
          </p:nvPr>
        </p:nvSpPr>
        <p:spPr>
          <a:xfrm>
            <a:off x="107950" y="1539240"/>
            <a:ext cx="9036050" cy="3610610"/>
          </a:xfrm>
        </p:spPr>
        <p:txBody>
          <a:bodyPr vert="horz" wrap="square" lIns="91440" tIns="45720" rIns="91440" bIns="45720" anchor="t"/>
          <a:p>
            <a:pPr eaLnBrk="1" hangingPunct="1">
              <a:buFont typeface="Times New Roman" panose="02020603050405020304" pitchFamily="18" charset="0"/>
              <a:buNone/>
            </a:pPr>
            <a:r>
              <a:rPr lang="zh-CN" altLang="zh-CN" sz="2800" b="1" dirty="0">
                <a:ea typeface="宋体" panose="02010600030101010101" pitchFamily="2" charset="-122"/>
              </a:rPr>
              <a:t>【</a:t>
            </a:r>
            <a:r>
              <a:rPr lang="zh-CN" altLang="x-none" sz="2800" b="1" dirty="0">
                <a:ea typeface="宋体" panose="02010600030101010101" pitchFamily="2" charset="-122"/>
              </a:rPr>
              <a:t>材料一</a:t>
            </a:r>
            <a:r>
              <a:rPr lang="zh-CN" altLang="zh-CN" sz="2800" b="1" dirty="0">
                <a:ea typeface="宋体" panose="02010600030101010101" pitchFamily="2" charset="-122"/>
              </a:rPr>
              <a:t>】</a:t>
            </a:r>
            <a:r>
              <a:rPr lang="zh-CN" altLang="x-none" sz="2800" b="1" dirty="0">
                <a:ea typeface="宋体" panose="02010600030101010101" pitchFamily="2" charset="-122"/>
              </a:rPr>
              <a:t>民族资本主义经济在</a:t>
            </a:r>
            <a:r>
              <a:rPr lang="zh-CN" altLang="x-none" sz="2800" b="1" u="sng" dirty="0">
                <a:solidFill>
                  <a:srgbClr val="FF0000"/>
                </a:solidFill>
                <a:ea typeface="宋体" panose="02010600030101010101" pitchFamily="2" charset="-122"/>
              </a:rPr>
              <a:t>国民经济</a:t>
            </a:r>
            <a:r>
              <a:rPr lang="zh-CN" altLang="x-none" sz="2800" b="1" dirty="0">
                <a:ea typeface="宋体" panose="02010600030101010101" pitchFamily="2" charset="-122"/>
              </a:rPr>
              <a:t>中所占比重很小，始终没有成为中国社会经济的主导形式。</a:t>
            </a:r>
            <a:r>
              <a:rPr lang="zh-CN" altLang="zh-CN" sz="2800" b="1" dirty="0">
                <a:ea typeface="宋体" panose="02010600030101010101" pitchFamily="2" charset="-122"/>
              </a:rPr>
              <a:t>1936</a:t>
            </a:r>
            <a:r>
              <a:rPr lang="zh-CN" altLang="x-none" sz="2800" b="1" dirty="0">
                <a:ea typeface="宋体" panose="02010600030101010101" pitchFamily="2" charset="-122"/>
              </a:rPr>
              <a:t>年，资本主义现代工业产值只占工农业总产值的</a:t>
            </a:r>
            <a:r>
              <a:rPr lang="zh-CN" altLang="zh-CN" sz="2800" b="1" dirty="0">
                <a:ea typeface="宋体" panose="02010600030101010101" pitchFamily="2" charset="-122"/>
              </a:rPr>
              <a:t>10.8%</a:t>
            </a:r>
            <a:r>
              <a:rPr lang="zh-CN" altLang="x-none" sz="2800" b="1" dirty="0">
                <a:ea typeface="宋体" panose="02010600030101010101" pitchFamily="2" charset="-122"/>
              </a:rPr>
              <a:t>，</a:t>
            </a:r>
            <a:r>
              <a:rPr lang="zh-CN" altLang="zh-CN" sz="2800" b="1" dirty="0">
                <a:ea typeface="宋体" panose="02010600030101010101" pitchFamily="2" charset="-122"/>
              </a:rPr>
              <a:t>1949</a:t>
            </a:r>
            <a:r>
              <a:rPr lang="zh-CN" altLang="x-none" sz="2800" b="1" dirty="0">
                <a:ea typeface="宋体" panose="02010600030101010101" pitchFamily="2" charset="-122"/>
              </a:rPr>
              <a:t>年占工农业产值的</a:t>
            </a:r>
            <a:r>
              <a:rPr lang="zh-CN" altLang="zh-CN" sz="2800" b="1" dirty="0">
                <a:ea typeface="宋体" panose="02010600030101010101" pitchFamily="2" charset="-122"/>
              </a:rPr>
              <a:t>17%</a:t>
            </a:r>
            <a:r>
              <a:rPr lang="zh-CN" altLang="x-none" sz="2800" b="1" dirty="0">
                <a:ea typeface="宋体" panose="02010600030101010101" pitchFamily="2" charset="-122"/>
              </a:rPr>
              <a:t>。──其力量之弱可见一斑。</a:t>
            </a:r>
            <a:endParaRPr lang="zh-CN" altLang="x-none" sz="2800" b="1" dirty="0">
              <a:ea typeface="宋体" panose="02010600030101010101" pitchFamily="2" charset="-122"/>
            </a:endParaRPr>
          </a:p>
          <a:p>
            <a:pPr eaLnBrk="1" hangingPunct="1">
              <a:buFont typeface="Times New Roman" panose="02020603050405020304" pitchFamily="18" charset="0"/>
              <a:buNone/>
            </a:pPr>
            <a:endParaRPr lang="zh-CN" altLang="zh-CN" sz="2800" dirty="0">
              <a:ea typeface="宋体" panose="02010600030101010101" pitchFamily="2" charset="-122"/>
            </a:endParaRPr>
          </a:p>
        </p:txBody>
      </p:sp>
      <p:sp>
        <p:nvSpPr>
          <p:cNvPr id="32771" name="Text Box 3"/>
          <p:cNvSpPr txBox="1"/>
          <p:nvPr/>
        </p:nvSpPr>
        <p:spPr>
          <a:xfrm>
            <a:off x="107950" y="5589588"/>
            <a:ext cx="8929688" cy="519112"/>
          </a:xfrm>
          <a:prstGeom prst="rect">
            <a:avLst/>
          </a:prstGeom>
          <a:noFill/>
          <a:ln w="9525">
            <a:noFill/>
          </a:ln>
        </p:spPr>
        <p:txBody>
          <a:bodyPr>
            <a:spAutoFit/>
          </a:bodyPr>
          <a:p>
            <a:pPr eaLnBrk="0" hangingPunct="0"/>
            <a:endParaRPr lang="zh-CN" altLang="zh-CN" sz="2800" b="1" dirty="0">
              <a:solidFill>
                <a:srgbClr val="FF0000"/>
              </a:solidFill>
              <a:latin typeface="Arial" panose="020B0604020202020204" pitchFamily="34" charset="0"/>
            </a:endParaRPr>
          </a:p>
        </p:txBody>
      </p:sp>
      <p:sp>
        <p:nvSpPr>
          <p:cNvPr id="32772" name="Text Box 4"/>
          <p:cNvSpPr txBox="1"/>
          <p:nvPr/>
        </p:nvSpPr>
        <p:spPr>
          <a:xfrm>
            <a:off x="179388" y="6022975"/>
            <a:ext cx="9001125" cy="358775"/>
          </a:xfrm>
          <a:prstGeom prst="rect">
            <a:avLst/>
          </a:prstGeom>
          <a:noFill/>
          <a:ln w="9525">
            <a:noFill/>
          </a:ln>
        </p:spPr>
        <p:txBody>
          <a:bodyPr>
            <a:spAutoFit/>
          </a:bodyPr>
          <a:p>
            <a:pPr eaLnBrk="0" hangingPunct="0"/>
            <a:endParaRPr lang="zh-CN" altLang="zh-CN" b="1" dirty="0">
              <a:latin typeface="Arial" panose="020B0604020202020204" pitchFamily="34" charset="0"/>
            </a:endParaRPr>
          </a:p>
        </p:txBody>
      </p:sp>
      <p:sp>
        <p:nvSpPr>
          <p:cNvPr id="34821" name="Text Box 5"/>
          <p:cNvSpPr txBox="1"/>
          <p:nvPr/>
        </p:nvSpPr>
        <p:spPr>
          <a:xfrm>
            <a:off x="107950" y="3489960"/>
            <a:ext cx="8769985" cy="2891790"/>
          </a:xfrm>
          <a:prstGeom prst="rect">
            <a:avLst/>
          </a:prstGeom>
          <a:solidFill>
            <a:schemeClr val="bg1"/>
          </a:solidFill>
          <a:ln w="28575" cap="flat" cmpd="sng">
            <a:solidFill>
              <a:srgbClr val="FF0000"/>
            </a:solidFill>
            <a:prstDash val="solid"/>
            <a:miter/>
            <a:headEnd type="none" w="med" len="med"/>
            <a:tailEnd type="none" w="med" len="med"/>
          </a:ln>
        </p:spPr>
        <p:txBody>
          <a:bodyPr wrap="square">
            <a:spAutoFit/>
          </a:bodyPr>
          <a:p>
            <a:pPr eaLnBrk="0" hangingPunct="0">
              <a:spcBef>
                <a:spcPct val="50000"/>
              </a:spcBef>
            </a:pPr>
            <a:r>
              <a:rPr lang="en-US" altLang="zh-CN" sz="2800" b="1" dirty="0">
                <a:solidFill>
                  <a:srgbClr val="FF0000"/>
                </a:solidFill>
                <a:latin typeface="黑体" panose="02010609060101010101" pitchFamily="49" charset="-122"/>
                <a:ea typeface="黑体" panose="02010609060101010101" pitchFamily="49" charset="-122"/>
              </a:rPr>
              <a:t>1</a:t>
            </a:r>
            <a:r>
              <a:rPr lang="zh-CN" altLang="zh-CN" sz="2800" b="1" dirty="0">
                <a:solidFill>
                  <a:srgbClr val="FF0000"/>
                </a:solidFill>
                <a:latin typeface="黑体" panose="02010609060101010101" pitchFamily="49" charset="-122"/>
                <a:ea typeface="黑体" panose="02010609060101010101" pitchFamily="49" charset="-122"/>
              </a:rPr>
              <a:t>、</a:t>
            </a:r>
            <a:r>
              <a:rPr lang="zh-CN" altLang="x-none" sz="2800" b="1" dirty="0">
                <a:solidFill>
                  <a:srgbClr val="FF0000"/>
                </a:solidFill>
                <a:latin typeface="黑体" panose="02010609060101010101" pitchFamily="49" charset="-122"/>
                <a:ea typeface="黑体" panose="02010609060101010101" pitchFamily="49" charset="-122"/>
              </a:rPr>
              <a:t>是一种新的经济成分，代表了先进的生产力。</a:t>
            </a:r>
            <a:endParaRPr lang="zh-CN" altLang="x-none" sz="2800" b="1" dirty="0">
              <a:solidFill>
                <a:srgbClr val="FF0000"/>
              </a:solidFill>
              <a:latin typeface="黑体" panose="02010609060101010101" pitchFamily="49" charset="-122"/>
              <a:ea typeface="黑体" panose="02010609060101010101" pitchFamily="49" charset="-122"/>
            </a:endParaRPr>
          </a:p>
          <a:p>
            <a:pPr eaLnBrk="0" hangingPunct="0">
              <a:spcBef>
                <a:spcPct val="50000"/>
              </a:spcBef>
            </a:pPr>
            <a:r>
              <a:rPr lang="zh-CN" altLang="x-none" sz="2800" b="1" dirty="0">
                <a:solidFill>
                  <a:srgbClr val="FF0000"/>
                </a:solidFill>
                <a:latin typeface="黑体" panose="02010609060101010101" pitchFamily="49" charset="-122"/>
                <a:ea typeface="黑体" panose="02010609060101010101" pitchFamily="49" charset="-122"/>
              </a:rPr>
              <a:t>２、在近代中国经济中所占比例很小</a:t>
            </a:r>
            <a:endParaRPr lang="zh-CN" altLang="x-none" sz="2800" b="1" dirty="0">
              <a:solidFill>
                <a:srgbClr val="FF0000"/>
              </a:solidFill>
              <a:latin typeface="黑体" panose="02010609060101010101" pitchFamily="49" charset="-122"/>
              <a:ea typeface="黑体" panose="02010609060101010101" pitchFamily="49" charset="-122"/>
            </a:endParaRPr>
          </a:p>
          <a:p>
            <a:pPr eaLnBrk="0" hangingPunct="0">
              <a:spcBef>
                <a:spcPct val="50000"/>
              </a:spcBef>
            </a:pPr>
            <a:r>
              <a:rPr lang="en-US" altLang="zh-CN" sz="2800" b="1" dirty="0">
                <a:solidFill>
                  <a:srgbClr val="FF0000"/>
                </a:solidFill>
                <a:latin typeface="黑体" panose="02010609060101010101" pitchFamily="49" charset="-122"/>
                <a:ea typeface="黑体" panose="02010609060101010101" pitchFamily="49" charset="-122"/>
              </a:rPr>
              <a:t>3</a:t>
            </a:r>
            <a:r>
              <a:rPr lang="zh-CN" altLang="en-US" sz="2800" b="1" dirty="0">
                <a:solidFill>
                  <a:srgbClr val="FF0000"/>
                </a:solidFill>
                <a:latin typeface="黑体" panose="02010609060101010101" pitchFamily="49" charset="-122"/>
                <a:ea typeface="黑体" panose="02010609060101010101" pitchFamily="49" charset="-122"/>
              </a:rPr>
              <a:t>、没有形成完整的工业体系，</a:t>
            </a:r>
            <a:endParaRPr lang="zh-CN" altLang="x-none" sz="2800" b="1" dirty="0">
              <a:solidFill>
                <a:srgbClr val="FF0000"/>
              </a:solidFill>
              <a:latin typeface="黑体" panose="02010609060101010101" pitchFamily="49" charset="-122"/>
              <a:ea typeface="黑体" panose="02010609060101010101" pitchFamily="49" charset="-122"/>
            </a:endParaRPr>
          </a:p>
          <a:p>
            <a:pPr eaLnBrk="0" hangingPunct="0">
              <a:spcBef>
                <a:spcPct val="50000"/>
              </a:spcBef>
            </a:pPr>
            <a:r>
              <a:rPr lang="zh-CN" altLang="x-none" sz="2800" b="1" dirty="0">
                <a:solidFill>
                  <a:srgbClr val="FF0000"/>
                </a:solidFill>
                <a:latin typeface="黑体" panose="02010609060101010101" pitchFamily="49" charset="-122"/>
                <a:ea typeface="黑体" panose="02010609060101010101" pitchFamily="49" charset="-122"/>
              </a:rPr>
              <a:t>在夹缝中生存，始终不占主导地位，难以独立发展</a:t>
            </a:r>
            <a:endParaRPr lang="zh-CN" altLang="x-none" sz="2800" b="1" dirty="0">
              <a:solidFill>
                <a:srgbClr val="FF0000"/>
              </a:solidFill>
              <a:latin typeface="黑体" panose="02010609060101010101" pitchFamily="49" charset="-122"/>
              <a:ea typeface="黑体" panose="02010609060101010101" pitchFamily="49" charset="-122"/>
            </a:endParaRPr>
          </a:p>
          <a:p>
            <a:pPr eaLnBrk="0" hangingPunct="0"/>
            <a:endParaRPr lang="zh-CN" altLang="x-none" sz="2800" b="1" dirty="0">
              <a:solidFill>
                <a:srgbClr val="FF0000"/>
              </a:solidFill>
              <a:latin typeface="黑体" panose="02010609060101010101" pitchFamily="49" charset="-122"/>
              <a:ea typeface="黑体" panose="02010609060101010101" pitchFamily="49" charset="-122"/>
            </a:endParaRPr>
          </a:p>
        </p:txBody>
      </p:sp>
      <p:sp>
        <p:nvSpPr>
          <p:cNvPr id="32774" name="Text Box 6"/>
          <p:cNvSpPr txBox="1"/>
          <p:nvPr/>
        </p:nvSpPr>
        <p:spPr>
          <a:xfrm>
            <a:off x="0" y="586105"/>
            <a:ext cx="9144000" cy="953135"/>
          </a:xfrm>
          <a:prstGeom prst="rect">
            <a:avLst/>
          </a:prstGeom>
          <a:noFill/>
          <a:ln w="9525">
            <a:noFill/>
          </a:ln>
        </p:spPr>
        <p:txBody>
          <a:bodyPr wrap="square">
            <a:spAutoFit/>
          </a:bodyPr>
          <a:p>
            <a:pPr eaLnBrk="0" hangingPunct="0"/>
            <a:r>
              <a:rPr lang="zh-CN" altLang="x-none" sz="2800" b="1" dirty="0">
                <a:solidFill>
                  <a:srgbClr val="0E0E14"/>
                </a:solidFill>
                <a:latin typeface="Arial" panose="020B0604020202020204" pitchFamily="34" charset="0"/>
              </a:rPr>
              <a:t>结合下列材料和所学知识，概述民族资本主义在中国近代历史进程中地位和作用。</a:t>
            </a:r>
            <a:endParaRPr lang="zh-CN" altLang="x-none" sz="2800" b="1" dirty="0">
              <a:solidFill>
                <a:srgbClr val="0E0E14"/>
              </a:solidFill>
              <a:latin typeface="Arial" panose="020B0604020202020204" pitchFamily="34" charset="0"/>
            </a:endParaRPr>
          </a:p>
        </p:txBody>
      </p:sp>
      <p:sp>
        <p:nvSpPr>
          <p:cNvPr id="8" name="Text Box 4"/>
          <p:cNvSpPr txBox="1">
            <a:spLocks noChangeArrowheads="1"/>
          </p:cNvSpPr>
          <p:nvPr/>
        </p:nvSpPr>
        <p:spPr bwMode="auto">
          <a:xfrm>
            <a:off x="0" y="0"/>
            <a:ext cx="9144000" cy="461963"/>
          </a:xfrm>
          <a:prstGeom prst="rect">
            <a:avLst/>
          </a:prstGeom>
          <a:solidFill>
            <a:srgbClr val="FFC000"/>
          </a:solidFill>
          <a:ln w="38100" cap="sq">
            <a:solidFill>
              <a:srgbClr val="002060"/>
            </a:solidFill>
            <a:prstDash val="sysDot"/>
            <a:miter lim="800000"/>
            <a:headEnd type="none" w="sm" len="sm"/>
            <a:tailEnd type="none" w="sm" len="sm"/>
          </a:ln>
          <a:effectLst/>
        </p:spPr>
        <p:txBody>
          <a:bodyPr>
            <a:spAutoFit/>
          </a:bodyPr>
          <a:lstStyle/>
          <a:p>
            <a:pPr marR="0" defTabSz="914400" eaLnBrk="0" hangingPunct="0">
              <a:buClrTx/>
              <a:buSzTx/>
              <a:buFontTx/>
              <a:buNone/>
              <a:defRPr/>
            </a:pPr>
            <a:r>
              <a:rPr kumimoji="0" lang="zh-CN" altLang="en-US" sz="24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考点</a:t>
            </a:r>
            <a:r>
              <a:rPr kumimoji="0" lang="en-US" altLang="zh-CN" sz="24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5</a:t>
            </a:r>
            <a:r>
              <a:rPr kumimoji="0" lang="zh-CN" altLang="en-US" sz="24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：民族资本主义在中国近代历史发展进程中的地位和作用。</a:t>
            </a:r>
            <a:endParaRPr kumimoji="0" lang="zh-CN" altLang="en-US" sz="24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4818">
                                            <p:txEl>
                                              <p:charRg st="0" end="104"/>
                                            </p:txEl>
                                          </p:spTgt>
                                        </p:tgtEl>
                                        <p:attrNameLst>
                                          <p:attrName>style.visibility</p:attrName>
                                        </p:attrNameLst>
                                      </p:cBhvr>
                                      <p:to>
                                        <p:strVal val="visible"/>
                                      </p:to>
                                    </p:set>
                                    <p:anim calcmode="lin" valueType="num">
                                      <p:cBhvr additive="base">
                                        <p:cTn id="7" dur="500" fill="hold"/>
                                        <p:tgtEl>
                                          <p:spTgt spid="34818">
                                            <p:txEl>
                                              <p:charRg st="0" end="10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8">
                                            <p:txEl>
                                              <p:charRg st="0" end="10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4821"/>
                                        </p:tgtEl>
                                        <p:attrNameLst>
                                          <p:attrName>style.visibility</p:attrName>
                                        </p:attrNameLst>
                                      </p:cBhvr>
                                      <p:to>
                                        <p:strVal val="visible"/>
                                      </p:to>
                                    </p:set>
                                    <p:anim calcmode="lin" valueType="num">
                                      <p:cBhvr additive="base">
                                        <p:cTn id="13" dur="500" fill="hold"/>
                                        <p:tgtEl>
                                          <p:spTgt spid="34821"/>
                                        </p:tgtEl>
                                        <p:attrNameLst>
                                          <p:attrName>ppt_x</p:attrName>
                                        </p:attrNameLst>
                                      </p:cBhvr>
                                      <p:tavLst>
                                        <p:tav tm="0">
                                          <p:val>
                                            <p:strVal val="ppt_x"/>
                                          </p:val>
                                        </p:tav>
                                        <p:tav tm="100000">
                                          <p:val>
                                            <p:strVal val="ppt_x"/>
                                          </p:val>
                                        </p:tav>
                                      </p:tavLst>
                                    </p:anim>
                                    <p:anim calcmode="lin" valueType="num">
                                      <p:cBhvr additive="base">
                                        <p:cTn id="14" dur="500" fill="hold"/>
                                        <p:tgtEl>
                                          <p:spTgt spid="34821"/>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4821">
                                            <p:txEl>
                                              <p:charRg st="0" end="21"/>
                                            </p:txEl>
                                          </p:spTgt>
                                        </p:tgtEl>
                                        <p:attrNameLst>
                                          <p:attrName>style.visibility</p:attrName>
                                        </p:attrNameLst>
                                      </p:cBhvr>
                                      <p:to>
                                        <p:strVal val="visible"/>
                                      </p:to>
                                    </p:set>
                                    <p:anim calcmode="lin" valueType="num">
                                      <p:cBhvr additive="base">
                                        <p:cTn id="17" dur="500" fill="hold"/>
                                        <p:tgtEl>
                                          <p:spTgt spid="34821">
                                            <p:txEl>
                                              <p:charRg st="0" end="2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4821">
                                            <p:txEl>
                                              <p:charRg st="0" end="2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4821">
                                            <p:txEl>
                                              <p:charRg st="1" end="1"/>
                                            </p:txEl>
                                          </p:spTgt>
                                        </p:tgtEl>
                                        <p:attrNameLst>
                                          <p:attrName>style.visibility</p:attrName>
                                        </p:attrNameLst>
                                      </p:cBhvr>
                                      <p:to>
                                        <p:strVal val="visible"/>
                                      </p:to>
                                    </p:set>
                                    <p:anim calcmode="lin" valueType="num">
                                      <p:cBhvr additive="base">
                                        <p:cTn id="21" dur="500" fill="hold"/>
                                        <p:tgtEl>
                                          <p:spTgt spid="34821">
                                            <p:txEl>
                                              <p:char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4821">
                                            <p:txEl>
                                              <p:charRg st="1" end="1"/>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4821">
                                            <p:txEl>
                                              <p:charRg st="2" end="2"/>
                                            </p:txEl>
                                          </p:spTgt>
                                        </p:tgtEl>
                                        <p:attrNameLst>
                                          <p:attrName>style.visibility</p:attrName>
                                        </p:attrNameLst>
                                      </p:cBhvr>
                                      <p:to>
                                        <p:strVal val="visible"/>
                                      </p:to>
                                    </p:set>
                                    <p:anim calcmode="lin" valueType="num">
                                      <p:cBhvr additive="base">
                                        <p:cTn id="25" dur="500" fill="hold"/>
                                        <p:tgtEl>
                                          <p:spTgt spid="34821">
                                            <p:txEl>
                                              <p:char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4821">
                                            <p:txEl>
                                              <p:char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4821">
                                            <p:txEl>
                                              <p:charRg st="21" end="44"/>
                                            </p:txEl>
                                          </p:spTgt>
                                        </p:tgtEl>
                                        <p:attrNameLst>
                                          <p:attrName>style.visibility</p:attrName>
                                        </p:attrNameLst>
                                      </p:cBhvr>
                                      <p:to>
                                        <p:strVal val="visible"/>
                                      </p:to>
                                    </p:set>
                                    <p:anim calcmode="lin" valueType="num">
                                      <p:cBhvr additive="base">
                                        <p:cTn id="29" dur="500" fill="hold"/>
                                        <p:tgtEl>
                                          <p:spTgt spid="34821">
                                            <p:txEl>
                                              <p:charRg st="21" end="4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4821">
                                            <p:txEl>
                                              <p:charRg st="21" end="4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Text Box 2"/>
          <p:cNvSpPr txBox="1"/>
          <p:nvPr/>
        </p:nvSpPr>
        <p:spPr>
          <a:xfrm>
            <a:off x="0" y="1600200"/>
            <a:ext cx="9144000" cy="1635125"/>
          </a:xfrm>
          <a:prstGeom prst="rect">
            <a:avLst/>
          </a:prstGeom>
          <a:noFill/>
          <a:ln w="9525">
            <a:noFill/>
          </a:ln>
        </p:spPr>
        <p:txBody>
          <a:bodyPr>
            <a:spAutoFit/>
          </a:bodyPr>
          <a:p>
            <a:pPr eaLnBrk="0" hangingPunct="0">
              <a:lnSpc>
                <a:spcPct val="90000"/>
              </a:lnSpc>
            </a:pPr>
            <a:r>
              <a:rPr lang="zh-CN" altLang="zh-CN" sz="2800" b="1" dirty="0">
                <a:solidFill>
                  <a:srgbClr val="0E0E14"/>
                </a:solidFill>
                <a:latin typeface="Arial" panose="020B0604020202020204" pitchFamily="34" charset="0"/>
              </a:rPr>
              <a:t>【</a:t>
            </a:r>
            <a:r>
              <a:rPr lang="zh-CN" altLang="x-none" sz="2800" b="1" dirty="0">
                <a:solidFill>
                  <a:srgbClr val="0E0E14"/>
                </a:solidFill>
                <a:latin typeface="Arial" panose="020B0604020202020204" pitchFamily="34" charset="0"/>
              </a:rPr>
              <a:t>材料二</a:t>
            </a:r>
            <a:r>
              <a:rPr lang="zh-CN" altLang="zh-CN" sz="2800" b="1" dirty="0">
                <a:solidFill>
                  <a:srgbClr val="0E0E14"/>
                </a:solidFill>
                <a:latin typeface="Arial" panose="020B0604020202020204" pitchFamily="34" charset="0"/>
              </a:rPr>
              <a:t>】</a:t>
            </a:r>
            <a:r>
              <a:rPr lang="zh-CN" altLang="x-none" sz="2800" b="1" dirty="0">
                <a:solidFill>
                  <a:srgbClr val="0E0E14"/>
                </a:solidFill>
                <a:latin typeface="Arial" panose="020B0604020202020204" pitchFamily="34" charset="0"/>
              </a:rPr>
              <a:t>英国驻华欧格纳公使曾直言不讳的说：</a:t>
            </a:r>
            <a:r>
              <a:rPr lang="zh-CN" altLang="x-none" sz="2800" b="1" dirty="0">
                <a:solidFill>
                  <a:srgbClr val="0E0E14"/>
                </a:solidFill>
                <a:latin typeface="宋体" panose="02010600030101010101" pitchFamily="2" charset="-122"/>
              </a:rPr>
              <a:t>“</a:t>
            </a:r>
            <a:r>
              <a:rPr lang="zh-CN" altLang="x-none" sz="2800" b="1" dirty="0">
                <a:solidFill>
                  <a:srgbClr val="0E0E14"/>
                </a:solidFill>
                <a:latin typeface="Arial" panose="020B0604020202020204" pitchFamily="34" charset="0"/>
              </a:rPr>
              <a:t>机器进口恐非西国之福也</a:t>
            </a:r>
            <a:r>
              <a:rPr lang="zh-CN" altLang="x-none" sz="2800" b="1" dirty="0">
                <a:solidFill>
                  <a:srgbClr val="0E0E14"/>
                </a:solidFill>
                <a:latin typeface="宋体" panose="02010600030101010101" pitchFamily="2" charset="-122"/>
              </a:rPr>
              <a:t>”</a:t>
            </a:r>
            <a:r>
              <a:rPr lang="zh-CN" altLang="x-none" sz="2800" b="1" dirty="0">
                <a:solidFill>
                  <a:srgbClr val="0E0E14"/>
                </a:solidFill>
                <a:latin typeface="Arial" panose="020B0604020202020204" pitchFamily="34" charset="0"/>
              </a:rPr>
              <a:t>。一位英国人也曾说过，中国多织一匹布，英国就会少销一匹布，因而</a:t>
            </a:r>
            <a:r>
              <a:rPr lang="zh-CN" altLang="x-none" sz="2800" b="1" dirty="0">
                <a:solidFill>
                  <a:srgbClr val="0E0E14"/>
                </a:solidFill>
                <a:latin typeface="宋体" panose="02010600030101010101" pitchFamily="2" charset="-122"/>
              </a:rPr>
              <a:t>“</a:t>
            </a:r>
            <a:r>
              <a:rPr lang="zh-CN" altLang="x-none" sz="2800" b="1" dirty="0">
                <a:solidFill>
                  <a:srgbClr val="0E0E14"/>
                </a:solidFill>
                <a:latin typeface="Arial" panose="020B0604020202020204" pitchFamily="34" charset="0"/>
              </a:rPr>
              <a:t>机器不宜进中国</a:t>
            </a:r>
            <a:r>
              <a:rPr lang="zh-CN" altLang="x-none" sz="2800" b="1" dirty="0">
                <a:solidFill>
                  <a:srgbClr val="0E0E14"/>
                </a:solidFill>
                <a:latin typeface="宋体" panose="02010600030101010101" pitchFamily="2" charset="-122"/>
              </a:rPr>
              <a:t>”</a:t>
            </a:r>
            <a:r>
              <a:rPr lang="zh-CN" altLang="x-none" sz="2800" b="1" dirty="0">
                <a:solidFill>
                  <a:srgbClr val="0E0E14"/>
                </a:solidFill>
                <a:latin typeface="Arial" panose="020B0604020202020204" pitchFamily="34" charset="0"/>
              </a:rPr>
              <a:t>。</a:t>
            </a:r>
            <a:endParaRPr lang="zh-CN" altLang="x-none" sz="2800" b="1" dirty="0">
              <a:solidFill>
                <a:srgbClr val="0E0E14"/>
              </a:solidFill>
              <a:latin typeface="Arial" panose="020B0604020202020204" pitchFamily="34" charset="0"/>
            </a:endParaRPr>
          </a:p>
          <a:p>
            <a:pPr eaLnBrk="0" hangingPunct="0">
              <a:lnSpc>
                <a:spcPct val="90000"/>
              </a:lnSpc>
            </a:pPr>
            <a:r>
              <a:rPr lang="zh-CN" altLang="x-none" sz="2800" b="1" dirty="0">
                <a:solidFill>
                  <a:srgbClr val="0E0E14"/>
                </a:solidFill>
                <a:latin typeface="Arial" panose="020B0604020202020204" pitchFamily="34" charset="0"/>
              </a:rPr>
              <a:t>                                                      </a:t>
            </a:r>
            <a:r>
              <a:rPr lang="zh-CN" altLang="zh-CN" sz="2800" b="1" dirty="0">
                <a:solidFill>
                  <a:srgbClr val="0E0E14"/>
                </a:solidFill>
                <a:latin typeface="宋体" panose="02010600030101010101" pitchFamily="2" charset="-122"/>
              </a:rPr>
              <a:t>——</a:t>
            </a:r>
            <a:r>
              <a:rPr lang="zh-CN" altLang="zh-CN" sz="2800" b="1" dirty="0">
                <a:solidFill>
                  <a:srgbClr val="0E0E14"/>
                </a:solidFill>
                <a:latin typeface="Arial" panose="020B0604020202020204" pitchFamily="34" charset="0"/>
              </a:rPr>
              <a:t> </a:t>
            </a:r>
            <a:r>
              <a:rPr lang="zh-CN" altLang="x-none" sz="2800" b="1" dirty="0">
                <a:solidFill>
                  <a:srgbClr val="0E0E14"/>
                </a:solidFill>
                <a:latin typeface="Arial" panose="020B0604020202020204" pitchFamily="34" charset="0"/>
              </a:rPr>
              <a:t>人民版必修二</a:t>
            </a:r>
            <a:endParaRPr lang="zh-CN" altLang="x-none" sz="2800" b="1" dirty="0">
              <a:solidFill>
                <a:srgbClr val="0E0E14"/>
              </a:solidFill>
              <a:latin typeface="Arial" panose="020B0604020202020204" pitchFamily="34" charset="0"/>
            </a:endParaRPr>
          </a:p>
        </p:txBody>
      </p:sp>
      <p:sp>
        <p:nvSpPr>
          <p:cNvPr id="35843" name="Text Box 3"/>
          <p:cNvSpPr txBox="1"/>
          <p:nvPr/>
        </p:nvSpPr>
        <p:spPr>
          <a:xfrm>
            <a:off x="762000" y="3810000"/>
            <a:ext cx="6696075" cy="608013"/>
          </a:xfrm>
          <a:prstGeom prst="rect">
            <a:avLst/>
          </a:prstGeom>
          <a:solidFill>
            <a:schemeClr val="bg1"/>
          </a:solidFill>
          <a:ln w="28575" cap="flat" cmpd="sng">
            <a:solidFill>
              <a:srgbClr val="FF0000"/>
            </a:solidFill>
            <a:prstDash val="solid"/>
            <a:miter/>
            <a:headEnd type="none" w="med" len="med"/>
            <a:tailEnd type="none" w="med" len="med"/>
          </a:ln>
        </p:spPr>
        <p:txBody>
          <a:bodyPr>
            <a:spAutoFit/>
          </a:bodyPr>
          <a:p>
            <a:pPr eaLnBrk="0" hangingPunct="0"/>
            <a:r>
              <a:rPr lang="zh-CN" altLang="x-none" sz="3200" b="1" dirty="0">
                <a:solidFill>
                  <a:srgbClr val="002060"/>
                </a:solidFill>
                <a:latin typeface="Arial" panose="020B0604020202020204" pitchFamily="34" charset="0"/>
                <a:ea typeface="微软雅黑" panose="020B0503020204020204" pitchFamily="34" charset="-122"/>
                <a:sym typeface="Arial" panose="020B0604020202020204" pitchFamily="34" charset="0"/>
              </a:rPr>
              <a:t>一定程度上抵制了列强的经济侵略</a:t>
            </a:r>
            <a:endParaRPr lang="zh-CN" altLang="x-none" sz="3200" b="1" dirty="0">
              <a:solidFill>
                <a:srgbClr val="002060"/>
              </a:solidFill>
              <a:latin typeface="Arial" panose="020B0604020202020204" pitchFamily="34" charset="0"/>
              <a:ea typeface="微软雅黑" panose="020B0503020204020204" pitchFamily="34" charset="-122"/>
              <a:sym typeface="Arial" panose="020B0604020202020204" pitchFamily="34" charset="0"/>
            </a:endParaRPr>
          </a:p>
        </p:txBody>
      </p:sp>
      <p:sp>
        <p:nvSpPr>
          <p:cNvPr id="6" name="Text Box 4"/>
          <p:cNvSpPr txBox="1">
            <a:spLocks noChangeArrowheads="1"/>
          </p:cNvSpPr>
          <p:nvPr/>
        </p:nvSpPr>
        <p:spPr bwMode="auto">
          <a:xfrm>
            <a:off x="0" y="0"/>
            <a:ext cx="9144000" cy="461963"/>
          </a:xfrm>
          <a:prstGeom prst="rect">
            <a:avLst/>
          </a:prstGeom>
          <a:solidFill>
            <a:srgbClr val="FFC000"/>
          </a:solidFill>
          <a:ln w="38100" cap="sq">
            <a:solidFill>
              <a:srgbClr val="002060"/>
            </a:solidFill>
            <a:prstDash val="sysDot"/>
            <a:miter lim="800000"/>
            <a:headEnd type="none" w="sm" len="sm"/>
            <a:tailEnd type="none" w="sm" len="sm"/>
          </a:ln>
          <a:effectLst/>
        </p:spPr>
        <p:txBody>
          <a:bodyPr>
            <a:spAutoFit/>
          </a:bodyPr>
          <a:lstStyle/>
          <a:p>
            <a:pPr marR="0" defTabSz="914400" eaLnBrk="0" hangingPunct="0">
              <a:buClrTx/>
              <a:buSzTx/>
              <a:buFontTx/>
              <a:buNone/>
              <a:defRPr/>
            </a:pPr>
            <a:r>
              <a:rPr kumimoji="0" lang="zh-CN" altLang="en-US" sz="24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考点</a:t>
            </a:r>
            <a:r>
              <a:rPr kumimoji="0" lang="en-US" altLang="zh-CN" sz="24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5</a:t>
            </a:r>
            <a:r>
              <a:rPr kumimoji="0" lang="zh-CN" altLang="en-US" sz="24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：民族资本主义在中国近代历史发展进程中的地位和作用。</a:t>
            </a:r>
            <a:endParaRPr kumimoji="0" lang="zh-CN" altLang="en-US" sz="24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843"/>
                                        </p:tgtEl>
                                        <p:attrNameLst>
                                          <p:attrName>style.visibility</p:attrName>
                                        </p:attrNameLst>
                                      </p:cBhvr>
                                      <p:to>
                                        <p:strVal val="visible"/>
                                      </p:to>
                                    </p:set>
                                    <p:anim calcmode="lin" valueType="num">
                                      <p:cBhvr additive="base">
                                        <p:cTn id="7" dur="500" fill="hold"/>
                                        <p:tgtEl>
                                          <p:spTgt spid="35843"/>
                                        </p:tgtEl>
                                        <p:attrNameLst>
                                          <p:attrName>ppt_x</p:attrName>
                                        </p:attrNameLst>
                                      </p:cBhvr>
                                      <p:tavLst>
                                        <p:tav tm="0">
                                          <p:val>
                                            <p:strVal val="ppt_x"/>
                                          </p:val>
                                        </p:tav>
                                        <p:tav tm="100000">
                                          <p:val>
                                            <p:strVal val="ppt_x"/>
                                          </p:val>
                                        </p:tav>
                                      </p:tavLst>
                                    </p:anim>
                                    <p:anim calcmode="lin" valueType="num">
                                      <p:cBhvr additive="base">
                                        <p:cTn id="8" dur="500" fill="hold"/>
                                        <p:tgtEl>
                                          <p:spTgt spid="358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Line 2"/>
          <p:cNvSpPr/>
          <p:nvPr/>
        </p:nvSpPr>
        <p:spPr>
          <a:xfrm flipV="1">
            <a:off x="1763713" y="3717925"/>
            <a:ext cx="2160587" cy="1588"/>
          </a:xfrm>
          <a:prstGeom prst="line">
            <a:avLst/>
          </a:prstGeom>
          <a:ln w="28575" cap="flat" cmpd="sng">
            <a:solidFill>
              <a:srgbClr val="000000"/>
            </a:solidFill>
            <a:prstDash val="solid"/>
            <a:headEnd type="none" w="med" len="med"/>
            <a:tailEnd type="none" w="med" len="med"/>
          </a:ln>
        </p:spPr>
      </p:sp>
      <p:sp>
        <p:nvSpPr>
          <p:cNvPr id="34819" name="Line 3"/>
          <p:cNvSpPr/>
          <p:nvPr/>
        </p:nvSpPr>
        <p:spPr>
          <a:xfrm flipV="1">
            <a:off x="3924300" y="3789363"/>
            <a:ext cx="0" cy="1871662"/>
          </a:xfrm>
          <a:prstGeom prst="line">
            <a:avLst/>
          </a:prstGeom>
          <a:ln w="28575" cap="flat" cmpd="sng">
            <a:solidFill>
              <a:srgbClr val="000000"/>
            </a:solidFill>
            <a:prstDash val="solid"/>
            <a:headEnd type="none" w="med" len="med"/>
            <a:tailEnd type="none" w="med" len="med"/>
          </a:ln>
        </p:spPr>
      </p:sp>
      <p:sp>
        <p:nvSpPr>
          <p:cNvPr id="34820" name="Text Box 4"/>
          <p:cNvSpPr txBox="1"/>
          <p:nvPr/>
        </p:nvSpPr>
        <p:spPr>
          <a:xfrm rot="-2220000">
            <a:off x="2244725" y="4187825"/>
            <a:ext cx="1370013" cy="946150"/>
          </a:xfrm>
          <a:prstGeom prst="rect">
            <a:avLst/>
          </a:prstGeom>
          <a:noFill/>
          <a:ln w="9525">
            <a:noFill/>
          </a:ln>
        </p:spPr>
        <p:txBody>
          <a:bodyPr>
            <a:spAutoFit/>
          </a:bodyPr>
          <a:p>
            <a:pPr eaLnBrk="0" hangingPunct="0"/>
            <a:r>
              <a:rPr lang="zh-CN" altLang="x-none" sz="2800" b="1" dirty="0">
                <a:solidFill>
                  <a:srgbClr val="FF0000"/>
                </a:solidFill>
                <a:latin typeface="Arial" panose="020B0604020202020204" pitchFamily="34" charset="0"/>
                <a:ea typeface="黑体" panose="02010609060101010101" pitchFamily="49" charset="-122"/>
              </a:rPr>
              <a:t>早期维新思想</a:t>
            </a:r>
            <a:endParaRPr lang="zh-CN" altLang="x-none" sz="2800" b="1" dirty="0">
              <a:solidFill>
                <a:srgbClr val="FF0000"/>
              </a:solidFill>
              <a:latin typeface="Arial" panose="020B0604020202020204" pitchFamily="34" charset="0"/>
              <a:ea typeface="黑体" panose="02010609060101010101" pitchFamily="49" charset="-122"/>
            </a:endParaRPr>
          </a:p>
        </p:txBody>
      </p:sp>
      <p:sp>
        <p:nvSpPr>
          <p:cNvPr id="34821" name="Line 5"/>
          <p:cNvSpPr/>
          <p:nvPr/>
        </p:nvSpPr>
        <p:spPr>
          <a:xfrm flipV="1">
            <a:off x="1747838" y="3213100"/>
            <a:ext cx="2752725" cy="490538"/>
          </a:xfrm>
          <a:prstGeom prst="line">
            <a:avLst/>
          </a:prstGeom>
          <a:ln w="28575" cap="flat" cmpd="sng">
            <a:solidFill>
              <a:srgbClr val="000000"/>
            </a:solidFill>
            <a:prstDash val="solid"/>
            <a:headEnd type="none" w="med" len="med"/>
            <a:tailEnd type="none" w="med" len="med"/>
          </a:ln>
        </p:spPr>
      </p:sp>
      <p:sp>
        <p:nvSpPr>
          <p:cNvPr id="34822" name="Line 6"/>
          <p:cNvSpPr/>
          <p:nvPr/>
        </p:nvSpPr>
        <p:spPr>
          <a:xfrm flipV="1">
            <a:off x="4481513" y="3284538"/>
            <a:ext cx="19050" cy="2359025"/>
          </a:xfrm>
          <a:prstGeom prst="line">
            <a:avLst/>
          </a:prstGeom>
          <a:ln w="28575" cap="flat" cmpd="sng">
            <a:solidFill>
              <a:srgbClr val="000000"/>
            </a:solidFill>
            <a:prstDash val="solid"/>
            <a:headEnd type="none" w="med" len="med"/>
            <a:tailEnd type="none" w="med" len="med"/>
          </a:ln>
        </p:spPr>
      </p:sp>
      <p:sp>
        <p:nvSpPr>
          <p:cNvPr id="34823" name="Line 7"/>
          <p:cNvSpPr/>
          <p:nvPr/>
        </p:nvSpPr>
        <p:spPr>
          <a:xfrm>
            <a:off x="1765300" y="2492375"/>
            <a:ext cx="3527425" cy="1588"/>
          </a:xfrm>
          <a:prstGeom prst="line">
            <a:avLst/>
          </a:prstGeom>
          <a:ln w="28575" cap="flat" cmpd="sng">
            <a:solidFill>
              <a:srgbClr val="000000"/>
            </a:solidFill>
            <a:prstDash val="solid"/>
            <a:headEnd type="none" w="med" len="med"/>
            <a:tailEnd type="none" w="med" len="med"/>
          </a:ln>
        </p:spPr>
      </p:sp>
      <p:sp>
        <p:nvSpPr>
          <p:cNvPr id="34824" name="Line 8"/>
          <p:cNvSpPr/>
          <p:nvPr/>
        </p:nvSpPr>
        <p:spPr>
          <a:xfrm flipV="1">
            <a:off x="5270500" y="2563813"/>
            <a:ext cx="22225" cy="3079750"/>
          </a:xfrm>
          <a:prstGeom prst="line">
            <a:avLst/>
          </a:prstGeom>
          <a:ln w="28575" cap="flat" cmpd="sng">
            <a:solidFill>
              <a:srgbClr val="000000"/>
            </a:solidFill>
            <a:prstDash val="solid"/>
            <a:headEnd type="none" w="med" len="med"/>
            <a:tailEnd type="none" w="med" len="med"/>
          </a:ln>
        </p:spPr>
      </p:sp>
      <p:sp>
        <p:nvSpPr>
          <p:cNvPr id="34825" name="Line 9"/>
          <p:cNvSpPr/>
          <p:nvPr/>
        </p:nvSpPr>
        <p:spPr>
          <a:xfrm flipV="1">
            <a:off x="1763713" y="1844675"/>
            <a:ext cx="4354512" cy="619125"/>
          </a:xfrm>
          <a:prstGeom prst="line">
            <a:avLst/>
          </a:prstGeom>
          <a:ln w="28575" cap="flat" cmpd="sng">
            <a:solidFill>
              <a:srgbClr val="000000"/>
            </a:solidFill>
            <a:prstDash val="solid"/>
            <a:headEnd type="none" w="med" len="med"/>
            <a:tailEnd type="none" w="med" len="med"/>
          </a:ln>
        </p:spPr>
      </p:sp>
      <p:sp>
        <p:nvSpPr>
          <p:cNvPr id="34826" name="Line 10"/>
          <p:cNvSpPr/>
          <p:nvPr/>
        </p:nvSpPr>
        <p:spPr>
          <a:xfrm flipV="1">
            <a:off x="6043613" y="1844675"/>
            <a:ext cx="41275" cy="3781425"/>
          </a:xfrm>
          <a:prstGeom prst="line">
            <a:avLst/>
          </a:prstGeom>
          <a:ln w="28575" cap="flat" cmpd="sng">
            <a:solidFill>
              <a:srgbClr val="000000"/>
            </a:solidFill>
            <a:prstDash val="solid"/>
            <a:headEnd type="none" w="med" len="med"/>
            <a:tailEnd type="none" w="med" len="med"/>
          </a:ln>
        </p:spPr>
      </p:sp>
      <p:sp>
        <p:nvSpPr>
          <p:cNvPr id="34827" name="Text Box 11"/>
          <p:cNvSpPr txBox="1"/>
          <p:nvPr/>
        </p:nvSpPr>
        <p:spPr>
          <a:xfrm rot="-1320000">
            <a:off x="2336800" y="5834063"/>
            <a:ext cx="1641475" cy="519112"/>
          </a:xfrm>
          <a:prstGeom prst="rect">
            <a:avLst/>
          </a:prstGeom>
          <a:noFill/>
          <a:ln w="9525">
            <a:noFill/>
          </a:ln>
        </p:spPr>
        <p:txBody>
          <a:bodyPr>
            <a:spAutoFit/>
          </a:bodyPr>
          <a:p>
            <a:pPr eaLnBrk="0" hangingPunct="0"/>
            <a:r>
              <a:rPr lang="zh-CN" altLang="x-none" sz="2800" b="1" dirty="0">
                <a:solidFill>
                  <a:srgbClr val="0000E4"/>
                </a:solidFill>
                <a:latin typeface="Arial" panose="020B0604020202020204" pitchFamily="34" charset="0"/>
                <a:ea typeface="微软雅黑" panose="020B0503020204020204" pitchFamily="34" charset="-122"/>
              </a:rPr>
              <a:t>戊戌变法</a:t>
            </a:r>
            <a:endParaRPr lang="zh-CN" altLang="x-none" sz="2800" b="1" dirty="0">
              <a:solidFill>
                <a:srgbClr val="0000E4"/>
              </a:solidFill>
              <a:latin typeface="Arial" panose="020B0604020202020204" pitchFamily="34" charset="0"/>
              <a:ea typeface="微软雅黑" panose="020B0503020204020204" pitchFamily="34" charset="-122"/>
            </a:endParaRPr>
          </a:p>
        </p:txBody>
      </p:sp>
      <p:sp>
        <p:nvSpPr>
          <p:cNvPr id="34828" name="Text Box 12"/>
          <p:cNvSpPr txBox="1"/>
          <p:nvPr/>
        </p:nvSpPr>
        <p:spPr>
          <a:xfrm rot="-1980000">
            <a:off x="3419475" y="5876925"/>
            <a:ext cx="1643063" cy="519113"/>
          </a:xfrm>
          <a:prstGeom prst="rect">
            <a:avLst/>
          </a:prstGeom>
          <a:noFill/>
          <a:ln w="9525">
            <a:noFill/>
          </a:ln>
        </p:spPr>
        <p:txBody>
          <a:bodyPr>
            <a:spAutoFit/>
          </a:bodyPr>
          <a:p>
            <a:pPr eaLnBrk="0" hangingPunct="0"/>
            <a:r>
              <a:rPr lang="zh-CN" altLang="x-none" sz="2800" b="1" dirty="0">
                <a:solidFill>
                  <a:srgbClr val="0000E4"/>
                </a:solidFill>
                <a:latin typeface="Arial" panose="020B0604020202020204" pitchFamily="34" charset="0"/>
                <a:ea typeface="微软雅黑" panose="020B0503020204020204" pitchFamily="34" charset="-122"/>
              </a:rPr>
              <a:t>辛亥革命</a:t>
            </a:r>
            <a:endParaRPr lang="zh-CN" altLang="x-none" sz="2800" b="1" dirty="0">
              <a:solidFill>
                <a:srgbClr val="0000E4"/>
              </a:solidFill>
              <a:latin typeface="Arial" panose="020B0604020202020204" pitchFamily="34" charset="0"/>
              <a:ea typeface="微软雅黑" panose="020B0503020204020204" pitchFamily="34" charset="-122"/>
            </a:endParaRPr>
          </a:p>
        </p:txBody>
      </p:sp>
      <p:sp>
        <p:nvSpPr>
          <p:cNvPr id="34829" name="Text Box 13"/>
          <p:cNvSpPr txBox="1"/>
          <p:nvPr/>
        </p:nvSpPr>
        <p:spPr>
          <a:xfrm rot="-1980000">
            <a:off x="4105275" y="5886450"/>
            <a:ext cx="2063750" cy="517525"/>
          </a:xfrm>
          <a:prstGeom prst="rect">
            <a:avLst/>
          </a:prstGeom>
          <a:noFill/>
          <a:ln w="9525">
            <a:noFill/>
          </a:ln>
        </p:spPr>
        <p:txBody>
          <a:bodyPr>
            <a:spAutoFit/>
          </a:bodyPr>
          <a:p>
            <a:pPr eaLnBrk="0" hangingPunct="0"/>
            <a:r>
              <a:rPr lang="zh-CN" altLang="x-none" sz="2800" b="1" dirty="0">
                <a:solidFill>
                  <a:srgbClr val="0000E4"/>
                </a:solidFill>
                <a:latin typeface="Arial" panose="020B0604020202020204" pitchFamily="34" charset="0"/>
                <a:ea typeface="微软雅黑" panose="020B0503020204020204" pitchFamily="34" charset="-122"/>
              </a:rPr>
              <a:t>新文化运动</a:t>
            </a:r>
            <a:endParaRPr lang="zh-CN" altLang="x-none" sz="2800" b="1" dirty="0">
              <a:solidFill>
                <a:srgbClr val="0000E4"/>
              </a:solidFill>
              <a:latin typeface="Arial" panose="020B0604020202020204" pitchFamily="34" charset="0"/>
              <a:ea typeface="微软雅黑" panose="020B0503020204020204" pitchFamily="34" charset="-122"/>
            </a:endParaRPr>
          </a:p>
        </p:txBody>
      </p:sp>
      <p:sp>
        <p:nvSpPr>
          <p:cNvPr id="34830" name="Text Box 14"/>
          <p:cNvSpPr txBox="1"/>
          <p:nvPr/>
        </p:nvSpPr>
        <p:spPr>
          <a:xfrm rot="-2100000">
            <a:off x="5334000" y="5889625"/>
            <a:ext cx="1641475" cy="517525"/>
          </a:xfrm>
          <a:prstGeom prst="rect">
            <a:avLst/>
          </a:prstGeom>
          <a:noFill/>
          <a:ln w="9525">
            <a:noFill/>
          </a:ln>
        </p:spPr>
        <p:txBody>
          <a:bodyPr>
            <a:spAutoFit/>
          </a:bodyPr>
          <a:p>
            <a:pPr eaLnBrk="0" hangingPunct="0"/>
            <a:r>
              <a:rPr lang="zh-CN" altLang="x-none" sz="2800" b="1" dirty="0">
                <a:solidFill>
                  <a:srgbClr val="0000E4"/>
                </a:solidFill>
                <a:latin typeface="Arial" panose="020B0604020202020204" pitchFamily="34" charset="0"/>
                <a:ea typeface="微软雅黑" panose="020B0503020204020204" pitchFamily="34" charset="-122"/>
              </a:rPr>
              <a:t>五四运动</a:t>
            </a:r>
            <a:endParaRPr lang="zh-CN" altLang="x-none" sz="2800" b="1" dirty="0">
              <a:solidFill>
                <a:srgbClr val="0000E4"/>
              </a:solidFill>
              <a:latin typeface="Arial" panose="020B0604020202020204" pitchFamily="34" charset="0"/>
              <a:ea typeface="微软雅黑" panose="020B0503020204020204" pitchFamily="34" charset="-122"/>
            </a:endParaRPr>
          </a:p>
        </p:txBody>
      </p:sp>
      <p:grpSp>
        <p:nvGrpSpPr>
          <p:cNvPr id="34831" name="Group 15"/>
          <p:cNvGrpSpPr/>
          <p:nvPr/>
        </p:nvGrpSpPr>
        <p:grpSpPr>
          <a:xfrm>
            <a:off x="0" y="609600"/>
            <a:ext cx="8926513" cy="5638800"/>
            <a:chOff x="0" y="384"/>
            <a:chExt cx="5623" cy="3552"/>
          </a:xfrm>
        </p:grpSpPr>
        <p:cxnSp>
          <p:nvCxnSpPr>
            <p:cNvPr id="34839" name="AutoShape 16"/>
            <p:cNvCxnSpPr/>
            <p:nvPr/>
          </p:nvCxnSpPr>
          <p:spPr>
            <a:xfrm flipV="1">
              <a:off x="1040" y="616"/>
              <a:ext cx="0" cy="2948"/>
            </a:xfrm>
            <a:prstGeom prst="straightConnector1">
              <a:avLst/>
            </a:prstGeom>
            <a:ln w="57150" cap="flat" cmpd="sng">
              <a:solidFill>
                <a:srgbClr val="000000"/>
              </a:solidFill>
              <a:prstDash val="solid"/>
              <a:headEnd type="none" w="med" len="med"/>
              <a:tailEnd type="triangle" w="med" len="med"/>
            </a:ln>
          </p:spPr>
        </p:cxnSp>
        <p:cxnSp>
          <p:nvCxnSpPr>
            <p:cNvPr id="34840" name="AutoShape 17"/>
            <p:cNvCxnSpPr/>
            <p:nvPr/>
          </p:nvCxnSpPr>
          <p:spPr>
            <a:xfrm>
              <a:off x="1042" y="3564"/>
              <a:ext cx="4219" cy="0"/>
            </a:xfrm>
            <a:prstGeom prst="straightConnector1">
              <a:avLst/>
            </a:prstGeom>
            <a:ln w="57150" cap="flat" cmpd="sng">
              <a:solidFill>
                <a:srgbClr val="000000"/>
              </a:solidFill>
              <a:prstDash val="solid"/>
              <a:headEnd type="none" w="med" len="med"/>
              <a:tailEnd type="triangle" w="med" len="med"/>
            </a:ln>
          </p:spPr>
        </p:cxnSp>
        <p:sp>
          <p:nvSpPr>
            <p:cNvPr id="34841" name="Text Box 18"/>
            <p:cNvSpPr txBox="1"/>
            <p:nvPr/>
          </p:nvSpPr>
          <p:spPr>
            <a:xfrm>
              <a:off x="0" y="384"/>
              <a:ext cx="1296" cy="605"/>
            </a:xfrm>
            <a:prstGeom prst="rect">
              <a:avLst/>
            </a:prstGeom>
            <a:solidFill>
              <a:schemeClr val="bg1"/>
            </a:solidFill>
            <a:ln w="9525">
              <a:noFill/>
            </a:ln>
          </p:spPr>
          <p:txBody>
            <a:bodyPr>
              <a:spAutoFit/>
            </a:bodyPr>
            <a:p>
              <a:pPr eaLnBrk="0" hangingPunct="0">
                <a:lnSpc>
                  <a:spcPct val="120000"/>
                </a:lnSpc>
              </a:pPr>
              <a:r>
                <a:rPr lang="zh-CN" altLang="x-none" sz="2400" b="1" dirty="0">
                  <a:solidFill>
                    <a:srgbClr val="0E0E14"/>
                  </a:solidFill>
                  <a:latin typeface="Arial" panose="020B0604020202020204" pitchFamily="34" charset="0"/>
                  <a:ea typeface="微软雅黑" panose="020B0503020204020204" pitchFamily="34" charset="-122"/>
                </a:rPr>
                <a:t>民族资本主义经济发展时期</a:t>
              </a:r>
              <a:endParaRPr lang="zh-CN" altLang="x-none" sz="2400" b="1" dirty="0">
                <a:solidFill>
                  <a:srgbClr val="0E0E14"/>
                </a:solidFill>
                <a:latin typeface="Arial" panose="020B0604020202020204" pitchFamily="34" charset="0"/>
                <a:ea typeface="微软雅黑" panose="020B0503020204020204" pitchFamily="34" charset="-122"/>
              </a:endParaRPr>
            </a:p>
          </p:txBody>
        </p:sp>
        <p:sp>
          <p:nvSpPr>
            <p:cNvPr id="34842" name="Text Box 19"/>
            <p:cNvSpPr txBox="1"/>
            <p:nvPr/>
          </p:nvSpPr>
          <p:spPr>
            <a:xfrm>
              <a:off x="4897" y="3610"/>
              <a:ext cx="726" cy="326"/>
            </a:xfrm>
            <a:prstGeom prst="rect">
              <a:avLst/>
            </a:prstGeom>
            <a:noFill/>
            <a:ln w="9525">
              <a:noFill/>
            </a:ln>
          </p:spPr>
          <p:txBody>
            <a:bodyPr>
              <a:spAutoFit/>
            </a:bodyPr>
            <a:p>
              <a:pPr eaLnBrk="0" hangingPunct="0"/>
              <a:r>
                <a:rPr lang="zh-CN" altLang="x-none" sz="2800" b="1" dirty="0">
                  <a:solidFill>
                    <a:srgbClr val="0E0E14"/>
                  </a:solidFill>
                  <a:latin typeface="Arial" panose="020B0604020202020204" pitchFamily="34" charset="0"/>
                  <a:ea typeface="微软雅黑" panose="020B0503020204020204" pitchFamily="34" charset="-122"/>
                </a:rPr>
                <a:t>政治</a:t>
              </a:r>
              <a:endParaRPr lang="zh-CN" altLang="x-none" sz="2800" b="1" dirty="0">
                <a:solidFill>
                  <a:srgbClr val="0E0E14"/>
                </a:solidFill>
                <a:latin typeface="Arial" panose="020B0604020202020204" pitchFamily="34" charset="0"/>
                <a:ea typeface="微软雅黑" panose="020B0503020204020204" pitchFamily="34" charset="-122"/>
              </a:endParaRPr>
            </a:p>
          </p:txBody>
        </p:sp>
        <p:sp>
          <p:nvSpPr>
            <p:cNvPr id="34843" name="Text Box 20"/>
            <p:cNvSpPr txBox="1"/>
            <p:nvPr/>
          </p:nvSpPr>
          <p:spPr>
            <a:xfrm>
              <a:off x="198" y="3392"/>
              <a:ext cx="954" cy="286"/>
            </a:xfrm>
            <a:prstGeom prst="rect">
              <a:avLst/>
            </a:prstGeom>
            <a:noFill/>
            <a:ln w="9525">
              <a:noFill/>
            </a:ln>
          </p:spPr>
          <p:txBody>
            <a:bodyPr>
              <a:spAutoFit/>
            </a:bodyPr>
            <a:p>
              <a:pPr eaLnBrk="0" hangingPunct="0"/>
              <a:r>
                <a:rPr lang="zh-CN" altLang="zh-CN" sz="2400" b="1" dirty="0">
                  <a:solidFill>
                    <a:srgbClr val="0E0E14"/>
                  </a:solidFill>
                  <a:latin typeface="微软雅黑" panose="020B0503020204020204" pitchFamily="34" charset="-122"/>
                  <a:ea typeface="微软雅黑" panose="020B0503020204020204" pitchFamily="34" charset="-122"/>
                </a:rPr>
                <a:t>1840</a:t>
              </a:r>
              <a:r>
                <a:rPr lang="zh-CN" altLang="x-none" sz="2400" b="1" dirty="0">
                  <a:solidFill>
                    <a:srgbClr val="0E0E14"/>
                  </a:solidFill>
                  <a:latin typeface="微软雅黑" panose="020B0503020204020204" pitchFamily="34" charset="-122"/>
                  <a:ea typeface="微软雅黑" panose="020B0503020204020204" pitchFamily="34" charset="-122"/>
                </a:rPr>
                <a:t>年</a:t>
              </a:r>
              <a:endParaRPr lang="zh-CN" altLang="x-none" sz="2400" b="1" dirty="0">
                <a:solidFill>
                  <a:srgbClr val="0E0E14"/>
                </a:solidFill>
                <a:latin typeface="微软雅黑" panose="020B0503020204020204" pitchFamily="34" charset="-122"/>
                <a:ea typeface="微软雅黑" panose="020B0503020204020204" pitchFamily="34" charset="-122"/>
              </a:endParaRPr>
            </a:p>
          </p:txBody>
        </p:sp>
        <p:sp>
          <p:nvSpPr>
            <p:cNvPr id="34844" name="Text Box 21"/>
            <p:cNvSpPr txBox="1"/>
            <p:nvPr/>
          </p:nvSpPr>
          <p:spPr>
            <a:xfrm>
              <a:off x="82" y="2792"/>
              <a:ext cx="974" cy="514"/>
            </a:xfrm>
            <a:prstGeom prst="rect">
              <a:avLst/>
            </a:prstGeom>
            <a:noFill/>
            <a:ln w="9525">
              <a:noFill/>
            </a:ln>
          </p:spPr>
          <p:txBody>
            <a:bodyPr>
              <a:spAutoFit/>
            </a:bodyPr>
            <a:p>
              <a:pPr eaLnBrk="0" hangingPunct="0"/>
              <a:r>
                <a:rPr lang="zh-CN" altLang="zh-CN" sz="2400" b="1" dirty="0">
                  <a:solidFill>
                    <a:srgbClr val="0E0E14"/>
                  </a:solidFill>
                  <a:latin typeface="微软雅黑" panose="020B0503020204020204" pitchFamily="34" charset="-122"/>
                  <a:ea typeface="微软雅黑" panose="020B0503020204020204" pitchFamily="34" charset="-122"/>
                  <a:sym typeface="Arial" panose="020B0604020202020204" pitchFamily="34" charset="0"/>
                </a:rPr>
                <a:t>19</a:t>
              </a:r>
              <a:r>
                <a:rPr lang="zh-CN" altLang="x-none" sz="2400" b="1" dirty="0">
                  <a:solidFill>
                    <a:srgbClr val="0E0E14"/>
                  </a:solidFill>
                  <a:latin typeface="微软雅黑" panose="020B0503020204020204" pitchFamily="34" charset="-122"/>
                  <a:ea typeface="微软雅黑" panose="020B0503020204020204" pitchFamily="34" charset="-122"/>
                  <a:sym typeface="Arial" panose="020B0604020202020204" pitchFamily="34" charset="0"/>
                </a:rPr>
                <a:t>世纪</a:t>
              </a:r>
              <a:r>
                <a:rPr lang="zh-CN" altLang="zh-CN" sz="2400" b="1" dirty="0">
                  <a:solidFill>
                    <a:srgbClr val="0E0E14"/>
                  </a:solidFill>
                  <a:latin typeface="微软雅黑" panose="020B0503020204020204" pitchFamily="34" charset="-122"/>
                  <a:ea typeface="微软雅黑" panose="020B0503020204020204" pitchFamily="34" charset="-122"/>
                  <a:sym typeface="Arial" panose="020B0604020202020204" pitchFamily="34" charset="0"/>
                </a:rPr>
                <a:t>60</a:t>
              </a:r>
              <a:r>
                <a:rPr lang="zh-CN" altLang="x-none" sz="2400" b="1" dirty="0">
                  <a:solidFill>
                    <a:srgbClr val="0E0E14"/>
                  </a:solidFill>
                  <a:latin typeface="微软雅黑" panose="020B0503020204020204" pitchFamily="34" charset="-122"/>
                  <a:ea typeface="微软雅黑" panose="020B0503020204020204" pitchFamily="34" charset="-122"/>
                  <a:sym typeface="Arial" panose="020B0604020202020204" pitchFamily="34" charset="0"/>
                </a:rPr>
                <a:t>年代</a:t>
              </a:r>
              <a:endParaRPr lang="zh-CN" altLang="x-none" sz="2400" b="1" dirty="0">
                <a:solidFill>
                  <a:srgbClr val="0E0E14"/>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34845" name="Text Box 22"/>
            <p:cNvSpPr txBox="1"/>
            <p:nvPr/>
          </p:nvSpPr>
          <p:spPr>
            <a:xfrm>
              <a:off x="34" y="2157"/>
              <a:ext cx="1405" cy="285"/>
            </a:xfrm>
            <a:prstGeom prst="rect">
              <a:avLst/>
            </a:prstGeom>
            <a:noFill/>
            <a:ln w="9525">
              <a:noFill/>
            </a:ln>
          </p:spPr>
          <p:txBody>
            <a:bodyPr>
              <a:spAutoFit/>
            </a:bodyPr>
            <a:p>
              <a:pPr eaLnBrk="0" hangingPunct="0"/>
              <a:r>
                <a:rPr lang="zh-CN" altLang="zh-CN" sz="2400" b="1" dirty="0">
                  <a:solidFill>
                    <a:srgbClr val="0E0E14"/>
                  </a:solidFill>
                  <a:latin typeface="微软雅黑" panose="020B0503020204020204" pitchFamily="34" charset="-122"/>
                  <a:ea typeface="微软雅黑" panose="020B0503020204020204" pitchFamily="34" charset="-122"/>
                  <a:sym typeface="Arial" panose="020B0604020202020204" pitchFamily="34" charset="0"/>
                </a:rPr>
                <a:t>1895</a:t>
              </a:r>
              <a:r>
                <a:rPr lang="zh-CN" altLang="x-none" sz="2400" b="1" dirty="0">
                  <a:solidFill>
                    <a:srgbClr val="0E0E14"/>
                  </a:solidFill>
                  <a:latin typeface="微软雅黑" panose="020B0503020204020204" pitchFamily="34" charset="-122"/>
                  <a:ea typeface="微软雅黑" panose="020B0503020204020204" pitchFamily="34" charset="-122"/>
                  <a:sym typeface="Arial" panose="020B0604020202020204" pitchFamily="34" charset="0"/>
                </a:rPr>
                <a:t>年后</a:t>
              </a:r>
              <a:endParaRPr lang="zh-CN" altLang="x-none" sz="2400" b="1" dirty="0">
                <a:solidFill>
                  <a:srgbClr val="0E0E14"/>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34846" name="Text Box 23"/>
            <p:cNvSpPr txBox="1"/>
            <p:nvPr/>
          </p:nvSpPr>
          <p:spPr>
            <a:xfrm>
              <a:off x="130" y="1477"/>
              <a:ext cx="1405" cy="285"/>
            </a:xfrm>
            <a:prstGeom prst="rect">
              <a:avLst/>
            </a:prstGeom>
            <a:noFill/>
            <a:ln w="9525">
              <a:noFill/>
            </a:ln>
          </p:spPr>
          <p:txBody>
            <a:bodyPr>
              <a:spAutoFit/>
            </a:bodyPr>
            <a:p>
              <a:pPr eaLnBrk="0" hangingPunct="0"/>
              <a:r>
                <a:rPr lang="zh-CN" altLang="x-none" sz="2400" b="1" dirty="0">
                  <a:solidFill>
                    <a:srgbClr val="0E0E14"/>
                  </a:solidFill>
                  <a:latin typeface="微软雅黑" panose="020B0503020204020204" pitchFamily="34" charset="-122"/>
                  <a:ea typeface="微软雅黑" panose="020B0503020204020204" pitchFamily="34" charset="-122"/>
                  <a:sym typeface="Arial" panose="020B0604020202020204" pitchFamily="34" charset="0"/>
                </a:rPr>
                <a:t>一战期间</a:t>
              </a:r>
              <a:endParaRPr lang="zh-CN" altLang="x-none" sz="2400" b="1" dirty="0">
                <a:solidFill>
                  <a:srgbClr val="0E0E14"/>
                </a:solidFill>
                <a:latin typeface="微软雅黑" panose="020B0503020204020204" pitchFamily="34" charset="-122"/>
                <a:ea typeface="微软雅黑" panose="020B0503020204020204" pitchFamily="34" charset="-122"/>
                <a:sym typeface="Arial" panose="020B0604020202020204" pitchFamily="34" charset="0"/>
              </a:endParaRPr>
            </a:p>
          </p:txBody>
        </p:sp>
        <p:cxnSp>
          <p:nvCxnSpPr>
            <p:cNvPr id="34847" name="AutoShape 24"/>
            <p:cNvCxnSpPr/>
            <p:nvPr/>
          </p:nvCxnSpPr>
          <p:spPr>
            <a:xfrm flipV="1">
              <a:off x="960" y="816"/>
              <a:ext cx="3264" cy="2889"/>
            </a:xfrm>
            <a:prstGeom prst="straightConnector1">
              <a:avLst/>
            </a:prstGeom>
            <a:ln w="57150" cap="flat" cmpd="sng">
              <a:solidFill>
                <a:srgbClr val="000000"/>
              </a:solidFill>
              <a:prstDash val="solid"/>
              <a:headEnd type="none" w="med" len="med"/>
              <a:tailEnd type="triangle" w="med" len="med"/>
            </a:ln>
          </p:spPr>
        </p:cxnSp>
        <p:sp>
          <p:nvSpPr>
            <p:cNvPr id="34848" name="Text Box 25"/>
            <p:cNvSpPr txBox="1"/>
            <p:nvPr/>
          </p:nvSpPr>
          <p:spPr>
            <a:xfrm>
              <a:off x="4272" y="480"/>
              <a:ext cx="725" cy="326"/>
            </a:xfrm>
            <a:prstGeom prst="rect">
              <a:avLst/>
            </a:prstGeom>
            <a:noFill/>
            <a:ln w="9525">
              <a:noFill/>
            </a:ln>
          </p:spPr>
          <p:txBody>
            <a:bodyPr>
              <a:spAutoFit/>
            </a:bodyPr>
            <a:p>
              <a:pPr eaLnBrk="0" hangingPunct="0"/>
              <a:r>
                <a:rPr lang="zh-CN" altLang="x-none" sz="2800" b="1" dirty="0">
                  <a:solidFill>
                    <a:srgbClr val="0E0E14"/>
                  </a:solidFill>
                  <a:latin typeface="Arial" panose="020B0604020202020204" pitchFamily="34" charset="0"/>
                  <a:ea typeface="微软雅黑" panose="020B0503020204020204" pitchFamily="34" charset="-122"/>
                </a:rPr>
                <a:t>思想</a:t>
              </a:r>
              <a:endParaRPr lang="zh-CN" altLang="x-none" dirty="0">
                <a:solidFill>
                  <a:srgbClr val="0E0E14"/>
                </a:solidFill>
                <a:latin typeface="Arial" panose="020B0604020202020204" pitchFamily="34" charset="0"/>
              </a:endParaRPr>
            </a:p>
          </p:txBody>
        </p:sp>
      </p:grpSp>
      <p:sp>
        <p:nvSpPr>
          <p:cNvPr id="34832" name="Text Box 26"/>
          <p:cNvSpPr txBox="1"/>
          <p:nvPr/>
        </p:nvSpPr>
        <p:spPr>
          <a:xfrm rot="-2220000">
            <a:off x="5475288" y="1476375"/>
            <a:ext cx="1262062" cy="954088"/>
          </a:xfrm>
          <a:prstGeom prst="rect">
            <a:avLst/>
          </a:prstGeom>
          <a:solidFill>
            <a:schemeClr val="bg1"/>
          </a:solidFill>
          <a:ln w="9525">
            <a:noFill/>
          </a:ln>
        </p:spPr>
        <p:txBody>
          <a:bodyPr>
            <a:spAutoFit/>
          </a:bodyPr>
          <a:p>
            <a:pPr eaLnBrk="0" hangingPunct="0"/>
            <a:r>
              <a:rPr lang="zh-CN" altLang="x-none" sz="2800" b="1" dirty="0">
                <a:solidFill>
                  <a:srgbClr val="FF0000"/>
                </a:solidFill>
                <a:latin typeface="Arial" panose="020B0604020202020204" pitchFamily="34" charset="0"/>
                <a:ea typeface="黑体" panose="02010609060101010101" pitchFamily="49" charset="-122"/>
              </a:rPr>
              <a:t>马克思主义</a:t>
            </a:r>
            <a:endParaRPr lang="zh-CN" altLang="x-none" sz="2800" b="1" dirty="0">
              <a:solidFill>
                <a:srgbClr val="FF0000"/>
              </a:solidFill>
              <a:latin typeface="Arial" panose="020B0604020202020204" pitchFamily="34" charset="0"/>
              <a:ea typeface="黑体" panose="02010609060101010101" pitchFamily="49" charset="-122"/>
            </a:endParaRPr>
          </a:p>
        </p:txBody>
      </p:sp>
      <p:sp>
        <p:nvSpPr>
          <p:cNvPr id="34833" name="Text Box 27"/>
          <p:cNvSpPr txBox="1"/>
          <p:nvPr/>
        </p:nvSpPr>
        <p:spPr>
          <a:xfrm rot="-2220000">
            <a:off x="4765675" y="2132013"/>
            <a:ext cx="936625" cy="944562"/>
          </a:xfrm>
          <a:prstGeom prst="rect">
            <a:avLst/>
          </a:prstGeom>
          <a:solidFill>
            <a:schemeClr val="bg1"/>
          </a:solidFill>
          <a:ln w="9525">
            <a:noFill/>
          </a:ln>
        </p:spPr>
        <p:txBody>
          <a:bodyPr>
            <a:spAutoFit/>
          </a:bodyPr>
          <a:p>
            <a:pPr eaLnBrk="0" hangingPunct="0"/>
            <a:r>
              <a:rPr lang="zh-CN" altLang="x-none" sz="2800" b="1" dirty="0">
                <a:solidFill>
                  <a:srgbClr val="FF0000"/>
                </a:solidFill>
                <a:latin typeface="Arial" panose="020B0604020202020204" pitchFamily="34" charset="0"/>
                <a:ea typeface="黑体" panose="02010609060101010101" pitchFamily="49" charset="-122"/>
                <a:sym typeface="Arial" panose="020B0604020202020204" pitchFamily="34" charset="0"/>
              </a:rPr>
              <a:t>民主科学</a:t>
            </a:r>
            <a:endParaRPr lang="zh-CN" altLang="x-none" sz="2800" b="1" dirty="0">
              <a:solidFill>
                <a:srgbClr val="FF0000"/>
              </a:solidFill>
              <a:latin typeface="Arial" panose="020B0604020202020204" pitchFamily="34" charset="0"/>
              <a:ea typeface="黑体" panose="02010609060101010101" pitchFamily="49" charset="-122"/>
              <a:sym typeface="Arial" panose="020B0604020202020204" pitchFamily="34" charset="0"/>
            </a:endParaRPr>
          </a:p>
        </p:txBody>
      </p:sp>
      <p:sp>
        <p:nvSpPr>
          <p:cNvPr id="34834" name="Text Box 28"/>
          <p:cNvSpPr txBox="1"/>
          <p:nvPr/>
        </p:nvSpPr>
        <p:spPr>
          <a:xfrm rot="-2220000">
            <a:off x="3994150" y="2794000"/>
            <a:ext cx="936625" cy="944563"/>
          </a:xfrm>
          <a:prstGeom prst="rect">
            <a:avLst/>
          </a:prstGeom>
          <a:solidFill>
            <a:schemeClr val="bg1"/>
          </a:solidFill>
          <a:ln w="9525">
            <a:noFill/>
          </a:ln>
        </p:spPr>
        <p:txBody>
          <a:bodyPr>
            <a:spAutoFit/>
          </a:bodyPr>
          <a:p>
            <a:pPr eaLnBrk="0" hangingPunct="0"/>
            <a:r>
              <a:rPr lang="zh-CN" altLang="x-none" sz="2800" b="1" dirty="0">
                <a:solidFill>
                  <a:srgbClr val="FF0000"/>
                </a:solidFill>
                <a:latin typeface="Arial" panose="020B0604020202020204" pitchFamily="34" charset="0"/>
                <a:ea typeface="黑体" panose="02010609060101010101" pitchFamily="49" charset="-122"/>
              </a:rPr>
              <a:t>三民主义</a:t>
            </a:r>
            <a:endParaRPr lang="zh-CN" altLang="x-none" sz="2800" b="1" dirty="0">
              <a:solidFill>
                <a:srgbClr val="FF0000"/>
              </a:solidFill>
              <a:latin typeface="Arial" panose="020B0604020202020204" pitchFamily="34" charset="0"/>
              <a:ea typeface="黑体" panose="02010609060101010101" pitchFamily="49" charset="-122"/>
            </a:endParaRPr>
          </a:p>
        </p:txBody>
      </p:sp>
      <p:sp>
        <p:nvSpPr>
          <p:cNvPr id="34835" name="Text Box 29"/>
          <p:cNvSpPr txBox="1"/>
          <p:nvPr/>
        </p:nvSpPr>
        <p:spPr>
          <a:xfrm rot="-2220000">
            <a:off x="3349625" y="3373438"/>
            <a:ext cx="919163" cy="944562"/>
          </a:xfrm>
          <a:prstGeom prst="rect">
            <a:avLst/>
          </a:prstGeom>
          <a:solidFill>
            <a:schemeClr val="bg1"/>
          </a:solidFill>
          <a:ln w="9525">
            <a:noFill/>
          </a:ln>
        </p:spPr>
        <p:txBody>
          <a:bodyPr>
            <a:spAutoFit/>
          </a:bodyPr>
          <a:p>
            <a:pPr eaLnBrk="0" hangingPunct="0"/>
            <a:r>
              <a:rPr lang="zh-CN" altLang="x-none" sz="2800" b="1" dirty="0">
                <a:solidFill>
                  <a:srgbClr val="FF0000"/>
                </a:solidFill>
                <a:latin typeface="Arial" panose="020B0604020202020204" pitchFamily="34" charset="0"/>
                <a:ea typeface="黑体" panose="02010609060101010101" pitchFamily="49" charset="-122"/>
              </a:rPr>
              <a:t>维新思想</a:t>
            </a:r>
            <a:endParaRPr lang="zh-CN" altLang="x-none" sz="2800" b="1" dirty="0">
              <a:solidFill>
                <a:srgbClr val="FF0000"/>
              </a:solidFill>
              <a:latin typeface="Arial" panose="020B0604020202020204" pitchFamily="34" charset="0"/>
              <a:ea typeface="黑体" panose="02010609060101010101" pitchFamily="49" charset="-122"/>
            </a:endParaRPr>
          </a:p>
        </p:txBody>
      </p:sp>
      <p:sp>
        <p:nvSpPr>
          <p:cNvPr id="34836" name="Text Box 30"/>
          <p:cNvSpPr txBox="1"/>
          <p:nvPr/>
        </p:nvSpPr>
        <p:spPr>
          <a:xfrm>
            <a:off x="2438400" y="914400"/>
            <a:ext cx="2743200" cy="476250"/>
          </a:xfrm>
          <a:prstGeom prst="rect">
            <a:avLst/>
          </a:prstGeom>
          <a:noFill/>
          <a:ln w="9525">
            <a:noFill/>
          </a:ln>
        </p:spPr>
        <p:txBody>
          <a:bodyPr>
            <a:spAutoFit/>
          </a:bodyPr>
          <a:p>
            <a:pPr eaLnBrk="0" hangingPunct="0">
              <a:lnSpc>
                <a:spcPct val="90000"/>
              </a:lnSpc>
            </a:pPr>
            <a:r>
              <a:rPr lang="zh-CN" altLang="zh-CN" sz="2800" b="1" dirty="0">
                <a:solidFill>
                  <a:srgbClr val="0E0E14"/>
                </a:solidFill>
                <a:latin typeface="Arial" panose="020B0604020202020204" pitchFamily="34" charset="0"/>
              </a:rPr>
              <a:t>【</a:t>
            </a:r>
            <a:r>
              <a:rPr lang="zh-CN" altLang="x-none" sz="2800" b="1" dirty="0">
                <a:solidFill>
                  <a:srgbClr val="0E0E14"/>
                </a:solidFill>
                <a:latin typeface="Arial" panose="020B0604020202020204" pitchFamily="34" charset="0"/>
              </a:rPr>
              <a:t>材料四</a:t>
            </a:r>
            <a:r>
              <a:rPr lang="zh-CN" altLang="zh-CN" sz="2800" b="1" dirty="0">
                <a:solidFill>
                  <a:srgbClr val="0E0E14"/>
                </a:solidFill>
                <a:latin typeface="Arial" panose="020B0604020202020204" pitchFamily="34" charset="0"/>
              </a:rPr>
              <a:t>】</a:t>
            </a:r>
            <a:endParaRPr lang="zh-CN" altLang="zh-CN" sz="2800" b="1" dirty="0">
              <a:solidFill>
                <a:srgbClr val="0E0E14"/>
              </a:solidFill>
              <a:latin typeface="Arial" panose="020B0604020202020204" pitchFamily="34" charset="0"/>
            </a:endParaRPr>
          </a:p>
        </p:txBody>
      </p:sp>
      <p:sp>
        <p:nvSpPr>
          <p:cNvPr id="36895" name="Text Box 31"/>
          <p:cNvSpPr txBox="1"/>
          <p:nvPr/>
        </p:nvSpPr>
        <p:spPr>
          <a:xfrm>
            <a:off x="0" y="5638800"/>
            <a:ext cx="9144000" cy="1136650"/>
          </a:xfrm>
          <a:prstGeom prst="rect">
            <a:avLst/>
          </a:prstGeom>
          <a:solidFill>
            <a:schemeClr val="bg1"/>
          </a:solidFill>
          <a:ln w="28575" cap="flat" cmpd="sng">
            <a:solidFill>
              <a:srgbClr val="FF0000"/>
            </a:solidFill>
            <a:prstDash val="solid"/>
            <a:miter/>
            <a:headEnd type="none" w="med" len="med"/>
            <a:tailEnd type="none" w="med" len="med"/>
          </a:ln>
        </p:spPr>
        <p:txBody>
          <a:bodyPr>
            <a:spAutoFit/>
          </a:bodyPr>
          <a:p>
            <a:pPr eaLnBrk="0" hangingPunct="0">
              <a:lnSpc>
                <a:spcPct val="110000"/>
              </a:lnSpc>
            </a:pPr>
            <a:r>
              <a:rPr lang="zh-CN" altLang="x-none" sz="3200" b="1" dirty="0">
                <a:solidFill>
                  <a:srgbClr val="002060"/>
                </a:solidFill>
                <a:latin typeface="Arial" panose="020B0604020202020204" pitchFamily="34" charset="0"/>
                <a:ea typeface="微软雅黑" panose="020B0503020204020204" pitchFamily="34" charset="-122"/>
              </a:rPr>
              <a:t>为民主革命进程奠定了经济基础，促进了民主思想的传播</a:t>
            </a:r>
            <a:endParaRPr lang="zh-CN" altLang="x-none" sz="3200" b="1" dirty="0">
              <a:solidFill>
                <a:srgbClr val="002060"/>
              </a:solidFill>
              <a:latin typeface="Arial" panose="020B0604020202020204" pitchFamily="34" charset="0"/>
              <a:ea typeface="微软雅黑" panose="020B0503020204020204" pitchFamily="34" charset="-122"/>
            </a:endParaRPr>
          </a:p>
        </p:txBody>
      </p:sp>
      <p:sp>
        <p:nvSpPr>
          <p:cNvPr id="34" name="Text Box 4"/>
          <p:cNvSpPr txBox="1">
            <a:spLocks noChangeArrowheads="1"/>
          </p:cNvSpPr>
          <p:nvPr/>
        </p:nvSpPr>
        <p:spPr bwMode="auto">
          <a:xfrm>
            <a:off x="0" y="0"/>
            <a:ext cx="9144000" cy="461963"/>
          </a:xfrm>
          <a:prstGeom prst="rect">
            <a:avLst/>
          </a:prstGeom>
          <a:solidFill>
            <a:srgbClr val="FFC000"/>
          </a:solidFill>
          <a:ln w="38100" cap="sq">
            <a:solidFill>
              <a:srgbClr val="002060"/>
            </a:solidFill>
            <a:prstDash val="sysDot"/>
            <a:miter lim="800000"/>
            <a:headEnd type="none" w="sm" len="sm"/>
            <a:tailEnd type="none" w="sm" len="sm"/>
          </a:ln>
          <a:effectLst/>
        </p:spPr>
        <p:txBody>
          <a:bodyPr>
            <a:spAutoFit/>
          </a:bodyPr>
          <a:lstStyle/>
          <a:p>
            <a:pPr marR="0" defTabSz="914400" eaLnBrk="0" hangingPunct="0">
              <a:buClrTx/>
              <a:buSzTx/>
              <a:buFontTx/>
              <a:buNone/>
              <a:defRPr/>
            </a:pPr>
            <a:r>
              <a:rPr kumimoji="0" lang="zh-CN" altLang="en-US" sz="24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考点</a:t>
            </a:r>
            <a:r>
              <a:rPr kumimoji="0" lang="en-US" altLang="zh-CN" sz="24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5</a:t>
            </a:r>
            <a:r>
              <a:rPr kumimoji="0" lang="zh-CN" altLang="en-US" sz="24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：民族资本主义在中国近代历史发展进程中的地位和作用。</a:t>
            </a:r>
            <a:endParaRPr kumimoji="0" lang="zh-CN" altLang="en-US" sz="24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895"/>
                                        </p:tgtEl>
                                        <p:attrNameLst>
                                          <p:attrName>style.visibility</p:attrName>
                                        </p:attrNameLst>
                                      </p:cBhvr>
                                      <p:to>
                                        <p:strVal val="visible"/>
                                      </p:to>
                                    </p:set>
                                    <p:anim calcmode="lin" valueType="num">
                                      <p:cBhvr additive="base">
                                        <p:cTn id="7" dur="500" fill="hold"/>
                                        <p:tgtEl>
                                          <p:spTgt spid="36895"/>
                                        </p:tgtEl>
                                        <p:attrNameLst>
                                          <p:attrName>ppt_x</p:attrName>
                                        </p:attrNameLst>
                                      </p:cBhvr>
                                      <p:tavLst>
                                        <p:tav tm="0">
                                          <p:val>
                                            <p:strVal val="ppt_x"/>
                                          </p:val>
                                        </p:tav>
                                        <p:tav tm="100000">
                                          <p:val>
                                            <p:strVal val="ppt_x"/>
                                          </p:val>
                                        </p:tav>
                                      </p:tavLst>
                                    </p:anim>
                                    <p:anim calcmode="lin" valueType="num">
                                      <p:cBhvr additive="base">
                                        <p:cTn id="8" dur="500" fill="hold"/>
                                        <p:tgtEl>
                                          <p:spTgt spid="368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9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Text Box 2"/>
          <p:cNvSpPr txBox="1"/>
          <p:nvPr/>
        </p:nvSpPr>
        <p:spPr>
          <a:xfrm>
            <a:off x="0" y="1447800"/>
            <a:ext cx="9144000" cy="2074863"/>
          </a:xfrm>
          <a:prstGeom prst="rect">
            <a:avLst/>
          </a:prstGeom>
          <a:noFill/>
          <a:ln w="9525">
            <a:noFill/>
          </a:ln>
        </p:spPr>
        <p:txBody>
          <a:bodyPr>
            <a:spAutoFit/>
          </a:bodyPr>
          <a:p>
            <a:pPr eaLnBrk="0" hangingPunct="0">
              <a:lnSpc>
                <a:spcPct val="90000"/>
              </a:lnSpc>
            </a:pPr>
            <a:r>
              <a:rPr lang="zh-CN" altLang="zh-CN" sz="2800" b="1" dirty="0">
                <a:solidFill>
                  <a:srgbClr val="0E0E14"/>
                </a:solidFill>
                <a:latin typeface="黑体" panose="02010609060101010101" pitchFamily="49" charset="-122"/>
                <a:ea typeface="黑体" panose="02010609060101010101" pitchFamily="49" charset="-122"/>
              </a:rPr>
              <a:t>【</a:t>
            </a:r>
            <a:r>
              <a:rPr lang="zh-CN" altLang="x-none" sz="2800" b="1" dirty="0">
                <a:solidFill>
                  <a:srgbClr val="0E0E14"/>
                </a:solidFill>
                <a:latin typeface="黑体" panose="02010609060101010101" pitchFamily="49" charset="-122"/>
                <a:ea typeface="黑体" panose="02010609060101010101" pitchFamily="49" charset="-122"/>
              </a:rPr>
              <a:t>材料五</a:t>
            </a:r>
            <a:r>
              <a:rPr lang="zh-CN" altLang="zh-CN" sz="2800" b="1" dirty="0">
                <a:solidFill>
                  <a:srgbClr val="0E0E14"/>
                </a:solidFill>
                <a:latin typeface="黑体" panose="02010609060101010101" pitchFamily="49" charset="-122"/>
                <a:ea typeface="黑体" panose="02010609060101010101" pitchFamily="49" charset="-122"/>
              </a:rPr>
              <a:t>】</a:t>
            </a:r>
            <a:r>
              <a:rPr lang="zh-CN" altLang="x-none" sz="2800" b="1" dirty="0">
                <a:solidFill>
                  <a:srgbClr val="0E0E14"/>
                </a:solidFill>
                <a:latin typeface="黑体" panose="02010609060101010101" pitchFamily="49" charset="-122"/>
                <a:ea typeface="黑体" panose="02010609060101010101" pitchFamily="49" charset="-122"/>
              </a:rPr>
              <a:t>在雇佣女工的场所，“男女相淆，已非风俗之正”。“各女工种种丑态，招摇过市，全不避人，廉耻扫地矣。”</a:t>
            </a:r>
            <a:endParaRPr lang="zh-CN" altLang="x-none" sz="2800" b="1" dirty="0">
              <a:solidFill>
                <a:srgbClr val="0E0E14"/>
              </a:solidFill>
              <a:latin typeface="黑体" panose="02010609060101010101" pitchFamily="49" charset="-122"/>
              <a:ea typeface="黑体" panose="02010609060101010101" pitchFamily="49" charset="-122"/>
            </a:endParaRPr>
          </a:p>
          <a:p>
            <a:pPr eaLnBrk="0" hangingPunct="0">
              <a:lnSpc>
                <a:spcPct val="90000"/>
              </a:lnSpc>
            </a:pPr>
            <a:r>
              <a:rPr lang="zh-CN" altLang="zh-CN" sz="2800" b="1" dirty="0">
                <a:solidFill>
                  <a:srgbClr val="0E0E14"/>
                </a:solidFill>
                <a:latin typeface="黑体" panose="02010609060101010101" pitchFamily="49" charset="-122"/>
                <a:ea typeface="黑体" panose="02010609060101010101" pitchFamily="49" charset="-122"/>
              </a:rPr>
              <a:t>  ——《</a:t>
            </a:r>
            <a:r>
              <a:rPr lang="zh-CN" altLang="x-none" sz="2800" b="1" dirty="0">
                <a:solidFill>
                  <a:srgbClr val="0E0E14"/>
                </a:solidFill>
                <a:latin typeface="黑体" panose="02010609060101010101" pitchFamily="49" charset="-122"/>
                <a:ea typeface="黑体" panose="02010609060101010101" pitchFamily="49" charset="-122"/>
              </a:rPr>
              <a:t>论妇女做工宜设善章</a:t>
            </a:r>
            <a:r>
              <a:rPr lang="zh-CN" altLang="zh-CN" sz="2800" b="1" dirty="0">
                <a:solidFill>
                  <a:srgbClr val="0E0E14"/>
                </a:solidFill>
                <a:latin typeface="黑体" panose="02010609060101010101" pitchFamily="49" charset="-122"/>
                <a:ea typeface="黑体" panose="02010609060101010101" pitchFamily="49" charset="-122"/>
              </a:rPr>
              <a:t>》</a:t>
            </a:r>
            <a:r>
              <a:rPr lang="zh-CN" altLang="x-none" sz="2800" b="1" dirty="0">
                <a:solidFill>
                  <a:srgbClr val="0E0E14"/>
                </a:solidFill>
                <a:latin typeface="黑体" panose="02010609060101010101" pitchFamily="49" charset="-122"/>
                <a:ea typeface="黑体" panose="02010609060101010101" pitchFamily="49" charset="-122"/>
              </a:rPr>
              <a:t>，</a:t>
            </a:r>
            <a:r>
              <a:rPr lang="zh-CN" altLang="zh-CN" sz="2800" b="1" dirty="0">
                <a:solidFill>
                  <a:srgbClr val="0E0E14"/>
                </a:solidFill>
                <a:latin typeface="黑体" panose="02010609060101010101" pitchFamily="49" charset="-122"/>
                <a:ea typeface="黑体" panose="02010609060101010101" pitchFamily="49" charset="-122"/>
              </a:rPr>
              <a:t>1888</a:t>
            </a:r>
            <a:r>
              <a:rPr lang="zh-CN" altLang="x-none" sz="2800" b="1" dirty="0">
                <a:solidFill>
                  <a:srgbClr val="0E0E14"/>
                </a:solidFill>
                <a:latin typeface="黑体" panose="02010609060101010101" pitchFamily="49" charset="-122"/>
                <a:ea typeface="黑体" panose="02010609060101010101" pitchFamily="49" charset="-122"/>
              </a:rPr>
              <a:t>年</a:t>
            </a:r>
            <a:r>
              <a:rPr lang="zh-CN" altLang="zh-CN" sz="2800" b="1" dirty="0">
                <a:solidFill>
                  <a:srgbClr val="0E0E14"/>
                </a:solidFill>
                <a:latin typeface="黑体" panose="02010609060101010101" pitchFamily="49" charset="-122"/>
                <a:ea typeface="黑体" panose="02010609060101010101" pitchFamily="49" charset="-122"/>
              </a:rPr>
              <a:t>4</a:t>
            </a:r>
            <a:r>
              <a:rPr lang="zh-CN" altLang="x-none" sz="2800" b="1" dirty="0">
                <a:solidFill>
                  <a:srgbClr val="0E0E14"/>
                </a:solidFill>
                <a:latin typeface="黑体" panose="02010609060101010101" pitchFamily="49" charset="-122"/>
                <a:ea typeface="黑体" panose="02010609060101010101" pitchFamily="49" charset="-122"/>
              </a:rPr>
              <a:t>月</a:t>
            </a:r>
            <a:r>
              <a:rPr lang="zh-CN" altLang="zh-CN" sz="2800" b="1" dirty="0">
                <a:solidFill>
                  <a:srgbClr val="0E0E14"/>
                </a:solidFill>
                <a:latin typeface="黑体" panose="02010609060101010101" pitchFamily="49" charset="-122"/>
                <a:ea typeface="黑体" panose="02010609060101010101" pitchFamily="49" charset="-122"/>
              </a:rPr>
              <a:t>1</a:t>
            </a:r>
            <a:r>
              <a:rPr lang="zh-CN" altLang="x-none" sz="2800" b="1" dirty="0">
                <a:solidFill>
                  <a:srgbClr val="0E0E14"/>
                </a:solidFill>
                <a:latin typeface="黑体" panose="02010609060101010101" pitchFamily="49" charset="-122"/>
                <a:ea typeface="黑体" panose="02010609060101010101" pitchFamily="49" charset="-122"/>
              </a:rPr>
              <a:t>日</a:t>
            </a:r>
            <a:r>
              <a:rPr lang="zh-CN" altLang="zh-CN" sz="2800" b="1" dirty="0">
                <a:solidFill>
                  <a:srgbClr val="0E0E14"/>
                </a:solidFill>
                <a:latin typeface="黑体" panose="02010609060101010101" pitchFamily="49" charset="-122"/>
                <a:ea typeface="黑体" panose="02010609060101010101" pitchFamily="49" charset="-122"/>
              </a:rPr>
              <a:t>《</a:t>
            </a:r>
            <a:r>
              <a:rPr lang="zh-CN" altLang="x-none" sz="2800" b="1" dirty="0">
                <a:solidFill>
                  <a:srgbClr val="0E0E14"/>
                </a:solidFill>
                <a:latin typeface="黑体" panose="02010609060101010101" pitchFamily="49" charset="-122"/>
                <a:ea typeface="黑体" panose="02010609060101010101" pitchFamily="49" charset="-122"/>
              </a:rPr>
              <a:t>申报</a:t>
            </a:r>
            <a:r>
              <a:rPr lang="zh-CN" altLang="zh-CN" sz="2800" b="1" dirty="0">
                <a:solidFill>
                  <a:srgbClr val="0E0E14"/>
                </a:solidFill>
                <a:latin typeface="黑体" panose="02010609060101010101" pitchFamily="49" charset="-122"/>
                <a:ea typeface="黑体" panose="02010609060101010101" pitchFamily="49" charset="-122"/>
              </a:rPr>
              <a:t>》</a:t>
            </a:r>
            <a:endParaRPr lang="zh-CN" altLang="zh-CN" sz="2800" b="1" dirty="0">
              <a:solidFill>
                <a:srgbClr val="0E0E14"/>
              </a:solidFill>
              <a:latin typeface="黑体" panose="02010609060101010101" pitchFamily="49" charset="-122"/>
              <a:ea typeface="黑体" panose="02010609060101010101" pitchFamily="49" charset="-122"/>
            </a:endParaRPr>
          </a:p>
          <a:p>
            <a:pPr eaLnBrk="0" hangingPunct="0"/>
            <a:endParaRPr lang="zh-CN" altLang="zh-CN" sz="2800" b="1" dirty="0">
              <a:solidFill>
                <a:srgbClr val="0E0E14"/>
              </a:solidFill>
              <a:latin typeface="Arial" panose="020B0604020202020204" pitchFamily="34" charset="0"/>
            </a:endParaRPr>
          </a:p>
        </p:txBody>
      </p:sp>
      <p:sp>
        <p:nvSpPr>
          <p:cNvPr id="37891" name="Text Box 3"/>
          <p:cNvSpPr txBox="1"/>
          <p:nvPr/>
        </p:nvSpPr>
        <p:spPr>
          <a:xfrm>
            <a:off x="2133600" y="3657600"/>
            <a:ext cx="3959225" cy="606425"/>
          </a:xfrm>
          <a:prstGeom prst="rect">
            <a:avLst/>
          </a:prstGeom>
          <a:solidFill>
            <a:schemeClr val="bg1"/>
          </a:solidFill>
          <a:ln w="28575" cap="flat" cmpd="sng">
            <a:solidFill>
              <a:srgbClr val="FF0000"/>
            </a:solidFill>
            <a:prstDash val="solid"/>
            <a:miter/>
            <a:headEnd type="none" w="med" len="med"/>
            <a:tailEnd type="none" w="med" len="med"/>
          </a:ln>
        </p:spPr>
        <p:txBody>
          <a:bodyPr>
            <a:spAutoFit/>
          </a:bodyPr>
          <a:p>
            <a:pPr eaLnBrk="0" hangingPunct="0"/>
            <a:r>
              <a:rPr lang="zh-CN" altLang="x-none" sz="3200" b="1" dirty="0">
                <a:solidFill>
                  <a:srgbClr val="002060"/>
                </a:solidFill>
                <a:latin typeface="Arial" panose="020B0604020202020204" pitchFamily="34" charset="0"/>
                <a:ea typeface="微软雅黑" panose="020B0503020204020204" pitchFamily="34" charset="-122"/>
                <a:sym typeface="Arial" panose="020B0604020202020204" pitchFamily="34" charset="0"/>
              </a:rPr>
              <a:t>冲击了旧观念旧习俗</a:t>
            </a:r>
            <a:endParaRPr lang="zh-CN" altLang="x-none" sz="3200" b="1" dirty="0">
              <a:solidFill>
                <a:srgbClr val="002060"/>
              </a:solidFill>
              <a:latin typeface="Arial" panose="020B0604020202020204" pitchFamily="34" charset="0"/>
              <a:ea typeface="微软雅黑" panose="020B0503020204020204" pitchFamily="34" charset="-122"/>
              <a:sym typeface="Arial" panose="020B0604020202020204" pitchFamily="34" charset="0"/>
            </a:endParaRPr>
          </a:p>
        </p:txBody>
      </p:sp>
      <p:sp>
        <p:nvSpPr>
          <p:cNvPr id="6" name="Text Box 4"/>
          <p:cNvSpPr txBox="1">
            <a:spLocks noChangeArrowheads="1"/>
          </p:cNvSpPr>
          <p:nvPr/>
        </p:nvSpPr>
        <p:spPr bwMode="auto">
          <a:xfrm>
            <a:off x="0" y="0"/>
            <a:ext cx="9144000" cy="461963"/>
          </a:xfrm>
          <a:prstGeom prst="rect">
            <a:avLst/>
          </a:prstGeom>
          <a:solidFill>
            <a:srgbClr val="FFC000"/>
          </a:solidFill>
          <a:ln w="38100" cap="sq">
            <a:solidFill>
              <a:srgbClr val="002060"/>
            </a:solidFill>
            <a:prstDash val="sysDot"/>
            <a:miter lim="800000"/>
            <a:headEnd type="none" w="sm" len="sm"/>
            <a:tailEnd type="none" w="sm" len="sm"/>
          </a:ln>
          <a:effectLst/>
        </p:spPr>
        <p:txBody>
          <a:bodyPr>
            <a:spAutoFit/>
          </a:bodyPr>
          <a:lstStyle/>
          <a:p>
            <a:pPr marR="0" defTabSz="914400" eaLnBrk="0" hangingPunct="0">
              <a:buClrTx/>
              <a:buSzTx/>
              <a:buFontTx/>
              <a:buNone/>
              <a:defRPr/>
            </a:pPr>
            <a:r>
              <a:rPr kumimoji="0" lang="zh-CN" altLang="en-US" sz="24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考点</a:t>
            </a:r>
            <a:r>
              <a:rPr kumimoji="0" lang="en-US" altLang="zh-CN" sz="24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5</a:t>
            </a:r>
            <a:r>
              <a:rPr kumimoji="0" lang="zh-CN" altLang="en-US" sz="24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：民族资本主义在中国近代历史发展进程中的地位和作用。</a:t>
            </a:r>
            <a:endParaRPr kumimoji="0" lang="zh-CN" altLang="en-US" sz="24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7890">
                                            <p:txEl>
                                              <p:charRg st="0" end="55"/>
                                            </p:txEl>
                                          </p:spTgt>
                                        </p:tgtEl>
                                        <p:attrNameLst>
                                          <p:attrName>style.visibility</p:attrName>
                                        </p:attrNameLst>
                                      </p:cBhvr>
                                      <p:to>
                                        <p:strVal val="visible"/>
                                      </p:to>
                                    </p:set>
                                    <p:anim calcmode="lin" valueType="num">
                                      <p:cBhvr additive="base">
                                        <p:cTn id="7" dur="500" fill="hold"/>
                                        <p:tgtEl>
                                          <p:spTgt spid="37890">
                                            <p:txEl>
                                              <p:charRg st="0" end="5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7890">
                                            <p:txEl>
                                              <p:charRg st="0" end="5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7890">
                                            <p:txEl>
                                              <p:charRg st="55" end="85"/>
                                            </p:txEl>
                                          </p:spTgt>
                                        </p:tgtEl>
                                        <p:attrNameLst>
                                          <p:attrName>style.visibility</p:attrName>
                                        </p:attrNameLst>
                                      </p:cBhvr>
                                      <p:to>
                                        <p:strVal val="visible"/>
                                      </p:to>
                                    </p:set>
                                    <p:anim calcmode="lin" valueType="num">
                                      <p:cBhvr additive="base">
                                        <p:cTn id="11" dur="500" fill="hold"/>
                                        <p:tgtEl>
                                          <p:spTgt spid="37890">
                                            <p:txEl>
                                              <p:charRg st="55" end="8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7890">
                                            <p:txEl>
                                              <p:charRg st="55" end="85"/>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7891"/>
                                        </p:tgtEl>
                                        <p:attrNameLst>
                                          <p:attrName>style.visibility</p:attrName>
                                        </p:attrNameLst>
                                      </p:cBhvr>
                                      <p:to>
                                        <p:strVal val="visible"/>
                                      </p:to>
                                    </p:set>
                                    <p:anim calcmode="lin" valueType="num">
                                      <p:cBhvr additive="base">
                                        <p:cTn id="17" dur="500" fill="hold"/>
                                        <p:tgtEl>
                                          <p:spTgt spid="37891"/>
                                        </p:tgtEl>
                                        <p:attrNameLst>
                                          <p:attrName>ppt_x</p:attrName>
                                        </p:attrNameLst>
                                      </p:cBhvr>
                                      <p:tavLst>
                                        <p:tav tm="0">
                                          <p:val>
                                            <p:strVal val="ppt_x"/>
                                          </p:val>
                                        </p:tav>
                                        <p:tav tm="100000">
                                          <p:val>
                                            <p:strVal val="ppt_x"/>
                                          </p:val>
                                        </p:tav>
                                      </p:tavLst>
                                    </p:anim>
                                    <p:anim calcmode="lin" valueType="num">
                                      <p:cBhvr additive="base">
                                        <p:cTn id="18" dur="500" fill="hold"/>
                                        <p:tgtEl>
                                          <p:spTgt spid="378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2"/>
          <p:cNvSpPr/>
          <p:nvPr/>
        </p:nvSpPr>
        <p:spPr>
          <a:xfrm>
            <a:off x="0" y="3355975"/>
            <a:ext cx="9144000" cy="2663825"/>
          </a:xfrm>
          <a:prstGeom prst="rect">
            <a:avLst/>
          </a:prstGeom>
          <a:solidFill>
            <a:schemeClr val="bg1"/>
          </a:solidFill>
          <a:ln w="9525">
            <a:noFill/>
          </a:ln>
        </p:spPr>
        <p:txBody>
          <a:bodyPr>
            <a:spAutoFit/>
          </a:bodyPr>
          <a:p>
            <a:pPr eaLnBrk="0" hangingPunct="0"/>
            <a:r>
              <a:rPr lang="zh-CN" altLang="zh-CN" sz="2800" b="1" dirty="0">
                <a:solidFill>
                  <a:srgbClr val="0E0E14"/>
                </a:solidFill>
                <a:latin typeface="黑体" panose="02010609060101010101" pitchFamily="49" charset="-122"/>
                <a:ea typeface="黑体" panose="02010609060101010101" pitchFamily="49" charset="-122"/>
              </a:rPr>
              <a:t>①</a:t>
            </a:r>
            <a:r>
              <a:rPr lang="zh-CN" altLang="x-none" sz="2800" b="1" dirty="0">
                <a:solidFill>
                  <a:srgbClr val="0E0E14"/>
                </a:solidFill>
                <a:latin typeface="黑体" panose="02010609060101010101" pitchFamily="49" charset="-122"/>
                <a:ea typeface="黑体" panose="02010609060101010101" pitchFamily="49" charset="-122"/>
              </a:rPr>
              <a:t>经济：</a:t>
            </a:r>
            <a:r>
              <a:rPr lang="zh-CN" altLang="x-none" sz="2800" b="1" dirty="0">
                <a:solidFill>
                  <a:srgbClr val="FF0000"/>
                </a:solidFill>
                <a:latin typeface="黑体" panose="02010609060101010101" pitchFamily="49" charset="-122"/>
                <a:ea typeface="黑体" panose="02010609060101010101" pitchFamily="49" charset="-122"/>
              </a:rPr>
              <a:t>促进了自然经济的瓦解和中国经济近代化，在一   </a:t>
            </a:r>
            <a:endParaRPr lang="zh-CN" altLang="x-none" sz="2800" b="1" dirty="0">
              <a:solidFill>
                <a:srgbClr val="FF0000"/>
              </a:solidFill>
              <a:latin typeface="黑体" panose="02010609060101010101" pitchFamily="49" charset="-122"/>
              <a:ea typeface="黑体" panose="02010609060101010101" pitchFamily="49" charset="-122"/>
            </a:endParaRPr>
          </a:p>
          <a:p>
            <a:pPr eaLnBrk="0" hangingPunct="0"/>
            <a:r>
              <a:rPr lang="zh-CN" altLang="x-none" sz="2800" b="1" dirty="0">
                <a:solidFill>
                  <a:srgbClr val="FF0000"/>
                </a:solidFill>
                <a:latin typeface="黑体" panose="02010609060101010101" pitchFamily="49" charset="-122"/>
                <a:ea typeface="黑体" panose="02010609060101010101" pitchFamily="49" charset="-122"/>
              </a:rPr>
              <a:t>        定程度上抵制了列强的经济侵略。</a:t>
            </a:r>
            <a:endParaRPr lang="zh-CN" altLang="x-none" sz="2800" b="1" dirty="0">
              <a:solidFill>
                <a:srgbClr val="FF0000"/>
              </a:solidFill>
              <a:latin typeface="黑体" panose="02010609060101010101" pitchFamily="49" charset="-122"/>
              <a:ea typeface="黑体" panose="02010609060101010101" pitchFamily="49" charset="-122"/>
            </a:endParaRPr>
          </a:p>
          <a:p>
            <a:pPr eaLnBrk="0" hangingPunct="0"/>
            <a:r>
              <a:rPr lang="zh-CN" altLang="x-none" sz="2800" b="1" dirty="0">
                <a:solidFill>
                  <a:srgbClr val="0E0E14"/>
                </a:solidFill>
                <a:latin typeface="黑体" panose="02010609060101010101" pitchFamily="49" charset="-122"/>
                <a:ea typeface="黑体" panose="02010609060101010101" pitchFamily="49" charset="-122"/>
              </a:rPr>
              <a:t>②政治：</a:t>
            </a:r>
            <a:r>
              <a:rPr lang="zh-CN" altLang="x-none" sz="2800" b="1" dirty="0">
                <a:solidFill>
                  <a:srgbClr val="FF0000"/>
                </a:solidFill>
                <a:latin typeface="黑体" panose="02010609060101010101" pitchFamily="49" charset="-122"/>
                <a:ea typeface="黑体" panose="02010609060101010101" pitchFamily="49" charset="-122"/>
              </a:rPr>
              <a:t>促进资产阶级运动，为新民主主义革命奠定了基</a:t>
            </a:r>
            <a:endParaRPr lang="zh-CN" altLang="x-none" sz="2800" b="1" dirty="0">
              <a:solidFill>
                <a:srgbClr val="FF0000"/>
              </a:solidFill>
              <a:latin typeface="黑体" panose="02010609060101010101" pitchFamily="49" charset="-122"/>
              <a:ea typeface="黑体" panose="02010609060101010101" pitchFamily="49" charset="-122"/>
            </a:endParaRPr>
          </a:p>
          <a:p>
            <a:pPr eaLnBrk="0" hangingPunct="0"/>
            <a:r>
              <a:rPr lang="zh-CN" altLang="x-none" sz="2800" b="1" dirty="0">
                <a:solidFill>
                  <a:srgbClr val="FF0000"/>
                </a:solidFill>
                <a:latin typeface="黑体" panose="02010609060101010101" pitchFamily="49" charset="-122"/>
                <a:ea typeface="黑体" panose="02010609060101010101" pitchFamily="49" charset="-122"/>
              </a:rPr>
              <a:t>        础。</a:t>
            </a:r>
            <a:endParaRPr lang="zh-CN" altLang="x-none" sz="2800" b="1" dirty="0">
              <a:solidFill>
                <a:srgbClr val="FF0000"/>
              </a:solidFill>
              <a:latin typeface="黑体" panose="02010609060101010101" pitchFamily="49" charset="-122"/>
              <a:ea typeface="黑体" panose="02010609060101010101" pitchFamily="49" charset="-122"/>
            </a:endParaRPr>
          </a:p>
          <a:p>
            <a:pPr eaLnBrk="0" hangingPunct="0"/>
            <a:r>
              <a:rPr lang="zh-CN" altLang="x-none" sz="2800" b="1" dirty="0">
                <a:solidFill>
                  <a:srgbClr val="0E0E14"/>
                </a:solidFill>
                <a:latin typeface="黑体" panose="02010609060101010101" pitchFamily="49" charset="-122"/>
                <a:ea typeface="黑体" panose="02010609060101010101" pitchFamily="49" charset="-122"/>
              </a:rPr>
              <a:t>③思想：</a:t>
            </a:r>
            <a:r>
              <a:rPr lang="zh-CN" altLang="x-none" sz="2800" b="1" dirty="0">
                <a:solidFill>
                  <a:srgbClr val="FF0000"/>
                </a:solidFill>
                <a:latin typeface="黑体" panose="02010609060101010101" pitchFamily="49" charset="-122"/>
                <a:ea typeface="黑体" panose="02010609060101010101" pitchFamily="49" charset="-122"/>
              </a:rPr>
              <a:t>冲击了封建思想，促进了民主思想的传播。</a:t>
            </a:r>
            <a:endParaRPr lang="zh-CN" altLang="x-none" sz="2800" b="1" dirty="0">
              <a:solidFill>
                <a:srgbClr val="FF0000"/>
              </a:solidFill>
              <a:latin typeface="黑体" panose="02010609060101010101" pitchFamily="49" charset="-122"/>
              <a:ea typeface="黑体" panose="02010609060101010101" pitchFamily="49" charset="-122"/>
            </a:endParaRPr>
          </a:p>
          <a:p>
            <a:pPr eaLnBrk="0" hangingPunct="0"/>
            <a:r>
              <a:rPr lang="zh-CN" altLang="x-none" sz="2800" b="1" dirty="0">
                <a:solidFill>
                  <a:srgbClr val="0E0E14"/>
                </a:solidFill>
                <a:latin typeface="黑体" panose="02010609060101010101" pitchFamily="49" charset="-122"/>
                <a:ea typeface="黑体" panose="02010609060101010101" pitchFamily="49" charset="-122"/>
              </a:rPr>
              <a:t>④社会生活：</a:t>
            </a:r>
            <a:r>
              <a:rPr lang="zh-CN" altLang="x-none" sz="2800" b="1" dirty="0">
                <a:solidFill>
                  <a:srgbClr val="FF0000"/>
                </a:solidFill>
                <a:latin typeface="黑体" panose="02010609060101010101" pitchFamily="49" charset="-122"/>
                <a:ea typeface="黑体" panose="02010609060101010101" pitchFamily="49" charset="-122"/>
              </a:rPr>
              <a:t>冲击了旧观念旧习俗。</a:t>
            </a:r>
            <a:endParaRPr lang="zh-CN" altLang="x-none" sz="2800" b="1" dirty="0">
              <a:solidFill>
                <a:srgbClr val="FF0000"/>
              </a:solidFill>
              <a:latin typeface="黑体" panose="02010609060101010101" pitchFamily="49" charset="-122"/>
              <a:ea typeface="黑体" panose="02010609060101010101" pitchFamily="49" charset="-122"/>
            </a:endParaRPr>
          </a:p>
        </p:txBody>
      </p:sp>
      <p:sp>
        <p:nvSpPr>
          <p:cNvPr id="36867" name="Rectangle 3"/>
          <p:cNvSpPr/>
          <p:nvPr/>
        </p:nvSpPr>
        <p:spPr>
          <a:xfrm>
            <a:off x="76200" y="1119188"/>
            <a:ext cx="1576388" cy="635000"/>
          </a:xfrm>
          <a:prstGeom prst="rect">
            <a:avLst/>
          </a:prstGeom>
          <a:noFill/>
          <a:ln w="9525">
            <a:noFill/>
          </a:ln>
        </p:spPr>
        <p:txBody>
          <a:bodyPr wrap="none">
            <a:spAutoFit/>
          </a:bodyPr>
          <a:p>
            <a:pPr eaLnBrk="0" hangingPunct="0"/>
            <a:r>
              <a:rPr lang="zh-CN" altLang="x-none" sz="3600" b="1" dirty="0">
                <a:solidFill>
                  <a:srgbClr val="0000E4"/>
                </a:solidFill>
                <a:latin typeface="Arial" panose="020B0604020202020204" pitchFamily="34" charset="0"/>
                <a:ea typeface="微软雅黑" panose="020B0503020204020204" pitchFamily="34" charset="-122"/>
              </a:rPr>
              <a:t>地位：</a:t>
            </a:r>
            <a:endParaRPr lang="zh-CN" altLang="x-none" sz="3600" b="1" dirty="0">
              <a:solidFill>
                <a:srgbClr val="0000E4"/>
              </a:solidFill>
              <a:latin typeface="Arial" panose="020B0604020202020204" pitchFamily="34" charset="0"/>
              <a:ea typeface="微软雅黑" panose="020B0503020204020204" pitchFamily="34" charset="-122"/>
            </a:endParaRPr>
          </a:p>
        </p:txBody>
      </p:sp>
      <p:sp>
        <p:nvSpPr>
          <p:cNvPr id="36868" name="Rectangle 4"/>
          <p:cNvSpPr/>
          <p:nvPr/>
        </p:nvSpPr>
        <p:spPr>
          <a:xfrm>
            <a:off x="0" y="2743200"/>
            <a:ext cx="1576388" cy="635000"/>
          </a:xfrm>
          <a:prstGeom prst="rect">
            <a:avLst/>
          </a:prstGeom>
          <a:noFill/>
          <a:ln w="9525">
            <a:noFill/>
          </a:ln>
        </p:spPr>
        <p:txBody>
          <a:bodyPr wrap="none">
            <a:spAutoFit/>
          </a:bodyPr>
          <a:p>
            <a:pPr eaLnBrk="0" hangingPunct="0"/>
            <a:r>
              <a:rPr lang="zh-CN" altLang="x-none" sz="3600" b="1" dirty="0">
                <a:solidFill>
                  <a:srgbClr val="0000E4"/>
                </a:solidFill>
                <a:latin typeface="Arial" panose="020B0604020202020204" pitchFamily="34" charset="0"/>
                <a:ea typeface="微软雅黑" panose="020B0503020204020204" pitchFamily="34" charset="-122"/>
              </a:rPr>
              <a:t>作用：</a:t>
            </a:r>
            <a:endParaRPr lang="zh-CN" altLang="x-none" sz="3600" b="1" dirty="0">
              <a:solidFill>
                <a:srgbClr val="0000E4"/>
              </a:solidFill>
              <a:latin typeface="Arial" panose="020B0604020202020204" pitchFamily="34" charset="0"/>
              <a:ea typeface="微软雅黑" panose="020B0503020204020204" pitchFamily="34" charset="-122"/>
            </a:endParaRPr>
          </a:p>
        </p:txBody>
      </p:sp>
      <p:sp>
        <p:nvSpPr>
          <p:cNvPr id="8" name="Text Box 4"/>
          <p:cNvSpPr txBox="1">
            <a:spLocks noChangeArrowheads="1"/>
          </p:cNvSpPr>
          <p:nvPr/>
        </p:nvSpPr>
        <p:spPr bwMode="auto">
          <a:xfrm>
            <a:off x="0" y="0"/>
            <a:ext cx="9144000" cy="954088"/>
          </a:xfrm>
          <a:prstGeom prst="rect">
            <a:avLst/>
          </a:prstGeom>
          <a:solidFill>
            <a:srgbClr val="FFC000"/>
          </a:solidFill>
          <a:ln w="38100" cap="sq">
            <a:solidFill>
              <a:srgbClr val="002060"/>
            </a:solidFill>
            <a:prstDash val="sysDot"/>
            <a:miter lim="800000"/>
            <a:headEnd type="none" w="sm" len="sm"/>
            <a:tailEnd type="none" w="sm" len="sm"/>
          </a:ln>
          <a:effectLst/>
        </p:spPr>
        <p:txBody>
          <a:bodyPr>
            <a:spAutoFit/>
          </a:bodyPr>
          <a:lstStyle/>
          <a:p>
            <a:pPr marR="0" defTabSz="914400" eaLnBrk="0" hangingPunct="0">
              <a:buClrTx/>
              <a:buSzTx/>
              <a:buFontTx/>
              <a:buNone/>
              <a:defRPr/>
            </a:pPr>
            <a:r>
              <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考点</a:t>
            </a:r>
            <a:r>
              <a:rPr kumimoji="0" lang="en-US" altLang="zh-CN"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5</a:t>
            </a:r>
            <a:r>
              <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a:t>
            </a:r>
            <a:endParaRPr kumimoji="0" lang="en-US" altLang="zh-CN"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endParaRPr>
          </a:p>
          <a:p>
            <a:pPr marR="0" defTabSz="914400" eaLnBrk="0" hangingPunct="0">
              <a:buClrTx/>
              <a:buSzTx/>
              <a:buFontTx/>
              <a:buNone/>
              <a:defRPr/>
            </a:pPr>
            <a:r>
              <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民族资本主义在中国近代历史发展进程中的地位和作用。</a:t>
            </a:r>
            <a:endPar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blinds(horizontal)">
                                      <p:cBhvr>
                                        <p:cTn id="7" dur="500"/>
                                        <p:tgtEl>
                                          <p:spTgt spid="389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9988" name="Text Box 4"/>
          <p:cNvSpPr txBox="1"/>
          <p:nvPr/>
        </p:nvSpPr>
        <p:spPr>
          <a:xfrm>
            <a:off x="-15875" y="1066800"/>
            <a:ext cx="1168400" cy="4810125"/>
          </a:xfrm>
          <a:prstGeom prst="rect">
            <a:avLst/>
          </a:prstGeom>
          <a:noFill/>
          <a:ln w="9525" cap="flat" cmpd="sng">
            <a:solidFill>
              <a:srgbClr val="FF0000"/>
            </a:solidFill>
            <a:prstDash val="solid"/>
            <a:miter/>
            <a:headEnd type="none" w="med" len="med"/>
            <a:tailEnd type="none" w="med" len="med"/>
          </a:ln>
        </p:spPr>
        <p:txBody>
          <a:bodyPr vert="eaVert">
            <a:spAutoFit/>
          </a:bodyPr>
          <a:p>
            <a:pPr>
              <a:spcBef>
                <a:spcPct val="50000"/>
              </a:spcBef>
            </a:pPr>
            <a:r>
              <a:rPr lang="zh-CN" altLang="en-US" sz="3200" b="1" dirty="0">
                <a:solidFill>
                  <a:srgbClr val="0D0D0D"/>
                </a:solidFill>
                <a:latin typeface="Verdana" panose="020B0604030504040204" pitchFamily="34" charset="0"/>
                <a:ea typeface="黑体" panose="02010609060101010101" pitchFamily="49" charset="-122"/>
              </a:rPr>
              <a:t>近代中国经济结构的变化与资本主义的曲折发展</a:t>
            </a:r>
            <a:endParaRPr lang="zh-CN" altLang="en-US" sz="3200" b="1" dirty="0">
              <a:solidFill>
                <a:srgbClr val="0D0D0D"/>
              </a:solidFill>
              <a:latin typeface="Verdana" panose="020B0604030504040204" pitchFamily="34" charset="0"/>
              <a:ea typeface="黑体" panose="02010609060101010101" pitchFamily="49" charset="-122"/>
            </a:endParaRPr>
          </a:p>
        </p:txBody>
      </p:sp>
      <p:sp>
        <p:nvSpPr>
          <p:cNvPr id="169991" name="Rectangle 7"/>
          <p:cNvSpPr/>
          <p:nvPr/>
        </p:nvSpPr>
        <p:spPr>
          <a:xfrm>
            <a:off x="1600200" y="3733800"/>
            <a:ext cx="1447800" cy="1563688"/>
          </a:xfrm>
          <a:prstGeom prst="rect">
            <a:avLst/>
          </a:prstGeom>
          <a:noFill/>
          <a:ln w="9525" cap="flat" cmpd="sng">
            <a:solidFill>
              <a:srgbClr val="FF0000"/>
            </a:solidFill>
            <a:prstDash val="solid"/>
            <a:miter/>
            <a:headEnd type="none" w="med" len="med"/>
            <a:tailEnd type="none" w="med" len="med"/>
          </a:ln>
        </p:spPr>
        <p:txBody>
          <a:bodyPr>
            <a:spAutoFit/>
          </a:bodyPr>
          <a:p>
            <a:pPr>
              <a:spcBef>
                <a:spcPct val="50000"/>
              </a:spcBef>
            </a:pPr>
            <a:r>
              <a:rPr lang="zh-CN" altLang="en-US" sz="3200" b="1" dirty="0">
                <a:solidFill>
                  <a:srgbClr val="0D0D0D"/>
                </a:solidFill>
                <a:latin typeface="Verdana" panose="020B0604030504040204" pitchFamily="34" charset="0"/>
                <a:ea typeface="黑体" panose="02010609060101010101" pitchFamily="49" charset="-122"/>
              </a:rPr>
              <a:t>资本主义的曲折发展</a:t>
            </a:r>
            <a:endParaRPr lang="zh-CN" altLang="en-US" sz="3200" b="1" dirty="0">
              <a:solidFill>
                <a:srgbClr val="0D0D0D"/>
              </a:solidFill>
              <a:latin typeface="Verdana" panose="020B0604030504040204" pitchFamily="34" charset="0"/>
              <a:ea typeface="黑体" panose="02010609060101010101" pitchFamily="49" charset="-122"/>
            </a:endParaRPr>
          </a:p>
        </p:txBody>
      </p:sp>
      <p:sp>
        <p:nvSpPr>
          <p:cNvPr id="169994" name="Rectangle 10"/>
          <p:cNvSpPr/>
          <p:nvPr/>
        </p:nvSpPr>
        <p:spPr>
          <a:xfrm>
            <a:off x="4941888" y="0"/>
            <a:ext cx="3051175" cy="528638"/>
          </a:xfrm>
          <a:prstGeom prst="rect">
            <a:avLst/>
          </a:prstGeom>
          <a:noFill/>
          <a:ln w="9525" cap="flat" cmpd="sng">
            <a:solidFill>
              <a:srgbClr val="FF0000"/>
            </a:solidFill>
            <a:prstDash val="solid"/>
            <a:miter/>
            <a:headEnd type="none" w="med" len="med"/>
            <a:tailEnd type="none" w="med" len="med"/>
          </a:ln>
        </p:spPr>
        <p:txBody>
          <a:bodyPr wrap="none">
            <a:spAutoFit/>
          </a:bodyPr>
          <a:p>
            <a:r>
              <a:rPr lang="zh-CN" altLang="en-US" sz="2800" b="1" dirty="0">
                <a:solidFill>
                  <a:srgbClr val="0D0D0D"/>
                </a:solidFill>
                <a:latin typeface="Verdana" panose="020B0604030504040204" pitchFamily="34" charset="0"/>
                <a:ea typeface="黑体" panose="02010609060101010101" pitchFamily="49" charset="-122"/>
              </a:rPr>
              <a:t>自然经济逐步解体</a:t>
            </a:r>
            <a:endParaRPr lang="zh-CN" altLang="en-US" sz="2800" b="1" dirty="0">
              <a:solidFill>
                <a:srgbClr val="0D0D0D"/>
              </a:solidFill>
              <a:latin typeface="Verdana" panose="020B0604030504040204" pitchFamily="34" charset="0"/>
              <a:ea typeface="黑体" panose="02010609060101010101" pitchFamily="49" charset="-122"/>
            </a:endParaRPr>
          </a:p>
        </p:txBody>
      </p:sp>
      <p:sp>
        <p:nvSpPr>
          <p:cNvPr id="169995" name="Rectangle 11"/>
          <p:cNvSpPr/>
          <p:nvPr/>
        </p:nvSpPr>
        <p:spPr>
          <a:xfrm>
            <a:off x="4932363" y="549275"/>
            <a:ext cx="3051175" cy="528638"/>
          </a:xfrm>
          <a:prstGeom prst="rect">
            <a:avLst/>
          </a:prstGeom>
          <a:noFill/>
          <a:ln w="9525" cap="flat" cmpd="sng">
            <a:solidFill>
              <a:srgbClr val="FF0000"/>
            </a:solidFill>
            <a:prstDash val="solid"/>
            <a:miter/>
            <a:headEnd type="none" w="med" len="med"/>
            <a:tailEnd type="none" w="med" len="med"/>
          </a:ln>
        </p:spPr>
        <p:txBody>
          <a:bodyPr wrap="none">
            <a:spAutoFit/>
          </a:bodyPr>
          <a:p>
            <a:r>
              <a:rPr lang="zh-CN" altLang="en-US" sz="2800" b="1" dirty="0">
                <a:solidFill>
                  <a:srgbClr val="0D0D0D"/>
                </a:solidFill>
                <a:latin typeface="Verdana" panose="020B0604030504040204" pitchFamily="34" charset="0"/>
                <a:ea typeface="黑体" panose="02010609060101010101" pitchFamily="49" charset="-122"/>
              </a:rPr>
              <a:t>外国资本主义经济</a:t>
            </a:r>
            <a:endParaRPr lang="zh-CN" altLang="en-US" sz="2800" b="1" dirty="0">
              <a:solidFill>
                <a:srgbClr val="0D0D0D"/>
              </a:solidFill>
              <a:latin typeface="Verdana" panose="020B0604030504040204" pitchFamily="34" charset="0"/>
              <a:ea typeface="黑体" panose="02010609060101010101" pitchFamily="49" charset="-122"/>
            </a:endParaRPr>
          </a:p>
        </p:txBody>
      </p:sp>
      <p:sp>
        <p:nvSpPr>
          <p:cNvPr id="169996" name="Rectangle 12"/>
          <p:cNvSpPr/>
          <p:nvPr/>
        </p:nvSpPr>
        <p:spPr>
          <a:xfrm>
            <a:off x="4932363" y="1052513"/>
            <a:ext cx="2336800" cy="528637"/>
          </a:xfrm>
          <a:prstGeom prst="rect">
            <a:avLst/>
          </a:prstGeom>
          <a:noFill/>
          <a:ln w="9525" cap="flat" cmpd="sng">
            <a:solidFill>
              <a:srgbClr val="FF0000"/>
            </a:solidFill>
            <a:prstDash val="solid"/>
            <a:miter/>
            <a:headEnd type="none" w="med" len="med"/>
            <a:tailEnd type="none" w="med" len="med"/>
          </a:ln>
        </p:spPr>
        <p:txBody>
          <a:bodyPr wrap="none">
            <a:spAutoFit/>
          </a:bodyPr>
          <a:p>
            <a:r>
              <a:rPr lang="zh-CN" altLang="en-US" sz="2800" b="1" dirty="0">
                <a:solidFill>
                  <a:srgbClr val="0D0D0D"/>
                </a:solidFill>
                <a:latin typeface="Verdana" panose="020B0604030504040204" pitchFamily="34" charset="0"/>
                <a:ea typeface="黑体" panose="02010609060101010101" pitchFamily="49" charset="-122"/>
              </a:rPr>
              <a:t>洋务企业经济</a:t>
            </a:r>
            <a:endParaRPr lang="zh-CN" altLang="en-US" sz="2800" b="1" dirty="0">
              <a:solidFill>
                <a:srgbClr val="0D0D0D"/>
              </a:solidFill>
              <a:latin typeface="Verdana" panose="020B0604030504040204" pitchFamily="34" charset="0"/>
              <a:ea typeface="黑体" panose="02010609060101010101" pitchFamily="49" charset="-122"/>
            </a:endParaRPr>
          </a:p>
        </p:txBody>
      </p:sp>
      <p:sp>
        <p:nvSpPr>
          <p:cNvPr id="169997" name="Rectangle 13"/>
          <p:cNvSpPr/>
          <p:nvPr/>
        </p:nvSpPr>
        <p:spPr>
          <a:xfrm>
            <a:off x="4932363" y="1628775"/>
            <a:ext cx="3867150" cy="528638"/>
          </a:xfrm>
          <a:prstGeom prst="rect">
            <a:avLst/>
          </a:prstGeom>
          <a:noFill/>
          <a:ln w="9525" cap="flat" cmpd="sng">
            <a:solidFill>
              <a:srgbClr val="FF0000"/>
            </a:solidFill>
            <a:prstDash val="solid"/>
            <a:miter/>
            <a:headEnd type="none" w="med" len="med"/>
            <a:tailEnd type="none" w="med" len="med"/>
          </a:ln>
        </p:spPr>
        <p:txBody>
          <a:bodyPr>
            <a:spAutoFit/>
          </a:bodyPr>
          <a:p>
            <a:r>
              <a:rPr lang="zh-CN" altLang="en-US" sz="2800" b="1" dirty="0">
                <a:solidFill>
                  <a:srgbClr val="0D0D0D"/>
                </a:solidFill>
                <a:latin typeface="Verdana" panose="020B0604030504040204" pitchFamily="34" charset="0"/>
                <a:ea typeface="黑体" panose="02010609060101010101" pitchFamily="49" charset="-122"/>
              </a:rPr>
              <a:t>民族资本主义经济</a:t>
            </a:r>
            <a:endParaRPr lang="zh-CN" altLang="en-US" sz="2800" b="1" dirty="0">
              <a:solidFill>
                <a:srgbClr val="0D0D0D"/>
              </a:solidFill>
              <a:latin typeface="Verdana" panose="020B0604030504040204" pitchFamily="34" charset="0"/>
              <a:ea typeface="黑体" panose="02010609060101010101" pitchFamily="49" charset="-122"/>
            </a:endParaRPr>
          </a:p>
        </p:txBody>
      </p:sp>
      <p:sp>
        <p:nvSpPr>
          <p:cNvPr id="169998" name="Rectangle 14"/>
          <p:cNvSpPr/>
          <p:nvPr/>
        </p:nvSpPr>
        <p:spPr>
          <a:xfrm>
            <a:off x="3851275" y="2205038"/>
            <a:ext cx="4648200" cy="528637"/>
          </a:xfrm>
          <a:prstGeom prst="rect">
            <a:avLst/>
          </a:prstGeom>
          <a:noFill/>
          <a:ln w="9525" cap="flat" cmpd="sng">
            <a:solidFill>
              <a:srgbClr val="FF0000"/>
            </a:solidFill>
            <a:prstDash val="solid"/>
            <a:miter/>
            <a:headEnd type="none" w="med" len="med"/>
            <a:tailEnd type="none" w="med" len="med"/>
          </a:ln>
        </p:spPr>
        <p:txBody>
          <a:bodyPr>
            <a:spAutoFit/>
          </a:bodyPr>
          <a:p>
            <a:r>
              <a:rPr lang="zh-CN" altLang="en-US" sz="2800" b="1" dirty="0">
                <a:solidFill>
                  <a:srgbClr val="0D0D0D"/>
                </a:solidFill>
                <a:latin typeface="黑体" panose="02010609060101010101" pitchFamily="49" charset="-122"/>
                <a:ea typeface="黑体" panose="02010609060101010101" pitchFamily="49" charset="-122"/>
              </a:rPr>
              <a:t>产生：</a:t>
            </a:r>
            <a:r>
              <a:rPr lang="en-US" altLang="zh-CN" sz="2800" b="1" dirty="0">
                <a:solidFill>
                  <a:srgbClr val="0D0D0D"/>
                </a:solidFill>
                <a:latin typeface="黑体" panose="02010609060101010101" pitchFamily="49" charset="-122"/>
                <a:ea typeface="黑体" panose="02010609060101010101" pitchFamily="49" charset="-122"/>
              </a:rPr>
              <a:t>19</a:t>
            </a:r>
            <a:r>
              <a:rPr lang="zh-CN" altLang="en-US" sz="2800" b="1" dirty="0">
                <a:solidFill>
                  <a:srgbClr val="0D0D0D"/>
                </a:solidFill>
                <a:latin typeface="黑体" panose="02010609060101010101" pitchFamily="49" charset="-122"/>
                <a:ea typeface="黑体" panose="02010609060101010101" pitchFamily="49" charset="-122"/>
              </a:rPr>
              <a:t>世纪六七十年代</a:t>
            </a:r>
            <a:endParaRPr lang="zh-CN" altLang="en-US" sz="2800" b="1" dirty="0">
              <a:solidFill>
                <a:srgbClr val="0D0D0D"/>
              </a:solidFill>
              <a:latin typeface="黑体" panose="02010609060101010101" pitchFamily="49" charset="-122"/>
              <a:ea typeface="黑体" panose="02010609060101010101" pitchFamily="49" charset="-122"/>
            </a:endParaRPr>
          </a:p>
        </p:txBody>
      </p:sp>
      <p:sp>
        <p:nvSpPr>
          <p:cNvPr id="169999" name="Rectangle 15"/>
          <p:cNvSpPr/>
          <p:nvPr/>
        </p:nvSpPr>
        <p:spPr>
          <a:xfrm>
            <a:off x="3851275" y="2781300"/>
            <a:ext cx="3409950" cy="528638"/>
          </a:xfrm>
          <a:prstGeom prst="rect">
            <a:avLst/>
          </a:prstGeom>
          <a:noFill/>
          <a:ln w="9525" cap="flat" cmpd="sng">
            <a:solidFill>
              <a:srgbClr val="FF0000"/>
            </a:solidFill>
            <a:prstDash val="solid"/>
            <a:miter/>
            <a:headEnd type="none" w="med" len="med"/>
            <a:tailEnd type="none" w="med" len="med"/>
          </a:ln>
        </p:spPr>
        <p:txBody>
          <a:bodyPr wrap="none">
            <a:spAutoFit/>
          </a:bodyPr>
          <a:p>
            <a:r>
              <a:rPr lang="zh-CN" altLang="en-US" sz="2800" b="1" dirty="0">
                <a:solidFill>
                  <a:srgbClr val="0D0D0D"/>
                </a:solidFill>
                <a:latin typeface="黑体" panose="02010609060101010101" pitchFamily="49" charset="-122"/>
                <a:ea typeface="黑体" panose="02010609060101010101" pitchFamily="49" charset="-122"/>
              </a:rPr>
              <a:t>初步发展：</a:t>
            </a:r>
            <a:r>
              <a:rPr lang="en-US" altLang="zh-CN" sz="2800" b="1" dirty="0">
                <a:solidFill>
                  <a:srgbClr val="0D0D0D"/>
                </a:solidFill>
                <a:latin typeface="黑体" panose="02010609060101010101" pitchFamily="49" charset="-122"/>
                <a:ea typeface="黑体" panose="02010609060101010101" pitchFamily="49" charset="-122"/>
              </a:rPr>
              <a:t>19</a:t>
            </a:r>
            <a:r>
              <a:rPr lang="zh-CN" altLang="en-US" sz="2800" b="1" dirty="0">
                <a:solidFill>
                  <a:srgbClr val="0D0D0D"/>
                </a:solidFill>
                <a:latin typeface="黑体" panose="02010609060101010101" pitchFamily="49" charset="-122"/>
                <a:ea typeface="黑体" panose="02010609060101010101" pitchFamily="49" charset="-122"/>
              </a:rPr>
              <a:t>世纪末</a:t>
            </a:r>
            <a:endParaRPr lang="zh-CN" altLang="en-US" sz="2800" b="1" dirty="0">
              <a:solidFill>
                <a:srgbClr val="0D0D0D"/>
              </a:solidFill>
              <a:latin typeface="黑体" panose="02010609060101010101" pitchFamily="49" charset="-122"/>
              <a:ea typeface="黑体" panose="02010609060101010101" pitchFamily="49" charset="-122"/>
            </a:endParaRPr>
          </a:p>
        </p:txBody>
      </p:sp>
      <p:sp>
        <p:nvSpPr>
          <p:cNvPr id="170000" name="Rectangle 16"/>
          <p:cNvSpPr/>
          <p:nvPr/>
        </p:nvSpPr>
        <p:spPr>
          <a:xfrm>
            <a:off x="3563938" y="3357563"/>
            <a:ext cx="5580062" cy="528637"/>
          </a:xfrm>
          <a:prstGeom prst="rect">
            <a:avLst/>
          </a:prstGeom>
          <a:noFill/>
          <a:ln w="9525" cap="flat" cmpd="sng">
            <a:solidFill>
              <a:srgbClr val="FF0000"/>
            </a:solidFill>
            <a:prstDash val="solid"/>
            <a:miter/>
            <a:headEnd type="none" w="med" len="med"/>
            <a:tailEnd type="none" w="med" len="med"/>
          </a:ln>
        </p:spPr>
        <p:txBody>
          <a:bodyPr>
            <a:spAutoFit/>
          </a:bodyPr>
          <a:p>
            <a:r>
              <a:rPr lang="zh-CN" altLang="en-US" sz="2800" b="1" dirty="0">
                <a:solidFill>
                  <a:srgbClr val="0D0D0D"/>
                </a:solidFill>
                <a:latin typeface="黑体" panose="02010609060101010101" pitchFamily="49" charset="-122"/>
                <a:ea typeface="黑体" panose="02010609060101010101" pitchFamily="49" charset="-122"/>
              </a:rPr>
              <a:t>进一步发展（短暂春天）： </a:t>
            </a:r>
            <a:r>
              <a:rPr lang="en-US" altLang="zh-CN" sz="2800" b="1" dirty="0">
                <a:solidFill>
                  <a:srgbClr val="0D0D0D"/>
                </a:solidFill>
                <a:latin typeface="黑体" panose="02010609060101010101" pitchFamily="49" charset="-122"/>
                <a:ea typeface="黑体" panose="02010609060101010101" pitchFamily="49" charset="-122"/>
              </a:rPr>
              <a:t>20C</a:t>
            </a:r>
            <a:r>
              <a:rPr lang="zh-CN" altLang="en-US" sz="2800" b="1" dirty="0">
                <a:solidFill>
                  <a:srgbClr val="0D0D0D"/>
                </a:solidFill>
                <a:latin typeface="黑体" panose="02010609060101010101" pitchFamily="49" charset="-122"/>
                <a:ea typeface="黑体" panose="02010609060101010101" pitchFamily="49" charset="-122"/>
              </a:rPr>
              <a:t>初</a:t>
            </a:r>
            <a:endParaRPr lang="zh-CN" altLang="en-US" sz="2800" b="1" dirty="0">
              <a:solidFill>
                <a:srgbClr val="0D0D0D"/>
              </a:solidFill>
              <a:latin typeface="黑体" panose="02010609060101010101" pitchFamily="49" charset="-122"/>
              <a:ea typeface="黑体" panose="02010609060101010101" pitchFamily="49" charset="-122"/>
            </a:endParaRPr>
          </a:p>
        </p:txBody>
      </p:sp>
      <p:sp>
        <p:nvSpPr>
          <p:cNvPr id="170001" name="Rectangle 17"/>
          <p:cNvSpPr/>
          <p:nvPr/>
        </p:nvSpPr>
        <p:spPr>
          <a:xfrm>
            <a:off x="3635375" y="4941888"/>
            <a:ext cx="2165350" cy="955675"/>
          </a:xfrm>
          <a:prstGeom prst="rect">
            <a:avLst/>
          </a:prstGeom>
          <a:noFill/>
          <a:ln w="9525" cap="flat" cmpd="sng">
            <a:solidFill>
              <a:srgbClr val="FF0000"/>
            </a:solidFill>
            <a:prstDash val="solid"/>
            <a:miter/>
            <a:headEnd type="none" w="med" len="med"/>
            <a:tailEnd type="none" w="med" len="med"/>
          </a:ln>
        </p:spPr>
        <p:txBody>
          <a:bodyPr wrap="none">
            <a:spAutoFit/>
          </a:bodyPr>
          <a:p>
            <a:r>
              <a:rPr lang="zh-CN" altLang="en-US" sz="2800" b="1" dirty="0">
                <a:solidFill>
                  <a:srgbClr val="0D0D0D"/>
                </a:solidFill>
                <a:latin typeface="黑体" panose="02010609060101010101" pitchFamily="49" charset="-122"/>
                <a:ea typeface="黑体" panose="02010609060101010101" pitchFamily="49" charset="-122"/>
              </a:rPr>
              <a:t>曲折发展：</a:t>
            </a:r>
            <a:endParaRPr lang="zh-CN" altLang="en-US" sz="2800" b="1" dirty="0">
              <a:solidFill>
                <a:srgbClr val="0D0D0D"/>
              </a:solidFill>
              <a:latin typeface="黑体" panose="02010609060101010101" pitchFamily="49" charset="-122"/>
              <a:ea typeface="黑体" panose="02010609060101010101" pitchFamily="49" charset="-122"/>
            </a:endParaRPr>
          </a:p>
          <a:p>
            <a:r>
              <a:rPr lang="en-US" altLang="zh-CN" sz="2800" b="1" dirty="0">
                <a:solidFill>
                  <a:srgbClr val="0D0D0D"/>
                </a:solidFill>
                <a:latin typeface="黑体" panose="02010609060101010101" pitchFamily="49" charset="-122"/>
                <a:ea typeface="黑体" panose="02010609060101010101" pitchFamily="49" charset="-122"/>
              </a:rPr>
              <a:t>1927-1949</a:t>
            </a:r>
            <a:r>
              <a:rPr lang="zh-CN" altLang="en-US" sz="2800" b="1" dirty="0">
                <a:solidFill>
                  <a:srgbClr val="0D0D0D"/>
                </a:solidFill>
                <a:latin typeface="黑体" panose="02010609060101010101" pitchFamily="49" charset="-122"/>
                <a:ea typeface="黑体" panose="02010609060101010101" pitchFamily="49" charset="-122"/>
              </a:rPr>
              <a:t>年</a:t>
            </a:r>
            <a:endParaRPr lang="zh-CN" altLang="en-US" sz="2800" b="1" dirty="0">
              <a:solidFill>
                <a:srgbClr val="0D0D0D"/>
              </a:solidFill>
              <a:latin typeface="黑体" panose="02010609060101010101" pitchFamily="49" charset="-122"/>
              <a:ea typeface="黑体" panose="02010609060101010101" pitchFamily="49" charset="-122"/>
            </a:endParaRPr>
          </a:p>
        </p:txBody>
      </p:sp>
      <p:sp>
        <p:nvSpPr>
          <p:cNvPr id="170002" name="Rectangle 18"/>
          <p:cNvSpPr/>
          <p:nvPr/>
        </p:nvSpPr>
        <p:spPr>
          <a:xfrm>
            <a:off x="5995988" y="3933825"/>
            <a:ext cx="3148012" cy="955675"/>
          </a:xfrm>
          <a:prstGeom prst="rect">
            <a:avLst/>
          </a:prstGeom>
          <a:noFill/>
          <a:ln w="9525" cap="flat" cmpd="sng">
            <a:solidFill>
              <a:srgbClr val="FF0000"/>
            </a:solidFill>
            <a:prstDash val="solid"/>
            <a:miter/>
            <a:headEnd type="none" w="med" len="med"/>
            <a:tailEnd type="none" w="med" len="med"/>
          </a:ln>
        </p:spPr>
        <p:txBody>
          <a:bodyPr>
            <a:spAutoFit/>
          </a:bodyPr>
          <a:p>
            <a:r>
              <a:rPr lang="zh-CN" altLang="en-US" sz="2800" b="1" dirty="0">
                <a:solidFill>
                  <a:srgbClr val="0D0D0D"/>
                </a:solidFill>
                <a:latin typeface="黑体" panose="02010609060101010101" pitchFamily="49" charset="-122"/>
                <a:ea typeface="黑体" panose="02010609060101010101" pitchFamily="49" charset="-122"/>
              </a:rPr>
              <a:t>较快发展</a:t>
            </a:r>
            <a:endParaRPr lang="zh-CN" altLang="en-US" sz="2800" b="1" dirty="0">
              <a:solidFill>
                <a:srgbClr val="0D0D0D"/>
              </a:solidFill>
              <a:latin typeface="黑体" panose="02010609060101010101" pitchFamily="49" charset="-122"/>
              <a:ea typeface="黑体" panose="02010609060101010101" pitchFamily="49" charset="-122"/>
            </a:endParaRPr>
          </a:p>
          <a:p>
            <a:r>
              <a:rPr lang="zh-CN" altLang="en-US" sz="2800" b="1" dirty="0">
                <a:solidFill>
                  <a:srgbClr val="0D0D0D"/>
                </a:solidFill>
                <a:latin typeface="黑体" panose="02010609060101010101" pitchFamily="49" charset="-122"/>
                <a:ea typeface="黑体" panose="02010609060101010101" pitchFamily="49" charset="-122"/>
              </a:rPr>
              <a:t>（</a:t>
            </a:r>
            <a:r>
              <a:rPr lang="en-US" altLang="zh-CN" sz="2800" b="1" dirty="0">
                <a:solidFill>
                  <a:srgbClr val="0D0D0D"/>
                </a:solidFill>
                <a:latin typeface="黑体" panose="02010609060101010101" pitchFamily="49" charset="-122"/>
                <a:ea typeface="黑体" panose="02010609060101010101" pitchFamily="49" charset="-122"/>
              </a:rPr>
              <a:t>1927-1936</a:t>
            </a:r>
            <a:r>
              <a:rPr lang="zh-CN" altLang="en-US" sz="2800" b="1" dirty="0">
                <a:solidFill>
                  <a:srgbClr val="0D0D0D"/>
                </a:solidFill>
                <a:latin typeface="黑体" panose="02010609060101010101" pitchFamily="49" charset="-122"/>
                <a:ea typeface="黑体" panose="02010609060101010101" pitchFamily="49" charset="-122"/>
              </a:rPr>
              <a:t>）</a:t>
            </a:r>
            <a:endParaRPr lang="zh-CN" altLang="en-US" sz="2800" b="1" dirty="0">
              <a:solidFill>
                <a:srgbClr val="0D0D0D"/>
              </a:solidFill>
              <a:latin typeface="黑体" panose="02010609060101010101" pitchFamily="49" charset="-122"/>
              <a:ea typeface="黑体" panose="02010609060101010101" pitchFamily="49" charset="-122"/>
            </a:endParaRPr>
          </a:p>
        </p:txBody>
      </p:sp>
      <p:sp>
        <p:nvSpPr>
          <p:cNvPr id="170003" name="Rectangle 19"/>
          <p:cNvSpPr/>
          <p:nvPr/>
        </p:nvSpPr>
        <p:spPr>
          <a:xfrm>
            <a:off x="6084888" y="4868863"/>
            <a:ext cx="2522537" cy="955675"/>
          </a:xfrm>
          <a:prstGeom prst="rect">
            <a:avLst/>
          </a:prstGeom>
          <a:noFill/>
          <a:ln w="9525" cap="flat" cmpd="sng">
            <a:solidFill>
              <a:srgbClr val="FF0000"/>
            </a:solidFill>
            <a:prstDash val="solid"/>
            <a:miter/>
            <a:headEnd type="none" w="med" len="med"/>
            <a:tailEnd type="none" w="med" len="med"/>
          </a:ln>
        </p:spPr>
        <p:txBody>
          <a:bodyPr wrap="none">
            <a:spAutoFit/>
          </a:bodyPr>
          <a:p>
            <a:r>
              <a:rPr lang="zh-CN" altLang="en-US" sz="2800" b="1" dirty="0">
                <a:solidFill>
                  <a:srgbClr val="0D0D0D"/>
                </a:solidFill>
                <a:latin typeface="黑体" panose="02010609060101010101" pitchFamily="49" charset="-122"/>
                <a:ea typeface="黑体" panose="02010609060101010101" pitchFamily="49" charset="-122"/>
              </a:rPr>
              <a:t>日益萎缩</a:t>
            </a:r>
            <a:endParaRPr lang="zh-CN" altLang="en-US" sz="2800" b="1" dirty="0">
              <a:solidFill>
                <a:srgbClr val="0D0D0D"/>
              </a:solidFill>
              <a:latin typeface="黑体" panose="02010609060101010101" pitchFamily="49" charset="-122"/>
              <a:ea typeface="黑体" panose="02010609060101010101" pitchFamily="49" charset="-122"/>
            </a:endParaRPr>
          </a:p>
          <a:p>
            <a:r>
              <a:rPr lang="zh-CN" altLang="en-US" sz="2800" b="1" dirty="0">
                <a:solidFill>
                  <a:srgbClr val="0D0D0D"/>
                </a:solidFill>
                <a:latin typeface="黑体" panose="02010609060101010101" pitchFamily="49" charset="-122"/>
                <a:ea typeface="黑体" panose="02010609060101010101" pitchFamily="49" charset="-122"/>
              </a:rPr>
              <a:t>（</a:t>
            </a:r>
            <a:r>
              <a:rPr lang="en-US" altLang="zh-CN" sz="2800" b="1" dirty="0">
                <a:solidFill>
                  <a:srgbClr val="0D0D0D"/>
                </a:solidFill>
                <a:latin typeface="黑体" panose="02010609060101010101" pitchFamily="49" charset="-122"/>
                <a:ea typeface="黑体" panose="02010609060101010101" pitchFamily="49" charset="-122"/>
              </a:rPr>
              <a:t>1937-1945</a:t>
            </a:r>
            <a:r>
              <a:rPr lang="zh-CN" altLang="en-US" sz="2800" b="1" dirty="0">
                <a:solidFill>
                  <a:srgbClr val="0D0D0D"/>
                </a:solidFill>
                <a:latin typeface="黑体" panose="02010609060101010101" pitchFamily="49" charset="-122"/>
                <a:ea typeface="黑体" panose="02010609060101010101" pitchFamily="49" charset="-122"/>
              </a:rPr>
              <a:t>）</a:t>
            </a:r>
            <a:endParaRPr lang="zh-CN" altLang="en-US" sz="2800" b="1" dirty="0">
              <a:solidFill>
                <a:srgbClr val="0D0D0D"/>
              </a:solidFill>
              <a:latin typeface="黑体" panose="02010609060101010101" pitchFamily="49" charset="-122"/>
              <a:ea typeface="黑体" panose="02010609060101010101" pitchFamily="49" charset="-122"/>
            </a:endParaRPr>
          </a:p>
        </p:txBody>
      </p:sp>
      <p:sp>
        <p:nvSpPr>
          <p:cNvPr id="170004" name="Rectangle 20"/>
          <p:cNvSpPr/>
          <p:nvPr/>
        </p:nvSpPr>
        <p:spPr>
          <a:xfrm>
            <a:off x="6084888" y="5902325"/>
            <a:ext cx="2522537" cy="955675"/>
          </a:xfrm>
          <a:prstGeom prst="rect">
            <a:avLst/>
          </a:prstGeom>
          <a:noFill/>
          <a:ln w="9525" cap="flat" cmpd="sng">
            <a:solidFill>
              <a:srgbClr val="FF0000"/>
            </a:solidFill>
            <a:prstDash val="solid"/>
            <a:miter/>
            <a:headEnd type="none" w="med" len="med"/>
            <a:tailEnd type="none" w="med" len="med"/>
          </a:ln>
        </p:spPr>
        <p:txBody>
          <a:bodyPr wrap="none">
            <a:spAutoFit/>
          </a:bodyPr>
          <a:p>
            <a:r>
              <a:rPr lang="zh-CN" altLang="en-US" sz="2800" b="1" dirty="0">
                <a:solidFill>
                  <a:srgbClr val="0D0D0D"/>
                </a:solidFill>
                <a:latin typeface="黑体" panose="02010609060101010101" pitchFamily="49" charset="-122"/>
                <a:ea typeface="黑体" panose="02010609060101010101" pitchFamily="49" charset="-122"/>
              </a:rPr>
              <a:t>陷入绝境</a:t>
            </a:r>
            <a:endParaRPr lang="zh-CN" altLang="en-US" sz="2800" b="1" dirty="0">
              <a:solidFill>
                <a:srgbClr val="0D0D0D"/>
              </a:solidFill>
              <a:latin typeface="黑体" panose="02010609060101010101" pitchFamily="49" charset="-122"/>
              <a:ea typeface="黑体" panose="02010609060101010101" pitchFamily="49" charset="-122"/>
            </a:endParaRPr>
          </a:p>
          <a:p>
            <a:r>
              <a:rPr lang="zh-CN" altLang="en-US" sz="2800" b="1" dirty="0">
                <a:solidFill>
                  <a:srgbClr val="0D0D0D"/>
                </a:solidFill>
                <a:latin typeface="黑体" panose="02010609060101010101" pitchFamily="49" charset="-122"/>
                <a:ea typeface="黑体" panose="02010609060101010101" pitchFamily="49" charset="-122"/>
              </a:rPr>
              <a:t>（</a:t>
            </a:r>
            <a:r>
              <a:rPr lang="en-US" altLang="zh-CN" sz="2800" b="1" dirty="0">
                <a:solidFill>
                  <a:srgbClr val="0D0D0D"/>
                </a:solidFill>
                <a:latin typeface="黑体" panose="02010609060101010101" pitchFamily="49" charset="-122"/>
                <a:ea typeface="黑体" panose="02010609060101010101" pitchFamily="49" charset="-122"/>
              </a:rPr>
              <a:t>1946-1949</a:t>
            </a:r>
            <a:r>
              <a:rPr lang="zh-CN" altLang="en-US" sz="2800" b="1" dirty="0">
                <a:solidFill>
                  <a:srgbClr val="0D0D0D"/>
                </a:solidFill>
                <a:latin typeface="黑体" panose="02010609060101010101" pitchFamily="49" charset="-122"/>
                <a:ea typeface="黑体" panose="02010609060101010101" pitchFamily="49" charset="-122"/>
              </a:rPr>
              <a:t>）</a:t>
            </a:r>
            <a:endParaRPr lang="zh-CN" altLang="en-US" sz="2800" b="1" dirty="0">
              <a:solidFill>
                <a:srgbClr val="0D0D0D"/>
              </a:solidFill>
              <a:latin typeface="黑体" panose="02010609060101010101" pitchFamily="49" charset="-122"/>
              <a:ea typeface="黑体" panose="02010609060101010101" pitchFamily="49" charset="-122"/>
            </a:endParaRPr>
          </a:p>
        </p:txBody>
      </p:sp>
      <p:sp>
        <p:nvSpPr>
          <p:cNvPr id="170005" name="AutoShape 21"/>
          <p:cNvSpPr/>
          <p:nvPr/>
        </p:nvSpPr>
        <p:spPr bwMode="auto">
          <a:xfrm>
            <a:off x="1143000" y="1524000"/>
            <a:ext cx="381000" cy="3048000"/>
          </a:xfrm>
          <a:prstGeom prst="leftBrace">
            <a:avLst>
              <a:gd name="adj1" fmla="val 66667"/>
              <a:gd name="adj2" fmla="val 50000"/>
            </a:avLst>
          </a:prstGeom>
        </p:spPr>
        <p:style>
          <a:lnRef idx="3">
            <a:schemeClr val="dk1"/>
          </a:lnRef>
          <a:fillRef idx="0">
            <a:schemeClr val="dk1"/>
          </a:fillRef>
          <a:effectRef idx="2">
            <a:schemeClr val="dk1"/>
          </a:effectRef>
          <a:fontRef idx="minor">
            <a:schemeClr val="tx1"/>
          </a:fontRef>
        </p:style>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3200" b="1" i="0" u="none" strike="noStrike" kern="1200" cap="none" spc="0" normalizeH="0" baseline="0" noProof="0">
              <a:ln>
                <a:noFill/>
              </a:ln>
              <a:solidFill>
                <a:srgbClr val="0D0D0D"/>
              </a:solidFill>
              <a:effectLst/>
              <a:uLnTx/>
              <a:uFillTx/>
              <a:latin typeface="Verdana" panose="020B0604030504040204" pitchFamily="34" charset="0"/>
              <a:ea typeface="黑体" panose="02010609060101010101" pitchFamily="49" charset="-122"/>
              <a:cs typeface="+mn-cs"/>
            </a:endParaRPr>
          </a:p>
        </p:txBody>
      </p:sp>
      <p:sp>
        <p:nvSpPr>
          <p:cNvPr id="170006" name="AutoShape 22"/>
          <p:cNvSpPr/>
          <p:nvPr/>
        </p:nvSpPr>
        <p:spPr bwMode="auto">
          <a:xfrm>
            <a:off x="4356100" y="188913"/>
            <a:ext cx="381000" cy="1752600"/>
          </a:xfrm>
          <a:prstGeom prst="leftBrace">
            <a:avLst>
              <a:gd name="adj1" fmla="val 38333"/>
              <a:gd name="adj2" fmla="val 50000"/>
            </a:avLst>
          </a:prstGeom>
        </p:spPr>
        <p:style>
          <a:lnRef idx="3">
            <a:schemeClr val="dk1"/>
          </a:lnRef>
          <a:fillRef idx="0">
            <a:schemeClr val="dk1"/>
          </a:fillRef>
          <a:effectRef idx="2">
            <a:schemeClr val="dk1"/>
          </a:effectRef>
          <a:fontRef idx="minor">
            <a:schemeClr val="tx1"/>
          </a:fontRef>
        </p:style>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2800" b="1" i="0" u="none" strike="noStrike" kern="1200" cap="none" spc="0" normalizeH="0" baseline="0" noProof="0">
              <a:ln>
                <a:noFill/>
              </a:ln>
              <a:solidFill>
                <a:srgbClr val="0D0D0D"/>
              </a:solidFill>
              <a:effectLst/>
              <a:uLnTx/>
              <a:uFillTx/>
              <a:latin typeface="Verdana" panose="020B0604030504040204" pitchFamily="34" charset="0"/>
              <a:ea typeface="黑体" panose="02010609060101010101" pitchFamily="49" charset="-122"/>
              <a:cs typeface="+mn-cs"/>
            </a:endParaRPr>
          </a:p>
        </p:txBody>
      </p:sp>
      <p:sp>
        <p:nvSpPr>
          <p:cNvPr id="170007" name="AutoShape 23"/>
          <p:cNvSpPr/>
          <p:nvPr/>
        </p:nvSpPr>
        <p:spPr bwMode="auto">
          <a:xfrm>
            <a:off x="3200400" y="2743200"/>
            <a:ext cx="381000" cy="3048000"/>
          </a:xfrm>
          <a:prstGeom prst="leftBrace">
            <a:avLst>
              <a:gd name="adj1" fmla="val 66667"/>
              <a:gd name="adj2" fmla="val 50000"/>
            </a:avLst>
          </a:prstGeom>
        </p:spPr>
        <p:style>
          <a:lnRef idx="3">
            <a:schemeClr val="dk1"/>
          </a:lnRef>
          <a:fillRef idx="0">
            <a:schemeClr val="dk1"/>
          </a:fillRef>
          <a:effectRef idx="2">
            <a:schemeClr val="dk1"/>
          </a:effectRef>
          <a:fontRef idx="minor">
            <a:schemeClr val="tx1"/>
          </a:fontRef>
        </p:style>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3200" b="1" i="0" u="none" strike="noStrike" kern="1200" cap="none" spc="0" normalizeH="0" baseline="0" noProof="0">
              <a:ln>
                <a:noFill/>
              </a:ln>
              <a:solidFill>
                <a:srgbClr val="0D0D0D"/>
              </a:solidFill>
              <a:effectLst/>
              <a:uLnTx/>
              <a:uFillTx/>
              <a:latin typeface="黑体" panose="02010609060101010101" pitchFamily="49" charset="-122"/>
              <a:ea typeface="黑体" panose="02010609060101010101" pitchFamily="49" charset="-122"/>
              <a:cs typeface="+mn-cs"/>
            </a:endParaRPr>
          </a:p>
        </p:txBody>
      </p:sp>
      <p:sp>
        <p:nvSpPr>
          <p:cNvPr id="170008" name="AutoShape 24"/>
          <p:cNvSpPr/>
          <p:nvPr/>
        </p:nvSpPr>
        <p:spPr bwMode="auto">
          <a:xfrm>
            <a:off x="5724525" y="4437063"/>
            <a:ext cx="215900" cy="2120900"/>
          </a:xfrm>
          <a:prstGeom prst="leftBrace">
            <a:avLst>
              <a:gd name="adj1" fmla="val 69444"/>
              <a:gd name="adj2" fmla="val 50000"/>
            </a:avLst>
          </a:prstGeom>
        </p:spPr>
        <p:style>
          <a:lnRef idx="3">
            <a:schemeClr val="dk1"/>
          </a:lnRef>
          <a:fillRef idx="0">
            <a:schemeClr val="dk1"/>
          </a:fillRef>
          <a:effectRef idx="2">
            <a:schemeClr val="dk1"/>
          </a:effectRef>
          <a:fontRef idx="minor">
            <a:schemeClr val="tx1"/>
          </a:fontRef>
        </p:style>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3200" b="1" i="0" u="none" strike="noStrike" kern="1200" cap="none" spc="0" normalizeH="0" baseline="0" noProof="0">
              <a:ln>
                <a:noFill/>
              </a:ln>
              <a:solidFill>
                <a:srgbClr val="0D0D0D"/>
              </a:solidFill>
              <a:effectLst/>
              <a:uLnTx/>
              <a:uFillTx/>
              <a:latin typeface="黑体" panose="02010609060101010101" pitchFamily="49" charset="-122"/>
              <a:ea typeface="黑体" panose="02010609060101010101" pitchFamily="49" charset="-122"/>
              <a:cs typeface="+mn-cs"/>
            </a:endParaRPr>
          </a:p>
        </p:txBody>
      </p:sp>
      <p:sp>
        <p:nvSpPr>
          <p:cNvPr id="170010" name="Rectangle 26"/>
          <p:cNvSpPr/>
          <p:nvPr/>
        </p:nvSpPr>
        <p:spPr>
          <a:xfrm>
            <a:off x="1524000" y="1143000"/>
            <a:ext cx="2255838" cy="1076325"/>
          </a:xfrm>
          <a:prstGeom prst="rect">
            <a:avLst/>
          </a:prstGeom>
          <a:noFill/>
          <a:ln w="9525" cap="flat" cmpd="sng">
            <a:solidFill>
              <a:srgbClr val="FF0000"/>
            </a:solidFill>
            <a:prstDash val="solid"/>
            <a:miter/>
            <a:headEnd type="none" w="med" len="med"/>
            <a:tailEnd type="none" w="med" len="med"/>
          </a:ln>
        </p:spPr>
        <p:txBody>
          <a:bodyPr>
            <a:spAutoFit/>
          </a:bodyPr>
          <a:p>
            <a:r>
              <a:rPr lang="zh-CN" altLang="en-US" sz="3200" b="1" dirty="0">
                <a:solidFill>
                  <a:srgbClr val="0D0D0D"/>
                </a:solidFill>
                <a:latin typeface="Verdana" panose="020B0604030504040204" pitchFamily="34" charset="0"/>
                <a:ea typeface="黑体" panose="02010609060101010101" pitchFamily="49" charset="-122"/>
              </a:rPr>
              <a:t>经济结构的变化</a:t>
            </a:r>
            <a:endParaRPr lang="zh-CN" altLang="en-US" sz="3200" b="1" dirty="0">
              <a:solidFill>
                <a:srgbClr val="0D0D0D"/>
              </a:solidFill>
              <a:latin typeface="Verdana" panose="020B0604030504040204" pitchFamily="34" charset="0"/>
              <a:ea typeface="黑体" panose="02010609060101010101" pitchFamily="49" charset="-122"/>
            </a:endParaRPr>
          </a:p>
        </p:txBody>
      </p:sp>
      <p:sp>
        <p:nvSpPr>
          <p:cNvPr id="40980" name="TextBox 15"/>
          <p:cNvSpPr txBox="1"/>
          <p:nvPr/>
        </p:nvSpPr>
        <p:spPr>
          <a:xfrm>
            <a:off x="0" y="0"/>
            <a:ext cx="3779838" cy="769938"/>
          </a:xfrm>
          <a:prstGeom prst="rect">
            <a:avLst/>
          </a:prstGeom>
          <a:noFill/>
          <a:ln w="57150" cap="flat" cmpd="sng">
            <a:solidFill>
              <a:srgbClr val="FF99FF"/>
            </a:solidFill>
            <a:prstDash val="solid"/>
            <a:miter/>
            <a:headEnd type="none" w="med" len="med"/>
            <a:tailEnd type="none" w="med" len="med"/>
          </a:ln>
        </p:spPr>
        <p:txBody>
          <a:bodyPr>
            <a:spAutoFit/>
          </a:bodyPr>
          <a:p>
            <a:pPr eaLnBrk="0" hangingPunct="0"/>
            <a:r>
              <a:rPr lang="zh-CN" altLang="en-US" sz="4400" dirty="0">
                <a:solidFill>
                  <a:srgbClr val="002060"/>
                </a:solidFill>
                <a:latin typeface="黑体" panose="02010609060101010101" pitchFamily="49" charset="-122"/>
                <a:ea typeface="黑体" panose="02010609060101010101" pitchFamily="49" charset="-122"/>
              </a:rPr>
              <a:t>单元知识结构</a:t>
            </a:r>
            <a:endParaRPr lang="zh-CN" altLang="en-US" sz="4400" dirty="0">
              <a:solidFill>
                <a:srgbClr val="002060"/>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9988"/>
                                        </p:tgtEl>
                                        <p:attrNameLst>
                                          <p:attrName>style.visibility</p:attrName>
                                        </p:attrNameLst>
                                      </p:cBhvr>
                                      <p:to>
                                        <p:strVal val="visible"/>
                                      </p:to>
                                    </p:set>
                                    <p:animEffect transition="in" filter="checkerboard(across)">
                                      <p:cBhvr>
                                        <p:cTn id="7" dur="500"/>
                                        <p:tgtEl>
                                          <p:spTgt spid="16998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70005"/>
                                        </p:tgtEl>
                                        <p:attrNameLst>
                                          <p:attrName>style.visibility</p:attrName>
                                        </p:attrNameLst>
                                      </p:cBhvr>
                                      <p:to>
                                        <p:strVal val="visible"/>
                                      </p:to>
                                    </p:set>
                                    <p:animEffect transition="in" filter="checkerboard(across)">
                                      <p:cBhvr>
                                        <p:cTn id="10" dur="500"/>
                                        <p:tgtEl>
                                          <p:spTgt spid="170005"/>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70010"/>
                                        </p:tgtEl>
                                        <p:attrNameLst>
                                          <p:attrName>style.visibility</p:attrName>
                                        </p:attrNameLst>
                                      </p:cBhvr>
                                      <p:to>
                                        <p:strVal val="visible"/>
                                      </p:to>
                                    </p:set>
                                    <p:animEffect transition="in" filter="checkerboard(across)">
                                      <p:cBhvr>
                                        <p:cTn id="13" dur="500"/>
                                        <p:tgtEl>
                                          <p:spTgt spid="170010"/>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69991"/>
                                        </p:tgtEl>
                                        <p:attrNameLst>
                                          <p:attrName>style.visibility</p:attrName>
                                        </p:attrNameLst>
                                      </p:cBhvr>
                                      <p:to>
                                        <p:strVal val="visible"/>
                                      </p:to>
                                    </p:set>
                                    <p:animEffect transition="in" filter="checkerboard(across)">
                                      <p:cBhvr>
                                        <p:cTn id="16" dur="500"/>
                                        <p:tgtEl>
                                          <p:spTgt spid="169991"/>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170006"/>
                                        </p:tgtEl>
                                        <p:attrNameLst>
                                          <p:attrName>style.visibility</p:attrName>
                                        </p:attrNameLst>
                                      </p:cBhvr>
                                      <p:to>
                                        <p:strVal val="visible"/>
                                      </p:to>
                                    </p:set>
                                    <p:animEffect transition="in" filter="checkerboard(across)">
                                      <p:cBhvr>
                                        <p:cTn id="21" dur="500"/>
                                        <p:tgtEl>
                                          <p:spTgt spid="170006"/>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169994"/>
                                        </p:tgtEl>
                                        <p:attrNameLst>
                                          <p:attrName>style.visibility</p:attrName>
                                        </p:attrNameLst>
                                      </p:cBhvr>
                                      <p:to>
                                        <p:strVal val="visible"/>
                                      </p:to>
                                    </p:set>
                                    <p:animEffect transition="in" filter="checkerboard(across)">
                                      <p:cBhvr>
                                        <p:cTn id="24" dur="500"/>
                                        <p:tgtEl>
                                          <p:spTgt spid="169994"/>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169995"/>
                                        </p:tgtEl>
                                        <p:attrNameLst>
                                          <p:attrName>style.visibility</p:attrName>
                                        </p:attrNameLst>
                                      </p:cBhvr>
                                      <p:to>
                                        <p:strVal val="visible"/>
                                      </p:to>
                                    </p:set>
                                    <p:animEffect transition="in" filter="checkerboard(across)">
                                      <p:cBhvr>
                                        <p:cTn id="27" dur="500"/>
                                        <p:tgtEl>
                                          <p:spTgt spid="169995"/>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169996"/>
                                        </p:tgtEl>
                                        <p:attrNameLst>
                                          <p:attrName>style.visibility</p:attrName>
                                        </p:attrNameLst>
                                      </p:cBhvr>
                                      <p:to>
                                        <p:strVal val="visible"/>
                                      </p:to>
                                    </p:set>
                                    <p:animEffect transition="in" filter="checkerboard(across)">
                                      <p:cBhvr>
                                        <p:cTn id="30" dur="500"/>
                                        <p:tgtEl>
                                          <p:spTgt spid="169996"/>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169997"/>
                                        </p:tgtEl>
                                        <p:attrNameLst>
                                          <p:attrName>style.visibility</p:attrName>
                                        </p:attrNameLst>
                                      </p:cBhvr>
                                      <p:to>
                                        <p:strVal val="visible"/>
                                      </p:to>
                                    </p:set>
                                    <p:animEffect transition="in" filter="checkerboard(across)">
                                      <p:cBhvr>
                                        <p:cTn id="33" dur="500"/>
                                        <p:tgtEl>
                                          <p:spTgt spid="169997"/>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169998"/>
                                        </p:tgtEl>
                                        <p:attrNameLst>
                                          <p:attrName>style.visibility</p:attrName>
                                        </p:attrNameLst>
                                      </p:cBhvr>
                                      <p:to>
                                        <p:strVal val="visible"/>
                                      </p:to>
                                    </p:set>
                                    <p:animEffect transition="in" filter="checkerboard(across)">
                                      <p:cBhvr>
                                        <p:cTn id="38" dur="500"/>
                                        <p:tgtEl>
                                          <p:spTgt spid="169998"/>
                                        </p:tgtEl>
                                      </p:cBhvr>
                                    </p:animEffect>
                                  </p:childTnLst>
                                </p:cTn>
                              </p:par>
                              <p:par>
                                <p:cTn id="39" presetID="5" presetClass="entr" presetSubtype="10" fill="hold" grpId="0" nodeType="withEffect">
                                  <p:stCondLst>
                                    <p:cond delay="0"/>
                                  </p:stCondLst>
                                  <p:childTnLst>
                                    <p:set>
                                      <p:cBhvr>
                                        <p:cTn id="40" dur="1" fill="hold">
                                          <p:stCondLst>
                                            <p:cond delay="0"/>
                                          </p:stCondLst>
                                        </p:cTn>
                                        <p:tgtEl>
                                          <p:spTgt spid="169999"/>
                                        </p:tgtEl>
                                        <p:attrNameLst>
                                          <p:attrName>style.visibility</p:attrName>
                                        </p:attrNameLst>
                                      </p:cBhvr>
                                      <p:to>
                                        <p:strVal val="visible"/>
                                      </p:to>
                                    </p:set>
                                    <p:animEffect transition="in" filter="checkerboard(across)">
                                      <p:cBhvr>
                                        <p:cTn id="41" dur="500"/>
                                        <p:tgtEl>
                                          <p:spTgt spid="169999"/>
                                        </p:tgtEl>
                                      </p:cBhvr>
                                    </p:animEffect>
                                  </p:childTnLst>
                                </p:cTn>
                              </p:par>
                              <p:par>
                                <p:cTn id="42" presetID="5" presetClass="entr" presetSubtype="10" fill="hold" grpId="0" nodeType="withEffect">
                                  <p:stCondLst>
                                    <p:cond delay="0"/>
                                  </p:stCondLst>
                                  <p:childTnLst>
                                    <p:set>
                                      <p:cBhvr>
                                        <p:cTn id="43" dur="1" fill="hold">
                                          <p:stCondLst>
                                            <p:cond delay="0"/>
                                          </p:stCondLst>
                                        </p:cTn>
                                        <p:tgtEl>
                                          <p:spTgt spid="170000"/>
                                        </p:tgtEl>
                                        <p:attrNameLst>
                                          <p:attrName>style.visibility</p:attrName>
                                        </p:attrNameLst>
                                      </p:cBhvr>
                                      <p:to>
                                        <p:strVal val="visible"/>
                                      </p:to>
                                    </p:set>
                                    <p:animEffect transition="in" filter="checkerboard(across)">
                                      <p:cBhvr>
                                        <p:cTn id="44" dur="500"/>
                                        <p:tgtEl>
                                          <p:spTgt spid="170000"/>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170001"/>
                                        </p:tgtEl>
                                        <p:attrNameLst>
                                          <p:attrName>style.visibility</p:attrName>
                                        </p:attrNameLst>
                                      </p:cBhvr>
                                      <p:to>
                                        <p:strVal val="visible"/>
                                      </p:to>
                                    </p:set>
                                    <p:animEffect transition="in" filter="checkerboard(across)">
                                      <p:cBhvr>
                                        <p:cTn id="47" dur="500"/>
                                        <p:tgtEl>
                                          <p:spTgt spid="170001"/>
                                        </p:tgtEl>
                                      </p:cBhvr>
                                    </p:animEffect>
                                  </p:childTnLst>
                                </p:cTn>
                              </p:par>
                              <p:par>
                                <p:cTn id="48" presetID="5" presetClass="entr" presetSubtype="10" fill="hold" grpId="0" nodeType="withEffect">
                                  <p:stCondLst>
                                    <p:cond delay="0"/>
                                  </p:stCondLst>
                                  <p:childTnLst>
                                    <p:set>
                                      <p:cBhvr>
                                        <p:cTn id="49" dur="1" fill="hold">
                                          <p:stCondLst>
                                            <p:cond delay="0"/>
                                          </p:stCondLst>
                                        </p:cTn>
                                        <p:tgtEl>
                                          <p:spTgt spid="170002"/>
                                        </p:tgtEl>
                                        <p:attrNameLst>
                                          <p:attrName>style.visibility</p:attrName>
                                        </p:attrNameLst>
                                      </p:cBhvr>
                                      <p:to>
                                        <p:strVal val="visible"/>
                                      </p:to>
                                    </p:set>
                                    <p:animEffect transition="in" filter="checkerboard(across)">
                                      <p:cBhvr>
                                        <p:cTn id="50" dur="500"/>
                                        <p:tgtEl>
                                          <p:spTgt spid="170002"/>
                                        </p:tgtEl>
                                      </p:cBhvr>
                                    </p:animEffect>
                                  </p:childTnLst>
                                </p:cTn>
                              </p:par>
                              <p:par>
                                <p:cTn id="51" presetID="5" presetClass="entr" presetSubtype="10" fill="hold" grpId="0" nodeType="withEffect">
                                  <p:stCondLst>
                                    <p:cond delay="0"/>
                                  </p:stCondLst>
                                  <p:childTnLst>
                                    <p:set>
                                      <p:cBhvr>
                                        <p:cTn id="52" dur="1" fill="hold">
                                          <p:stCondLst>
                                            <p:cond delay="0"/>
                                          </p:stCondLst>
                                        </p:cTn>
                                        <p:tgtEl>
                                          <p:spTgt spid="170003"/>
                                        </p:tgtEl>
                                        <p:attrNameLst>
                                          <p:attrName>style.visibility</p:attrName>
                                        </p:attrNameLst>
                                      </p:cBhvr>
                                      <p:to>
                                        <p:strVal val="visible"/>
                                      </p:to>
                                    </p:set>
                                    <p:animEffect transition="in" filter="checkerboard(across)">
                                      <p:cBhvr>
                                        <p:cTn id="53" dur="500"/>
                                        <p:tgtEl>
                                          <p:spTgt spid="170003"/>
                                        </p:tgtEl>
                                      </p:cBhvr>
                                    </p:animEffect>
                                  </p:childTnLst>
                                </p:cTn>
                              </p:par>
                              <p:par>
                                <p:cTn id="54" presetID="5" presetClass="entr" presetSubtype="10" fill="hold" grpId="0" nodeType="withEffect">
                                  <p:stCondLst>
                                    <p:cond delay="0"/>
                                  </p:stCondLst>
                                  <p:childTnLst>
                                    <p:set>
                                      <p:cBhvr>
                                        <p:cTn id="55" dur="1" fill="hold">
                                          <p:stCondLst>
                                            <p:cond delay="0"/>
                                          </p:stCondLst>
                                        </p:cTn>
                                        <p:tgtEl>
                                          <p:spTgt spid="170004"/>
                                        </p:tgtEl>
                                        <p:attrNameLst>
                                          <p:attrName>style.visibility</p:attrName>
                                        </p:attrNameLst>
                                      </p:cBhvr>
                                      <p:to>
                                        <p:strVal val="visible"/>
                                      </p:to>
                                    </p:set>
                                    <p:animEffect transition="in" filter="checkerboard(across)">
                                      <p:cBhvr>
                                        <p:cTn id="56" dur="500"/>
                                        <p:tgtEl>
                                          <p:spTgt spid="170004"/>
                                        </p:tgtEl>
                                      </p:cBhvr>
                                    </p:animEffect>
                                  </p:childTnLst>
                                </p:cTn>
                              </p:par>
                              <p:par>
                                <p:cTn id="57" presetID="5" presetClass="entr" presetSubtype="10" fill="hold" grpId="0" nodeType="withEffect">
                                  <p:stCondLst>
                                    <p:cond delay="0"/>
                                  </p:stCondLst>
                                  <p:childTnLst>
                                    <p:set>
                                      <p:cBhvr>
                                        <p:cTn id="58" dur="1" fill="hold">
                                          <p:stCondLst>
                                            <p:cond delay="0"/>
                                          </p:stCondLst>
                                        </p:cTn>
                                        <p:tgtEl>
                                          <p:spTgt spid="170008"/>
                                        </p:tgtEl>
                                        <p:attrNameLst>
                                          <p:attrName>style.visibility</p:attrName>
                                        </p:attrNameLst>
                                      </p:cBhvr>
                                      <p:to>
                                        <p:strVal val="visible"/>
                                      </p:to>
                                    </p:set>
                                    <p:animEffect transition="in" filter="checkerboard(across)">
                                      <p:cBhvr>
                                        <p:cTn id="59" dur="500"/>
                                        <p:tgtEl>
                                          <p:spTgt spid="170008"/>
                                        </p:tgtEl>
                                      </p:cBhvr>
                                    </p:animEffect>
                                  </p:childTnLst>
                                </p:cTn>
                              </p:par>
                              <p:par>
                                <p:cTn id="60" presetID="5" presetClass="entr" presetSubtype="10" fill="hold" grpId="0" nodeType="withEffect">
                                  <p:stCondLst>
                                    <p:cond delay="0"/>
                                  </p:stCondLst>
                                  <p:childTnLst>
                                    <p:set>
                                      <p:cBhvr>
                                        <p:cTn id="61" dur="1" fill="hold">
                                          <p:stCondLst>
                                            <p:cond delay="0"/>
                                          </p:stCondLst>
                                        </p:cTn>
                                        <p:tgtEl>
                                          <p:spTgt spid="170007"/>
                                        </p:tgtEl>
                                        <p:attrNameLst>
                                          <p:attrName>style.visibility</p:attrName>
                                        </p:attrNameLst>
                                      </p:cBhvr>
                                      <p:to>
                                        <p:strVal val="visible"/>
                                      </p:to>
                                    </p:set>
                                    <p:animEffect transition="in" filter="checkerboard(across)">
                                      <p:cBhvr>
                                        <p:cTn id="62" dur="500"/>
                                        <p:tgtEl>
                                          <p:spTgt spid="1700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8" grpId="0" animBg="1"/>
      <p:bldP spid="169991" grpId="0" animBg="1"/>
      <p:bldP spid="169994" grpId="0" animBg="1"/>
      <p:bldP spid="169995" grpId="0" animBg="1"/>
      <p:bldP spid="169996" grpId="0" animBg="1"/>
      <p:bldP spid="169997" grpId="0" animBg="1"/>
      <p:bldP spid="169998" grpId="0" animBg="1"/>
      <p:bldP spid="169999" grpId="0" animBg="1"/>
      <p:bldP spid="170000" grpId="0" animBg="1"/>
      <p:bldP spid="170001" grpId="0" animBg="1"/>
      <p:bldP spid="170002" grpId="0" animBg="1"/>
      <p:bldP spid="170003" grpId="0" animBg="1"/>
      <p:bldP spid="170004" grpId="0" animBg="1"/>
      <p:bldP spid="170005" grpId="0" animBg="1"/>
      <p:bldP spid="170006" grpId="0" animBg="1"/>
      <p:bldP spid="170007" grpId="0" animBg="1"/>
      <p:bldP spid="170008" grpId="0" animBg="1"/>
      <p:bldP spid="1700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Rectangle 2"/>
          <p:cNvSpPr/>
          <p:nvPr/>
        </p:nvSpPr>
        <p:spPr>
          <a:xfrm>
            <a:off x="228600" y="685800"/>
            <a:ext cx="9213850" cy="523875"/>
          </a:xfrm>
          <a:prstGeom prst="rect">
            <a:avLst/>
          </a:prstGeom>
          <a:noFill/>
          <a:ln w="9525">
            <a:noFill/>
          </a:ln>
        </p:spPr>
        <p:txBody>
          <a:bodyPr wrap="none">
            <a:spAutoFit/>
          </a:bodyPr>
          <a:p>
            <a:r>
              <a:rPr lang="zh-CN" altLang="zh-CN" sz="2800" b="1" dirty="0">
                <a:latin typeface="微软雅黑" panose="020B0503020204020204" pitchFamily="34" charset="-122"/>
                <a:ea typeface="微软雅黑" panose="020B0503020204020204" pitchFamily="34" charset="-122"/>
                <a:sym typeface="Arial" panose="020B0604020202020204" pitchFamily="34" charset="0"/>
              </a:rPr>
              <a:t>2</a:t>
            </a:r>
            <a:r>
              <a:rPr lang="zh-CN" altLang="x-none" sz="2800" b="1" dirty="0">
                <a:latin typeface="微软雅黑" panose="020B0503020204020204" pitchFamily="34" charset="-122"/>
                <a:ea typeface="微软雅黑" panose="020B0503020204020204" pitchFamily="34" charset="-122"/>
                <a:sym typeface="Arial" panose="020B0604020202020204" pitchFamily="34" charset="0"/>
              </a:rPr>
              <a:t>、民族资本主义的初步发展 </a:t>
            </a:r>
            <a:r>
              <a:rPr lang="zh-CN" altLang="x-none" sz="28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a:t>
            </a:r>
            <a:r>
              <a:rPr lang="zh-CN" altLang="zh-CN" sz="28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19</a:t>
            </a:r>
            <a:r>
              <a:rPr lang="zh-CN" altLang="x-none" sz="28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世纪末</a:t>
            </a:r>
            <a:r>
              <a:rPr lang="zh-CN" altLang="en-US" sz="28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、甲午战争后</a:t>
            </a:r>
            <a:r>
              <a:rPr lang="zh-CN" altLang="x-none" sz="28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a:t>
            </a:r>
            <a:endParaRPr lang="zh-CN" altLang="x-none" sz="28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6387" name="Rectangle 3"/>
          <p:cNvSpPr/>
          <p:nvPr/>
        </p:nvSpPr>
        <p:spPr>
          <a:xfrm>
            <a:off x="762000" y="1905000"/>
            <a:ext cx="8135938" cy="519113"/>
          </a:xfrm>
          <a:prstGeom prst="rect">
            <a:avLst/>
          </a:prstGeom>
          <a:noFill/>
          <a:ln w="9525">
            <a:noFill/>
          </a:ln>
        </p:spPr>
        <p:txBody>
          <a:bodyPr>
            <a:spAutoFit/>
          </a:bodyPr>
          <a:p>
            <a:r>
              <a:rPr lang="zh-CN" altLang="zh-CN" sz="2800" b="1" dirty="0">
                <a:solidFill>
                  <a:srgbClr val="002060"/>
                </a:solidFill>
                <a:latin typeface="微软雅黑" panose="020B0503020204020204" pitchFamily="34" charset="-122"/>
                <a:ea typeface="微软雅黑" panose="020B0503020204020204" pitchFamily="34" charset="-122"/>
              </a:rPr>
              <a:t>①</a:t>
            </a:r>
            <a:r>
              <a:rPr lang="zh-CN" altLang="x-none" sz="2800" b="1" dirty="0">
                <a:solidFill>
                  <a:srgbClr val="002060"/>
                </a:solidFill>
                <a:latin typeface="微软雅黑" panose="020B0503020204020204" pitchFamily="34" charset="-122"/>
                <a:ea typeface="微软雅黑" panose="020B0503020204020204" pitchFamily="34" charset="-122"/>
              </a:rPr>
              <a:t>甲午战后，列强</a:t>
            </a:r>
            <a:r>
              <a:rPr lang="zh-CN" altLang="x-none" sz="2800" b="1" dirty="0">
                <a:solidFill>
                  <a:srgbClr val="FF0000"/>
                </a:solidFill>
                <a:latin typeface="微软雅黑" panose="020B0503020204020204" pitchFamily="34" charset="-122"/>
                <a:ea typeface="微软雅黑" panose="020B0503020204020204" pitchFamily="34" charset="-122"/>
              </a:rPr>
              <a:t>输出资本</a:t>
            </a:r>
            <a:r>
              <a:rPr lang="zh-CN" altLang="x-none" sz="2800" b="1" dirty="0">
                <a:solidFill>
                  <a:srgbClr val="002060"/>
                </a:solidFill>
                <a:latin typeface="微软雅黑" panose="020B0503020204020204" pitchFamily="34" charset="-122"/>
                <a:ea typeface="微软雅黑" panose="020B0503020204020204" pitchFamily="34" charset="-122"/>
              </a:rPr>
              <a:t>，进一步瓦解自然经济</a:t>
            </a:r>
            <a:r>
              <a:rPr lang="zh-CN" altLang="x-none" sz="2800" b="1" dirty="0">
                <a:solidFill>
                  <a:schemeClr val="hlink"/>
                </a:solidFill>
                <a:latin typeface="微软雅黑" panose="020B0503020204020204" pitchFamily="34" charset="-122"/>
                <a:ea typeface="微软雅黑" panose="020B0503020204020204" pitchFamily="34" charset="-122"/>
              </a:rPr>
              <a:t>。                           </a:t>
            </a:r>
            <a:endParaRPr lang="zh-CN" altLang="x-none" sz="2800" b="1" dirty="0">
              <a:solidFill>
                <a:schemeClr val="hlink"/>
              </a:solidFill>
              <a:latin typeface="微软雅黑" panose="020B0503020204020204" pitchFamily="34" charset="-122"/>
              <a:ea typeface="微软雅黑" panose="020B0503020204020204" pitchFamily="34" charset="-122"/>
            </a:endParaRPr>
          </a:p>
        </p:txBody>
      </p:sp>
      <p:sp>
        <p:nvSpPr>
          <p:cNvPr id="16388" name="Rectangle 4"/>
          <p:cNvSpPr/>
          <p:nvPr/>
        </p:nvSpPr>
        <p:spPr>
          <a:xfrm>
            <a:off x="1009650" y="3792538"/>
            <a:ext cx="6992938" cy="1030287"/>
          </a:xfrm>
          <a:prstGeom prst="rect">
            <a:avLst/>
          </a:prstGeom>
          <a:noFill/>
          <a:ln w="9525">
            <a:noFill/>
          </a:ln>
        </p:spPr>
        <p:txBody>
          <a:bodyPr>
            <a:spAutoFit/>
          </a:bodyPr>
          <a:p>
            <a:pPr>
              <a:lnSpc>
                <a:spcPct val="110000"/>
              </a:lnSpc>
            </a:pPr>
            <a:r>
              <a:rPr lang="zh-CN" altLang="zh-CN" sz="2800" b="1" dirty="0">
                <a:solidFill>
                  <a:srgbClr val="002060"/>
                </a:solidFill>
                <a:latin typeface="微软雅黑" panose="020B0503020204020204" pitchFamily="34" charset="-122"/>
                <a:ea typeface="微软雅黑" panose="020B0503020204020204" pitchFamily="34" charset="-122"/>
              </a:rPr>
              <a:t>①</a:t>
            </a:r>
            <a:r>
              <a:rPr lang="zh-CN" altLang="x-none" sz="2800" b="1" dirty="0">
                <a:solidFill>
                  <a:srgbClr val="002060"/>
                </a:solidFill>
                <a:latin typeface="微软雅黑" panose="020B0503020204020204" pitchFamily="34" charset="-122"/>
                <a:ea typeface="微软雅黑" panose="020B0503020204020204" pitchFamily="34" charset="-122"/>
              </a:rPr>
              <a:t>投资总额增长、企业数量增加、规模扩大                       ②由沿海向内地扩展  </a:t>
            </a:r>
            <a:endParaRPr lang="zh-CN" altLang="x-none" sz="2800" b="1" dirty="0">
              <a:solidFill>
                <a:srgbClr val="002060"/>
              </a:solidFill>
              <a:latin typeface="微软雅黑" panose="020B0503020204020204" pitchFamily="34" charset="-122"/>
              <a:ea typeface="微软雅黑" panose="020B0503020204020204" pitchFamily="34" charset="-122"/>
            </a:endParaRPr>
          </a:p>
        </p:txBody>
      </p:sp>
      <p:sp>
        <p:nvSpPr>
          <p:cNvPr id="16389" name="Rectangle 5"/>
          <p:cNvSpPr/>
          <p:nvPr/>
        </p:nvSpPr>
        <p:spPr>
          <a:xfrm>
            <a:off x="242888" y="3217863"/>
            <a:ext cx="2165350" cy="520700"/>
          </a:xfrm>
          <a:prstGeom prst="rect">
            <a:avLst/>
          </a:prstGeom>
          <a:noFill/>
          <a:ln w="9525">
            <a:noFill/>
          </a:ln>
        </p:spPr>
        <p:txBody>
          <a:bodyPr wrap="none">
            <a:spAutoFit/>
          </a:bodyPr>
          <a:p>
            <a:r>
              <a:rPr lang="zh-CN" altLang="x-none" sz="2800" b="1" dirty="0">
                <a:latin typeface="微软雅黑" panose="020B0503020204020204" pitchFamily="34" charset="-122"/>
                <a:ea typeface="微软雅黑" panose="020B0503020204020204" pitchFamily="34" charset="-122"/>
                <a:sym typeface="Arial" panose="020B0604020202020204" pitchFamily="34" charset="0"/>
              </a:rPr>
              <a:t>（</a:t>
            </a:r>
            <a:r>
              <a:rPr lang="zh-CN" altLang="zh-CN" sz="2800" b="1" dirty="0">
                <a:latin typeface="微软雅黑" panose="020B0503020204020204" pitchFamily="34" charset="-122"/>
                <a:ea typeface="微软雅黑" panose="020B0503020204020204" pitchFamily="34" charset="-122"/>
                <a:sym typeface="Arial" panose="020B0604020202020204" pitchFamily="34" charset="0"/>
              </a:rPr>
              <a:t>2</a:t>
            </a:r>
            <a:r>
              <a:rPr lang="zh-CN" altLang="x-none" sz="2800" b="1" dirty="0">
                <a:latin typeface="微软雅黑" panose="020B0503020204020204" pitchFamily="34" charset="-122"/>
                <a:ea typeface="微软雅黑" panose="020B0503020204020204" pitchFamily="34" charset="-122"/>
                <a:sym typeface="Arial" panose="020B0604020202020204" pitchFamily="34" charset="0"/>
              </a:rPr>
              <a:t>）表现：                                                              </a:t>
            </a:r>
            <a:endParaRPr lang="zh-CN" altLang="x-none" sz="2800" b="1"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16390" name="Rectangle 6"/>
          <p:cNvSpPr/>
          <p:nvPr/>
        </p:nvSpPr>
        <p:spPr>
          <a:xfrm>
            <a:off x="242888" y="1295400"/>
            <a:ext cx="2165350" cy="520700"/>
          </a:xfrm>
          <a:prstGeom prst="rect">
            <a:avLst/>
          </a:prstGeom>
          <a:noFill/>
          <a:ln w="9525">
            <a:noFill/>
          </a:ln>
        </p:spPr>
        <p:txBody>
          <a:bodyPr wrap="none">
            <a:spAutoFit/>
          </a:bodyPr>
          <a:p>
            <a:r>
              <a:rPr lang="zh-CN" altLang="x-none" sz="2800" b="1" dirty="0">
                <a:latin typeface="微软雅黑" panose="020B0503020204020204" pitchFamily="34" charset="-122"/>
                <a:ea typeface="微软雅黑" panose="020B0503020204020204" pitchFamily="34" charset="-122"/>
              </a:rPr>
              <a:t>（</a:t>
            </a:r>
            <a:r>
              <a:rPr lang="zh-CN" altLang="zh-CN" sz="2800" b="1" dirty="0">
                <a:latin typeface="微软雅黑" panose="020B0503020204020204" pitchFamily="34" charset="-122"/>
                <a:ea typeface="微软雅黑" panose="020B0503020204020204" pitchFamily="34" charset="-122"/>
              </a:rPr>
              <a:t>1</a:t>
            </a:r>
            <a:r>
              <a:rPr lang="zh-CN" altLang="x-none" sz="2800" b="1" dirty="0">
                <a:latin typeface="微软雅黑" panose="020B0503020204020204" pitchFamily="34" charset="-122"/>
                <a:ea typeface="微软雅黑" panose="020B0503020204020204" pitchFamily="34" charset="-122"/>
              </a:rPr>
              <a:t>）原因： </a:t>
            </a:r>
            <a:endParaRPr lang="zh-CN" altLang="x-none" b="1" dirty="0">
              <a:latin typeface="微软雅黑" panose="020B0503020204020204" pitchFamily="34" charset="-122"/>
              <a:ea typeface="微软雅黑" panose="020B0503020204020204" pitchFamily="34" charset="-122"/>
            </a:endParaRPr>
          </a:p>
        </p:txBody>
      </p:sp>
      <p:sp>
        <p:nvSpPr>
          <p:cNvPr id="16391" name="Text Box 7"/>
          <p:cNvSpPr txBox="1"/>
          <p:nvPr/>
        </p:nvSpPr>
        <p:spPr>
          <a:xfrm>
            <a:off x="838200" y="2514600"/>
            <a:ext cx="5894388" cy="519113"/>
          </a:xfrm>
          <a:prstGeom prst="rect">
            <a:avLst/>
          </a:prstGeom>
          <a:noFill/>
          <a:ln w="9525">
            <a:noFill/>
          </a:ln>
        </p:spPr>
        <p:txBody>
          <a:bodyPr>
            <a:spAutoFit/>
          </a:bodyPr>
          <a:p>
            <a:r>
              <a:rPr lang="zh-CN" altLang="zh-CN" sz="2800" b="1" dirty="0">
                <a:solidFill>
                  <a:srgbClr val="002060"/>
                </a:solidFill>
                <a:latin typeface="微软雅黑" panose="020B0503020204020204" pitchFamily="34" charset="-122"/>
                <a:ea typeface="微软雅黑" panose="020B0503020204020204" pitchFamily="34" charset="-122"/>
              </a:rPr>
              <a:t>②</a:t>
            </a:r>
            <a:r>
              <a:rPr lang="zh-CN" altLang="x-none" sz="2800" b="1" dirty="0">
                <a:solidFill>
                  <a:srgbClr val="002060"/>
                </a:solidFill>
                <a:latin typeface="微软雅黑" panose="020B0503020204020204" pitchFamily="34" charset="-122"/>
                <a:ea typeface="微软雅黑" panose="020B0503020204020204" pitchFamily="34" charset="-122"/>
              </a:rPr>
              <a:t>清政府放宽对民间设厂的限制。 </a:t>
            </a:r>
            <a:endParaRPr lang="zh-CN" altLang="x-none" sz="2800" b="1" dirty="0">
              <a:solidFill>
                <a:srgbClr val="002060"/>
              </a:solidFill>
              <a:latin typeface="微软雅黑" panose="020B0503020204020204" pitchFamily="34" charset="-122"/>
              <a:ea typeface="微软雅黑" panose="020B0503020204020204" pitchFamily="34" charset="-122"/>
            </a:endParaRPr>
          </a:p>
        </p:txBody>
      </p:sp>
      <p:sp>
        <p:nvSpPr>
          <p:cNvPr id="16392" name="Rectangle 8"/>
          <p:cNvSpPr/>
          <p:nvPr/>
        </p:nvSpPr>
        <p:spPr>
          <a:xfrm>
            <a:off x="242888" y="5068888"/>
            <a:ext cx="2165350" cy="520700"/>
          </a:xfrm>
          <a:prstGeom prst="rect">
            <a:avLst/>
          </a:prstGeom>
          <a:noFill/>
          <a:ln w="9525">
            <a:noFill/>
          </a:ln>
        </p:spPr>
        <p:txBody>
          <a:bodyPr wrap="none">
            <a:spAutoFit/>
          </a:bodyPr>
          <a:p>
            <a:r>
              <a:rPr lang="zh-CN" altLang="x-none" sz="2800" b="1" dirty="0">
                <a:latin typeface="微软雅黑" panose="020B0503020204020204" pitchFamily="34" charset="-122"/>
                <a:ea typeface="微软雅黑" panose="020B0503020204020204" pitchFamily="34" charset="-122"/>
                <a:sym typeface="Arial" panose="020B0604020202020204" pitchFamily="34" charset="0"/>
              </a:rPr>
              <a:t>（</a:t>
            </a:r>
            <a:r>
              <a:rPr lang="zh-CN" altLang="zh-CN" sz="2800" b="1" dirty="0">
                <a:latin typeface="微软雅黑" panose="020B0503020204020204" pitchFamily="34" charset="-122"/>
                <a:ea typeface="微软雅黑" panose="020B0503020204020204" pitchFamily="34" charset="-122"/>
                <a:sym typeface="Arial" panose="020B0604020202020204" pitchFamily="34" charset="0"/>
              </a:rPr>
              <a:t>3</a:t>
            </a:r>
            <a:r>
              <a:rPr lang="zh-CN" altLang="x-none" sz="2800" b="1" dirty="0">
                <a:latin typeface="微软雅黑" panose="020B0503020204020204" pitchFamily="34" charset="-122"/>
                <a:ea typeface="微软雅黑" panose="020B0503020204020204" pitchFamily="34" charset="-122"/>
                <a:sym typeface="Arial" panose="020B0604020202020204" pitchFamily="34" charset="0"/>
              </a:rPr>
              <a:t>）影响：</a:t>
            </a:r>
            <a:endParaRPr lang="zh-CN" altLang="x-none" sz="2800" b="1"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10" name="Text Box 4"/>
          <p:cNvSpPr txBox="1">
            <a:spLocks noChangeArrowheads="1"/>
          </p:cNvSpPr>
          <p:nvPr/>
        </p:nvSpPr>
        <p:spPr bwMode="auto">
          <a:xfrm>
            <a:off x="0" y="0"/>
            <a:ext cx="9144000" cy="523875"/>
          </a:xfrm>
          <a:prstGeom prst="rect">
            <a:avLst/>
          </a:prstGeom>
          <a:solidFill>
            <a:srgbClr val="FFC000"/>
          </a:solidFill>
          <a:ln w="38100" cap="sq">
            <a:solidFill>
              <a:srgbClr val="002060"/>
            </a:solidFill>
            <a:prstDash val="sysDot"/>
            <a:miter lim="800000"/>
            <a:headEnd type="none" w="sm" len="sm"/>
            <a:tailEnd type="none" w="sm" len="sm"/>
          </a:ln>
          <a:effectLst/>
        </p:spPr>
        <p:txBody>
          <a:bodyPr>
            <a:spAutoFit/>
          </a:bodyPr>
          <a:lstStyle/>
          <a:p>
            <a:pPr marR="0" algn="ctr" defTabSz="914400" eaLnBrk="0" hangingPunct="0">
              <a:buClrTx/>
              <a:buSzTx/>
              <a:buFontTx/>
              <a:buNone/>
              <a:defRPr/>
            </a:pPr>
            <a:r>
              <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考点</a:t>
            </a:r>
            <a:r>
              <a:rPr kumimoji="0" lang="en-US" altLang="zh-CN"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1</a:t>
            </a:r>
            <a:r>
              <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：民族资本主义的产生与初步发展</a:t>
            </a:r>
            <a:endPar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390"/>
                                        </p:tgtEl>
                                        <p:attrNameLst>
                                          <p:attrName>style.visibility</p:attrName>
                                        </p:attrNameLst>
                                      </p:cBhvr>
                                      <p:to>
                                        <p:strVal val="visible"/>
                                      </p:to>
                                    </p:set>
                                    <p:animEffect transition="in" filter="blinds(horizontal)">
                                      <p:cBhvr>
                                        <p:cTn id="7" dur="500"/>
                                        <p:tgtEl>
                                          <p:spTgt spid="1639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6387"/>
                                        </p:tgtEl>
                                        <p:attrNameLst>
                                          <p:attrName>style.visibility</p:attrName>
                                        </p:attrNameLst>
                                      </p:cBhvr>
                                      <p:to>
                                        <p:strVal val="visible"/>
                                      </p:to>
                                    </p:set>
                                    <p:animEffect transition="in" filter="box(in)">
                                      <p:cBhvr>
                                        <p:cTn id="12" dur="500"/>
                                        <p:tgtEl>
                                          <p:spTgt spid="1638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6391"/>
                                        </p:tgtEl>
                                        <p:attrNameLst>
                                          <p:attrName>style.visibility</p:attrName>
                                        </p:attrNameLst>
                                      </p:cBhvr>
                                      <p:to>
                                        <p:strVal val="visible"/>
                                      </p:to>
                                    </p:set>
                                    <p:anim calcmode="lin" valueType="num">
                                      <p:cBhvr additive="base">
                                        <p:cTn id="17" dur="500" fill="hold"/>
                                        <p:tgtEl>
                                          <p:spTgt spid="16391"/>
                                        </p:tgtEl>
                                        <p:attrNameLst>
                                          <p:attrName>ppt_x</p:attrName>
                                        </p:attrNameLst>
                                      </p:cBhvr>
                                      <p:tavLst>
                                        <p:tav tm="0">
                                          <p:val>
                                            <p:strVal val="ppt_x"/>
                                          </p:val>
                                        </p:tav>
                                        <p:tav tm="100000">
                                          <p:val>
                                            <p:strVal val="ppt_x"/>
                                          </p:val>
                                        </p:tav>
                                      </p:tavLst>
                                    </p:anim>
                                    <p:anim calcmode="lin" valueType="num">
                                      <p:cBhvr additive="base">
                                        <p:cTn id="18" dur="500" fill="hold"/>
                                        <p:tgtEl>
                                          <p:spTgt spid="16391"/>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16389"/>
                                        </p:tgtEl>
                                        <p:attrNameLst>
                                          <p:attrName>style.visibility</p:attrName>
                                        </p:attrNameLst>
                                      </p:cBhvr>
                                      <p:to>
                                        <p:strVal val="visible"/>
                                      </p:to>
                                    </p:set>
                                    <p:animEffect transition="in" filter="diamond(in)">
                                      <p:cBhvr>
                                        <p:cTn id="23" dur="1000"/>
                                        <p:tgtEl>
                                          <p:spTgt spid="16389"/>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16388"/>
                                        </p:tgtEl>
                                        <p:attrNameLst>
                                          <p:attrName>style.visibility</p:attrName>
                                        </p:attrNameLst>
                                      </p:cBhvr>
                                      <p:to>
                                        <p:strVal val="visible"/>
                                      </p:to>
                                    </p:set>
                                    <p:animEffect transition="in" filter="box(in)">
                                      <p:cBhvr>
                                        <p:cTn id="28" dur="500"/>
                                        <p:tgtEl>
                                          <p:spTgt spid="16388"/>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6392"/>
                                        </p:tgtEl>
                                        <p:attrNameLst>
                                          <p:attrName>style.visibility</p:attrName>
                                        </p:attrNameLst>
                                      </p:cBhvr>
                                      <p:to>
                                        <p:strVal val="visible"/>
                                      </p:to>
                                    </p:set>
                                    <p:animEffect transition="in" filter="blinds(horizontal)">
                                      <p:cBhvr>
                                        <p:cTn id="33" dur="500"/>
                                        <p:tgtEl>
                                          <p:spTgt spid="163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nimBg="1"/>
      <p:bldP spid="16388" grpId="0" animBg="1"/>
      <p:bldP spid="16389" grpId="0" animBg="1"/>
      <p:bldP spid="16390" grpId="0" animBg="1"/>
      <p:bldP spid="16391" grpId="0" animBg="1"/>
      <p:bldP spid="1639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876300" y="2574290"/>
            <a:ext cx="7793990" cy="2553335"/>
          </a:xfrm>
          <a:prstGeom prst="rect">
            <a:avLst/>
          </a:prstGeom>
          <a:noFill/>
        </p:spPr>
        <p:txBody>
          <a:bodyPr wrap="square" rtlCol="0">
            <a:spAutoFit/>
          </a:bodyPr>
          <a:p>
            <a:r>
              <a:rPr lang="en-US" altLang="zh-CN" sz="2800" b="1">
                <a:solidFill>
                  <a:srgbClr val="FF0000"/>
                </a:solidFill>
              </a:rPr>
              <a:t>  </a:t>
            </a:r>
            <a:r>
              <a:rPr lang="en-US" altLang="zh-CN" sz="3200" b="1">
                <a:solidFill>
                  <a:srgbClr val="FF0000"/>
                </a:solidFill>
              </a:rPr>
              <a:t> </a:t>
            </a:r>
            <a:r>
              <a:rPr lang="zh-CN" altLang="zh-CN" sz="3200" b="1">
                <a:solidFill>
                  <a:srgbClr val="FF0000"/>
                </a:solidFill>
              </a:rPr>
              <a:t>改良和革命运动提供了经济前提、阶级基础</a:t>
            </a:r>
            <a:endParaRPr lang="zh-CN" altLang="zh-CN" sz="3200" b="1">
              <a:solidFill>
                <a:srgbClr val="FF0000"/>
              </a:solidFill>
            </a:endParaRPr>
          </a:p>
          <a:p>
            <a:r>
              <a:rPr lang="en-US" altLang="zh-CN" sz="3200" b="1">
                <a:solidFill>
                  <a:srgbClr val="FF0000"/>
                </a:solidFill>
              </a:rPr>
              <a:t>2</a:t>
            </a:r>
            <a:r>
              <a:rPr lang="zh-CN" altLang="en-US" sz="3200" b="1">
                <a:solidFill>
                  <a:srgbClr val="FF0000"/>
                </a:solidFill>
              </a:rPr>
              <a:t>、加速了封建生产关系和封建制度的瓦解，使中国近代化由器物层次到制度层次</a:t>
            </a:r>
            <a:endParaRPr lang="zh-CN" altLang="en-US" sz="3200" b="1">
              <a:solidFill>
                <a:srgbClr val="FF0000"/>
              </a:solidFill>
            </a:endParaRPr>
          </a:p>
          <a:p>
            <a:r>
              <a:rPr lang="en-US" altLang="zh-CN" sz="3200" b="1">
                <a:solidFill>
                  <a:srgbClr val="FF0000"/>
                </a:solidFill>
              </a:rPr>
              <a:t>3</a:t>
            </a:r>
            <a:r>
              <a:rPr lang="zh-CN" altLang="en-US" sz="3200" b="1">
                <a:solidFill>
                  <a:srgbClr val="FF0000"/>
                </a:solidFill>
              </a:rPr>
              <a:t>、实业救国思潮的兴起</a:t>
            </a:r>
            <a:endParaRPr lang="zh-CN" altLang="en-US" sz="3200" b="1">
              <a:solidFill>
                <a:srgbClr val="FF0000"/>
              </a:solidFill>
            </a:endParaRPr>
          </a:p>
        </p:txBody>
      </p:sp>
      <p:sp>
        <p:nvSpPr>
          <p:cNvPr id="3" name="文本框 2"/>
          <p:cNvSpPr txBox="1"/>
          <p:nvPr/>
        </p:nvSpPr>
        <p:spPr>
          <a:xfrm>
            <a:off x="987425" y="1718310"/>
            <a:ext cx="7170420" cy="953135"/>
          </a:xfrm>
          <a:prstGeom prst="rect">
            <a:avLst/>
          </a:prstGeom>
          <a:noFill/>
        </p:spPr>
        <p:txBody>
          <a:bodyPr wrap="square" rtlCol="0" anchor="t">
            <a:spAutoFit/>
          </a:bodyPr>
          <a:p>
            <a:r>
              <a:rPr lang="en-US" altLang="zh-CN" sz="2800" b="1" dirty="0">
                <a:solidFill>
                  <a:srgbClr val="FF0000"/>
                </a:solidFill>
                <a:latin typeface="黑体" panose="02010609060101010101" pitchFamily="49" charset="-122"/>
                <a:ea typeface="微软雅黑" panose="020B0503020204020204" pitchFamily="34" charset="-122"/>
                <a:sym typeface="+mn-ea"/>
              </a:rPr>
              <a:t>1</a:t>
            </a:r>
            <a:r>
              <a:rPr lang="zh-CN" altLang="en-US" sz="2800" b="1" dirty="0">
                <a:solidFill>
                  <a:srgbClr val="FF0000"/>
                </a:solidFill>
                <a:latin typeface="黑体" panose="02010609060101010101" pitchFamily="49" charset="-122"/>
                <a:ea typeface="微软雅黑" panose="020B0503020204020204" pitchFamily="34" charset="-122"/>
                <a:sym typeface="+mn-ea"/>
              </a:rPr>
              <a:t>、</a:t>
            </a:r>
            <a:r>
              <a:rPr lang="zh-CN" altLang="x-none" sz="2800" b="1" dirty="0">
                <a:solidFill>
                  <a:srgbClr val="FF0000"/>
                </a:solidFill>
                <a:latin typeface="黑体" panose="02010609060101010101" pitchFamily="49" charset="-122"/>
                <a:ea typeface="微软雅黑" panose="020B0503020204020204" pitchFamily="34" charset="-122"/>
                <a:sym typeface="+mn-ea"/>
              </a:rPr>
              <a:t>民族资产阶级开始登上历史舞台</a:t>
            </a:r>
            <a:r>
              <a:rPr lang="en-US" altLang="zh-CN" sz="2800" b="1" dirty="0">
                <a:solidFill>
                  <a:srgbClr val="FF0000"/>
                </a:solidFill>
                <a:latin typeface="黑体" panose="02010609060101010101" pitchFamily="49" charset="-122"/>
                <a:ea typeface="微软雅黑" panose="020B0503020204020204" pitchFamily="34" charset="-122"/>
                <a:sym typeface="+mn-ea"/>
              </a:rPr>
              <a:t>,</a:t>
            </a:r>
            <a:r>
              <a:rPr lang="zh-CN" altLang="zh-CN" sz="2800" b="1" dirty="0">
                <a:solidFill>
                  <a:srgbClr val="FF0000"/>
                </a:solidFill>
                <a:latin typeface="黑体" panose="02010609060101010101" pitchFamily="49" charset="-122"/>
                <a:ea typeface="微软雅黑" panose="020B0503020204020204" pitchFamily="34" charset="-122"/>
                <a:sym typeface="+mn-ea"/>
              </a:rPr>
              <a:t>为资产阶级</a:t>
            </a:r>
            <a:endParaRPr lang="zh-CN" altLang="en-US"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2"/>
          <p:cNvSpPr/>
          <p:nvPr/>
        </p:nvSpPr>
        <p:spPr>
          <a:xfrm>
            <a:off x="533400" y="609600"/>
            <a:ext cx="5356225" cy="523875"/>
          </a:xfrm>
          <a:prstGeom prst="rect">
            <a:avLst/>
          </a:prstGeom>
          <a:noFill/>
          <a:ln w="9525">
            <a:noFill/>
          </a:ln>
        </p:spPr>
        <p:txBody>
          <a:bodyPr wrap="none">
            <a:spAutoFit/>
          </a:bodyPr>
          <a:p>
            <a:r>
              <a:rPr lang="zh-CN" altLang="zh-CN" sz="2800" b="1" dirty="0">
                <a:latin typeface="微软雅黑" panose="020B0503020204020204" pitchFamily="34" charset="-122"/>
                <a:ea typeface="微软雅黑" panose="020B0503020204020204" pitchFamily="34" charset="-122"/>
                <a:sym typeface="Arial" panose="020B0604020202020204" pitchFamily="34" charset="0"/>
              </a:rPr>
              <a:t>3</a:t>
            </a:r>
            <a:r>
              <a:rPr lang="zh-CN" altLang="x-none" sz="2800" b="1" dirty="0">
                <a:latin typeface="微软雅黑" panose="020B0503020204020204" pitchFamily="34" charset="-122"/>
                <a:ea typeface="微软雅黑" panose="020B0503020204020204" pitchFamily="34" charset="-122"/>
                <a:sym typeface="Arial" panose="020B0604020202020204" pitchFamily="34" charset="0"/>
              </a:rPr>
              <a:t>、短暂的春天</a:t>
            </a:r>
            <a:r>
              <a:rPr lang="zh-CN" altLang="zh-CN" sz="28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(1912—1919</a:t>
            </a:r>
            <a:r>
              <a:rPr lang="zh-CN" altLang="x-none" sz="28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年</a:t>
            </a:r>
            <a:r>
              <a:rPr lang="zh-CN" altLang="zh-CN" sz="2800" b="1" dirty="0">
                <a:latin typeface="微软雅黑" panose="020B0503020204020204" pitchFamily="34" charset="-122"/>
                <a:ea typeface="微软雅黑" panose="020B0503020204020204" pitchFamily="34" charset="-122"/>
                <a:sym typeface="Arial" panose="020B0604020202020204" pitchFamily="34" charset="0"/>
              </a:rPr>
              <a:t>)</a:t>
            </a:r>
            <a:endParaRPr lang="zh-CN" altLang="zh-CN" sz="2800" b="1"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19459" name="Rectangle 3"/>
          <p:cNvSpPr/>
          <p:nvPr/>
        </p:nvSpPr>
        <p:spPr>
          <a:xfrm>
            <a:off x="323850" y="1631950"/>
            <a:ext cx="8280400" cy="1806575"/>
          </a:xfrm>
          <a:prstGeom prst="rect">
            <a:avLst/>
          </a:prstGeom>
          <a:noFill/>
          <a:ln w="9525">
            <a:noFill/>
          </a:ln>
        </p:spPr>
        <p:txBody>
          <a:bodyPr>
            <a:spAutoFit/>
          </a:bodyPr>
          <a:p>
            <a:r>
              <a:rPr lang="zh-CN" altLang="zh-CN" sz="2800" b="1" dirty="0">
                <a:solidFill>
                  <a:srgbClr val="002060"/>
                </a:solidFill>
                <a:latin typeface="微软雅黑" panose="020B0503020204020204" pitchFamily="34" charset="-122"/>
                <a:ea typeface="微软雅黑" panose="020B0503020204020204" pitchFamily="34" charset="-122"/>
              </a:rPr>
              <a:t>①</a:t>
            </a:r>
            <a:r>
              <a:rPr lang="zh-CN" altLang="x-none" sz="2800" b="1" dirty="0">
                <a:solidFill>
                  <a:srgbClr val="002060"/>
                </a:solidFill>
                <a:latin typeface="微软雅黑" panose="020B0503020204020204" pitchFamily="34" charset="-122"/>
                <a:ea typeface="微软雅黑" panose="020B0503020204020204" pitchFamily="34" charset="-122"/>
              </a:rPr>
              <a:t>辛亥革命扫除一些障碍                     </a:t>
            </a:r>
            <a:endParaRPr lang="zh-CN" altLang="x-none" sz="2800" b="1" dirty="0">
              <a:solidFill>
                <a:srgbClr val="002060"/>
              </a:solidFill>
              <a:latin typeface="微软雅黑" panose="020B0503020204020204" pitchFamily="34" charset="-122"/>
              <a:ea typeface="微软雅黑" panose="020B0503020204020204" pitchFamily="34" charset="-122"/>
            </a:endParaRPr>
          </a:p>
          <a:p>
            <a:r>
              <a:rPr lang="zh-CN" altLang="zh-CN" sz="2800" b="1" dirty="0">
                <a:solidFill>
                  <a:srgbClr val="002060"/>
                </a:solidFill>
                <a:latin typeface="微软雅黑" panose="020B0503020204020204" pitchFamily="34" charset="-122"/>
                <a:ea typeface="微软雅黑" panose="020B0503020204020204" pitchFamily="34" charset="-122"/>
              </a:rPr>
              <a:t>②</a:t>
            </a:r>
            <a:r>
              <a:rPr lang="zh-CN" altLang="x-none" sz="2800" b="1" dirty="0">
                <a:solidFill>
                  <a:srgbClr val="002060"/>
                </a:solidFill>
                <a:latin typeface="微软雅黑" panose="020B0503020204020204" pitchFamily="34" charset="-122"/>
                <a:ea typeface="微软雅黑" panose="020B0503020204020204" pitchFamily="34" charset="-122"/>
              </a:rPr>
              <a:t>南京临时政府奖励实业</a:t>
            </a:r>
            <a:endParaRPr lang="zh-CN" altLang="x-none" sz="2800" b="1" dirty="0">
              <a:solidFill>
                <a:srgbClr val="002060"/>
              </a:solidFill>
              <a:latin typeface="微软雅黑" panose="020B0503020204020204" pitchFamily="34" charset="-122"/>
              <a:ea typeface="微软雅黑" panose="020B0503020204020204" pitchFamily="34" charset="-122"/>
            </a:endParaRPr>
          </a:p>
          <a:p>
            <a:r>
              <a:rPr lang="zh-CN" altLang="zh-CN" sz="2800" b="1" dirty="0">
                <a:solidFill>
                  <a:srgbClr val="002060"/>
                </a:solidFill>
                <a:latin typeface="微软雅黑" panose="020B0503020204020204" pitchFamily="34" charset="-122"/>
                <a:ea typeface="微软雅黑" panose="020B0503020204020204" pitchFamily="34" charset="-122"/>
              </a:rPr>
              <a:t>③</a:t>
            </a:r>
            <a:r>
              <a:rPr lang="zh-CN" altLang="x-none" sz="2800" b="1" dirty="0">
                <a:solidFill>
                  <a:srgbClr val="002060"/>
                </a:solidFill>
                <a:latin typeface="微软雅黑" panose="020B0503020204020204" pitchFamily="34" charset="-122"/>
                <a:ea typeface="微软雅黑" panose="020B0503020204020204" pitchFamily="34" charset="-122"/>
              </a:rPr>
              <a:t>群众性反帝爱国运动的推动                                         ④欧洲列强忙于一战，</a:t>
            </a:r>
            <a:r>
              <a:rPr lang="zh-CN" altLang="x-none" sz="2800" b="1" dirty="0">
                <a:solidFill>
                  <a:srgbClr val="FF0000"/>
                </a:solidFill>
                <a:latin typeface="微软雅黑" panose="020B0503020204020204" pitchFamily="34" charset="-122"/>
                <a:ea typeface="微软雅黑" panose="020B0503020204020204" pitchFamily="34" charset="-122"/>
              </a:rPr>
              <a:t>暂时放松</a:t>
            </a:r>
            <a:r>
              <a:rPr lang="zh-CN" altLang="x-none" sz="2800" b="1" dirty="0">
                <a:solidFill>
                  <a:srgbClr val="002060"/>
                </a:solidFill>
                <a:latin typeface="微软雅黑" panose="020B0503020204020204" pitchFamily="34" charset="-122"/>
                <a:ea typeface="微软雅黑" panose="020B0503020204020204" pitchFamily="34" charset="-122"/>
              </a:rPr>
              <a:t>对华经济侵略</a:t>
            </a:r>
            <a:endParaRPr lang="zh-CN" altLang="x-none" sz="2800" b="1" dirty="0">
              <a:solidFill>
                <a:srgbClr val="002060"/>
              </a:solidFill>
              <a:latin typeface="微软雅黑" panose="020B0503020204020204" pitchFamily="34" charset="-122"/>
              <a:ea typeface="微软雅黑" panose="020B0503020204020204" pitchFamily="34" charset="-122"/>
            </a:endParaRPr>
          </a:p>
        </p:txBody>
      </p:sp>
      <p:sp>
        <p:nvSpPr>
          <p:cNvPr id="19460" name="Rectangle 4"/>
          <p:cNvSpPr/>
          <p:nvPr/>
        </p:nvSpPr>
        <p:spPr>
          <a:xfrm>
            <a:off x="250825" y="3860800"/>
            <a:ext cx="7540625" cy="1371600"/>
          </a:xfrm>
          <a:prstGeom prst="rect">
            <a:avLst/>
          </a:prstGeom>
          <a:noFill/>
          <a:ln w="9525">
            <a:noFill/>
          </a:ln>
        </p:spPr>
        <p:txBody>
          <a:bodyPr>
            <a:spAutoFit/>
          </a:bodyPr>
          <a:p>
            <a:r>
              <a:rPr lang="zh-CN" altLang="zh-CN" sz="2800" b="1" dirty="0">
                <a:solidFill>
                  <a:srgbClr val="002060"/>
                </a:solidFill>
                <a:latin typeface="微软雅黑" panose="020B0503020204020204" pitchFamily="34" charset="-122"/>
                <a:ea typeface="微软雅黑" panose="020B0503020204020204" pitchFamily="34" charset="-122"/>
              </a:rPr>
              <a:t>①</a:t>
            </a:r>
            <a:r>
              <a:rPr lang="zh-CN" altLang="x-none" sz="2800" b="1" dirty="0">
                <a:solidFill>
                  <a:srgbClr val="002060"/>
                </a:solidFill>
                <a:latin typeface="微软雅黑" panose="020B0503020204020204" pitchFamily="34" charset="-122"/>
                <a:ea typeface="微软雅黑" panose="020B0503020204020204" pitchFamily="34" charset="-122"/>
              </a:rPr>
              <a:t>企业增加、投资总额增加；                                                                  ②轻工业发展最快：面粉业、纺织业等</a:t>
            </a:r>
            <a:endParaRPr lang="zh-CN" altLang="x-none" sz="2800" b="1" dirty="0">
              <a:solidFill>
                <a:srgbClr val="002060"/>
              </a:solidFill>
              <a:latin typeface="微软雅黑" panose="020B0503020204020204" pitchFamily="34" charset="-122"/>
              <a:ea typeface="微软雅黑" panose="020B0503020204020204" pitchFamily="34" charset="-122"/>
            </a:endParaRPr>
          </a:p>
          <a:p>
            <a:r>
              <a:rPr lang="zh-CN" altLang="zh-CN" sz="2800" b="1" dirty="0">
                <a:solidFill>
                  <a:srgbClr val="002060"/>
                </a:solidFill>
                <a:latin typeface="微软雅黑" panose="020B0503020204020204" pitchFamily="34" charset="-122"/>
                <a:ea typeface="微软雅黑" panose="020B0503020204020204" pitchFamily="34" charset="-122"/>
              </a:rPr>
              <a:t>③</a:t>
            </a:r>
            <a:r>
              <a:rPr lang="zh-CN" altLang="x-none" sz="2800" b="1" dirty="0">
                <a:solidFill>
                  <a:srgbClr val="002060"/>
                </a:solidFill>
                <a:latin typeface="微软雅黑" panose="020B0503020204020204" pitchFamily="34" charset="-122"/>
                <a:ea typeface="微软雅黑" panose="020B0503020204020204" pitchFamily="34" charset="-122"/>
              </a:rPr>
              <a:t>涌现出一批实业家</a:t>
            </a:r>
            <a:endParaRPr lang="zh-CN" altLang="x-none" sz="2800" b="1" dirty="0">
              <a:solidFill>
                <a:srgbClr val="002060"/>
              </a:solidFill>
              <a:latin typeface="微软雅黑" panose="020B0503020204020204" pitchFamily="34" charset="-122"/>
              <a:ea typeface="微软雅黑" panose="020B0503020204020204" pitchFamily="34" charset="-122"/>
            </a:endParaRPr>
          </a:p>
        </p:txBody>
      </p:sp>
      <p:sp>
        <p:nvSpPr>
          <p:cNvPr id="10245" name="Rectangle 5"/>
          <p:cNvSpPr/>
          <p:nvPr/>
        </p:nvSpPr>
        <p:spPr>
          <a:xfrm>
            <a:off x="395288" y="1062038"/>
            <a:ext cx="2165350" cy="520700"/>
          </a:xfrm>
          <a:prstGeom prst="rect">
            <a:avLst/>
          </a:prstGeom>
          <a:noFill/>
          <a:ln w="9525">
            <a:noFill/>
          </a:ln>
        </p:spPr>
        <p:txBody>
          <a:bodyPr wrap="none">
            <a:spAutoFit/>
          </a:bodyPr>
          <a:p>
            <a:r>
              <a:rPr lang="zh-CN" altLang="x-none" sz="2800" b="1" dirty="0">
                <a:latin typeface="微软雅黑" panose="020B0503020204020204" pitchFamily="34" charset="-122"/>
                <a:ea typeface="微软雅黑" panose="020B0503020204020204" pitchFamily="34" charset="-122"/>
              </a:rPr>
              <a:t>（</a:t>
            </a:r>
            <a:r>
              <a:rPr lang="zh-CN" altLang="zh-CN" sz="2800" b="1" dirty="0">
                <a:latin typeface="微软雅黑" panose="020B0503020204020204" pitchFamily="34" charset="-122"/>
                <a:ea typeface="微软雅黑" panose="020B0503020204020204" pitchFamily="34" charset="-122"/>
              </a:rPr>
              <a:t>1</a:t>
            </a:r>
            <a:r>
              <a:rPr lang="zh-CN" altLang="x-none" sz="2800" b="1" dirty="0">
                <a:latin typeface="微软雅黑" panose="020B0503020204020204" pitchFamily="34" charset="-122"/>
                <a:ea typeface="微软雅黑" panose="020B0503020204020204" pitchFamily="34" charset="-122"/>
              </a:rPr>
              <a:t>）原因： </a:t>
            </a:r>
            <a:endParaRPr lang="zh-CN" altLang="x-none" b="1" dirty="0">
              <a:latin typeface="微软雅黑" panose="020B0503020204020204" pitchFamily="34" charset="-122"/>
              <a:ea typeface="微软雅黑" panose="020B0503020204020204" pitchFamily="34" charset="-122"/>
            </a:endParaRPr>
          </a:p>
        </p:txBody>
      </p:sp>
      <p:sp>
        <p:nvSpPr>
          <p:cNvPr id="10246" name="Rectangle 6"/>
          <p:cNvSpPr/>
          <p:nvPr/>
        </p:nvSpPr>
        <p:spPr>
          <a:xfrm>
            <a:off x="395288" y="3429000"/>
            <a:ext cx="2165350" cy="520700"/>
          </a:xfrm>
          <a:prstGeom prst="rect">
            <a:avLst/>
          </a:prstGeom>
          <a:noFill/>
          <a:ln w="9525">
            <a:noFill/>
          </a:ln>
        </p:spPr>
        <p:txBody>
          <a:bodyPr wrap="none">
            <a:spAutoFit/>
          </a:bodyPr>
          <a:p>
            <a:r>
              <a:rPr lang="zh-CN" altLang="x-none" sz="2800" b="1" dirty="0">
                <a:latin typeface="微软雅黑" panose="020B0503020204020204" pitchFamily="34" charset="-122"/>
                <a:ea typeface="微软雅黑" panose="020B0503020204020204" pitchFamily="34" charset="-122"/>
              </a:rPr>
              <a:t>（</a:t>
            </a:r>
            <a:r>
              <a:rPr lang="zh-CN" altLang="zh-CN" sz="2800" b="1" dirty="0">
                <a:latin typeface="微软雅黑" panose="020B0503020204020204" pitchFamily="34" charset="-122"/>
                <a:ea typeface="微软雅黑" panose="020B0503020204020204" pitchFamily="34" charset="-122"/>
              </a:rPr>
              <a:t>2</a:t>
            </a:r>
            <a:r>
              <a:rPr lang="zh-CN" altLang="x-none" sz="2800" b="1" dirty="0">
                <a:latin typeface="微软雅黑" panose="020B0503020204020204" pitchFamily="34" charset="-122"/>
                <a:ea typeface="微软雅黑" panose="020B0503020204020204" pitchFamily="34" charset="-122"/>
              </a:rPr>
              <a:t>）表现： </a:t>
            </a:r>
            <a:endParaRPr lang="zh-CN" altLang="x-none" sz="2800" b="1" dirty="0">
              <a:latin typeface="微软雅黑" panose="020B0503020204020204" pitchFamily="34" charset="-122"/>
              <a:ea typeface="微软雅黑" panose="020B0503020204020204" pitchFamily="34" charset="-122"/>
            </a:endParaRPr>
          </a:p>
        </p:txBody>
      </p:sp>
      <p:sp>
        <p:nvSpPr>
          <p:cNvPr id="10247" name="Rectangle 7"/>
          <p:cNvSpPr/>
          <p:nvPr/>
        </p:nvSpPr>
        <p:spPr>
          <a:xfrm>
            <a:off x="395288" y="5211763"/>
            <a:ext cx="2165350" cy="520700"/>
          </a:xfrm>
          <a:prstGeom prst="rect">
            <a:avLst/>
          </a:prstGeom>
          <a:noFill/>
          <a:ln w="9525">
            <a:noFill/>
          </a:ln>
        </p:spPr>
        <p:txBody>
          <a:bodyPr wrap="none">
            <a:spAutoFit/>
          </a:bodyPr>
          <a:p>
            <a:r>
              <a:rPr lang="zh-CN" altLang="x-none" sz="2800" b="1" dirty="0">
                <a:latin typeface="微软雅黑" panose="020B0503020204020204" pitchFamily="34" charset="-122"/>
                <a:ea typeface="微软雅黑" panose="020B0503020204020204" pitchFamily="34" charset="-122"/>
              </a:rPr>
              <a:t>（</a:t>
            </a:r>
            <a:r>
              <a:rPr lang="zh-CN" altLang="zh-CN" sz="2800" b="1" dirty="0">
                <a:latin typeface="微软雅黑" panose="020B0503020204020204" pitchFamily="34" charset="-122"/>
                <a:ea typeface="微软雅黑" panose="020B0503020204020204" pitchFamily="34" charset="-122"/>
              </a:rPr>
              <a:t>3</a:t>
            </a:r>
            <a:r>
              <a:rPr lang="zh-CN" altLang="x-none" sz="2800" b="1" dirty="0">
                <a:latin typeface="微软雅黑" panose="020B0503020204020204" pitchFamily="34" charset="-122"/>
                <a:ea typeface="微软雅黑" panose="020B0503020204020204" pitchFamily="34" charset="-122"/>
              </a:rPr>
              <a:t>）影响： </a:t>
            </a:r>
            <a:endParaRPr lang="zh-CN" altLang="x-none" sz="2800" b="1" dirty="0">
              <a:latin typeface="微软雅黑" panose="020B0503020204020204" pitchFamily="34" charset="-122"/>
              <a:ea typeface="微软雅黑" panose="020B0503020204020204" pitchFamily="34" charset="-122"/>
            </a:endParaRPr>
          </a:p>
        </p:txBody>
      </p:sp>
      <p:sp>
        <p:nvSpPr>
          <p:cNvPr id="19464" name="Text Box 8"/>
          <p:cNvSpPr txBox="1"/>
          <p:nvPr/>
        </p:nvSpPr>
        <p:spPr>
          <a:xfrm>
            <a:off x="395288" y="5683250"/>
            <a:ext cx="8064500" cy="954088"/>
          </a:xfrm>
          <a:prstGeom prst="rect">
            <a:avLst/>
          </a:prstGeom>
          <a:noFill/>
          <a:ln w="9525">
            <a:noFill/>
          </a:ln>
        </p:spPr>
        <p:txBody>
          <a:bodyPr>
            <a:spAutoFit/>
          </a:bodyPr>
          <a:p>
            <a:pPr>
              <a:spcBef>
                <a:spcPct val="50000"/>
              </a:spcBef>
            </a:pPr>
            <a:r>
              <a:rPr lang="zh-CN" altLang="x-none" sz="2800" b="1" dirty="0">
                <a:solidFill>
                  <a:srgbClr val="FF0000"/>
                </a:solidFill>
                <a:latin typeface="黑体" panose="02010609060101010101" pitchFamily="49" charset="-122"/>
                <a:ea typeface="微软雅黑" panose="020B0503020204020204" pitchFamily="34" charset="-122"/>
              </a:rPr>
              <a:t>无产阶级队伍壮大，为新民主主义革命的到来以及中国共产党的诞生奠定了经济基础和阶级基础。</a:t>
            </a:r>
            <a:endParaRPr lang="zh-CN" altLang="x-none" sz="2800" b="1" dirty="0">
              <a:solidFill>
                <a:srgbClr val="FF0000"/>
              </a:solidFill>
              <a:latin typeface="黑体" panose="02010609060101010101" pitchFamily="49" charset="-122"/>
              <a:ea typeface="微软雅黑" panose="020B0503020204020204" pitchFamily="34" charset="-122"/>
            </a:endParaRPr>
          </a:p>
        </p:txBody>
      </p:sp>
      <p:sp>
        <p:nvSpPr>
          <p:cNvPr id="9" name="Text Box 4"/>
          <p:cNvSpPr txBox="1">
            <a:spLocks noChangeArrowheads="1"/>
          </p:cNvSpPr>
          <p:nvPr/>
        </p:nvSpPr>
        <p:spPr bwMode="auto">
          <a:xfrm>
            <a:off x="0" y="0"/>
            <a:ext cx="9144000" cy="523875"/>
          </a:xfrm>
          <a:prstGeom prst="rect">
            <a:avLst/>
          </a:prstGeom>
          <a:solidFill>
            <a:srgbClr val="FFC000"/>
          </a:solidFill>
          <a:ln w="38100" cap="sq">
            <a:solidFill>
              <a:srgbClr val="002060"/>
            </a:solidFill>
            <a:prstDash val="sysDot"/>
            <a:miter lim="800000"/>
            <a:headEnd type="none" w="sm" len="sm"/>
            <a:tailEnd type="none" w="sm" len="sm"/>
          </a:ln>
          <a:effectLst/>
        </p:spPr>
        <p:txBody>
          <a:bodyPr>
            <a:spAutoFit/>
          </a:bodyPr>
          <a:lstStyle/>
          <a:p>
            <a:pPr marR="0" algn="ctr" defTabSz="914400" eaLnBrk="0" hangingPunct="0">
              <a:buClrTx/>
              <a:buSzTx/>
              <a:buFontTx/>
              <a:buNone/>
              <a:defRPr/>
            </a:pPr>
            <a:r>
              <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考点</a:t>
            </a:r>
            <a:r>
              <a:rPr kumimoji="0" lang="en-US" altLang="zh-CN"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2</a:t>
            </a:r>
            <a:r>
              <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：民国初期和国民政府前十年民族工业的发展</a:t>
            </a:r>
            <a:endPar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 calcmode="lin" valueType="num">
                                      <p:cBhvr additive="base">
                                        <p:cTn id="7" dur="2000" fill="hold"/>
                                        <p:tgtEl>
                                          <p:spTgt spid="19459"/>
                                        </p:tgtEl>
                                        <p:attrNameLst>
                                          <p:attrName>ppt_w</p:attrName>
                                        </p:attrNameLst>
                                      </p:cBhvr>
                                      <p:tavLst>
                                        <p:tav tm="0">
                                          <p:val>
                                            <p:strVal val="#ppt_w*0.70"/>
                                          </p:val>
                                        </p:tav>
                                        <p:tav tm="100000">
                                          <p:val>
                                            <p:strVal val="#ppt_w"/>
                                          </p:val>
                                        </p:tav>
                                      </p:tavLst>
                                    </p:anim>
                                    <p:anim calcmode="lin" valueType="num">
                                      <p:cBhvr additive="base">
                                        <p:cTn id="8" dur="2000" fill="hold"/>
                                        <p:tgtEl>
                                          <p:spTgt spid="19459"/>
                                        </p:tgtEl>
                                        <p:attrNameLst>
                                          <p:attrName>ppt_h</p:attrName>
                                        </p:attrNameLst>
                                      </p:cBhvr>
                                      <p:tavLst>
                                        <p:tav tm="0">
                                          <p:val>
                                            <p:strVal val="#ppt_h"/>
                                          </p:val>
                                        </p:tav>
                                        <p:tav tm="100000">
                                          <p:val>
                                            <p:strVal val="#ppt_h"/>
                                          </p:val>
                                        </p:tav>
                                      </p:tavLst>
                                    </p:anim>
                                    <p:animEffect transition="in" filter="fade">
                                      <p:cBhvr>
                                        <p:cTn id="9" dur="2000"/>
                                        <p:tgtEl>
                                          <p:spTgt spid="19459"/>
                                        </p:tgtEl>
                                      </p:cBhvr>
                                    </p:animEffec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19460"/>
                                        </p:tgtEl>
                                        <p:attrNameLst>
                                          <p:attrName>style.visibility</p:attrName>
                                        </p:attrNameLst>
                                      </p:cBhvr>
                                      <p:to>
                                        <p:strVal val="visible"/>
                                      </p:to>
                                    </p:set>
                                    <p:animEffect transition="in" filter="box(in)">
                                      <p:cBhvr>
                                        <p:cTn id="14" dur="2000"/>
                                        <p:tgtEl>
                                          <p:spTgt spid="19460"/>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19464"/>
                                        </p:tgtEl>
                                        <p:attrNameLst>
                                          <p:attrName>style.visibility</p:attrName>
                                        </p:attrNameLst>
                                      </p:cBhvr>
                                      <p:to>
                                        <p:strVal val="visible"/>
                                      </p:to>
                                    </p:set>
                                    <p:animEffect transition="in" filter="blinds(horizontal)">
                                      <p:cBhvr>
                                        <p:cTn id="19" dur="500"/>
                                        <p:tgtEl>
                                          <p:spTgt spid="194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nimBg="1"/>
      <p:bldP spid="19460" grpId="0" animBg="1"/>
      <p:bldP spid="1946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266" name="Picture 2" descr="张骞"/>
          <p:cNvPicPr>
            <a:picLocks noChangeAspect="1"/>
          </p:cNvPicPr>
          <p:nvPr/>
        </p:nvPicPr>
        <p:blipFill>
          <a:blip r:embed="rId1"/>
          <a:srcRect b="8847"/>
          <a:stretch>
            <a:fillRect/>
          </a:stretch>
        </p:blipFill>
        <p:spPr>
          <a:xfrm>
            <a:off x="5257800" y="1143000"/>
            <a:ext cx="3471863" cy="4608513"/>
          </a:xfrm>
          <a:prstGeom prst="rect">
            <a:avLst/>
          </a:prstGeom>
          <a:noFill/>
          <a:ln w="9525" cap="flat" cmpd="sng">
            <a:solidFill>
              <a:srgbClr val="FFCC00"/>
            </a:solidFill>
            <a:prstDash val="solid"/>
            <a:miter/>
            <a:headEnd type="none" w="med" len="med"/>
            <a:tailEnd type="none" w="med" len="med"/>
          </a:ln>
        </p:spPr>
      </p:pic>
      <p:sp>
        <p:nvSpPr>
          <p:cNvPr id="11267" name="Text Box 3"/>
          <p:cNvSpPr txBox="1"/>
          <p:nvPr/>
        </p:nvSpPr>
        <p:spPr>
          <a:xfrm>
            <a:off x="228600" y="1295400"/>
            <a:ext cx="4537075" cy="4708525"/>
          </a:xfrm>
          <a:prstGeom prst="rect">
            <a:avLst/>
          </a:prstGeom>
          <a:solidFill>
            <a:srgbClr val="FFFFCC"/>
          </a:solidFill>
          <a:ln w="9525" cap="flat" cmpd="sng">
            <a:solidFill>
              <a:srgbClr val="FFCC00"/>
            </a:solidFill>
            <a:prstDash val="solid"/>
            <a:miter/>
            <a:headEnd type="none" w="med" len="med"/>
            <a:tailEnd type="none" w="med" len="med"/>
          </a:ln>
        </p:spPr>
        <p:txBody>
          <a:bodyPr>
            <a:spAutoFit/>
          </a:bodyPr>
          <a:p>
            <a:pPr>
              <a:spcBef>
                <a:spcPct val="50000"/>
              </a:spcBef>
            </a:pPr>
            <a:r>
              <a:rPr lang="zh-CN" altLang="en-US" sz="4800" b="1" dirty="0">
                <a:solidFill>
                  <a:srgbClr val="FF3300"/>
                </a:solidFill>
                <a:latin typeface="华文新魏" pitchFamily="2" charset="-122"/>
                <a:ea typeface="华文新魏" pitchFamily="2" charset="-122"/>
              </a:rPr>
              <a:t>张謇</a:t>
            </a:r>
            <a:r>
              <a:rPr lang="zh-CN" altLang="en-US" sz="4400" b="1" dirty="0">
                <a:solidFill>
                  <a:srgbClr val="FF3300"/>
                </a:solidFill>
                <a:latin typeface="华文新魏" pitchFamily="2" charset="-122"/>
                <a:ea typeface="华文新魏" pitchFamily="2" charset="-122"/>
              </a:rPr>
              <a:t> </a:t>
            </a:r>
            <a:r>
              <a:rPr lang="zh-CN" altLang="en-US" sz="3200" b="1" dirty="0">
                <a:latin typeface="Times New Roman" panose="02020603050405020304" pitchFamily="18" charset="0"/>
              </a:rPr>
              <a:t>（</a:t>
            </a:r>
            <a:r>
              <a:rPr lang="en-US" altLang="zh-CN" sz="3200" b="1" dirty="0">
                <a:latin typeface="Times New Roman" panose="02020603050405020304" pitchFamily="18" charset="0"/>
              </a:rPr>
              <a:t>1853-1926</a:t>
            </a:r>
            <a:r>
              <a:rPr lang="zh-CN" altLang="en-US" sz="3200" b="1" dirty="0">
                <a:latin typeface="Times New Roman" panose="02020603050405020304" pitchFamily="18" charset="0"/>
              </a:rPr>
              <a:t>）</a:t>
            </a:r>
            <a:r>
              <a:rPr lang="zh-CN" altLang="en-US" sz="3600" b="1" dirty="0">
                <a:latin typeface="黑体" panose="02010609060101010101" pitchFamily="49" charset="-122"/>
                <a:ea typeface="黑体" panose="02010609060101010101" pitchFamily="49" charset="-122"/>
              </a:rPr>
              <a:t>江苏南通人，晚清状元 ，政治上属于立宪派。一战期间创办的南通大生纱厂等企业发展很快。但到</a:t>
            </a:r>
            <a:r>
              <a:rPr lang="en-US" altLang="zh-CN" sz="3600" b="1" dirty="0">
                <a:latin typeface="黑体" panose="02010609060101010101" pitchFamily="49" charset="-122"/>
                <a:ea typeface="黑体" panose="02010609060101010101" pitchFamily="49" charset="-122"/>
              </a:rPr>
              <a:t>20</a:t>
            </a:r>
            <a:r>
              <a:rPr lang="zh-CN" altLang="en-US" sz="3600" b="1" dirty="0">
                <a:latin typeface="黑体" panose="02010609060101010101" pitchFamily="49" charset="-122"/>
                <a:ea typeface="黑体" panose="02010609060101010101" pitchFamily="49" charset="-122"/>
              </a:rPr>
              <a:t>年代中期，张謇的企业就开始每况愈下。</a:t>
            </a:r>
            <a:endParaRPr lang="zh-CN" altLang="en-US" sz="3600" b="1" dirty="0">
              <a:latin typeface="黑体" panose="02010609060101010101" pitchFamily="49" charset="-122"/>
              <a:ea typeface="黑体" panose="02010609060101010101" pitchFamily="49" charset="-122"/>
            </a:endParaRPr>
          </a:p>
        </p:txBody>
      </p:sp>
      <p:sp>
        <p:nvSpPr>
          <p:cNvPr id="4" name="矩形 3"/>
          <p:cNvSpPr/>
          <p:nvPr/>
        </p:nvSpPr>
        <p:spPr>
          <a:xfrm>
            <a:off x="6412" y="0"/>
            <a:ext cx="2980304" cy="923330"/>
          </a:xfrm>
          <a:prstGeom prst="rect">
            <a:avLst/>
          </a:prstGeom>
          <a:noFill/>
          <a:ln w="57150">
            <a:solidFill>
              <a:srgbClr val="FF99FF"/>
            </a:solidFill>
          </a:ln>
          <a:scene3d>
            <a:camera prst="perspectiveLeft"/>
            <a:lightRig rig="threePt" dir="t"/>
          </a:scene3d>
          <a:sp3d>
            <a:bevelT/>
          </a:sp3d>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5400" b="0" i="0" u="none" strike="noStrike" kern="1200" cap="none" spc="50" normalizeH="0" baseline="0" noProof="0" dirty="0">
                <a:ln w="11430"/>
                <a:solidFill>
                  <a:srgbClr val="0000FF"/>
                </a:solidFill>
                <a:effectLst>
                  <a:outerShdw blurRad="76200" dist="50800" dir="5400000" algn="tl" rotWithShape="0">
                    <a:srgbClr val="000000">
                      <a:alpha val="65000"/>
                    </a:srgbClr>
                  </a:outerShdw>
                </a:effectLst>
                <a:uLnTx/>
                <a:uFillTx/>
                <a:latin typeface="ＤＦ中太楷書体" pitchFamily="1" charset="-128"/>
                <a:ea typeface="ＤＦ中太楷書体" pitchFamily="1" charset="-128"/>
                <a:cs typeface="+mn-cs"/>
              </a:rPr>
              <a:t>资料阅读</a:t>
            </a:r>
            <a:endParaRPr kumimoji="0" lang="zh-CN" altLang="en-US" sz="5400" b="0" i="0" u="none" strike="noStrike" kern="1200" cap="none" spc="50" normalizeH="0" baseline="0" noProof="0" dirty="0">
              <a:ln w="11430"/>
              <a:solidFill>
                <a:srgbClr val="0000FF"/>
              </a:solidFill>
              <a:effectLst>
                <a:outerShdw blurRad="76200" dist="50800" dir="5400000" algn="tl" rotWithShape="0">
                  <a:srgbClr val="000000">
                    <a:alpha val="65000"/>
                  </a:srgbClr>
                </a:outerShdw>
              </a:effectLst>
              <a:uLnTx/>
              <a:uFillTx/>
              <a:latin typeface="ＤＦ中太楷書体" pitchFamily="1" charset="-128"/>
              <a:ea typeface="ＤＦ中太楷書体" pitchFamily="1" charset="-128"/>
              <a:cs typeface="+mn-cs"/>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2"/>
          <p:cNvSpPr/>
          <p:nvPr/>
        </p:nvSpPr>
        <p:spPr>
          <a:xfrm>
            <a:off x="228600" y="4953000"/>
            <a:ext cx="3124200" cy="1384300"/>
          </a:xfrm>
          <a:prstGeom prst="rect">
            <a:avLst/>
          </a:prstGeom>
          <a:noFill/>
          <a:ln w="9525" cap="flat" cmpd="sng">
            <a:solidFill>
              <a:srgbClr val="002060"/>
            </a:solidFill>
            <a:prstDash val="solid"/>
            <a:miter/>
            <a:headEnd type="none" w="med" len="med"/>
            <a:tailEnd type="none" w="med" len="med"/>
          </a:ln>
        </p:spPr>
        <p:txBody>
          <a:bodyPr anchor="ctr">
            <a:spAutoFit/>
          </a:bodyPr>
          <a:p>
            <a:r>
              <a:rPr lang="zh-CN" altLang="en-US" sz="2800" dirty="0">
                <a:latin typeface="黑体" panose="02010609060101010101" pitchFamily="49" charset="-122"/>
                <a:ea typeface="黑体" panose="02010609060101010101" pitchFamily="49" charset="-122"/>
              </a:rPr>
              <a:t>旧中国有名的“面粉大王”、“棉纱大王”</a:t>
            </a:r>
            <a:endParaRPr lang="zh-CN" altLang="en-US" sz="2800" dirty="0">
              <a:latin typeface="黑体" panose="02010609060101010101" pitchFamily="49" charset="-122"/>
              <a:ea typeface="黑体" panose="02010609060101010101" pitchFamily="49" charset="-122"/>
            </a:endParaRPr>
          </a:p>
        </p:txBody>
      </p:sp>
      <p:pic>
        <p:nvPicPr>
          <p:cNvPr id="12291" name="Picture 3" descr="u=3686357133,1789071623&amp;fm=0&amp;gp=0">
            <a:hlinkClick r:id="rId1"/>
          </p:cNvPr>
          <p:cNvPicPr>
            <a:picLocks noChangeAspect="1"/>
          </p:cNvPicPr>
          <p:nvPr/>
        </p:nvPicPr>
        <p:blipFill>
          <a:blip r:embed="rId2"/>
          <a:stretch>
            <a:fillRect/>
          </a:stretch>
        </p:blipFill>
        <p:spPr>
          <a:xfrm>
            <a:off x="0" y="838200"/>
            <a:ext cx="4191000" cy="3276600"/>
          </a:xfrm>
          <a:prstGeom prst="rect">
            <a:avLst/>
          </a:prstGeom>
          <a:noFill/>
          <a:ln w="9525">
            <a:noFill/>
          </a:ln>
        </p:spPr>
      </p:pic>
      <p:pic>
        <p:nvPicPr>
          <p:cNvPr id="12292" name="Picture 4" descr="u=147903327,3871540113&amp;fm=0&amp;gp=22">
            <a:hlinkClick r:id="rId3"/>
          </p:cNvPr>
          <p:cNvPicPr>
            <a:picLocks noChangeAspect="1"/>
          </p:cNvPicPr>
          <p:nvPr/>
        </p:nvPicPr>
        <p:blipFill>
          <a:blip r:embed="rId4"/>
          <a:stretch>
            <a:fillRect/>
          </a:stretch>
        </p:blipFill>
        <p:spPr>
          <a:xfrm>
            <a:off x="4267200" y="762000"/>
            <a:ext cx="2438400" cy="3276600"/>
          </a:xfrm>
          <a:prstGeom prst="rect">
            <a:avLst/>
          </a:prstGeom>
          <a:noFill/>
          <a:ln w="9525">
            <a:noFill/>
          </a:ln>
        </p:spPr>
      </p:pic>
      <p:sp>
        <p:nvSpPr>
          <p:cNvPr id="12293" name="Text Box 5"/>
          <p:cNvSpPr txBox="1"/>
          <p:nvPr/>
        </p:nvSpPr>
        <p:spPr>
          <a:xfrm>
            <a:off x="3581400" y="4919663"/>
            <a:ext cx="3124200" cy="1938337"/>
          </a:xfrm>
          <a:prstGeom prst="rect">
            <a:avLst/>
          </a:prstGeom>
          <a:noFill/>
          <a:ln w="9525" cap="flat" cmpd="sng">
            <a:solidFill>
              <a:srgbClr val="002060"/>
            </a:solidFill>
            <a:prstDash val="solid"/>
            <a:miter/>
            <a:headEnd type="none" w="med" len="med"/>
            <a:tailEnd type="none" w="med" len="med"/>
          </a:ln>
        </p:spPr>
        <p:txBody>
          <a:bodyPr>
            <a:spAutoFit/>
          </a:bodyPr>
          <a:p>
            <a:pPr>
              <a:spcBef>
                <a:spcPct val="50000"/>
              </a:spcBef>
            </a:pPr>
            <a:r>
              <a:rPr lang="en-US" altLang="zh-CN" sz="2400" b="1" dirty="0">
                <a:latin typeface="Times New Roman" panose="02020603050405020304" pitchFamily="18" charset="0"/>
              </a:rPr>
              <a:t>   “</a:t>
            </a:r>
            <a:r>
              <a:rPr lang="zh-CN" altLang="en-US" sz="2400" b="1" dirty="0">
                <a:latin typeface="Times New Roman" panose="02020603050405020304" pitchFamily="18" charset="0"/>
              </a:rPr>
              <a:t>红色资本家”。从上海市副市长到国家副主席。是建国后国内跻身世界知名企业家行列的第一人。</a:t>
            </a:r>
            <a:endParaRPr lang="zh-CN" altLang="en-US" sz="2400" b="1" dirty="0">
              <a:latin typeface="Times New Roman" panose="02020603050405020304" pitchFamily="18" charset="0"/>
            </a:endParaRPr>
          </a:p>
        </p:txBody>
      </p:sp>
      <p:pic>
        <p:nvPicPr>
          <p:cNvPr id="12294" name="Picture 6" descr="u=471022590,3006610210&amp;fm=0&amp;gp=14">
            <a:hlinkClick r:id="rId3"/>
          </p:cNvPr>
          <p:cNvPicPr>
            <a:picLocks noChangeAspect="1"/>
          </p:cNvPicPr>
          <p:nvPr/>
        </p:nvPicPr>
        <p:blipFill>
          <a:blip r:embed="rId5"/>
          <a:stretch>
            <a:fillRect/>
          </a:stretch>
        </p:blipFill>
        <p:spPr>
          <a:xfrm>
            <a:off x="6705600" y="609600"/>
            <a:ext cx="2286000" cy="3276600"/>
          </a:xfrm>
          <a:prstGeom prst="rect">
            <a:avLst/>
          </a:prstGeom>
          <a:noFill/>
          <a:ln w="9525">
            <a:noFill/>
          </a:ln>
        </p:spPr>
      </p:pic>
      <p:sp>
        <p:nvSpPr>
          <p:cNvPr id="12295" name="Rectangle 7"/>
          <p:cNvSpPr/>
          <p:nvPr/>
        </p:nvSpPr>
        <p:spPr>
          <a:xfrm>
            <a:off x="6705600" y="4038600"/>
            <a:ext cx="2324100" cy="579438"/>
          </a:xfrm>
          <a:prstGeom prst="rect">
            <a:avLst/>
          </a:prstGeom>
          <a:noFill/>
          <a:ln w="9525">
            <a:noFill/>
          </a:ln>
        </p:spPr>
        <p:txBody>
          <a:bodyPr>
            <a:spAutoFit/>
          </a:bodyPr>
          <a:p>
            <a:r>
              <a:rPr lang="en-US" altLang="zh-CN" sz="3200" dirty="0">
                <a:solidFill>
                  <a:srgbClr val="FF0000"/>
                </a:solidFill>
                <a:latin typeface="Times New Roman" panose="02020603050405020304" pitchFamily="18" charset="0"/>
              </a:rPr>
              <a:t>       </a:t>
            </a:r>
            <a:r>
              <a:rPr lang="zh-CN" altLang="en-US" sz="3200" b="1" dirty="0">
                <a:solidFill>
                  <a:srgbClr val="FF0000"/>
                </a:solidFill>
                <a:latin typeface="Times New Roman" panose="02020603050405020304" pitchFamily="18" charset="0"/>
              </a:rPr>
              <a:t>荣智健</a:t>
            </a:r>
            <a:endParaRPr lang="zh-CN" altLang="en-US" sz="3200" b="1" dirty="0">
              <a:solidFill>
                <a:srgbClr val="0000CC"/>
              </a:solidFill>
              <a:latin typeface="Times New Roman" panose="02020603050405020304" pitchFamily="18" charset="0"/>
            </a:endParaRPr>
          </a:p>
        </p:txBody>
      </p:sp>
      <p:sp>
        <p:nvSpPr>
          <p:cNvPr id="12296" name="Text Box 8"/>
          <p:cNvSpPr txBox="1"/>
          <p:nvPr/>
        </p:nvSpPr>
        <p:spPr>
          <a:xfrm>
            <a:off x="6705600" y="4648200"/>
            <a:ext cx="2438400" cy="2246313"/>
          </a:xfrm>
          <a:prstGeom prst="rect">
            <a:avLst/>
          </a:prstGeom>
          <a:noFill/>
          <a:ln w="9525" cap="flat" cmpd="sng">
            <a:solidFill>
              <a:srgbClr val="002060"/>
            </a:solidFill>
            <a:prstDash val="solid"/>
            <a:miter/>
            <a:headEnd type="none" w="med" len="med"/>
            <a:tailEnd type="none" w="med" len="med"/>
          </a:ln>
        </p:spPr>
        <p:txBody>
          <a:bodyPr>
            <a:spAutoFit/>
          </a:bodyPr>
          <a:p>
            <a:pPr>
              <a:spcBef>
                <a:spcPct val="50000"/>
              </a:spcBef>
            </a:pPr>
            <a:r>
              <a:rPr lang="zh-CN" altLang="en-US" sz="2800" b="1" dirty="0">
                <a:latin typeface="Times New Roman" panose="02020603050405020304" pitchFamily="18" charset="0"/>
              </a:rPr>
              <a:t>中信泰富集团董事长。“福布斯</a:t>
            </a:r>
            <a:r>
              <a:rPr lang="en-US" altLang="zh-CN" sz="2800" b="1" dirty="0">
                <a:latin typeface="Times New Roman" panose="02020603050405020304" pitchFamily="18" charset="0"/>
              </a:rPr>
              <a:t>2005</a:t>
            </a:r>
            <a:r>
              <a:rPr lang="zh-CN" altLang="en-US" sz="2800" b="1" dirty="0">
                <a:latin typeface="Times New Roman" panose="02020603050405020304" pitchFamily="18" charset="0"/>
              </a:rPr>
              <a:t>中国富豪榜”排在第一位</a:t>
            </a:r>
            <a:endParaRPr lang="zh-CN" altLang="en-US" sz="2800" b="1" dirty="0">
              <a:latin typeface="Times New Roman" panose="02020603050405020304" pitchFamily="18" charset="0"/>
            </a:endParaRPr>
          </a:p>
        </p:txBody>
      </p:sp>
      <p:sp>
        <p:nvSpPr>
          <p:cNvPr id="12297" name="Text Box 9"/>
          <p:cNvSpPr txBox="1"/>
          <p:nvPr/>
        </p:nvSpPr>
        <p:spPr>
          <a:xfrm>
            <a:off x="4648200" y="4114800"/>
            <a:ext cx="1449388" cy="579438"/>
          </a:xfrm>
          <a:prstGeom prst="rect">
            <a:avLst/>
          </a:prstGeom>
          <a:noFill/>
          <a:ln w="9525">
            <a:noFill/>
          </a:ln>
        </p:spPr>
        <p:txBody>
          <a:bodyPr>
            <a:spAutoFit/>
          </a:bodyPr>
          <a:p>
            <a:pPr>
              <a:spcBef>
                <a:spcPct val="50000"/>
              </a:spcBef>
            </a:pPr>
            <a:r>
              <a:rPr lang="zh-CN" altLang="en-US" sz="3200" b="1" dirty="0">
                <a:solidFill>
                  <a:srgbClr val="FF0000"/>
                </a:solidFill>
                <a:latin typeface="Times New Roman" panose="02020603050405020304" pitchFamily="18" charset="0"/>
              </a:rPr>
              <a:t>荣毅仁</a:t>
            </a:r>
            <a:endParaRPr lang="zh-CN" altLang="en-US" sz="3200" b="1" dirty="0">
              <a:solidFill>
                <a:srgbClr val="FF0000"/>
              </a:solidFill>
              <a:latin typeface="Times New Roman" panose="02020603050405020304" pitchFamily="18" charset="0"/>
            </a:endParaRPr>
          </a:p>
        </p:txBody>
      </p:sp>
      <p:sp>
        <p:nvSpPr>
          <p:cNvPr id="12298" name="Text Box 10"/>
          <p:cNvSpPr txBox="1"/>
          <p:nvPr/>
        </p:nvSpPr>
        <p:spPr>
          <a:xfrm>
            <a:off x="0" y="4191000"/>
            <a:ext cx="4038600" cy="584200"/>
          </a:xfrm>
          <a:prstGeom prst="rect">
            <a:avLst/>
          </a:prstGeom>
          <a:noFill/>
          <a:ln w="9525">
            <a:noFill/>
          </a:ln>
        </p:spPr>
        <p:txBody>
          <a:bodyPr>
            <a:spAutoFit/>
          </a:bodyPr>
          <a:p>
            <a:pPr>
              <a:spcBef>
                <a:spcPct val="50000"/>
              </a:spcBef>
            </a:pPr>
            <a:r>
              <a:rPr lang="en-US" altLang="zh-CN" sz="3200" dirty="0">
                <a:latin typeface="Times New Roman" panose="02020603050405020304" pitchFamily="18" charset="0"/>
              </a:rPr>
              <a:t> </a:t>
            </a:r>
            <a:r>
              <a:rPr lang="zh-CN" altLang="en-US" sz="3200" b="1" dirty="0">
                <a:solidFill>
                  <a:srgbClr val="FF0000"/>
                </a:solidFill>
                <a:latin typeface="Times New Roman" panose="02020603050405020304" pitchFamily="18" charset="0"/>
              </a:rPr>
              <a:t>荣德生、荣宗敬兄弟</a:t>
            </a:r>
            <a:endParaRPr lang="zh-CN" altLang="en-US" sz="3200" b="1" dirty="0">
              <a:solidFill>
                <a:srgbClr val="FF0000"/>
              </a:solidFill>
              <a:latin typeface="Times New Roman" panose="02020603050405020304" pitchFamily="18" charset="0"/>
            </a:endParaRPr>
          </a:p>
        </p:txBody>
      </p:sp>
      <p:sp>
        <p:nvSpPr>
          <p:cNvPr id="11" name="矩形 10"/>
          <p:cNvSpPr/>
          <p:nvPr/>
        </p:nvSpPr>
        <p:spPr>
          <a:xfrm>
            <a:off x="6412" y="0"/>
            <a:ext cx="2980304" cy="923330"/>
          </a:xfrm>
          <a:prstGeom prst="rect">
            <a:avLst/>
          </a:prstGeom>
          <a:noFill/>
          <a:ln w="57150">
            <a:solidFill>
              <a:srgbClr val="FF99FF"/>
            </a:solidFill>
          </a:ln>
          <a:scene3d>
            <a:camera prst="perspectiveLeft"/>
            <a:lightRig rig="threePt" dir="t"/>
          </a:scene3d>
          <a:sp3d>
            <a:bevelT/>
          </a:sp3d>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5400" b="0" i="0" u="none" strike="noStrike" kern="1200" cap="none" spc="50" normalizeH="0" baseline="0" noProof="0" dirty="0">
                <a:ln w="11430"/>
                <a:solidFill>
                  <a:srgbClr val="0000FF"/>
                </a:solidFill>
                <a:effectLst>
                  <a:outerShdw blurRad="76200" dist="50800" dir="5400000" algn="tl" rotWithShape="0">
                    <a:srgbClr val="000000">
                      <a:alpha val="65000"/>
                    </a:srgbClr>
                  </a:outerShdw>
                </a:effectLst>
                <a:uLnTx/>
                <a:uFillTx/>
                <a:latin typeface="ＤＦ中太楷書体" pitchFamily="1" charset="-128"/>
                <a:ea typeface="ＤＦ中太楷書体" pitchFamily="1" charset="-128"/>
                <a:cs typeface="+mn-cs"/>
              </a:rPr>
              <a:t>资料阅读</a:t>
            </a:r>
            <a:endParaRPr kumimoji="0" lang="zh-CN" altLang="en-US" sz="5400" b="0" i="0" u="none" strike="noStrike" kern="1200" cap="none" spc="50" normalizeH="0" baseline="0" noProof="0" dirty="0">
              <a:ln w="11430"/>
              <a:solidFill>
                <a:srgbClr val="0000FF"/>
              </a:solidFill>
              <a:effectLst>
                <a:outerShdw blurRad="76200" dist="50800" dir="5400000" algn="tl" rotWithShape="0">
                  <a:srgbClr val="000000">
                    <a:alpha val="65000"/>
                  </a:srgbClr>
                </a:outerShdw>
              </a:effectLst>
              <a:uLnTx/>
              <a:uFillTx/>
              <a:latin typeface="ＤＦ中太楷書体" pitchFamily="1" charset="-128"/>
              <a:ea typeface="ＤＦ中太楷書体" pitchFamily="1" charset="-128"/>
              <a:cs typeface="+mn-cs"/>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494790" y="1618615"/>
            <a:ext cx="6307455" cy="1076325"/>
          </a:xfrm>
          <a:prstGeom prst="rect">
            <a:avLst/>
          </a:prstGeom>
          <a:noFill/>
        </p:spPr>
        <p:txBody>
          <a:bodyPr wrap="none" rtlCol="0">
            <a:spAutoFit/>
          </a:bodyPr>
          <a:p>
            <a:r>
              <a:rPr lang="zh-CN" altLang="en-US" sz="3200" b="1"/>
              <a:t>通过一战前后民族资本主义的发展</a:t>
            </a:r>
            <a:endParaRPr lang="zh-CN" altLang="en-US" sz="3200" b="1"/>
          </a:p>
          <a:p>
            <a:r>
              <a:rPr lang="zh-CN" altLang="en-US" sz="3200" b="1"/>
              <a:t>状况，得到什么认识？</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2"/>
          <p:cNvSpPr/>
          <p:nvPr/>
        </p:nvSpPr>
        <p:spPr>
          <a:xfrm>
            <a:off x="305435" y="1835150"/>
            <a:ext cx="8335645" cy="4961890"/>
          </a:xfrm>
          <a:prstGeom prst="rect">
            <a:avLst/>
          </a:prstGeom>
          <a:noFill/>
          <a:ln w="9525">
            <a:noFill/>
          </a:ln>
        </p:spPr>
        <p:txBody>
          <a:bodyPr wrap="square">
            <a:spAutoFit/>
          </a:bodyPr>
          <a:p>
            <a:pPr>
              <a:lnSpc>
                <a:spcPct val="110000"/>
              </a:lnSpc>
            </a:pPr>
            <a:r>
              <a:rPr lang="zh-CN" altLang="zh-CN" sz="2400" b="1" dirty="0">
                <a:solidFill>
                  <a:srgbClr val="002060"/>
                </a:solidFill>
                <a:latin typeface="微软雅黑" panose="020B0503020204020204" pitchFamily="34" charset="-122"/>
                <a:ea typeface="微软雅黑" panose="020B0503020204020204" pitchFamily="34" charset="-122"/>
              </a:rPr>
              <a:t>①</a:t>
            </a:r>
            <a:r>
              <a:rPr lang="zh-CN" altLang="x-none" sz="2400" b="1" dirty="0">
                <a:solidFill>
                  <a:srgbClr val="002060"/>
                </a:solidFill>
                <a:latin typeface="微软雅黑" panose="020B0503020204020204" pitchFamily="34" charset="-122"/>
                <a:ea typeface="微软雅黑" panose="020B0503020204020204" pitchFamily="34" charset="-122"/>
              </a:rPr>
              <a:t>南京国民政府建立后，形式上统一了全国。（</a:t>
            </a:r>
            <a:r>
              <a:rPr lang="en-US" altLang="zh-CN" sz="2400" b="1" dirty="0">
                <a:solidFill>
                  <a:srgbClr val="002060"/>
                </a:solidFill>
                <a:latin typeface="微软雅黑" panose="020B0503020204020204" pitchFamily="34" charset="-122"/>
                <a:ea typeface="微软雅黑" panose="020B0503020204020204" pitchFamily="34" charset="-122"/>
              </a:rPr>
              <a:t>1928</a:t>
            </a:r>
            <a:r>
              <a:rPr lang="zh-CN" altLang="en-US" sz="2400" b="1" dirty="0">
                <a:solidFill>
                  <a:srgbClr val="002060"/>
                </a:solidFill>
                <a:latin typeface="微软雅黑" panose="020B0503020204020204" pitchFamily="34" charset="-122"/>
                <a:ea typeface="微软雅黑" panose="020B0503020204020204" pitchFamily="34" charset="-122"/>
              </a:rPr>
              <a:t>年张学良东北易帜</a:t>
            </a:r>
            <a:r>
              <a:rPr lang="zh-CN" altLang="x-none" sz="2400" b="1" dirty="0">
                <a:solidFill>
                  <a:srgbClr val="002060"/>
                </a:solidFill>
                <a:latin typeface="微软雅黑" panose="020B0503020204020204" pitchFamily="34" charset="-122"/>
                <a:ea typeface="微软雅黑" panose="020B0503020204020204" pitchFamily="34" charset="-122"/>
              </a:rPr>
              <a:t>）</a:t>
            </a:r>
            <a:endParaRPr lang="zh-CN" altLang="x-none" sz="2400" b="1" dirty="0">
              <a:solidFill>
                <a:srgbClr val="002060"/>
              </a:solidFill>
              <a:latin typeface="微软雅黑" panose="020B0503020204020204" pitchFamily="34" charset="-122"/>
              <a:ea typeface="微软雅黑" panose="020B0503020204020204" pitchFamily="34" charset="-122"/>
            </a:endParaRPr>
          </a:p>
          <a:p>
            <a:pPr>
              <a:lnSpc>
                <a:spcPct val="110000"/>
              </a:lnSpc>
            </a:pPr>
            <a:r>
              <a:rPr lang="zh-CN" altLang="zh-CN" sz="2400" b="1" dirty="0">
                <a:solidFill>
                  <a:srgbClr val="002060"/>
                </a:solidFill>
                <a:latin typeface="微软雅黑" panose="020B0503020204020204" pitchFamily="34" charset="-122"/>
                <a:ea typeface="微软雅黑" panose="020B0503020204020204" pitchFamily="34" charset="-122"/>
              </a:rPr>
              <a:t>②</a:t>
            </a:r>
            <a:r>
              <a:rPr lang="zh-CN" altLang="x-none" sz="2400" b="1" dirty="0">
                <a:solidFill>
                  <a:srgbClr val="002060"/>
                </a:solidFill>
                <a:latin typeface="微软雅黑" panose="020B0503020204020204" pitchFamily="34" charset="-122"/>
                <a:ea typeface="微软雅黑" panose="020B0503020204020204" pitchFamily="34" charset="-122"/>
              </a:rPr>
              <a:t>国民政府开展“</a:t>
            </a:r>
            <a:r>
              <a:rPr lang="zh-CN" altLang="x-none" sz="2400" b="1" dirty="0">
                <a:solidFill>
                  <a:srgbClr val="FF0000"/>
                </a:solidFill>
                <a:latin typeface="微软雅黑" panose="020B0503020204020204" pitchFamily="34" charset="-122"/>
                <a:ea typeface="微软雅黑" panose="020B0503020204020204" pitchFamily="34" charset="-122"/>
              </a:rPr>
              <a:t>国民经济建设运动</a:t>
            </a:r>
            <a:r>
              <a:rPr lang="zh-CN" altLang="x-none" sz="2400" b="1" dirty="0">
                <a:solidFill>
                  <a:srgbClr val="002060"/>
                </a:solidFill>
                <a:latin typeface="微软雅黑" panose="020B0503020204020204" pitchFamily="34" charset="-122"/>
                <a:ea typeface="微软雅黑" panose="020B0503020204020204" pitchFamily="34" charset="-122"/>
              </a:rPr>
              <a:t>”（改订新约运动、币制改革、成立四大银行</a:t>
            </a:r>
            <a:r>
              <a:rPr lang="en-US" altLang="zh-CN" sz="2400" b="1" dirty="0">
                <a:solidFill>
                  <a:srgbClr val="002060"/>
                </a:solidFill>
                <a:latin typeface="微软雅黑" panose="020B0503020204020204" pitchFamily="34" charset="-122"/>
                <a:ea typeface="微软雅黑" panose="020B0503020204020204" pitchFamily="34" charset="-122"/>
              </a:rPr>
              <a:t>(</a:t>
            </a:r>
            <a:r>
              <a:rPr lang="zh-CN" altLang="zh-CN" sz="2400" b="1" dirty="0">
                <a:solidFill>
                  <a:srgbClr val="002060"/>
                </a:solidFill>
                <a:latin typeface="微软雅黑" panose="020B0503020204020204" pitchFamily="34" charset="-122"/>
                <a:ea typeface="微软雅黑" panose="020B0503020204020204" pitchFamily="34" charset="-122"/>
              </a:rPr>
              <a:t>中央银行、中国银行、交通银行、中国农民银行</a:t>
            </a:r>
            <a:r>
              <a:rPr lang="zh-CN" altLang="x-none" sz="2400" b="1" dirty="0">
                <a:solidFill>
                  <a:srgbClr val="002060"/>
                </a:solidFill>
                <a:latin typeface="微软雅黑" panose="020B0503020204020204" pitchFamily="34" charset="-122"/>
                <a:ea typeface="微软雅黑" panose="020B0503020204020204" pitchFamily="34" charset="-122"/>
              </a:rPr>
              <a:t>）。</a:t>
            </a:r>
            <a:endParaRPr lang="zh-CN" altLang="x-none" sz="2400" b="1" dirty="0">
              <a:solidFill>
                <a:srgbClr val="002060"/>
              </a:solidFill>
              <a:latin typeface="微软雅黑" panose="020B0503020204020204" pitchFamily="34" charset="-122"/>
              <a:ea typeface="微软雅黑" panose="020B0503020204020204" pitchFamily="34" charset="-122"/>
            </a:endParaRPr>
          </a:p>
          <a:p>
            <a:pPr>
              <a:lnSpc>
                <a:spcPct val="110000"/>
              </a:lnSpc>
            </a:pPr>
            <a:r>
              <a:rPr lang="zh-CN" altLang="x-none" sz="2400" b="1" dirty="0">
                <a:solidFill>
                  <a:srgbClr val="002060"/>
                </a:solidFill>
                <a:latin typeface="微软雅黑" panose="020B0503020204020204" pitchFamily="34" charset="-122"/>
                <a:ea typeface="微软雅黑" panose="020B0503020204020204" pitchFamily="34" charset="-122"/>
              </a:rPr>
              <a:t>改订新约：</a:t>
            </a:r>
            <a:r>
              <a:rPr lang="en-US" altLang="zh-CN" sz="2400" b="1" dirty="0">
                <a:solidFill>
                  <a:srgbClr val="002060"/>
                </a:solidFill>
                <a:latin typeface="微软雅黑" panose="020B0503020204020204" pitchFamily="34" charset="-122"/>
                <a:ea typeface="微软雅黑" panose="020B0503020204020204" pitchFamily="34" charset="-122"/>
              </a:rPr>
              <a:t>1928</a:t>
            </a:r>
            <a:r>
              <a:rPr lang="zh-CN" altLang="en-US" sz="2400" b="1" dirty="0">
                <a:solidFill>
                  <a:srgbClr val="002060"/>
                </a:solidFill>
                <a:latin typeface="微软雅黑" panose="020B0503020204020204" pitchFamily="34" charset="-122"/>
                <a:ea typeface="微软雅黑" panose="020B0503020204020204" pitchFamily="34" charset="-122"/>
              </a:rPr>
              <a:t>年，国民政府为了缓和中国人民的反帝斗争，制造对外自主的形象，同时为了扩大税源，解决内战军费，围绕关税自主和废除领事裁判权的问题，发起要帝国主义支持的</a:t>
            </a:r>
            <a:r>
              <a:rPr lang="en-US" altLang="zh-CN" sz="2400" b="1" dirty="0">
                <a:solidFill>
                  <a:srgbClr val="002060"/>
                </a:solidFill>
                <a:latin typeface="微软雅黑" panose="020B0503020204020204" pitchFamily="34" charset="-122"/>
                <a:ea typeface="微软雅黑" panose="020B0503020204020204" pitchFamily="34" charset="-122"/>
              </a:rPr>
              <a:t>----</a:t>
            </a:r>
            <a:r>
              <a:rPr lang="zh-CN" altLang="en-US" sz="2400" b="1" dirty="0">
                <a:solidFill>
                  <a:srgbClr val="002060"/>
                </a:solidFill>
                <a:latin typeface="微软雅黑" panose="020B0503020204020204" pitchFamily="34" charset="-122"/>
                <a:ea typeface="微软雅黑" panose="020B0503020204020204" pitchFamily="34" charset="-122"/>
              </a:rPr>
              <a:t>新约运动，表面承认中国关税自主，但由于中国落后，不可能取得对等权益，至于领事裁判权迟迟不能签约</a:t>
            </a:r>
            <a:endParaRPr lang="zh-CN" altLang="x-none" sz="2400" b="1" dirty="0">
              <a:solidFill>
                <a:srgbClr val="002060"/>
              </a:solidFill>
              <a:latin typeface="微软雅黑" panose="020B0503020204020204" pitchFamily="34" charset="-122"/>
              <a:ea typeface="微软雅黑" panose="020B0503020204020204" pitchFamily="34" charset="-122"/>
            </a:endParaRPr>
          </a:p>
          <a:p>
            <a:pPr>
              <a:lnSpc>
                <a:spcPct val="110000"/>
              </a:lnSpc>
            </a:pPr>
            <a:endParaRPr lang="zh-CN" altLang="x-none" sz="2400" b="1" dirty="0">
              <a:solidFill>
                <a:srgbClr val="002060"/>
              </a:solidFill>
              <a:latin typeface="微软雅黑" panose="020B0503020204020204" pitchFamily="34" charset="-122"/>
              <a:ea typeface="微软雅黑" panose="020B0503020204020204" pitchFamily="34" charset="-122"/>
            </a:endParaRPr>
          </a:p>
          <a:p>
            <a:pPr>
              <a:lnSpc>
                <a:spcPct val="110000"/>
              </a:lnSpc>
            </a:pPr>
            <a:endParaRPr lang="zh-CN" altLang="x-none" sz="2400" b="1" dirty="0">
              <a:solidFill>
                <a:srgbClr val="002060"/>
              </a:solidFill>
              <a:latin typeface="微软雅黑" panose="020B0503020204020204" pitchFamily="34" charset="-122"/>
              <a:ea typeface="微软雅黑" panose="020B0503020204020204" pitchFamily="34" charset="-122"/>
            </a:endParaRPr>
          </a:p>
        </p:txBody>
      </p:sp>
      <p:sp>
        <p:nvSpPr>
          <p:cNvPr id="13315" name="Rectangle 3"/>
          <p:cNvSpPr/>
          <p:nvPr/>
        </p:nvSpPr>
        <p:spPr>
          <a:xfrm>
            <a:off x="0" y="914400"/>
            <a:ext cx="8421688" cy="460375"/>
          </a:xfrm>
          <a:prstGeom prst="rect">
            <a:avLst/>
          </a:prstGeom>
          <a:noFill/>
          <a:ln w="9525">
            <a:noFill/>
          </a:ln>
        </p:spPr>
        <p:txBody>
          <a:bodyPr wrap="square">
            <a:spAutoFit/>
          </a:bodyPr>
          <a:p>
            <a:r>
              <a:rPr lang="zh-CN" altLang="zh-CN" sz="2400" b="1" dirty="0">
                <a:latin typeface="微软雅黑" panose="020B0503020204020204" pitchFamily="34" charset="-122"/>
                <a:ea typeface="微软雅黑" panose="020B0503020204020204" pitchFamily="34" charset="-122"/>
                <a:sym typeface="Arial" panose="020B0604020202020204" pitchFamily="34" charset="0"/>
              </a:rPr>
              <a:t>4</a:t>
            </a:r>
            <a:r>
              <a:rPr lang="zh-CN" altLang="x-none" sz="2400" b="1" dirty="0">
                <a:latin typeface="微软雅黑" panose="020B0503020204020204" pitchFamily="34" charset="-122"/>
                <a:ea typeface="微软雅黑" panose="020B0503020204020204" pitchFamily="34" charset="-122"/>
                <a:sym typeface="Arial" panose="020B0604020202020204" pitchFamily="34" charset="0"/>
              </a:rPr>
              <a:t>、国民政府前十年</a:t>
            </a:r>
            <a:r>
              <a:rPr lang="zh-CN" altLang="zh-CN" sz="2400" b="1" dirty="0">
                <a:latin typeface="微软雅黑" panose="020B0503020204020204" pitchFamily="34" charset="-122"/>
                <a:ea typeface="微软雅黑" panose="020B0503020204020204" pitchFamily="34" charset="-122"/>
                <a:sym typeface="Arial" panose="020B0604020202020204" pitchFamily="34" charset="0"/>
              </a:rPr>
              <a:t>---</a:t>
            </a:r>
            <a:r>
              <a:rPr lang="zh-CN" altLang="x-none" sz="2400" b="1" dirty="0">
                <a:latin typeface="微软雅黑" panose="020B0503020204020204" pitchFamily="34" charset="-122"/>
                <a:ea typeface="微软雅黑" panose="020B0503020204020204" pitchFamily="34" charset="-122"/>
                <a:sym typeface="Arial" panose="020B0604020202020204" pitchFamily="34" charset="0"/>
              </a:rPr>
              <a:t>较快发展</a:t>
            </a:r>
            <a:r>
              <a:rPr lang="zh-CN" altLang="x-none" sz="24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a:t>
            </a:r>
            <a:r>
              <a:rPr lang="zh-CN" altLang="zh-CN" sz="24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1927—1936</a:t>
            </a:r>
            <a:r>
              <a:rPr lang="zh-CN" altLang="x-none" sz="24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年）</a:t>
            </a:r>
            <a:endParaRPr lang="zh-CN" altLang="x-none" sz="24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3318" name="Rectangle 6"/>
          <p:cNvSpPr/>
          <p:nvPr/>
        </p:nvSpPr>
        <p:spPr>
          <a:xfrm>
            <a:off x="304800" y="1374775"/>
            <a:ext cx="1894840" cy="460375"/>
          </a:xfrm>
          <a:prstGeom prst="rect">
            <a:avLst/>
          </a:prstGeom>
          <a:noFill/>
          <a:ln w="9525">
            <a:noFill/>
          </a:ln>
        </p:spPr>
        <p:txBody>
          <a:bodyPr wrap="square">
            <a:spAutoFit/>
          </a:bodyPr>
          <a:p>
            <a:r>
              <a:rPr lang="zh-CN" altLang="x-none" sz="2400" b="1" dirty="0">
                <a:latin typeface="微软雅黑" panose="020B0503020204020204" pitchFamily="34" charset="-122"/>
                <a:ea typeface="微软雅黑" panose="020B0503020204020204" pitchFamily="34" charset="-122"/>
              </a:rPr>
              <a:t>（</a:t>
            </a:r>
            <a:r>
              <a:rPr lang="zh-CN" altLang="zh-CN" sz="2400" b="1" dirty="0">
                <a:latin typeface="微软雅黑" panose="020B0503020204020204" pitchFamily="34" charset="-122"/>
                <a:ea typeface="微软雅黑" panose="020B0503020204020204" pitchFamily="34" charset="-122"/>
              </a:rPr>
              <a:t>1</a:t>
            </a:r>
            <a:r>
              <a:rPr lang="zh-CN" altLang="x-none" sz="2400" b="1" dirty="0">
                <a:latin typeface="微软雅黑" panose="020B0503020204020204" pitchFamily="34" charset="-122"/>
                <a:ea typeface="微软雅黑" panose="020B0503020204020204" pitchFamily="34" charset="-122"/>
              </a:rPr>
              <a:t>）原因：</a:t>
            </a:r>
            <a:endParaRPr lang="zh-CN" altLang="x-none" sz="2400" b="1" dirty="0">
              <a:latin typeface="微软雅黑" panose="020B0503020204020204" pitchFamily="34" charset="-122"/>
              <a:ea typeface="微软雅黑" panose="020B0503020204020204" pitchFamily="34" charset="-122"/>
            </a:endParaRPr>
          </a:p>
        </p:txBody>
      </p:sp>
      <p:sp>
        <p:nvSpPr>
          <p:cNvPr id="10" name="Text Box 4"/>
          <p:cNvSpPr txBox="1">
            <a:spLocks noChangeArrowheads="1"/>
          </p:cNvSpPr>
          <p:nvPr/>
        </p:nvSpPr>
        <p:spPr bwMode="auto">
          <a:xfrm>
            <a:off x="0" y="0"/>
            <a:ext cx="9144000" cy="523875"/>
          </a:xfrm>
          <a:prstGeom prst="rect">
            <a:avLst/>
          </a:prstGeom>
          <a:solidFill>
            <a:srgbClr val="FFC000"/>
          </a:solidFill>
          <a:ln w="38100" cap="sq">
            <a:solidFill>
              <a:srgbClr val="002060"/>
            </a:solidFill>
            <a:prstDash val="sysDot"/>
            <a:miter lim="800000"/>
            <a:headEnd type="none" w="sm" len="sm"/>
            <a:tailEnd type="none" w="sm" len="sm"/>
          </a:ln>
          <a:effectLst/>
        </p:spPr>
        <p:txBody>
          <a:bodyPr>
            <a:spAutoFit/>
          </a:bodyPr>
          <a:lstStyle/>
          <a:p>
            <a:pPr marR="0" algn="ctr" defTabSz="914400" eaLnBrk="0" hangingPunct="0">
              <a:buClrTx/>
              <a:buSzTx/>
              <a:buFontTx/>
              <a:buNone/>
              <a:defRPr/>
            </a:pPr>
            <a:r>
              <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考点</a:t>
            </a:r>
            <a:r>
              <a:rPr kumimoji="0" lang="en-US" altLang="zh-CN"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2</a:t>
            </a:r>
            <a:r>
              <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rPr>
              <a:t>：民国初期和国民政府前十年民族工业的发展</a:t>
            </a:r>
            <a:endParaRPr kumimoji="0" lang="zh-CN" altLang="en-US" sz="2800" kern="1200" cap="none" spc="0" normalizeH="0" baseline="0" noProof="0" dirty="0">
              <a:solidFill>
                <a:srgbClr val="000000"/>
              </a:solidFill>
              <a:effectLst>
                <a:outerShdw blurRad="38100" dist="38100" dir="2700000" algn="tl">
                  <a:srgbClr val="FFFFFF"/>
                </a:outerShdw>
              </a:effectLst>
              <a:latin typeface="黑体" panose="02010609060101010101" pitchFamily="49" charset="-122"/>
              <a:ea typeface="黑体" panose="02010609060101010101" pitchFamily="49"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additive="base">
                                        <p:cTn id="7" dur="1000" fill="hold"/>
                                        <p:tgtEl>
                                          <p:spTgt spid="22530"/>
                                        </p:tgtEl>
                                        <p:attrNameLst>
                                          <p:attrName>ppt_w</p:attrName>
                                        </p:attrNameLst>
                                      </p:cBhvr>
                                      <p:tavLst>
                                        <p:tav tm="0">
                                          <p:val>
                                            <p:strVal val="#ppt_w*0.70"/>
                                          </p:val>
                                        </p:tav>
                                        <p:tav tm="100000">
                                          <p:val>
                                            <p:strVal val="#ppt_w"/>
                                          </p:val>
                                        </p:tav>
                                      </p:tavLst>
                                    </p:anim>
                                    <p:anim calcmode="lin" valueType="num">
                                      <p:cBhvr additive="base">
                                        <p:cTn id="8" dur="1000" fill="hold"/>
                                        <p:tgtEl>
                                          <p:spTgt spid="22530"/>
                                        </p:tgtEl>
                                        <p:attrNameLst>
                                          <p:attrName>ppt_h</p:attrName>
                                        </p:attrNameLst>
                                      </p:cBhvr>
                                      <p:tavLst>
                                        <p:tav tm="0">
                                          <p:val>
                                            <p:strVal val="#ppt_h"/>
                                          </p:val>
                                        </p:tav>
                                        <p:tav tm="100000">
                                          <p:val>
                                            <p:strVal val="#ppt_h"/>
                                          </p:val>
                                        </p:tav>
                                      </p:tavLst>
                                    </p:anim>
                                    <p:animEffect transition="in" filter="fade">
                                      <p:cBhvr>
                                        <p:cTn id="9" dur="1000"/>
                                        <p:tgtEl>
                                          <p:spTgt spid="22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nimBg="1"/>
    </p:bldLst>
  </p:timing>
</p:sld>
</file>

<file path=ppt/theme/theme1.xml><?xml version="1.0" encoding="utf-8"?>
<a:theme xmlns:a="http://schemas.openxmlformats.org/drawingml/2006/main" name="Office 主题">
  <a:themeElements>
    <a:clrScheme name="Office 主题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主题">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主题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主题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主题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主题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主题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主题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主题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主题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3852</Words>
  <Application>WPS 演示</Application>
  <PresentationFormat>全屏显示(4:3)</PresentationFormat>
  <Paragraphs>372</Paragraphs>
  <Slides>27</Slides>
  <Notes>1</Notes>
  <HiddenSlides>2</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27</vt:i4>
      </vt:variant>
    </vt:vector>
  </HeadingPairs>
  <TitlesOfParts>
    <vt:vector size="41" baseType="lpstr">
      <vt:lpstr>Arial</vt:lpstr>
      <vt:lpstr>宋体</vt:lpstr>
      <vt:lpstr>Wingdings</vt:lpstr>
      <vt:lpstr>黑体</vt:lpstr>
      <vt:lpstr>ＤＦ中太楷書体</vt:lpstr>
      <vt:lpstr>Times New Roman</vt:lpstr>
      <vt:lpstr>微软雅黑</vt:lpstr>
      <vt:lpstr>华文新魏</vt:lpstr>
      <vt:lpstr>Arial Unicode MS</vt:lpstr>
      <vt:lpstr>Calibri</vt:lpstr>
      <vt:lpstr>方正隶书简体</vt:lpstr>
      <vt:lpstr>华文中宋</vt:lpstr>
      <vt:lpstr>Verdana</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29</cp:revision>
  <dcterms:created xsi:type="dcterms:W3CDTF">2016-09-19T01:01:00Z</dcterms:created>
  <dcterms:modified xsi:type="dcterms:W3CDTF">2018-09-21T03:02:37Z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2052-10.1.0.7400</vt:lpwstr>
  </property>
</Properties>
</file>