
<file path=[Content_Types].xml><?xml version="1.0" encoding="utf-8"?>
<Types xmlns="http://schemas.openxmlformats.org/package/2006/content-types">
  <Override PartName="/ppt/slides/slide6.xml" ContentType="application/vnd.openxmlformats-officedocument.presentationml.slide+xml"/>
  <Override PartName="/ppt/tags/tag6.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18.xml" ContentType="application/vnd.openxmlformats-officedocument.presentationml.tags+xml"/>
  <Override PartName="/ppt/tags/tag14.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tags/tag17.xml" ContentType="application/vnd.openxmlformats-officedocument.presentationml.tags+xml"/>
  <Override PartName="/ppt/tags/tag15.xml" ContentType="application/vnd.openxmlformats-officedocument.presentationml.tags+xml"/>
  <Override PartName="/ppt/tags/tag24.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5" r:id="rId2"/>
  </p:sldMasterIdLst>
  <p:notesMasterIdLst>
    <p:notesMasterId r:id="rId30"/>
  </p:notesMasterIdLst>
  <p:sldIdLst>
    <p:sldId id="257" r:id="rId3"/>
    <p:sldId id="258" r:id="rId4"/>
    <p:sldId id="259" r:id="rId5"/>
    <p:sldId id="260" r:id="rId6"/>
    <p:sldId id="261" r:id="rId7"/>
    <p:sldId id="266" r:id="rId8"/>
    <p:sldId id="267" r:id="rId9"/>
    <p:sldId id="315" r:id="rId10"/>
    <p:sldId id="268" r:id="rId11"/>
    <p:sldId id="269" r:id="rId12"/>
    <p:sldId id="270" r:id="rId13"/>
    <p:sldId id="273" r:id="rId14"/>
    <p:sldId id="277" r:id="rId15"/>
    <p:sldId id="285" r:id="rId16"/>
    <p:sldId id="283" r:id="rId17"/>
    <p:sldId id="312" r:id="rId18"/>
    <p:sldId id="289" r:id="rId19"/>
    <p:sldId id="333" r:id="rId20"/>
    <p:sldId id="322" r:id="rId21"/>
    <p:sldId id="339" r:id="rId22"/>
    <p:sldId id="326" r:id="rId23"/>
    <p:sldId id="330" r:id="rId24"/>
    <p:sldId id="327" r:id="rId25"/>
    <p:sldId id="341" r:id="rId26"/>
    <p:sldId id="335" r:id="rId27"/>
    <p:sldId id="299" r:id="rId28"/>
    <p:sldId id="310" r:id="rId29"/>
  </p:sldIdLst>
  <p:sldSz cx="9144000" cy="5143500" type="screen16x9"/>
  <p:notesSz cx="6858000" cy="9144000"/>
  <p:embeddedFontLst>
    <p:embeddedFont>
      <p:font typeface="方正超粗黑简体" charset="-122"/>
      <p:regular r:id="rId31"/>
    </p:embeddedFont>
    <p:embeddedFont>
      <p:font typeface="方正清刻本悦宋简体" charset="-122"/>
      <p:regular r:id="rId32"/>
    </p:embeddedFont>
    <p:embeddedFont>
      <p:font typeface="黑体" pitchFamily="49" charset="-122"/>
      <p:regular r:id="rId33"/>
    </p:embeddedFont>
    <p:embeddedFont>
      <p:font typeface="江西拙楷" charset="-122"/>
      <p:regular r:id="rId34"/>
    </p:embeddedFont>
    <p:embeddedFont>
      <p:font typeface="Calibri" pitchFamily="34" charset="0"/>
      <p:regular r:id="rId35"/>
      <p:bold r:id="rId36"/>
      <p:italic r:id="rId37"/>
      <p:boldItalic r:id="rId38"/>
    </p:embeddedFont>
    <p:embeddedFont>
      <p:font typeface="仿宋" pitchFamily="49" charset="-122"/>
      <p:regular r:id="rId39"/>
    </p:embeddedFont>
    <p:embeddedFont>
      <p:font typeface="方正卡通简体" charset="-122"/>
      <p:regular r:id="rId40"/>
    </p:embeddedFont>
    <p:embeddedFont>
      <p:font typeface="Impact" pitchFamily="34" charset="0"/>
      <p:regular r:id="rId41"/>
    </p:embeddedFont>
    <p:embeddedFont>
      <p:font typeface="微软雅黑" pitchFamily="34" charset="-122"/>
      <p:regular r:id="rId42"/>
      <p:bold r:id="rId43"/>
    </p:embeddedFont>
    <p:embeddedFont>
      <p:font typeface="楷体" pitchFamily="49" charset="-122"/>
      <p:regular r:id="rId44"/>
    </p:embeddedFont>
    <p:embeddedFont>
      <p:font typeface="微软雅黑 Light" charset="-122"/>
      <p:regular r:id="rId45"/>
    </p:embeddedFont>
    <p:embeddedFont>
      <p:font typeface="맑은 고딕" charset="-127"/>
      <p:regular r:id="rId46"/>
      <p:bold r:id="rId47"/>
    </p:embeddedFont>
    <p:embeddedFont>
      <p:font typeface="方正清楷 简" charset="-122"/>
      <p:regular r:id="rId48"/>
    </p:embeddedFont>
    <p:embeddedFont>
      <p:font typeface="Corbel" pitchFamily="34" charset="0"/>
      <p:regular r:id="rId49"/>
      <p:bold r:id="rId50"/>
      <p:italic r:id="rId51"/>
      <p:boldItalic r:id="rId52"/>
    </p:embeddedFont>
    <p:embeddedFont>
      <p:font typeface="Arial Unicode MS" pitchFamily="34" charset="-122"/>
      <p:regular r:id="rId53"/>
    </p:embeddedFont>
    <p:embeddedFont>
      <p:font typeface="等线" charset="-122"/>
      <p:regular r:id="rId54"/>
      <p:bold r:id="rId5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99"/>
    <a:srgbClr val="99CC00"/>
    <a:srgbClr val="990099"/>
    <a:srgbClr val="CCCC00"/>
    <a:srgbClr val="FFCC99"/>
    <a:srgbClr val="FFCC66"/>
    <a:srgbClr val="FFCC00"/>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98" autoAdjust="0"/>
  </p:normalViewPr>
  <p:slideViewPr>
    <p:cSldViewPr>
      <p:cViewPr varScale="1">
        <p:scale>
          <a:sx n="82" d="100"/>
          <a:sy n="82" d="100"/>
        </p:scale>
        <p:origin x="-1026" y="-84"/>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57D4B7-FDFF-42F2-BE59-06AA9D6006DA}" type="datetimeFigureOut">
              <a:rPr lang="zh-CN" altLang="en-US" smtClean="0"/>
              <a:pPr/>
              <a:t>2021-09-15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FB0108-2871-4685-93AD-46A1B3C10D2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342900" indent="-342900">
              <a:lnSpc>
                <a:spcPct val="150000"/>
              </a:lnSpc>
              <a:buFont typeface="Wingdings" panose="05000000000000000000" charset="0"/>
              <a:buChar char="n"/>
            </a:pPr>
            <a:r>
              <a:rPr lang="zh-CN" altLang="en-US" sz="1200" b="1" dirty="0" smtClean="0">
                <a:latin typeface="宋体" panose="02010600030101010101" pitchFamily="2" charset="-122"/>
                <a:sym typeface="+mn-ea"/>
              </a:rPr>
              <a:t>秦朝：</a:t>
            </a:r>
            <a:r>
              <a:rPr lang="zh-CN" altLang="en-US" sz="1200" b="1" dirty="0" smtClean="0">
                <a:solidFill>
                  <a:srgbClr val="C00000"/>
                </a:solidFill>
                <a:latin typeface="宋体" panose="02010600030101010101" pitchFamily="2" charset="-122"/>
                <a:sym typeface="+mn-ea"/>
              </a:rPr>
              <a:t>尚书令</a:t>
            </a:r>
            <a:r>
              <a:rPr lang="zh-CN" altLang="en-US" sz="1200" b="1" dirty="0" smtClean="0">
                <a:latin typeface="宋体" panose="02010600030101010101" pitchFamily="2" charset="-122"/>
                <a:sym typeface="+mn-ea"/>
              </a:rPr>
              <a:t>为少府属官，收发文书并保管图籍。</a:t>
            </a:r>
          </a:p>
          <a:p>
            <a:pPr marL="342900" indent="-342900">
              <a:lnSpc>
                <a:spcPct val="150000"/>
              </a:lnSpc>
              <a:buFont typeface="Wingdings" panose="05000000000000000000" charset="0"/>
              <a:buChar char="n"/>
            </a:pPr>
            <a:r>
              <a:rPr lang="zh-CN" altLang="en-US" sz="1200" b="1" dirty="0" smtClean="0">
                <a:latin typeface="宋体" panose="02010600030101010101" pitchFamily="2" charset="-122"/>
                <a:sym typeface="+mn-ea"/>
              </a:rPr>
              <a:t>汉武帝：为中朝官。</a:t>
            </a:r>
          </a:p>
          <a:p>
            <a:pPr marL="342900" indent="-342900">
              <a:lnSpc>
                <a:spcPct val="150000"/>
              </a:lnSpc>
              <a:buFont typeface="Wingdings" panose="05000000000000000000" charset="0"/>
              <a:buChar char="n"/>
            </a:pPr>
            <a:r>
              <a:rPr lang="zh-CN" altLang="en-US" sz="1200" b="1" dirty="0" smtClean="0">
                <a:latin typeface="宋体" panose="02010600030101010101" pitchFamily="2" charset="-122"/>
                <a:sym typeface="+mn-ea"/>
              </a:rPr>
              <a:t>光武帝：正式设立</a:t>
            </a:r>
            <a:r>
              <a:rPr lang="zh-CN" altLang="en-US" sz="1200" b="1" dirty="0" smtClean="0">
                <a:solidFill>
                  <a:srgbClr val="C00000"/>
                </a:solidFill>
                <a:latin typeface="宋体" panose="02010600030101010101" pitchFamily="2" charset="-122"/>
                <a:sym typeface="+mn-ea"/>
              </a:rPr>
              <a:t>尚书台</a:t>
            </a:r>
            <a:r>
              <a:rPr lang="zh-CN" altLang="en-US" sz="1200" b="1" dirty="0" smtClean="0">
                <a:latin typeface="宋体" panose="02010600030101010101" pitchFamily="2" charset="-122"/>
                <a:sym typeface="+mn-ea"/>
              </a:rPr>
              <a:t>。</a:t>
            </a:r>
            <a:r>
              <a:rPr lang="zh-CN" altLang="en-US" b="1" dirty="0" smtClean="0">
                <a:latin typeface="楷体" panose="02010609060101010101" charset="-122"/>
                <a:ea typeface="楷体" panose="02010609060101010101" charset="-122"/>
                <a:sym typeface="+mn-ea"/>
              </a:rPr>
              <a:t>虽置三公，事归台阁</a:t>
            </a:r>
            <a:endParaRPr lang="en-US" altLang="zh-CN" b="1" dirty="0" smtClean="0">
              <a:latin typeface="宋体" panose="02010600030101010101" pitchFamily="2" charset="-122"/>
              <a:sym typeface="+mn-ea"/>
            </a:endParaRPr>
          </a:p>
          <a:p>
            <a:pPr marL="342900" indent="-342900">
              <a:lnSpc>
                <a:spcPct val="150000"/>
              </a:lnSpc>
              <a:buFont typeface="Wingdings" panose="05000000000000000000" charset="0"/>
              <a:buChar char="n"/>
            </a:pPr>
            <a:r>
              <a:rPr lang="zh-CN" altLang="en-US" sz="1200" b="1" dirty="0" smtClean="0">
                <a:latin typeface="宋体" panose="02010600030101010101" pitchFamily="2" charset="-122"/>
                <a:sym typeface="+mn-ea"/>
              </a:rPr>
              <a:t>魏晋南北朝：尚书台改称</a:t>
            </a:r>
            <a:r>
              <a:rPr lang="zh-CN" altLang="en-US" sz="1200" b="1" dirty="0" smtClean="0">
                <a:solidFill>
                  <a:srgbClr val="C00000"/>
                </a:solidFill>
                <a:latin typeface="宋体" panose="02010600030101010101" pitchFamily="2" charset="-122"/>
                <a:sym typeface="+mn-ea"/>
              </a:rPr>
              <a:t>尚书省</a:t>
            </a:r>
            <a:r>
              <a:rPr lang="zh-CN" altLang="en-US" sz="1200" b="1" dirty="0" smtClean="0">
                <a:latin typeface="宋体" panose="02010600030101010101" pitchFamily="2" charset="-122"/>
                <a:sym typeface="+mn-ea"/>
              </a:rPr>
              <a:t>。</a:t>
            </a:r>
          </a:p>
          <a:p>
            <a:pPr marL="342900" indent="-342900">
              <a:lnSpc>
                <a:spcPct val="150000"/>
              </a:lnSpc>
              <a:buFont typeface="Wingdings" panose="05000000000000000000" charset="0"/>
              <a:buChar char="n"/>
            </a:pPr>
            <a:r>
              <a:rPr lang="zh-CN" altLang="en-US" sz="1200" b="1" dirty="0" smtClean="0">
                <a:latin typeface="宋体" panose="02010600030101010101" pitchFamily="2" charset="-122"/>
                <a:sym typeface="+mn-ea"/>
              </a:rPr>
              <a:t>隋文帝：恢复尚书省﹐成为名副其实的</a:t>
            </a:r>
            <a:r>
              <a:rPr lang="zh-CN" altLang="en-US" sz="1200" b="1" dirty="0" smtClean="0">
                <a:solidFill>
                  <a:srgbClr val="C00000"/>
                </a:solidFill>
                <a:latin typeface="宋体" panose="02010600030101010101" pitchFamily="2" charset="-122"/>
                <a:sym typeface="+mn-ea"/>
              </a:rPr>
              <a:t>全国最高行政机构</a:t>
            </a:r>
            <a:r>
              <a:rPr lang="zh-CN" altLang="en-US" sz="1200" b="1" dirty="0" smtClean="0">
                <a:latin typeface="宋体" panose="02010600030101010101" pitchFamily="2" charset="-122"/>
                <a:sym typeface="+mn-ea"/>
              </a:rPr>
              <a:t>。</a:t>
            </a:r>
          </a:p>
          <a:p>
            <a:endParaRPr lang="zh-CN" altLang="en-US" sz="1200" b="1" dirty="0" smtClean="0">
              <a:latin typeface="宋体" panose="02010600030101010101" pitchFamily="2" charset="-122"/>
              <a:sym typeface="+mn-ea"/>
            </a:endParaRPr>
          </a:p>
          <a:p>
            <a:endParaRPr lang="zh-CN" altLang="en-US" dirty="0"/>
          </a:p>
        </p:txBody>
      </p:sp>
      <p:sp>
        <p:nvSpPr>
          <p:cNvPr id="4" name="灯片编号占位符 3"/>
          <p:cNvSpPr>
            <a:spLocks noGrp="1"/>
          </p:cNvSpPr>
          <p:nvPr>
            <p:ph type="sldNum" sz="quarter" idx="10"/>
          </p:nvPr>
        </p:nvSpPr>
        <p:spPr/>
        <p:txBody>
          <a:bodyPr/>
          <a:lstStyle/>
          <a:p>
            <a:fld id="{90FB0108-2871-4685-93AD-46A1B3C10D23}" type="slidenum">
              <a:rPr lang="zh-CN" altLang="en-US" smtClean="0"/>
              <a:pPr/>
              <a:t>13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latin typeface="楷体" panose="02010609060101010101" pitchFamily="49" charset="-122"/>
                <a:ea typeface="楷体" panose="02010609060101010101" pitchFamily="49" charset="-122"/>
                <a:cs typeface="楷体" panose="02010609060101010101" pitchFamily="49" charset="-122"/>
              </a:rPr>
              <a:t>均田制与新税制颁布后，授受土地、征收赋税均以“男夫”和“妇人”或</a:t>
            </a:r>
            <a:r>
              <a:rPr lang="zh-CN" altLang="en-US"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“一夫一妇”为基本标准</a:t>
            </a:r>
            <a:r>
              <a:rPr lang="zh-CN" altLang="en-US" dirty="0" smtClean="0">
                <a:latin typeface="楷体" panose="02010609060101010101" pitchFamily="49" charset="-122"/>
                <a:ea typeface="楷体" panose="02010609060101010101" pitchFamily="49" charset="-122"/>
                <a:cs typeface="楷体" panose="02010609060101010101" pitchFamily="49" charset="-122"/>
              </a:rPr>
              <a:t>，可有效地防止过去以户为单位计征的种种弊端，同时把受田的奴婢、耕牛等也纳入计税范围内，还把麻田、桑田的征调分为绢、布两种形式，从而使新租调制完全建立在均田制的基础之上。在中国历史上，均田制第一次将土地分配与赋税征课如此紧密地结合在一起，反映出封建社会土地与赋税思想日趋成熟，封建国家宏观经济管理能力的提高。</a:t>
            </a:r>
            <a:endParaRPr lang="en-US" altLang="zh-CN" dirty="0" smtClean="0">
              <a:latin typeface="楷体" panose="02010609060101010101" pitchFamily="49" charset="-122"/>
              <a:ea typeface="楷体" panose="02010609060101010101" pitchFamily="49" charset="-122"/>
              <a:cs typeface="楷体" panose="02010609060101010101" pitchFamily="49" charset="-122"/>
            </a:endParaRPr>
          </a:p>
          <a:p>
            <a:r>
              <a:rPr lang="zh-CN" altLang="en-US" dirty="0" smtClean="0">
                <a:latin typeface="方正宋刻本秀楷_GBK" panose="02000000000000000000" charset="-122"/>
                <a:ea typeface="方正宋刻本秀楷_GBK" panose="02000000000000000000" charset="-122"/>
                <a:cs typeface="方正宋刻本秀楷_GBK" panose="02000000000000000000" charset="-122"/>
                <a:sym typeface="+mn-ea"/>
              </a:rPr>
              <a:t>以均田制接受的土地为征收标准，防止了过去以户为单位征税的弊端；使田制和税制结合得更加紧密。</a:t>
            </a:r>
            <a:endParaRPr lang="zh-CN" altLang="en-US" dirty="0"/>
          </a:p>
        </p:txBody>
      </p:sp>
      <p:sp>
        <p:nvSpPr>
          <p:cNvPr id="4" name="灯片编号占位符 3"/>
          <p:cNvSpPr>
            <a:spLocks noGrp="1"/>
          </p:cNvSpPr>
          <p:nvPr>
            <p:ph type="sldNum" sz="quarter" idx="10"/>
          </p:nvPr>
        </p:nvSpPr>
        <p:spPr/>
        <p:txBody>
          <a:bodyPr/>
          <a:lstStyle/>
          <a:p>
            <a:fld id="{90FB0108-2871-4685-93AD-46A1B3C10D23}" type="slidenum">
              <a:rPr lang="zh-CN" altLang="en-US" smtClean="0"/>
              <a:pPr/>
              <a:t>20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latin typeface="楷体" panose="02010609060101010101" pitchFamily="49" charset="-122"/>
                <a:ea typeface="楷体" panose="02010609060101010101" pitchFamily="49" charset="-122"/>
                <a:cs typeface="楷体" panose="02010609060101010101" pitchFamily="49" charset="-122"/>
              </a:rPr>
              <a:t>均田制与新税制颁布后，授受土地、征收赋税均以“男夫”和“妇人”或</a:t>
            </a:r>
            <a:r>
              <a:rPr lang="zh-CN" altLang="en-US"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“一夫一妇”为基本标准</a:t>
            </a:r>
            <a:r>
              <a:rPr lang="zh-CN" altLang="en-US" dirty="0" smtClean="0">
                <a:latin typeface="楷体" panose="02010609060101010101" pitchFamily="49" charset="-122"/>
                <a:ea typeface="楷体" panose="02010609060101010101" pitchFamily="49" charset="-122"/>
                <a:cs typeface="楷体" panose="02010609060101010101" pitchFamily="49" charset="-122"/>
              </a:rPr>
              <a:t>，可有效地防止过去以户为单位计征的种种弊端，同时把受田的奴婢、耕牛等也纳入计税范围内，还把麻田、桑田的征调分为绢、布两种形式，从而使新租调制完全建立在均田制的基础之上。在中国历史上，均田制第一次将土地分配与赋税征课如此紧密地结合在一起，反映出封建社会土地与赋税思想日趋成熟，封建国家宏观经济管理能力的提高。</a:t>
            </a:r>
            <a:endParaRPr lang="en-US" altLang="zh-CN" dirty="0" smtClean="0">
              <a:latin typeface="楷体" panose="02010609060101010101" pitchFamily="49" charset="-122"/>
              <a:ea typeface="楷体" panose="02010609060101010101" pitchFamily="49" charset="-122"/>
              <a:cs typeface="楷体" panose="02010609060101010101" pitchFamily="49" charset="-122"/>
            </a:endParaRPr>
          </a:p>
          <a:p>
            <a:r>
              <a:rPr lang="zh-CN" altLang="en-US" dirty="0" smtClean="0">
                <a:latin typeface="方正宋刻本秀楷_GBK" panose="02000000000000000000" charset="-122"/>
                <a:ea typeface="方正宋刻本秀楷_GBK" panose="02000000000000000000" charset="-122"/>
                <a:cs typeface="方正宋刻本秀楷_GBK" panose="02000000000000000000" charset="-122"/>
                <a:sym typeface="+mn-ea"/>
              </a:rPr>
              <a:t>以均田制接受的土地为征收标准，防止了过去以户为单位征税的弊端；使田制和税制结合得更加紧密。</a:t>
            </a:r>
            <a:endParaRPr lang="zh-CN" altLang="en-US" dirty="0"/>
          </a:p>
        </p:txBody>
      </p:sp>
      <p:sp>
        <p:nvSpPr>
          <p:cNvPr id="4" name="灯片编号占位符 3"/>
          <p:cNvSpPr>
            <a:spLocks noGrp="1"/>
          </p:cNvSpPr>
          <p:nvPr>
            <p:ph type="sldNum" sz="quarter" idx="10"/>
          </p:nvPr>
        </p:nvSpPr>
        <p:spPr/>
        <p:txBody>
          <a:bodyPr/>
          <a:lstStyle/>
          <a:p>
            <a:fld id="{90FB0108-2871-4685-93AD-46A1B3C10D23}" type="slidenum">
              <a:rPr lang="zh-CN" altLang="en-US" smtClean="0"/>
              <a:pPr/>
              <a:t>21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latin typeface="楷体" panose="02010609060101010101" pitchFamily="49" charset="-122"/>
                <a:ea typeface="楷体" panose="02010609060101010101" pitchFamily="49" charset="-122"/>
                <a:cs typeface="楷体" panose="02010609060101010101" pitchFamily="49" charset="-122"/>
              </a:rPr>
              <a:t>均田制与新税制颁布后，授受土地、征收赋税均以“男夫”和“妇人”或</a:t>
            </a:r>
            <a:r>
              <a:rPr lang="zh-CN" altLang="en-US"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“一夫一妇”为基本标准</a:t>
            </a:r>
            <a:r>
              <a:rPr lang="zh-CN" altLang="en-US" dirty="0" smtClean="0">
                <a:latin typeface="楷体" panose="02010609060101010101" pitchFamily="49" charset="-122"/>
                <a:ea typeface="楷体" panose="02010609060101010101" pitchFamily="49" charset="-122"/>
                <a:cs typeface="楷体" panose="02010609060101010101" pitchFamily="49" charset="-122"/>
              </a:rPr>
              <a:t>，可有效地防止过去以户为单位计征的种种弊端，同时把受田的奴婢、耕牛等也纳入计税范围内，还把麻田、桑田的征调分为绢、布两种形式，从而使新租调制完全建立在均田制的基础之上。在中国历史上，均田制第一次将土地分配与赋税征课如此紧密地结合在一起，反映出封建社会土地与赋税思想日趋成熟，封建国家宏观经济管理能力的提高。</a:t>
            </a:r>
            <a:endParaRPr lang="en-US" altLang="zh-CN" dirty="0" smtClean="0">
              <a:latin typeface="楷体" panose="02010609060101010101" pitchFamily="49" charset="-122"/>
              <a:ea typeface="楷体" panose="02010609060101010101" pitchFamily="49" charset="-122"/>
              <a:cs typeface="楷体" panose="02010609060101010101" pitchFamily="49" charset="-122"/>
            </a:endParaRPr>
          </a:p>
          <a:p>
            <a:r>
              <a:rPr lang="zh-CN" altLang="en-US" dirty="0" smtClean="0">
                <a:latin typeface="方正宋刻本秀楷_GBK" panose="02000000000000000000" charset="-122"/>
                <a:ea typeface="方正宋刻本秀楷_GBK" panose="02000000000000000000" charset="-122"/>
                <a:cs typeface="方正宋刻本秀楷_GBK" panose="02000000000000000000" charset="-122"/>
                <a:sym typeface="+mn-ea"/>
              </a:rPr>
              <a:t>以均田制接受的土地为征收标准，防止了过去以户为单位征税的弊端；使田制和税制结合得更加紧密。</a:t>
            </a:r>
            <a:endParaRPr lang="zh-CN" altLang="en-US" dirty="0"/>
          </a:p>
        </p:txBody>
      </p:sp>
      <p:sp>
        <p:nvSpPr>
          <p:cNvPr id="4" name="灯片编号占位符 3"/>
          <p:cNvSpPr>
            <a:spLocks noGrp="1"/>
          </p:cNvSpPr>
          <p:nvPr>
            <p:ph type="sldNum" sz="quarter" idx="10"/>
          </p:nvPr>
        </p:nvSpPr>
        <p:spPr/>
        <p:txBody>
          <a:bodyPr/>
          <a:lstStyle/>
          <a:p>
            <a:fld id="{90FB0108-2871-4685-93AD-46A1B3C10D23}" type="slidenum">
              <a:rPr lang="zh-CN" altLang="en-US" smtClean="0"/>
              <a:pPr/>
              <a:t>22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latin typeface="楷体" panose="02010609060101010101" pitchFamily="49" charset="-122"/>
                <a:ea typeface="楷体" panose="02010609060101010101" pitchFamily="49" charset="-122"/>
                <a:cs typeface="楷体" panose="02010609060101010101" pitchFamily="49" charset="-122"/>
              </a:rPr>
              <a:t>均田制与新税制颁布后，授受土地、征收赋税均以“男夫”和“妇人”或</a:t>
            </a:r>
            <a:r>
              <a:rPr lang="zh-CN" altLang="en-US"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“一夫一妇”为基本标准</a:t>
            </a:r>
            <a:r>
              <a:rPr lang="zh-CN" altLang="en-US" dirty="0" smtClean="0">
                <a:latin typeface="楷体" panose="02010609060101010101" pitchFamily="49" charset="-122"/>
                <a:ea typeface="楷体" panose="02010609060101010101" pitchFamily="49" charset="-122"/>
                <a:cs typeface="楷体" panose="02010609060101010101" pitchFamily="49" charset="-122"/>
              </a:rPr>
              <a:t>，可有效地防止过去以户为单位计征的种种弊端，同时把受田的奴婢、耕牛等也纳入计税范围内，还把麻田、桑田的征调分为绢、布两种形式，从而使新租调制完全建立在均田制的基础之上。在中国历史上，均田制第一次将土地分配与赋税征课如此紧密地结合在一起，反映出封建社会土地与赋税思想日趋成熟，封建国家宏观经济管理能力的提高。</a:t>
            </a:r>
            <a:endParaRPr lang="en-US" altLang="zh-CN" dirty="0" smtClean="0">
              <a:latin typeface="楷体" panose="02010609060101010101" pitchFamily="49" charset="-122"/>
              <a:ea typeface="楷体" panose="02010609060101010101" pitchFamily="49" charset="-122"/>
              <a:cs typeface="楷体" panose="02010609060101010101" pitchFamily="49" charset="-122"/>
            </a:endParaRPr>
          </a:p>
          <a:p>
            <a:r>
              <a:rPr lang="zh-CN" altLang="en-US" dirty="0" smtClean="0">
                <a:latin typeface="方正宋刻本秀楷_GBK" panose="02000000000000000000" charset="-122"/>
                <a:ea typeface="方正宋刻本秀楷_GBK" panose="02000000000000000000" charset="-122"/>
                <a:cs typeface="方正宋刻本秀楷_GBK" panose="02000000000000000000" charset="-122"/>
                <a:sym typeface="+mn-ea"/>
              </a:rPr>
              <a:t>以均田制接受的土地为征收标准，防止了过去以户为单位征税的弊端；使田制和税制结合得更加紧密。</a:t>
            </a:r>
            <a:endParaRPr lang="zh-CN" altLang="en-US" dirty="0"/>
          </a:p>
        </p:txBody>
      </p:sp>
      <p:sp>
        <p:nvSpPr>
          <p:cNvPr id="4" name="灯片编号占位符 3"/>
          <p:cNvSpPr>
            <a:spLocks noGrp="1"/>
          </p:cNvSpPr>
          <p:nvPr>
            <p:ph type="sldNum" sz="quarter" idx="10"/>
          </p:nvPr>
        </p:nvSpPr>
        <p:spPr/>
        <p:txBody>
          <a:bodyPr/>
          <a:lstStyle/>
          <a:p>
            <a:fld id="{90FB0108-2871-4685-93AD-46A1B3C10D23}" type="slidenum">
              <a:rPr lang="zh-CN" altLang="en-US" smtClean="0"/>
              <a:pPr/>
              <a:t>23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bg1">
                    <a:lumMod val="65000"/>
                  </a:schemeClr>
                </a:solidFill>
                <a:latin typeface="宋体" panose="02010600030101010101" pitchFamily="2" charset="-122"/>
                <a:ea typeface="宋体" panose="02010600030101010101" pitchFamily="2" charset="-122"/>
              </a:rPr>
              <a:t>*</a:t>
            </a:r>
            <a:r>
              <a:rPr lang="zh-CN" altLang="en-US" sz="1200" dirty="0">
                <a:solidFill>
                  <a:schemeClr val="bg1">
                    <a:lumMod val="65000"/>
                  </a:schemeClr>
                </a:solidFill>
                <a:latin typeface="宋体" panose="02010600030101010101" pitchFamily="2" charset="-122"/>
                <a:ea typeface="宋体" panose="02010600030101010101" pitchFamily="2" charset="-122"/>
              </a:rPr>
              <a:t>统计数据来自</a:t>
            </a:r>
            <a:r>
              <a:rPr lang="en-US" altLang="zh-CN" sz="1200" dirty="0">
                <a:solidFill>
                  <a:schemeClr val="bg1">
                    <a:lumMod val="65000"/>
                  </a:schemeClr>
                </a:solidFill>
                <a:latin typeface="宋体" panose="02010600030101010101" pitchFamily="2" charset="-122"/>
                <a:ea typeface="宋体" panose="02010600030101010101" pitchFamily="2" charset="-122"/>
              </a:rPr>
              <a:t>《</a:t>
            </a:r>
            <a:r>
              <a:rPr lang="zh-CN" altLang="en-US" sz="1200" dirty="0">
                <a:solidFill>
                  <a:schemeClr val="bg1">
                    <a:lumMod val="65000"/>
                  </a:schemeClr>
                </a:solidFill>
                <a:latin typeface="宋体" panose="02010600030101010101" pitchFamily="2" charset="-122"/>
                <a:ea typeface="宋体" panose="02010600030101010101" pitchFamily="2" charset="-122"/>
              </a:rPr>
              <a:t>历史地图册</a:t>
            </a:r>
            <a:r>
              <a:rPr lang="en-US" altLang="zh-CN" sz="1200" dirty="0">
                <a:solidFill>
                  <a:schemeClr val="bg1">
                    <a:lumMod val="65000"/>
                  </a:schemeClr>
                </a:solidFill>
                <a:latin typeface="宋体" panose="02010600030101010101" pitchFamily="2" charset="-122"/>
                <a:ea typeface="宋体" panose="02010600030101010101" pitchFamily="2" charset="-122"/>
              </a:rPr>
              <a:t>·</a:t>
            </a:r>
            <a:r>
              <a:rPr lang="zh-CN" altLang="en-US" sz="1200" dirty="0">
                <a:solidFill>
                  <a:schemeClr val="bg1">
                    <a:lumMod val="65000"/>
                  </a:schemeClr>
                </a:solidFill>
                <a:latin typeface="宋体" panose="02010600030101010101" pitchFamily="2" charset="-122"/>
                <a:ea typeface="宋体" panose="02010600030101010101" pitchFamily="2" charset="-122"/>
              </a:rPr>
              <a:t>中外历史纲要（上）</a:t>
            </a:r>
            <a:r>
              <a:rPr lang="en-US" altLang="zh-CN" sz="1200" dirty="0">
                <a:solidFill>
                  <a:schemeClr val="bg1">
                    <a:lumMod val="65000"/>
                  </a:schemeClr>
                </a:solidFill>
                <a:latin typeface="宋体" panose="02010600030101010101" pitchFamily="2" charset="-122"/>
                <a:ea typeface="宋体" panose="02010600030101010101" pitchFamily="2" charset="-122"/>
              </a:rPr>
              <a:t>》</a:t>
            </a:r>
            <a:endParaRPr lang="zh-CN" altLang="en-US" sz="1200" dirty="0">
              <a:solidFill>
                <a:schemeClr val="bg1">
                  <a:lumMod val="65000"/>
                </a:schemeClr>
              </a:solidFill>
              <a:latin typeface="宋体" panose="02010600030101010101" pitchFamily="2" charset="-122"/>
              <a:ea typeface="宋体" panose="02010600030101010101" pitchFamily="2" charset="-122"/>
            </a:endParaRPr>
          </a:p>
          <a:p>
            <a:endParaRPr lang="en-US" altLang="zh-CN" dirty="0"/>
          </a:p>
          <a:p>
            <a:r>
              <a:rPr lang="zh-CN" altLang="en-US" dirty="0"/>
              <a:t>结合地图和相关史实，说说从“租庸调”到“两税法”，唐朝赋税制度变化的主要原因是什么？</a:t>
            </a:r>
            <a:endParaRPr lang="en-US" altLang="zh-CN" dirty="0"/>
          </a:p>
          <a:p>
            <a:endParaRPr lang="en-US" altLang="zh-CN" dirty="0"/>
          </a:p>
          <a:p>
            <a:r>
              <a:rPr lang="zh-CN" altLang="zh-CN" sz="1200" kern="1200" dirty="0">
                <a:solidFill>
                  <a:schemeClr val="tx1"/>
                </a:solidFill>
                <a:effectLst/>
                <a:latin typeface="+mn-lt"/>
                <a:ea typeface="+mn-ea"/>
                <a:cs typeface="+mn-cs"/>
              </a:rPr>
              <a:t>唐中后期，土地兼并严重，政府直接控制土地减少；贫富差距拉大；依附地方豪强的逃户变多；人口帐籍造册马虎，政府授田难以维存。</a:t>
            </a:r>
            <a:endParaRPr lang="zh-CN" altLang="en-US" dirty="0"/>
          </a:p>
        </p:txBody>
      </p:sp>
      <p:sp>
        <p:nvSpPr>
          <p:cNvPr id="4" name="灯片编号占位符 3"/>
          <p:cNvSpPr>
            <a:spLocks noGrp="1"/>
          </p:cNvSpPr>
          <p:nvPr>
            <p:ph type="sldNum" sz="quarter" idx="5"/>
          </p:nvPr>
        </p:nvSpPr>
        <p:spPr/>
        <p:txBody>
          <a:bodyPr/>
          <a:lstStyle/>
          <a:p>
            <a:pPr algn="r" defTabSz="914377" rtl="0"/>
            <a:fld id="{23505F06-C664-4D0E-BEDE-FE9870130582}" type="slidenum">
              <a:rPr lang="zh-CN" altLang="en-US" sz="1200" kern="1200">
                <a:solidFill>
                  <a:prstClr val="black"/>
                </a:solidFill>
                <a:latin typeface="Calibri"/>
                <a:ea typeface="宋体"/>
                <a:cs typeface="+mn-cs"/>
              </a:rPr>
              <a:pPr algn="r" defTabSz="914377" rtl="0"/>
              <a:t>24</a:t>
            </a:fld>
            <a:endParaRPr lang="zh-CN" altLang="en-US" sz="1200" kern="1200">
              <a:solidFill>
                <a:prstClr val="black"/>
              </a:solidFill>
              <a:latin typeface="Calibri"/>
              <a:ea typeface="宋体"/>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 xmlns:a14="http://schemas.microsoft.com/office/drawing/2010/main">
                <a:solidFill>
                  <a:srgbClr val="FFFFFF"/>
                </a:solidFill>
              </a14:hiddenFill>
            </a:ext>
          </a:extLst>
        </p:spPr>
      </p:sp>
      <p:sp>
        <p:nvSpPr>
          <p:cNvPr id="34819" name="备注占位符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34820" name="灯片编号占位符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B35D98AA-EFC3-40AE-B2D8-1315F2319F4D}" type="slidenum">
              <a:rPr lang="zh-CN" altLang="en-US"/>
              <a:pPr eaLnBrk="1" hangingPunct="1"/>
              <a:t>26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algn="l" rtl="0"/>
            <a:fld id="{B9C4DF54-C0CD-4951-97D7-ABCD0F21C213}" type="datetimeFigureOut">
              <a:rPr lang="zh-CN" altLang="en-US" sz="1200" kern="1200">
                <a:solidFill>
                  <a:prstClr val="black">
                    <a:tint val="75000"/>
                  </a:prstClr>
                </a:solidFill>
                <a:latin typeface="Calibri"/>
                <a:ea typeface="宋体"/>
                <a:cs typeface="+mn-cs"/>
              </a:rPr>
              <a:pPr algn="l" rtl="0"/>
              <a:t>2021-09-15</a:t>
            </a:fld>
            <a:endParaRPr lang="zh-CN" altLang="en-US" sz="1200" kern="1200">
              <a:solidFill>
                <a:prstClr val="black">
                  <a:tint val="75000"/>
                </a:prstClr>
              </a:solidFill>
              <a:latin typeface="Calibri"/>
              <a:ea typeface="宋体"/>
              <a:cs typeface="+mn-cs"/>
            </a:endParaRPr>
          </a:p>
        </p:txBody>
      </p:sp>
      <p:sp>
        <p:nvSpPr>
          <p:cNvPr id="5" name="页脚占位符 4"/>
          <p:cNvSpPr>
            <a:spLocks noGrp="1"/>
          </p:cNvSpPr>
          <p:nvPr>
            <p:ph type="ftr" sz="quarter" idx="11"/>
          </p:nvPr>
        </p:nvSpPr>
        <p:spPr/>
        <p:txBody>
          <a:bodyPr/>
          <a:lstStyle/>
          <a:p>
            <a:pPr algn="ctr" rtl="0"/>
            <a:endParaRPr lang="zh-CN" altLang="en-US" sz="1200" kern="1200">
              <a:solidFill>
                <a:prstClr val="black">
                  <a:tint val="75000"/>
                </a:prstClr>
              </a:solidFill>
              <a:latin typeface="Calibri"/>
              <a:ea typeface="宋体"/>
              <a:cs typeface="+mn-cs"/>
            </a:endParaRPr>
          </a:p>
        </p:txBody>
      </p:sp>
      <p:sp>
        <p:nvSpPr>
          <p:cNvPr id="6" name="灯片编号占位符 5"/>
          <p:cNvSpPr>
            <a:spLocks noGrp="1"/>
          </p:cNvSpPr>
          <p:nvPr>
            <p:ph type="sldNum" sz="quarter" idx="12"/>
          </p:nvPr>
        </p:nvSpPr>
        <p:spPr/>
        <p:txBody>
          <a:bodyPr/>
          <a:lstStyle/>
          <a:p>
            <a:pPr algn="r" rtl="0"/>
            <a:fld id="{0CB201C6-914F-4451-A145-3163ACB9BAD3}" type="slidenum">
              <a:rPr lang="zh-CN" altLang="en-US" sz="1200" kern="1200">
                <a:solidFill>
                  <a:prstClr val="black">
                    <a:tint val="75000"/>
                  </a:prstClr>
                </a:solidFill>
                <a:latin typeface="Calibri"/>
                <a:ea typeface="宋体"/>
                <a:cs typeface="+mn-cs"/>
              </a:rPr>
              <a:pPr algn="r" rtl="0"/>
              <a:t>‹#›</a:t>
            </a:fld>
            <a:endParaRPr lang="zh-CN" altLang="en-US" sz="1200" kern="1200">
              <a:solidFill>
                <a:prstClr val="black">
                  <a:tint val="75000"/>
                </a:prstClr>
              </a:solidFill>
              <a:latin typeface="Calibri"/>
              <a:ea typeface="宋体"/>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lgn="l" rtl="0"/>
            <a:fld id="{D997B5FA-0921-464F-AAE1-844C04324D75}" type="datetimeFigureOut">
              <a:rPr lang="zh-CN" altLang="en-US" sz="1200" kern="1200">
                <a:solidFill>
                  <a:prstClr val="black">
                    <a:tint val="75000"/>
                  </a:prstClr>
                </a:solidFill>
                <a:latin typeface="Calibri"/>
                <a:ea typeface="宋体"/>
                <a:cs typeface="+mn-cs"/>
              </a:rPr>
              <a:pPr algn="l" rtl="0"/>
              <a:t>2021-09-15</a:t>
            </a:fld>
            <a:endParaRPr lang="zh-CN" altLang="en-US" sz="1200" kern="1200">
              <a:solidFill>
                <a:prstClr val="black">
                  <a:tint val="75000"/>
                </a:prstClr>
              </a:solidFill>
              <a:latin typeface="Calibri"/>
              <a:ea typeface="宋体"/>
              <a:cs typeface="+mn-cs"/>
            </a:endParaRPr>
          </a:p>
        </p:txBody>
      </p:sp>
      <p:sp>
        <p:nvSpPr>
          <p:cNvPr id="5" name="页脚占位符 4"/>
          <p:cNvSpPr>
            <a:spLocks noGrp="1"/>
          </p:cNvSpPr>
          <p:nvPr>
            <p:ph type="ftr" sz="quarter" idx="11"/>
          </p:nvPr>
        </p:nvSpPr>
        <p:spPr/>
        <p:txBody>
          <a:bodyPr/>
          <a:lstStyle/>
          <a:p>
            <a:pPr algn="ctr" rtl="0"/>
            <a:endParaRPr lang="zh-CN" altLang="en-US" sz="1200" kern="1200">
              <a:solidFill>
                <a:prstClr val="black">
                  <a:tint val="75000"/>
                </a:prstClr>
              </a:solidFill>
              <a:latin typeface="Calibri"/>
              <a:ea typeface="宋体"/>
              <a:cs typeface="+mn-cs"/>
            </a:endParaRPr>
          </a:p>
        </p:txBody>
      </p:sp>
      <p:sp>
        <p:nvSpPr>
          <p:cNvPr id="6" name="灯片编号占位符 5"/>
          <p:cNvSpPr>
            <a:spLocks noGrp="1"/>
          </p:cNvSpPr>
          <p:nvPr>
            <p:ph type="sldNum" sz="quarter" idx="12"/>
          </p:nvPr>
        </p:nvSpPr>
        <p:spPr/>
        <p:txBody>
          <a:bodyPr/>
          <a:lstStyle/>
          <a:p>
            <a:pPr algn="r" rtl="0"/>
            <a:fld id="{565CE74E-AB26-4998-AD42-012C4C1AD076}" type="slidenum">
              <a:rPr lang="zh-CN" altLang="en-US" sz="1200" kern="1200">
                <a:solidFill>
                  <a:prstClr val="black">
                    <a:tint val="75000"/>
                  </a:prstClr>
                </a:solidFill>
                <a:latin typeface="Calibri"/>
                <a:ea typeface="宋体"/>
                <a:cs typeface="+mn-cs"/>
              </a:rPr>
              <a:pPr algn="r" rtl="0"/>
              <a:t>‹#›</a:t>
            </a:fld>
            <a:endParaRPr lang="zh-CN" altLang="en-US" sz="1200" kern="1200">
              <a:solidFill>
                <a:prstClr val="black">
                  <a:tint val="75000"/>
                </a:prstClr>
              </a:solidFill>
              <a:latin typeface="Calibri"/>
              <a:ea typeface="宋体"/>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30A875F8-3D64-49C4-88E2-EC85489D1431}" type="slidenum">
              <a:rPr lang="zh-CN" altLang="zh-CN"/>
              <a:pPr>
                <a:defRPr/>
              </a:pPr>
              <a:t>‹#›</a:t>
            </a:fld>
            <a:endParaRPr lang="zh-CN" altLang="zh-CN"/>
          </a:p>
        </p:txBody>
      </p:sp>
    </p:spTree>
  </p:cSld>
  <p:clrMapOvr>
    <a:masterClrMapping/>
  </p:clrMapOvr>
  <mc:AlternateContent xmlns:mc="http://schemas.openxmlformats.org/markup-compatibility/2006">
    <mc:Choice xmlns="" xmlns:p14="http://schemas.microsoft.com/office/powerpoint/2010/main" Requires="p14">
      <p:transition spd="med" p14:dur="750">
        <p:pull/>
        <p:sndAc>
          <p:stSnd>
            <p:snd r:embed="" name="微信消息.wav"/>
          </p:stSnd>
        </p:sndAc>
      </p:transition>
    </mc:Choice>
    <mc:Fallback>
      <p:transition spd="med">
        <p:pull/>
        <p:sndAc>
          <p:stSnd>
            <p:snd r:embed="rId1" name="微信消息.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B9C4DF54-C0CD-4951-97D7-ABCD0F21C213}" type="datetimeFigureOut">
              <a:rPr lang="zh-CN" altLang="en-US" kern="1200">
                <a:solidFill>
                  <a:prstClr val="black">
                    <a:tint val="75000"/>
                  </a:prstClr>
                </a:solidFill>
                <a:latin typeface="Calibri"/>
                <a:ea typeface="宋体"/>
                <a:cs typeface="+mn-cs"/>
              </a:rPr>
              <a:pPr rtl="0"/>
              <a:t>2021-09-15</a:t>
            </a:fld>
            <a:endParaRPr lang="zh-CN" altLang="en-US" kern="1200">
              <a:solidFill>
                <a:prstClr val="black">
                  <a:tint val="75000"/>
                </a:prstClr>
              </a:solidFill>
              <a:latin typeface="Calibri"/>
              <a:ea typeface="宋体"/>
              <a:cs typeface="+mn-cs"/>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zh-CN" altLang="en-US" kern="1200">
              <a:solidFill>
                <a:prstClr val="black">
                  <a:tint val="75000"/>
                </a:prstClr>
              </a:solidFill>
              <a:latin typeface="Calibri"/>
              <a:ea typeface="宋体"/>
              <a:cs typeface="+mn-cs"/>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0CB201C6-914F-4451-A145-3163ACB9BAD3}" type="slidenum">
              <a:rPr lang="zh-CN" altLang="en-US" kern="1200">
                <a:solidFill>
                  <a:prstClr val="black">
                    <a:tint val="75000"/>
                  </a:prstClr>
                </a:solidFill>
                <a:latin typeface="Calibri"/>
                <a:ea typeface="宋体"/>
                <a:cs typeface="+mn-cs"/>
              </a:rPr>
              <a:pPr rtl="0"/>
              <a:t>‹#›</a:t>
            </a:fld>
            <a:endParaRPr lang="zh-CN" altLang="en-US" kern="1200">
              <a:solidFill>
                <a:prstClr val="black">
                  <a:tint val="75000"/>
                </a:prstClr>
              </a:solidFill>
              <a:latin typeface="Calibri"/>
              <a:ea typeface="宋体"/>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8E9ED"/>
        </a:solidFill>
        <a:effectLst/>
      </p:bgPr>
    </p:bg>
    <p:spTree>
      <p:nvGrpSpPr>
        <p:cNvPr id="1" name=""/>
        <p:cNvGrpSpPr/>
        <p:nvPr/>
      </p:nvGrpSpPr>
      <p:grpSpPr>
        <a:xfrm>
          <a:off x="0" y="0"/>
          <a:ext cx="0" cy="0"/>
          <a:chOff x="0" y="0"/>
          <a:chExt cx="0" cy="0"/>
        </a:xfrm>
      </p:grpSpPr>
      <p:pic>
        <p:nvPicPr>
          <p:cNvPr id="2" name="图片 1" descr="视频水印小"/>
          <p:cNvPicPr>
            <a:picLocks noChangeAspect="1"/>
          </p:cNvPicPr>
          <p:nvPr userDrawn="1"/>
        </p:nvPicPr>
        <p:blipFill>
          <a:blip r:embed="rId4" cstate="print"/>
          <a:stretch>
            <a:fillRect/>
          </a:stretch>
        </p:blipFill>
        <p:spPr>
          <a:xfrm>
            <a:off x="7407593" y="4791551"/>
            <a:ext cx="1581150" cy="219075"/>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1.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3.xml"/><Relationship Id="rId7"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7.jpeg"/><Relationship Id="rId5" Type="http://schemas.openxmlformats.org/officeDocument/2006/relationships/tags" Target="../tags/tag5.xml"/><Relationship Id="rId10" Type="http://schemas.openxmlformats.org/officeDocument/2006/relationships/image" Target="../media/image36.jpeg"/><Relationship Id="rId4" Type="http://schemas.openxmlformats.org/officeDocument/2006/relationships/tags" Target="../tags/tag4.xml"/><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8.jpe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36.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35.jpeg"/><Relationship Id="rId5" Type="http://schemas.openxmlformats.org/officeDocument/2006/relationships/tags" Target="../tags/tag11.xml"/><Relationship Id="rId10" Type="http://schemas.openxmlformats.org/officeDocument/2006/relationships/notesSlide" Target="../notesSlides/notesSlide4.xml"/><Relationship Id="rId4" Type="http://schemas.openxmlformats.org/officeDocument/2006/relationships/tags" Target="../tags/tag10.xml"/><Relationship Id="rId9"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8.jpe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36.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39.jpeg"/><Relationship Id="rId5" Type="http://schemas.openxmlformats.org/officeDocument/2006/relationships/tags" Target="../tags/tag19.xml"/><Relationship Id="rId10" Type="http://schemas.openxmlformats.org/officeDocument/2006/relationships/notesSlide" Target="../notesSlides/notesSlide5.xml"/><Relationship Id="rId4" Type="http://schemas.openxmlformats.org/officeDocument/2006/relationships/tags" Target="../tags/tag18.xml"/><Relationship Id="rId9"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emf"/><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3.jpeg"/><Relationship Id="rId5" Type="http://schemas.openxmlformats.org/officeDocument/2006/relationships/image" Target="../media/image8.jpeg"/><Relationship Id="rId10" Type="http://schemas.openxmlformats.org/officeDocument/2006/relationships/image" Target="../media/image44.png"/><Relationship Id="rId4" Type="http://schemas.openxmlformats.org/officeDocument/2006/relationships/image" Target="../media/image9.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所需图片\330388001592635641_副本.jpg"/>
          <p:cNvPicPr>
            <a:picLocks noChangeAspect="1" noChangeArrowheads="1"/>
          </p:cNvPicPr>
          <p:nvPr/>
        </p:nvPicPr>
        <p:blipFill>
          <a:blip r:embed="rId2" cstate="print">
            <a:clrChange>
              <a:clrFrom>
                <a:srgbClr val="F5F7F4"/>
              </a:clrFrom>
              <a:clrTo>
                <a:srgbClr val="F5F7F4">
                  <a:alpha val="0"/>
                </a:srgbClr>
              </a:clrTo>
            </a:clrChange>
          </a:blip>
          <a:srcRect/>
          <a:stretch>
            <a:fillRect/>
          </a:stretch>
        </p:blipFill>
        <p:spPr bwMode="auto">
          <a:xfrm>
            <a:off x="8360280" y="4357700"/>
            <a:ext cx="783720" cy="785800"/>
          </a:xfrm>
          <a:prstGeom prst="rect">
            <a:avLst/>
          </a:prstGeom>
          <a:noFill/>
        </p:spPr>
      </p:pic>
      <p:pic>
        <p:nvPicPr>
          <p:cNvPr id="10255" name="Picture 15" descr="https://img.zcool.cn/community/0104ea5bacd261a8012099c85992e6.jpg@1280w_1l_2o_100sh.jpg"/>
          <p:cNvPicPr>
            <a:picLocks noChangeAspect="1" noChangeArrowheads="1"/>
          </p:cNvPicPr>
          <p:nvPr/>
        </p:nvPicPr>
        <p:blipFill>
          <a:blip r:embed="rId3" cstate="print">
            <a:clrChange>
              <a:clrFrom>
                <a:srgbClr val="B17F4C"/>
              </a:clrFrom>
              <a:clrTo>
                <a:srgbClr val="B17F4C">
                  <a:alpha val="0"/>
                </a:srgbClr>
              </a:clrTo>
            </a:clrChange>
          </a:blip>
          <a:srcRect r="59133" b="10319"/>
          <a:stretch>
            <a:fillRect/>
          </a:stretch>
        </p:blipFill>
        <p:spPr bwMode="auto">
          <a:xfrm>
            <a:off x="285720" y="2357436"/>
            <a:ext cx="2571768" cy="2539604"/>
          </a:xfrm>
          <a:prstGeom prst="rect">
            <a:avLst/>
          </a:prstGeom>
          <a:noFill/>
        </p:spPr>
      </p:pic>
      <p:pic>
        <p:nvPicPr>
          <p:cNvPr id="17" name="Picture 15" descr="https://img.zcool.cn/community/0104ea5bacd261a8012099c85992e6.jpg@1280w_1l_2o_100sh.jpg"/>
          <p:cNvPicPr>
            <a:picLocks noChangeAspect="1" noChangeArrowheads="1"/>
          </p:cNvPicPr>
          <p:nvPr/>
        </p:nvPicPr>
        <p:blipFill>
          <a:blip r:embed="rId3" cstate="print">
            <a:clrChange>
              <a:clrFrom>
                <a:srgbClr val="B17F4C"/>
              </a:clrFrom>
              <a:clrTo>
                <a:srgbClr val="B17F4C">
                  <a:alpha val="0"/>
                </a:srgbClr>
              </a:clrTo>
            </a:clrChange>
          </a:blip>
          <a:srcRect l="42601" b="10319"/>
          <a:stretch>
            <a:fillRect/>
          </a:stretch>
        </p:blipFill>
        <p:spPr bwMode="auto">
          <a:xfrm>
            <a:off x="4643438" y="1214428"/>
            <a:ext cx="4700534" cy="3532589"/>
          </a:xfrm>
          <a:prstGeom prst="rect">
            <a:avLst/>
          </a:prstGeom>
          <a:noFill/>
        </p:spPr>
      </p:pic>
      <p:sp>
        <p:nvSpPr>
          <p:cNvPr id="19" name="Rectangle 6"/>
          <p:cNvSpPr>
            <a:spLocks noChangeArrowheads="1"/>
          </p:cNvSpPr>
          <p:nvPr/>
        </p:nvSpPr>
        <p:spPr bwMode="black">
          <a:xfrm>
            <a:off x="1428728" y="1927062"/>
            <a:ext cx="6715172" cy="769441"/>
          </a:xfrm>
          <a:prstGeom prst="rect">
            <a:avLst/>
          </a:prstGeom>
          <a:noFill/>
          <a:ln>
            <a:noFill/>
          </a:ln>
          <a:effectLst/>
        </p:spPr>
        <p:txBody>
          <a:bodyPr wrap="square">
            <a:spAutoFit/>
          </a:bodyPr>
          <a:lstStyle/>
          <a:p>
            <a:pPr algn="ctr" rtl="0">
              <a:defRPr/>
            </a:pPr>
            <a:r>
              <a:rPr lang="zh-CN" altLang="en-US" sz="4400" kern="1200" dirty="0">
                <a:ln>
                  <a:solidFill>
                    <a:prstClr val="white"/>
                  </a:solidFill>
                </a:ln>
                <a:solidFill>
                  <a:prstClr val="black"/>
                </a:solidFill>
                <a:latin typeface="方正超粗黑简体" pitchFamily="65" charset="-122"/>
                <a:ea typeface="方正超粗黑简体" pitchFamily="65" charset="-122"/>
                <a:cs typeface="方正清刻本悦宋简体" panose="02000000000000000000" charset="-122"/>
              </a:rPr>
              <a:t>隋唐制度的变化    创新</a:t>
            </a:r>
            <a:endParaRPr lang="zh-CN" altLang="en-US" sz="5400" kern="1200" dirty="0">
              <a:ln>
                <a:solidFill>
                  <a:prstClr val="white"/>
                </a:solidFill>
              </a:ln>
              <a:solidFill>
                <a:srgbClr val="800000"/>
              </a:solidFill>
              <a:effectLst>
                <a:outerShdw blurRad="38100" dist="38100" dir="2700000" algn="tl">
                  <a:srgbClr val="000000">
                    <a:alpha val="43137"/>
                  </a:srgbClr>
                </a:outerShdw>
              </a:effectLst>
              <a:latin typeface="方正超粗黑简体" pitchFamily="65" charset="-122"/>
              <a:ea typeface="方正超粗黑简体" pitchFamily="65" charset="-122"/>
              <a:cs typeface="方正清刻本悦宋简体" panose="02000000000000000000" charset="-122"/>
            </a:endParaRPr>
          </a:p>
        </p:txBody>
      </p:sp>
      <p:pic>
        <p:nvPicPr>
          <p:cNvPr id="20"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00100" y="1759729"/>
            <a:ext cx="803837" cy="973141"/>
          </a:xfrm>
          <a:prstGeom prst="rect">
            <a:avLst/>
          </a:prstGeom>
          <a:noFill/>
          <a:ln w="9525">
            <a:noFill/>
            <a:miter lim="800000"/>
            <a:headEnd/>
            <a:tailEnd/>
          </a:ln>
          <a:effectLst/>
        </p:spPr>
      </p:pic>
      <p:pic>
        <p:nvPicPr>
          <p:cNvPr id="21" name="Picture 15"/>
          <p:cNvPicPr>
            <a:picLocks noChangeAspect="1" noChangeArrowheads="1"/>
          </p:cNvPicPr>
          <p:nvPr/>
        </p:nvPicPr>
        <p:blipFill>
          <a:blip r:embed="rId5" cstate="print"/>
          <a:srcRect/>
          <a:stretch>
            <a:fillRect/>
          </a:stretch>
        </p:blipFill>
        <p:spPr bwMode="auto">
          <a:xfrm rot="757304">
            <a:off x="5572858" y="1884839"/>
            <a:ext cx="1233240" cy="796892"/>
          </a:xfrm>
          <a:prstGeom prst="rect">
            <a:avLst/>
          </a:prstGeom>
          <a:noFill/>
          <a:ln w="9525">
            <a:noFill/>
            <a:miter lim="800000"/>
            <a:headEnd/>
            <a:tailEnd/>
          </a:ln>
          <a:effectLst/>
        </p:spPr>
      </p:pic>
      <p:sp>
        <p:nvSpPr>
          <p:cNvPr id="22" name="Rectangle 6"/>
          <p:cNvSpPr>
            <a:spLocks noChangeArrowheads="1"/>
          </p:cNvSpPr>
          <p:nvPr/>
        </p:nvSpPr>
        <p:spPr bwMode="black">
          <a:xfrm>
            <a:off x="214283" y="578630"/>
            <a:ext cx="10812145" cy="400110"/>
          </a:xfrm>
          <a:prstGeom prst="rect">
            <a:avLst/>
          </a:prstGeom>
          <a:noFill/>
          <a:ln>
            <a:noFill/>
          </a:ln>
          <a:effectLst/>
        </p:spPr>
        <p:txBody>
          <a:bodyPr wrap="square">
            <a:spAutoFit/>
          </a:bodyPr>
          <a:lstStyle/>
          <a:p>
            <a:pPr algn="just" rtl="0">
              <a:defRPr/>
            </a:pPr>
            <a:r>
              <a:rPr lang="zh-CN" altLang="en-US" sz="2000" b="1" kern="1200" dirty="0">
                <a:solidFill>
                  <a:prstClr val="black"/>
                </a:solidFill>
                <a:latin typeface="黑体" pitchFamily="49" charset="-122"/>
                <a:ea typeface="黑体" pitchFamily="49" charset="-122"/>
                <a:cs typeface="方正清刻本悦宋简体" panose="02000000000000000000" charset="-122"/>
              </a:rPr>
              <a:t>第二单元  三国两晋南北朝的民族交融与隋唐统一多民族封建国家的发展</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clrChange>
              <a:clrFrom>
                <a:srgbClr val="DEDEDE"/>
              </a:clrFrom>
              <a:clrTo>
                <a:srgbClr val="DEDEDE">
                  <a:alpha val="0"/>
                </a:srgbClr>
              </a:clrTo>
            </a:clrChange>
          </a:blip>
          <a:srcRect l="2126" t="31944" r="3255" b="5673"/>
          <a:stretch>
            <a:fillRect/>
          </a:stretch>
        </p:blipFill>
        <p:spPr bwMode="auto">
          <a:xfrm>
            <a:off x="1500166" y="2786734"/>
            <a:ext cx="6357982" cy="2356766"/>
          </a:xfrm>
          <a:prstGeom prst="rect">
            <a:avLst/>
          </a:prstGeom>
          <a:noFill/>
          <a:ln w="9525">
            <a:noFill/>
            <a:miter lim="800000"/>
            <a:headEnd/>
            <a:tailEnd/>
          </a:ln>
          <a:effectLst/>
        </p:spPr>
      </p:pic>
      <p:sp>
        <p:nvSpPr>
          <p:cNvPr id="3" name="矩形 2"/>
          <p:cNvSpPr/>
          <p:nvPr/>
        </p:nvSpPr>
        <p:spPr>
          <a:xfrm>
            <a:off x="3000364" y="428610"/>
            <a:ext cx="5286412" cy="400110"/>
          </a:xfrm>
          <a:prstGeom prst="rect">
            <a:avLst/>
          </a:prstGeom>
        </p:spPr>
        <p:txBody>
          <a:bodyPr wrap="square">
            <a:spAutoFit/>
          </a:bodyPr>
          <a:lstStyle/>
          <a:p>
            <a:r>
              <a:rPr lang="zh-CN" altLang="en-US" sz="2000" b="1" dirty="0" smtClean="0">
                <a:solidFill>
                  <a:srgbClr val="C00000"/>
                </a:solidFill>
                <a:latin typeface="方正卡通简体" pitchFamily="65" charset="-122"/>
                <a:ea typeface="方正卡通简体" pitchFamily="65" charset="-122"/>
              </a:rPr>
              <a:t>选官制度演变的发展趋势？</a:t>
            </a:r>
          </a:p>
        </p:txBody>
      </p:sp>
      <p:sp>
        <p:nvSpPr>
          <p:cNvPr id="4" name="形状 29"/>
          <p:cNvSpPr/>
          <p:nvPr/>
        </p:nvSpPr>
        <p:spPr>
          <a:xfrm>
            <a:off x="282496" y="1000131"/>
            <a:ext cx="6120000" cy="360000"/>
          </a:xfrm>
          <a:prstGeom prst="rect">
            <a:avLst/>
          </a:prstGeom>
          <a:solidFill>
            <a:schemeClr val="bg2">
              <a:lumMod val="90000"/>
            </a:schemeClr>
          </a:solidFill>
          <a:ln w="25400" cap="flat" cmpd="sng">
            <a:noFill/>
            <a:prstDash val="solid"/>
          </a:ln>
        </p:spPr>
        <p:style>
          <a:lnRef idx="2">
            <a:schemeClr val="accent6"/>
          </a:lnRef>
          <a:fillRef idx="1">
            <a:schemeClr val="lt1"/>
          </a:fillRef>
          <a:effectRef idx="0">
            <a:schemeClr val="accent6"/>
          </a:effectRef>
          <a:fontRef idx="minor">
            <a:schemeClr val="dk1"/>
          </a:fontRef>
        </p:style>
        <p:txBody>
          <a:bodyPr vert="horz" wrap="square" lIns="91440" tIns="45720" rIns="91440" bIns="45720" anchor="ctr">
            <a:noAutofit/>
          </a:bodyPr>
          <a:lstStyle/>
          <a:p>
            <a:pPr marL="0" indent="0" algn="l" defTabSz="914400" eaLnBrk="1" latinLnBrk="0" hangingPunct="1">
              <a:lnSpc>
                <a:spcPct val="100000"/>
              </a:lnSpc>
              <a:spcBef>
                <a:spcPts val="0"/>
              </a:spcBef>
              <a:spcAft>
                <a:spcPts val="0"/>
              </a:spcAft>
              <a:buFontTx/>
              <a:buNone/>
            </a:pPr>
            <a:r>
              <a:rPr sz="2000" b="1" dirty="0">
                <a:solidFill>
                  <a:srgbClr val="000000"/>
                </a:solidFill>
                <a:latin typeface="江西拙楷" pitchFamily="2" charset="-122"/>
                <a:ea typeface="江西拙楷" pitchFamily="2" charset="-122"/>
              </a:rPr>
              <a:t>选拔标准</a:t>
            </a:r>
            <a:r>
              <a:rPr sz="2000" b="1" dirty="0" smtClean="0">
                <a:solidFill>
                  <a:srgbClr val="000000"/>
                </a:solidFill>
                <a:latin typeface="江西拙楷" pitchFamily="2" charset="-122"/>
                <a:ea typeface="江西拙楷" pitchFamily="2" charset="-122"/>
              </a:rPr>
              <a:t>：</a:t>
            </a:r>
            <a:endParaRPr lang="ko-KR" altLang="en-US" sz="2000" b="1" dirty="0">
              <a:solidFill>
                <a:srgbClr val="000000"/>
              </a:solidFill>
              <a:latin typeface="江西拙楷" pitchFamily="2" charset="-122"/>
              <a:ea typeface="楷体" panose="02010609060101010101" charset="-122"/>
            </a:endParaRPr>
          </a:p>
        </p:txBody>
      </p:sp>
      <p:sp>
        <p:nvSpPr>
          <p:cNvPr id="5" name="形状 30"/>
          <p:cNvSpPr/>
          <p:nvPr/>
        </p:nvSpPr>
        <p:spPr>
          <a:xfrm>
            <a:off x="281225" y="1465400"/>
            <a:ext cx="6120000" cy="360000"/>
          </a:xfrm>
          <a:prstGeom prst="rect">
            <a:avLst/>
          </a:prstGeom>
          <a:solidFill>
            <a:schemeClr val="bg1">
              <a:lumMod val="85000"/>
            </a:schemeClr>
          </a:solidFill>
          <a:ln w="25400" cap="flat" cmpd="sng">
            <a:noFill/>
            <a:prstDash val="solid"/>
          </a:ln>
        </p:spPr>
        <p:style>
          <a:lnRef idx="2">
            <a:schemeClr val="accent6"/>
          </a:lnRef>
          <a:fillRef idx="1">
            <a:schemeClr val="lt1"/>
          </a:fillRef>
          <a:effectRef idx="0">
            <a:schemeClr val="accent6"/>
          </a:effectRef>
          <a:fontRef idx="minor">
            <a:schemeClr val="dk1"/>
          </a:fontRef>
        </p:style>
        <p:txBody>
          <a:bodyPr vert="horz" wrap="square" lIns="91440" tIns="45720" rIns="91440" bIns="45720" anchor="ctr">
            <a:noAutofit/>
          </a:bodyPr>
          <a:lstStyle/>
          <a:p>
            <a:pPr marL="0" indent="0" algn="l" defTabSz="914400" eaLnBrk="1" latinLnBrk="0" hangingPunct="1">
              <a:lnSpc>
                <a:spcPct val="100000"/>
              </a:lnSpc>
              <a:spcBef>
                <a:spcPts val="0"/>
              </a:spcBef>
              <a:spcAft>
                <a:spcPts val="0"/>
              </a:spcAft>
              <a:buFontTx/>
              <a:buNone/>
            </a:pPr>
            <a:r>
              <a:rPr sz="2000" b="1" dirty="0">
                <a:solidFill>
                  <a:srgbClr val="000000"/>
                </a:solidFill>
                <a:latin typeface="江西拙楷" pitchFamily="2" charset="-122"/>
                <a:ea typeface="江西拙楷" pitchFamily="2" charset="-122"/>
              </a:rPr>
              <a:t>选拔方式</a:t>
            </a:r>
            <a:r>
              <a:rPr sz="2000" b="1" dirty="0" smtClean="0">
                <a:solidFill>
                  <a:srgbClr val="000000"/>
                </a:solidFill>
                <a:latin typeface="江西拙楷" pitchFamily="2" charset="-122"/>
                <a:ea typeface="江西拙楷" pitchFamily="2" charset="-122"/>
              </a:rPr>
              <a:t>：</a:t>
            </a:r>
            <a:endParaRPr lang="ko-KR" altLang="en-US" sz="2000" b="1" dirty="0">
              <a:solidFill>
                <a:srgbClr val="000000"/>
              </a:solidFill>
              <a:latin typeface="江西拙楷" pitchFamily="2" charset="-122"/>
              <a:ea typeface="楷体" panose="02010609060101010101" charset="-122"/>
            </a:endParaRPr>
          </a:p>
        </p:txBody>
      </p:sp>
      <p:sp>
        <p:nvSpPr>
          <p:cNvPr id="6" name="形状 31"/>
          <p:cNvSpPr/>
          <p:nvPr/>
        </p:nvSpPr>
        <p:spPr>
          <a:xfrm>
            <a:off x="282495" y="1928825"/>
            <a:ext cx="6120000" cy="360000"/>
          </a:xfrm>
          <a:prstGeom prst="rect">
            <a:avLst/>
          </a:prstGeom>
          <a:solidFill>
            <a:schemeClr val="accent4">
              <a:lumMod val="40000"/>
              <a:lumOff val="60000"/>
            </a:schemeClr>
          </a:solidFill>
          <a:ln w="25400" cap="flat" cmpd="sng">
            <a:noFill/>
            <a:prstDash val="solid"/>
          </a:ln>
        </p:spPr>
        <p:style>
          <a:lnRef idx="2">
            <a:schemeClr val="accent6"/>
          </a:lnRef>
          <a:fillRef idx="1">
            <a:schemeClr val="lt1"/>
          </a:fillRef>
          <a:effectRef idx="0">
            <a:schemeClr val="accent6"/>
          </a:effectRef>
          <a:fontRef idx="minor">
            <a:schemeClr val="dk1"/>
          </a:fontRef>
        </p:style>
        <p:txBody>
          <a:bodyPr vert="horz" wrap="square" lIns="91440" tIns="45720" rIns="91440" bIns="45720" anchor="ctr">
            <a:noAutofit/>
          </a:bodyPr>
          <a:lstStyle/>
          <a:p>
            <a:pPr marL="0" indent="0" algn="l" defTabSz="914400" eaLnBrk="1" latinLnBrk="0" hangingPunct="1">
              <a:lnSpc>
                <a:spcPct val="100000"/>
              </a:lnSpc>
              <a:spcBef>
                <a:spcPts val="0"/>
              </a:spcBef>
              <a:spcAft>
                <a:spcPts val="0"/>
              </a:spcAft>
              <a:buFontTx/>
              <a:buNone/>
            </a:pPr>
            <a:r>
              <a:rPr sz="2000" b="1" dirty="0">
                <a:solidFill>
                  <a:srgbClr val="000000"/>
                </a:solidFill>
                <a:latin typeface="江西拙楷" pitchFamily="2" charset="-122"/>
                <a:ea typeface="江西拙楷" pitchFamily="2" charset="-122"/>
              </a:rPr>
              <a:t>选拔原则</a:t>
            </a:r>
            <a:r>
              <a:rPr sz="2000" b="1" dirty="0" smtClean="0">
                <a:solidFill>
                  <a:srgbClr val="000000"/>
                </a:solidFill>
                <a:latin typeface="江西拙楷" pitchFamily="2" charset="-122"/>
                <a:ea typeface="江西拙楷" pitchFamily="2" charset="-122"/>
              </a:rPr>
              <a:t>：</a:t>
            </a:r>
            <a:endParaRPr lang="ko-KR" altLang="en-US" sz="2000" b="1" dirty="0">
              <a:solidFill>
                <a:srgbClr val="000000"/>
              </a:solidFill>
              <a:latin typeface="江西拙楷" pitchFamily="2" charset="-122"/>
              <a:ea typeface="楷体" panose="02010609060101010101" charset="-122"/>
            </a:endParaRPr>
          </a:p>
        </p:txBody>
      </p:sp>
      <p:sp>
        <p:nvSpPr>
          <p:cNvPr id="7" name="文本框 44"/>
          <p:cNvSpPr txBox="1"/>
          <p:nvPr/>
        </p:nvSpPr>
        <p:spPr>
          <a:xfrm>
            <a:off x="1000099" y="1000132"/>
            <a:ext cx="5715041" cy="400110"/>
          </a:xfrm>
          <a:prstGeom prst="rect">
            <a:avLst/>
          </a:prstGeom>
          <a:noFill/>
          <a:ln w="0">
            <a:noFill/>
          </a:ln>
        </p:spPr>
        <p:txBody>
          <a:bodyPr vert="horz" wrap="square" lIns="91440" tIns="45720" rIns="91440" bIns="45720" anchor="t">
            <a:spAutoFit/>
          </a:bodyPr>
          <a:lstStyle/>
          <a:p>
            <a:pPr marL="0" indent="0" algn="just" defTabSz="914400" eaLnBrk="1" latinLnBrk="0" hangingPunct="1">
              <a:lnSpc>
                <a:spcPct val="100000"/>
              </a:lnSpc>
              <a:spcBef>
                <a:spcPts val="0"/>
              </a:spcBef>
              <a:spcAft>
                <a:spcPts val="0"/>
              </a:spcAft>
              <a:buFontTx/>
              <a:buNone/>
            </a:pPr>
            <a:r>
              <a:rPr lang="en-US" altLang="zh-CN" sz="2000" dirty="0">
                <a:solidFill>
                  <a:srgbClr val="FF0000"/>
                </a:solidFill>
                <a:latin typeface="江西拙楷" pitchFamily="2" charset="-122"/>
                <a:ea typeface="江西拙楷" pitchFamily="2" charset="-122"/>
              </a:rPr>
              <a:t>        </a:t>
            </a:r>
            <a:r>
              <a:rPr lang="zh-CN" altLang="en-US" sz="2000" dirty="0">
                <a:solidFill>
                  <a:srgbClr val="FF0000"/>
                </a:solidFill>
                <a:latin typeface="江西拙楷" pitchFamily="2" charset="-122"/>
                <a:ea typeface="江西拙楷" pitchFamily="2" charset="-122"/>
              </a:rPr>
              <a:t>由家世门第、财产等级演变为才能学识。</a:t>
            </a:r>
            <a:endParaRPr lang="ko-KR" altLang="en-US" sz="2000" dirty="0">
              <a:solidFill>
                <a:srgbClr val="FF0000"/>
              </a:solidFill>
              <a:latin typeface="江西拙楷" pitchFamily="2" charset="-122"/>
              <a:ea typeface="黑体" panose="02010609060101010101" charset="-122"/>
            </a:endParaRPr>
          </a:p>
        </p:txBody>
      </p:sp>
      <p:sp>
        <p:nvSpPr>
          <p:cNvPr id="8" name="文本框 45"/>
          <p:cNvSpPr txBox="1"/>
          <p:nvPr/>
        </p:nvSpPr>
        <p:spPr>
          <a:xfrm>
            <a:off x="857223" y="1885906"/>
            <a:ext cx="5715041" cy="400110"/>
          </a:xfrm>
          <a:prstGeom prst="rect">
            <a:avLst/>
          </a:prstGeom>
          <a:noFill/>
        </p:spPr>
        <p:txBody>
          <a:bodyPr vert="horz" wrap="square" lIns="91440" tIns="45720" rIns="91440" bIns="45720" anchor="t">
            <a:spAutoFit/>
          </a:bodyPr>
          <a:lstStyle/>
          <a:p>
            <a:pPr marL="0" indent="0" algn="just" defTabSz="914400" eaLnBrk="1" latinLnBrk="0" hangingPunct="1">
              <a:lnSpc>
                <a:spcPct val="100000"/>
              </a:lnSpc>
              <a:spcBef>
                <a:spcPts val="0"/>
              </a:spcBef>
              <a:spcAft>
                <a:spcPts val="0"/>
              </a:spcAft>
              <a:buFontTx/>
              <a:buNone/>
            </a:pPr>
            <a:r>
              <a:rPr sz="2000" b="1" dirty="0">
                <a:solidFill>
                  <a:srgbClr val="FF0000"/>
                </a:solidFill>
                <a:latin typeface="江西拙楷" pitchFamily="2" charset="-122"/>
                <a:ea typeface="江西拙楷" pitchFamily="2" charset="-122"/>
              </a:rPr>
              <a:t>          </a:t>
            </a:r>
            <a:r>
              <a:rPr lang="zh-CN" altLang="en-US" sz="2000" dirty="0">
                <a:solidFill>
                  <a:srgbClr val="FF0000"/>
                </a:solidFill>
                <a:latin typeface="江西拙楷" pitchFamily="2" charset="-122"/>
                <a:ea typeface="江西拙楷" pitchFamily="2" charset="-122"/>
              </a:rPr>
              <a:t>逐渐走向制度化，体现相对的公平公开。</a:t>
            </a:r>
            <a:endParaRPr lang="ko-KR" altLang="en-US" sz="2000" dirty="0">
              <a:solidFill>
                <a:srgbClr val="FF0000"/>
              </a:solidFill>
              <a:latin typeface="江西拙楷" pitchFamily="2" charset="-122"/>
              <a:ea typeface="黑体" panose="02010609060101010101" charset="-122"/>
            </a:endParaRPr>
          </a:p>
        </p:txBody>
      </p:sp>
      <p:sp>
        <p:nvSpPr>
          <p:cNvPr id="9" name="文本框 46"/>
          <p:cNvSpPr txBox="1"/>
          <p:nvPr/>
        </p:nvSpPr>
        <p:spPr>
          <a:xfrm>
            <a:off x="995674" y="1428760"/>
            <a:ext cx="5719466" cy="400110"/>
          </a:xfrm>
          <a:prstGeom prst="rect">
            <a:avLst/>
          </a:prstGeom>
          <a:noFill/>
        </p:spPr>
        <p:txBody>
          <a:bodyPr vert="horz" wrap="square" lIns="91440" tIns="45720" rIns="91440" bIns="45720" anchor="t">
            <a:spAutoFit/>
          </a:bodyPr>
          <a:lstStyle/>
          <a:p>
            <a:pPr marL="0" indent="0" algn="just" defTabSz="914400" eaLnBrk="1" latinLnBrk="0" hangingPunct="1">
              <a:lnSpc>
                <a:spcPct val="100000"/>
              </a:lnSpc>
              <a:spcBef>
                <a:spcPts val="0"/>
              </a:spcBef>
              <a:spcAft>
                <a:spcPts val="0"/>
              </a:spcAft>
              <a:buFontTx/>
              <a:buNone/>
            </a:pPr>
            <a:r>
              <a:rPr sz="2000" dirty="0">
                <a:solidFill>
                  <a:srgbClr val="FF0000"/>
                </a:solidFill>
                <a:latin typeface="江西拙楷" pitchFamily="2" charset="-122"/>
                <a:ea typeface="江西拙楷" pitchFamily="2" charset="-122"/>
              </a:rPr>
              <a:t>        </a:t>
            </a:r>
            <a:r>
              <a:rPr lang="zh-CN" altLang="en-US" sz="2000" dirty="0" smtClean="0">
                <a:solidFill>
                  <a:srgbClr val="FF0000"/>
                </a:solidFill>
                <a:latin typeface="江西拙楷" pitchFamily="2" charset="-122"/>
                <a:ea typeface="江西拙楷" pitchFamily="2" charset="-122"/>
              </a:rPr>
              <a:t>由地方评定、推荐演变为中央考试选拔。</a:t>
            </a:r>
            <a:endParaRPr lang="ko-KR" altLang="en-US" sz="2000" dirty="0">
              <a:solidFill>
                <a:srgbClr val="FF0000"/>
              </a:solidFill>
              <a:latin typeface="江西拙楷" pitchFamily="2" charset="-122"/>
            </a:endParaRPr>
          </a:p>
        </p:txBody>
      </p:sp>
      <p:sp>
        <p:nvSpPr>
          <p:cNvPr id="10" name="形状 31"/>
          <p:cNvSpPr/>
          <p:nvPr/>
        </p:nvSpPr>
        <p:spPr>
          <a:xfrm>
            <a:off x="285720" y="2357454"/>
            <a:ext cx="6120000" cy="360000"/>
          </a:xfrm>
          <a:prstGeom prst="rect">
            <a:avLst/>
          </a:prstGeom>
          <a:solidFill>
            <a:schemeClr val="bg2">
              <a:lumMod val="75000"/>
            </a:schemeClr>
          </a:solidFill>
          <a:ln w="25400" cap="flat" cmpd="sng">
            <a:noFill/>
            <a:prstDash val="solid"/>
          </a:ln>
        </p:spPr>
        <p:style>
          <a:lnRef idx="2">
            <a:schemeClr val="accent6"/>
          </a:lnRef>
          <a:fillRef idx="1">
            <a:schemeClr val="lt1"/>
          </a:fillRef>
          <a:effectRef idx="0">
            <a:schemeClr val="accent6"/>
          </a:effectRef>
          <a:fontRef idx="minor">
            <a:schemeClr val="dk1"/>
          </a:fontRef>
        </p:style>
        <p:txBody>
          <a:bodyPr vert="horz" wrap="square" lIns="91440" tIns="45720" rIns="91440" bIns="45720" anchor="ctr">
            <a:noAutofit/>
          </a:bodyPr>
          <a:lstStyle/>
          <a:p>
            <a:pPr marL="0" indent="0" algn="l" defTabSz="914400" eaLnBrk="1" latinLnBrk="0" hangingPunct="1">
              <a:lnSpc>
                <a:spcPct val="100000"/>
              </a:lnSpc>
              <a:spcBef>
                <a:spcPts val="0"/>
              </a:spcBef>
              <a:spcAft>
                <a:spcPts val="0"/>
              </a:spcAft>
              <a:buFontTx/>
              <a:buNone/>
            </a:pPr>
            <a:r>
              <a:rPr lang="zh-CN" altLang="en-US" sz="2000" b="1" dirty="0">
                <a:solidFill>
                  <a:srgbClr val="000000"/>
                </a:solidFill>
                <a:latin typeface="江西拙楷" pitchFamily="2" charset="-122"/>
                <a:ea typeface="江西拙楷" pitchFamily="2" charset="-122"/>
              </a:rPr>
              <a:t>选官基础</a:t>
            </a:r>
            <a:r>
              <a:rPr sz="2000" b="1" dirty="0" smtClean="0">
                <a:solidFill>
                  <a:srgbClr val="000000"/>
                </a:solidFill>
                <a:latin typeface="江西拙楷" pitchFamily="2" charset="-122"/>
                <a:ea typeface="江西拙楷" pitchFamily="2" charset="-122"/>
              </a:rPr>
              <a:t>：</a:t>
            </a:r>
            <a:endParaRPr lang="ko-KR" altLang="en-US" sz="2000" b="1" dirty="0">
              <a:solidFill>
                <a:srgbClr val="000000"/>
              </a:solidFill>
              <a:latin typeface="江西拙楷" pitchFamily="2" charset="-122"/>
              <a:ea typeface="楷体" panose="02010609060101010101" charset="-122"/>
            </a:endParaRPr>
          </a:p>
        </p:txBody>
      </p:sp>
      <p:sp>
        <p:nvSpPr>
          <p:cNvPr id="11" name="矩形 10"/>
          <p:cNvSpPr/>
          <p:nvPr/>
        </p:nvSpPr>
        <p:spPr>
          <a:xfrm>
            <a:off x="1000100" y="2357454"/>
            <a:ext cx="5601255" cy="400110"/>
          </a:xfrm>
          <a:prstGeom prst="rect">
            <a:avLst/>
          </a:prstGeom>
        </p:spPr>
        <p:txBody>
          <a:bodyPr wrap="square">
            <a:spAutoFit/>
          </a:bodyPr>
          <a:lstStyle/>
          <a:p>
            <a:r>
              <a:rPr lang="en-US" altLang="zh-CN" sz="2000" dirty="0">
                <a:solidFill>
                  <a:srgbClr val="FF0000"/>
                </a:solidFill>
                <a:latin typeface="江西拙楷" pitchFamily="2" charset="-122"/>
                <a:ea typeface="江西拙楷" pitchFamily="2" charset="-122"/>
              </a:rPr>
              <a:t>        </a:t>
            </a:r>
            <a:r>
              <a:rPr lang="zh-CN" altLang="zh-CN" sz="2000" dirty="0">
                <a:solidFill>
                  <a:srgbClr val="FF0000"/>
                </a:solidFill>
                <a:latin typeface="江西拙楷" pitchFamily="2" charset="-122"/>
                <a:ea typeface="江西拙楷" pitchFamily="2" charset="-122"/>
              </a:rPr>
              <a:t>基础日益扩大，官员</a:t>
            </a:r>
            <a:r>
              <a:rPr lang="zh-CN" altLang="zh-CN" sz="2000" dirty="0" smtClean="0">
                <a:solidFill>
                  <a:srgbClr val="FF0000"/>
                </a:solidFill>
                <a:latin typeface="江西拙楷" pitchFamily="2" charset="-122"/>
                <a:ea typeface="江西拙楷" pitchFamily="2" charset="-122"/>
              </a:rPr>
              <a:t>素质不断</a:t>
            </a:r>
            <a:r>
              <a:rPr lang="zh-CN" altLang="zh-CN" sz="2000" dirty="0">
                <a:solidFill>
                  <a:srgbClr val="FF0000"/>
                </a:solidFill>
                <a:latin typeface="江西拙楷" pitchFamily="2" charset="-122"/>
                <a:ea typeface="江西拙楷" pitchFamily="2" charset="-122"/>
              </a:rPr>
              <a:t>提高。 </a:t>
            </a:r>
            <a:endParaRPr lang="zh-CN" altLang="en-US" sz="2000" dirty="0">
              <a:solidFill>
                <a:srgbClr val="FF0000"/>
              </a:solidFill>
              <a:latin typeface="江西拙楷" pitchFamily="2" charset="-122"/>
              <a:ea typeface="江西拙楷" pitchFamily="2" charset="-122"/>
            </a:endParaRPr>
          </a:p>
        </p:txBody>
      </p:sp>
      <p:sp>
        <p:nvSpPr>
          <p:cNvPr id="12" name="文本框 2"/>
          <p:cNvSpPr txBox="1"/>
          <p:nvPr/>
        </p:nvSpPr>
        <p:spPr>
          <a:xfrm>
            <a:off x="329091" y="326233"/>
            <a:ext cx="3252301" cy="410573"/>
          </a:xfrm>
          <a:prstGeom prst="rect">
            <a:avLst/>
          </a:prstGeom>
          <a:noFill/>
        </p:spPr>
        <p:txBody>
          <a:bodyPr wrap="square" lIns="71321" tIns="35661" rIns="71321" bIns="35661" rtlCol="0">
            <a:spAutoFit/>
          </a:bodyPr>
          <a:lstStyle/>
          <a:p>
            <a:pPr algn="l"/>
            <a:r>
              <a:rPr lang="en-US" altLang="zh-CN" sz="2200" b="1" dirty="0" smtClean="0">
                <a:latin typeface="江西拙楷" pitchFamily="2" charset="-122"/>
                <a:ea typeface="江西拙楷" pitchFamily="2" charset="-122"/>
              </a:rPr>
              <a:t>1.2  </a:t>
            </a:r>
            <a:r>
              <a:rPr lang="zh-CN" altLang="en-US" sz="2200" b="1" dirty="0" smtClean="0">
                <a:latin typeface="江西拙楷" pitchFamily="2" charset="-122"/>
                <a:ea typeface="江西拙楷" pitchFamily="2" charset="-122"/>
              </a:rPr>
              <a:t>选官 </a:t>
            </a:r>
            <a:r>
              <a:rPr lang="en-US" altLang="zh-CN" sz="2200" b="1" dirty="0" smtClean="0">
                <a:latin typeface="江西拙楷" pitchFamily="2" charset="-122"/>
                <a:ea typeface="江西拙楷" pitchFamily="2" charset="-122"/>
              </a:rPr>
              <a:t>· </a:t>
            </a:r>
            <a:r>
              <a:rPr lang="zh-CN" altLang="en-US" sz="2200" b="1" dirty="0" smtClean="0">
                <a:latin typeface="江西拙楷" pitchFamily="2" charset="-122"/>
                <a:ea typeface="江西拙楷" pitchFamily="2" charset="-122"/>
              </a:rPr>
              <a:t>演变趋势</a:t>
            </a:r>
            <a:endParaRPr lang="zh-CN" altLang="en-US" sz="2200" b="1" dirty="0">
              <a:latin typeface="江西拙楷" pitchFamily="2" charset="-122"/>
              <a:ea typeface="江西拙楷"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p:bldP spid="8" grpId="0"/>
      <p:bldP spid="9"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Administrator\Desktop\微信图片_20200807141837.jpg"/>
          <p:cNvPicPr>
            <a:picLocks noChangeAspect="1" noChangeArrowheads="1"/>
          </p:cNvPicPr>
          <p:nvPr/>
        </p:nvPicPr>
        <p:blipFill>
          <a:blip r:embed="rId2" cstate="print"/>
          <a:srcRect l="59375" t="29687" b="66406"/>
          <a:stretch>
            <a:fillRect/>
          </a:stretch>
        </p:blipFill>
        <p:spPr bwMode="auto">
          <a:xfrm rot="829146">
            <a:off x="10344" y="594862"/>
            <a:ext cx="7181489" cy="3349811"/>
          </a:xfrm>
          <a:prstGeom prst="snip2DiagRect">
            <a:avLst>
              <a:gd name="adj1" fmla="val 0"/>
              <a:gd name="adj2" fmla="val 50000"/>
            </a:avLst>
          </a:prstGeom>
          <a:noFill/>
        </p:spPr>
      </p:pic>
      <p:sp>
        <p:nvSpPr>
          <p:cNvPr id="3" name="矩形 2"/>
          <p:cNvSpPr/>
          <p:nvPr/>
        </p:nvSpPr>
        <p:spPr>
          <a:xfrm>
            <a:off x="0" y="1807363"/>
            <a:ext cx="9144000" cy="385765"/>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 Placeholder 33"/>
          <p:cNvSpPr txBox="1"/>
          <p:nvPr/>
        </p:nvSpPr>
        <p:spPr>
          <a:xfrm>
            <a:off x="1285853" y="1357304"/>
            <a:ext cx="3571899" cy="103255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buNone/>
            </a:pPr>
            <a:r>
              <a:rPr lang="en-US" altLang="zh-CN" sz="8000" dirty="0" smtClean="0">
                <a:solidFill>
                  <a:prstClr val="black"/>
                </a:solidFill>
                <a:latin typeface="Impact" panose="020B0806030902050204" pitchFamily="34" charset="0"/>
                <a:ea typeface="江西拙楷" pitchFamily="2" charset="-122"/>
              </a:rPr>
              <a:t>02·</a:t>
            </a:r>
            <a:endParaRPr lang="zh-CN" altLang="en-US" sz="3600" b="1" spc="78" dirty="0">
              <a:solidFill>
                <a:schemeClr val="accent6">
                  <a:lumMod val="75000"/>
                </a:schemeClr>
              </a:solidFill>
              <a:latin typeface="江西拙楷" pitchFamily="2" charset="-122"/>
              <a:ea typeface="江西拙楷" pitchFamily="2" charset="-122"/>
            </a:endParaRPr>
          </a:p>
        </p:txBody>
      </p:sp>
      <p:sp>
        <p:nvSpPr>
          <p:cNvPr id="5" name="矩形 4"/>
          <p:cNvSpPr/>
          <p:nvPr/>
        </p:nvSpPr>
        <p:spPr>
          <a:xfrm>
            <a:off x="3000364" y="1428742"/>
            <a:ext cx="2481705" cy="769441"/>
          </a:xfrm>
          <a:prstGeom prst="rect">
            <a:avLst/>
          </a:prstGeom>
        </p:spPr>
        <p:txBody>
          <a:bodyPr wrap="none">
            <a:spAutoFit/>
          </a:bodyPr>
          <a:lstStyle/>
          <a:p>
            <a:r>
              <a:rPr lang="zh-CN" altLang="en-US" sz="4400" b="1" spc="78" dirty="0" smtClean="0">
                <a:ln>
                  <a:solidFill>
                    <a:schemeClr val="bg1"/>
                  </a:solidFill>
                </a:ln>
                <a:latin typeface="江西拙楷" pitchFamily="2" charset="-122"/>
                <a:ea typeface="江西拙楷" pitchFamily="2" charset="-122"/>
              </a:rPr>
              <a:t>中央官制</a:t>
            </a:r>
          </a:p>
        </p:txBody>
      </p:sp>
      <p:pic>
        <p:nvPicPr>
          <p:cNvPr id="9" name="Picture 2" descr="C:\Users\Administrator\Desktop\微信图片_20200731214905_副本.jpg"/>
          <p:cNvPicPr>
            <a:picLocks noChangeAspect="1" noChangeArrowheads="1"/>
          </p:cNvPicPr>
          <p:nvPr/>
        </p:nvPicPr>
        <p:blipFill>
          <a:blip r:embed="rId3" cstate="print">
            <a:clrChange>
              <a:clrFrom>
                <a:srgbClr val="FFFFFF"/>
              </a:clrFrom>
              <a:clrTo>
                <a:srgbClr val="FFFFFF">
                  <a:alpha val="0"/>
                </a:srgbClr>
              </a:clrTo>
            </a:clrChange>
            <a:lum contrast="10000"/>
          </a:blip>
          <a:srcRect t="54898"/>
          <a:stretch>
            <a:fillRect/>
          </a:stretch>
        </p:blipFill>
        <p:spPr bwMode="auto">
          <a:xfrm rot="987336" flipV="1">
            <a:off x="3720980" y="1727128"/>
            <a:ext cx="4516753" cy="271464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329091" y="326233"/>
            <a:ext cx="3252301" cy="410573"/>
          </a:xfrm>
          <a:prstGeom prst="rect">
            <a:avLst/>
          </a:prstGeom>
          <a:noFill/>
        </p:spPr>
        <p:txBody>
          <a:bodyPr wrap="square" lIns="71321" tIns="35661" rIns="71321" bIns="35661" rtlCol="0">
            <a:spAutoFit/>
          </a:bodyPr>
          <a:lstStyle/>
          <a:p>
            <a:pPr algn="l"/>
            <a:r>
              <a:rPr lang="en-US" altLang="zh-CN" sz="2200" b="1" dirty="0" smtClean="0">
                <a:latin typeface="江西拙楷" pitchFamily="2" charset="-122"/>
                <a:ea typeface="江西拙楷" pitchFamily="2" charset="-122"/>
              </a:rPr>
              <a:t>2.1  </a:t>
            </a:r>
            <a:r>
              <a:rPr lang="zh-CN" altLang="en-US" sz="2200" b="1" dirty="0" smtClean="0">
                <a:latin typeface="江西拙楷" pitchFamily="2" charset="-122"/>
                <a:ea typeface="江西拙楷" pitchFamily="2" charset="-122"/>
              </a:rPr>
              <a:t>中央官制的演变</a:t>
            </a:r>
            <a:endParaRPr lang="zh-CN" altLang="en-US" sz="2200" b="1" dirty="0">
              <a:latin typeface="江西拙楷" pitchFamily="2" charset="-122"/>
              <a:ea typeface="江西拙楷" pitchFamily="2" charset="-122"/>
            </a:endParaRPr>
          </a:p>
        </p:txBody>
      </p:sp>
      <p:sp>
        <p:nvSpPr>
          <p:cNvPr id="27" name="Text Box 22">
            <a:hlinkClick r:id="rId2" action="ppaction://hlinksldjump"/>
          </p:cNvPr>
          <p:cNvSpPr txBox="1">
            <a:spLocks noChangeArrowheads="1"/>
          </p:cNvSpPr>
          <p:nvPr/>
        </p:nvSpPr>
        <p:spPr bwMode="auto">
          <a:xfrm>
            <a:off x="1571608" y="928676"/>
            <a:ext cx="492443" cy="4615816"/>
          </a:xfrm>
          <a:prstGeom prst="rect">
            <a:avLst/>
          </a:prstGeom>
          <a:noFill/>
          <a:ln w="9525" algn="ctr">
            <a:noFill/>
            <a:miter lim="800000"/>
          </a:ln>
          <a:effectLst/>
        </p:spPr>
        <p:txBody>
          <a:bodyPr vert="eaVert" wrap="square">
            <a:spAutoFit/>
            <a:scene3d>
              <a:camera prst="orthographicFront"/>
              <a:lightRig rig="soft" dir="t">
                <a:rot lat="0" lon="0" rev="15600000"/>
              </a:lightRig>
            </a:scene3d>
            <a:sp3d extrusionH="57150" prstMaterial="softEdge">
              <a:bevelT w="25400" h="38100"/>
            </a:sp3d>
          </a:bodyPr>
          <a:lstStyle/>
          <a:p>
            <a:pPr marR="0" algn="just" defTabSz="914400">
              <a:buClrTx/>
              <a:buSzTx/>
              <a:buFontTx/>
              <a:buNone/>
              <a:defRPr/>
            </a:pPr>
            <a:r>
              <a:rPr kumimoji="1" lang="zh-CN" altLang="en-US" sz="2000" b="1" kern="1200" cap="none" spc="0" normalizeH="0" baseline="0" noProof="0" dirty="0">
                <a:solidFill>
                  <a:srgbClr val="FF0000"/>
                </a:solidFill>
                <a:latin typeface="江西拙楷" pitchFamily="2" charset="-122"/>
                <a:ea typeface="江西拙楷" pitchFamily="2" charset="-122"/>
              </a:rPr>
              <a:t>秦朝中央官制</a:t>
            </a:r>
            <a:r>
              <a:rPr kumimoji="1" lang="en-US" altLang="zh-CN" sz="2000" b="1" kern="1200" cap="none" spc="0" normalizeH="0" baseline="0" noProof="0" dirty="0">
                <a:solidFill>
                  <a:srgbClr val="FF0000"/>
                </a:solidFill>
                <a:latin typeface="江西拙楷" pitchFamily="2" charset="-122"/>
                <a:ea typeface="江西拙楷" pitchFamily="2" charset="-122"/>
              </a:rPr>
              <a:t>——</a:t>
            </a:r>
            <a:r>
              <a:rPr kumimoji="1" lang="zh-CN" altLang="en-US" sz="2000" b="1" kern="1200" cap="none" spc="0" normalizeH="0" baseline="0" noProof="0" dirty="0">
                <a:solidFill>
                  <a:srgbClr val="FF0000"/>
                </a:solidFill>
                <a:latin typeface="江西拙楷" pitchFamily="2" charset="-122"/>
                <a:ea typeface="江西拙楷" pitchFamily="2" charset="-122"/>
              </a:rPr>
              <a:t>三公九卿制</a:t>
            </a:r>
          </a:p>
        </p:txBody>
      </p:sp>
      <p:sp>
        <p:nvSpPr>
          <p:cNvPr id="28" name="Rectangle 2"/>
          <p:cNvSpPr>
            <a:spLocks noChangeArrowheads="1"/>
          </p:cNvSpPr>
          <p:nvPr/>
        </p:nvSpPr>
        <p:spPr bwMode="auto">
          <a:xfrm>
            <a:off x="4924434" y="989011"/>
            <a:ext cx="1025525" cy="539750"/>
          </a:xfrm>
          <a:prstGeom prst="rect">
            <a:avLst/>
          </a:prstGeom>
          <a:solidFill>
            <a:schemeClr val="accent6">
              <a:lumMod val="75000"/>
            </a:schemeClr>
          </a:solidFill>
          <a:ln w="2857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100" b="1" i="0" u="none" strike="noStrike" kern="1200" cap="none" spc="0" normalizeH="0" baseline="0" noProof="0" dirty="0">
                <a:ln>
                  <a:noFill/>
                </a:ln>
                <a:solidFill>
                  <a:schemeClr val="tx1"/>
                </a:solidFill>
                <a:uLnTx/>
                <a:uFillTx/>
                <a:latin typeface="江西拙楷" pitchFamily="2" charset="-122"/>
                <a:ea typeface="江西拙楷" pitchFamily="2" charset="-122"/>
              </a:rPr>
              <a:t>皇帝</a:t>
            </a:r>
          </a:p>
        </p:txBody>
      </p:sp>
      <p:sp>
        <p:nvSpPr>
          <p:cNvPr id="29" name="Text Box 7"/>
          <p:cNvSpPr txBox="1"/>
          <p:nvPr/>
        </p:nvSpPr>
        <p:spPr>
          <a:xfrm>
            <a:off x="2330457" y="2824161"/>
            <a:ext cx="2025650" cy="415498"/>
          </a:xfrm>
          <a:prstGeom prst="rect">
            <a:avLst/>
          </a:prstGeom>
          <a:noFill/>
          <a:ln w="9525">
            <a:noFill/>
          </a:ln>
        </p:spPr>
        <p:txBody>
          <a:bodyPr anchor="t">
            <a:spAutoFit/>
          </a:bodyPr>
          <a:lstStyle/>
          <a:p>
            <a:pPr algn="ctr">
              <a:spcBef>
                <a:spcPct val="50000"/>
              </a:spcBef>
            </a:pPr>
            <a:r>
              <a:rPr lang="zh-CN" altLang="en-US" sz="2100" b="1" dirty="0">
                <a:latin typeface="仿宋" pitchFamily="49" charset="-122"/>
                <a:ea typeface="仿宋" pitchFamily="49" charset="-122"/>
              </a:rPr>
              <a:t>全国政务</a:t>
            </a:r>
          </a:p>
        </p:txBody>
      </p:sp>
      <p:sp>
        <p:nvSpPr>
          <p:cNvPr id="30" name="Text Box 10"/>
          <p:cNvSpPr txBox="1"/>
          <p:nvPr/>
        </p:nvSpPr>
        <p:spPr>
          <a:xfrm>
            <a:off x="4113219" y="2770186"/>
            <a:ext cx="1620838" cy="900246"/>
          </a:xfrm>
          <a:prstGeom prst="rect">
            <a:avLst/>
          </a:prstGeom>
          <a:noFill/>
          <a:ln w="9525">
            <a:noFill/>
          </a:ln>
        </p:spPr>
        <p:txBody>
          <a:bodyPr anchor="t">
            <a:spAutoFit/>
          </a:bodyPr>
          <a:lstStyle/>
          <a:p>
            <a:pPr algn="ctr">
              <a:spcBef>
                <a:spcPct val="50000"/>
              </a:spcBef>
            </a:pPr>
            <a:r>
              <a:rPr lang="zh-CN" altLang="en-US" sz="2100" b="1" dirty="0">
                <a:latin typeface="仿宋" pitchFamily="49" charset="-122"/>
                <a:ea typeface="仿宋" pitchFamily="49" charset="-122"/>
              </a:rPr>
              <a:t>监察百官</a:t>
            </a:r>
          </a:p>
          <a:p>
            <a:pPr algn="ctr">
              <a:spcBef>
                <a:spcPct val="50000"/>
              </a:spcBef>
            </a:pPr>
            <a:r>
              <a:rPr lang="zh-CN" altLang="en-US" sz="2100" b="1" dirty="0">
                <a:latin typeface="仿宋" pitchFamily="49" charset="-122"/>
                <a:ea typeface="仿宋" pitchFamily="49" charset="-122"/>
              </a:rPr>
              <a:t>（位低权重）</a:t>
            </a:r>
          </a:p>
        </p:txBody>
      </p:sp>
      <p:grpSp>
        <p:nvGrpSpPr>
          <p:cNvPr id="31" name="Group 26"/>
          <p:cNvGrpSpPr/>
          <p:nvPr/>
        </p:nvGrpSpPr>
        <p:grpSpPr>
          <a:xfrm>
            <a:off x="2620971" y="1527176"/>
            <a:ext cx="2195513" cy="1187450"/>
            <a:chOff x="220" y="1117"/>
            <a:chExt cx="1844" cy="998"/>
          </a:xfrm>
        </p:grpSpPr>
        <p:sp>
          <p:nvSpPr>
            <p:cNvPr id="32" name="Rectangle 6"/>
            <p:cNvSpPr>
              <a:spLocks noChangeArrowheads="1"/>
            </p:cNvSpPr>
            <p:nvPr/>
          </p:nvSpPr>
          <p:spPr bwMode="auto">
            <a:xfrm>
              <a:off x="220" y="1525"/>
              <a:ext cx="1215" cy="590"/>
            </a:xfrm>
            <a:prstGeom prst="rect">
              <a:avLst/>
            </a:prstGeom>
            <a:solidFill>
              <a:schemeClr val="accent6">
                <a:lumMod val="40000"/>
                <a:lumOff val="60000"/>
              </a:schemeClr>
            </a:solidFill>
            <a:ln w="2857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100" i="0" u="none" strike="noStrike" kern="1200" cap="none" spc="0" normalizeH="0" baseline="0" noProof="0" dirty="0">
                  <a:ln>
                    <a:noFill/>
                  </a:ln>
                  <a:solidFill>
                    <a:schemeClr val="tx1"/>
                  </a:solidFill>
                  <a:uLnTx/>
                  <a:uFillTx/>
                  <a:latin typeface="江西拙楷" pitchFamily="2" charset="-122"/>
                  <a:ea typeface="江西拙楷" pitchFamily="2" charset="-122"/>
                </a:rPr>
                <a:t>左、右丞相</a:t>
              </a:r>
            </a:p>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100" i="0" u="none" strike="noStrike" kern="1200" cap="none" spc="0" normalizeH="0" baseline="0" noProof="0" dirty="0">
                  <a:ln>
                    <a:noFill/>
                  </a:ln>
                  <a:solidFill>
                    <a:schemeClr val="tx1"/>
                  </a:solidFill>
                  <a:uLnTx/>
                  <a:uFillTx/>
                  <a:latin typeface="江西拙楷" pitchFamily="2" charset="-122"/>
                  <a:ea typeface="江西拙楷" pitchFamily="2" charset="-122"/>
                </a:rPr>
                <a:t>“百官之首”</a:t>
              </a:r>
            </a:p>
          </p:txBody>
        </p:sp>
        <p:sp>
          <p:nvSpPr>
            <p:cNvPr id="33" name="Line 12"/>
            <p:cNvSpPr/>
            <p:nvPr/>
          </p:nvSpPr>
          <p:spPr>
            <a:xfrm flipV="1">
              <a:off x="930" y="1117"/>
              <a:ext cx="1134" cy="408"/>
            </a:xfrm>
            <a:prstGeom prst="line">
              <a:avLst/>
            </a:prstGeom>
            <a:ln w="28575" cap="flat" cmpd="sng">
              <a:solidFill>
                <a:schemeClr val="tx1"/>
              </a:solidFill>
              <a:prstDash val="solid"/>
              <a:round/>
              <a:headEnd type="none" w="med" len="med"/>
              <a:tailEnd type="triangle" w="med" len="med"/>
            </a:ln>
          </p:spPr>
        </p:sp>
      </p:grpSp>
      <p:grpSp>
        <p:nvGrpSpPr>
          <p:cNvPr id="34" name="Group 27"/>
          <p:cNvGrpSpPr/>
          <p:nvPr/>
        </p:nvGrpSpPr>
        <p:grpSpPr>
          <a:xfrm>
            <a:off x="4329121" y="1528762"/>
            <a:ext cx="1350963" cy="1187450"/>
            <a:chOff x="1746" y="1163"/>
            <a:chExt cx="1134" cy="997"/>
          </a:xfrm>
        </p:grpSpPr>
        <p:sp>
          <p:nvSpPr>
            <p:cNvPr id="35" name="Rectangle 9"/>
            <p:cNvSpPr>
              <a:spLocks noChangeArrowheads="1"/>
            </p:cNvSpPr>
            <p:nvPr/>
          </p:nvSpPr>
          <p:spPr bwMode="auto">
            <a:xfrm>
              <a:off x="1746" y="1570"/>
              <a:ext cx="1134" cy="590"/>
            </a:xfrm>
            <a:prstGeom prst="rect">
              <a:avLst/>
            </a:prstGeom>
            <a:solidFill>
              <a:schemeClr val="accent6">
                <a:lumMod val="40000"/>
                <a:lumOff val="60000"/>
              </a:schemeClr>
            </a:solidFill>
            <a:ln w="2857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100" i="0" u="none" strike="noStrike" kern="1200" cap="none" spc="0" normalizeH="0" baseline="0" noProof="0" dirty="0">
                  <a:ln>
                    <a:noFill/>
                  </a:ln>
                  <a:solidFill>
                    <a:schemeClr val="tx1"/>
                  </a:solidFill>
                  <a:uLnTx/>
                  <a:uFillTx/>
                  <a:latin typeface="江西拙楷" pitchFamily="2" charset="-122"/>
                  <a:ea typeface="江西拙楷" pitchFamily="2" charset="-122"/>
                </a:rPr>
                <a:t>御史大夫</a:t>
              </a:r>
            </a:p>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100" i="0" u="none" strike="noStrike" kern="1200" cap="none" spc="0" normalizeH="0" baseline="0" noProof="0" dirty="0">
                  <a:ln>
                    <a:noFill/>
                  </a:ln>
                  <a:solidFill>
                    <a:schemeClr val="tx1"/>
                  </a:solidFill>
                  <a:uLnTx/>
                  <a:uFillTx/>
                  <a:latin typeface="江西拙楷" pitchFamily="2" charset="-122"/>
                  <a:ea typeface="江西拙楷" pitchFamily="2" charset="-122"/>
                </a:rPr>
                <a:t>（副丞相）</a:t>
              </a:r>
            </a:p>
          </p:txBody>
        </p:sp>
        <p:sp>
          <p:nvSpPr>
            <p:cNvPr id="36" name="Line 13"/>
            <p:cNvSpPr/>
            <p:nvPr/>
          </p:nvSpPr>
          <p:spPr>
            <a:xfrm flipV="1">
              <a:off x="2426" y="1163"/>
              <a:ext cx="0" cy="408"/>
            </a:xfrm>
            <a:prstGeom prst="line">
              <a:avLst/>
            </a:prstGeom>
            <a:ln w="28575" cap="flat" cmpd="sng">
              <a:solidFill>
                <a:schemeClr val="tx1"/>
              </a:solidFill>
              <a:prstDash val="solid"/>
              <a:round/>
              <a:headEnd type="none" w="med" len="med"/>
              <a:tailEnd type="triangle" w="med" len="med"/>
            </a:ln>
          </p:spPr>
        </p:sp>
      </p:grpSp>
      <p:grpSp>
        <p:nvGrpSpPr>
          <p:cNvPr id="37" name="Group 31"/>
          <p:cNvGrpSpPr/>
          <p:nvPr/>
        </p:nvGrpSpPr>
        <p:grpSpPr>
          <a:xfrm>
            <a:off x="2439994" y="1312862"/>
            <a:ext cx="3455988" cy="3186113"/>
            <a:chOff x="69" y="981"/>
            <a:chExt cx="2812" cy="2676"/>
          </a:xfrm>
        </p:grpSpPr>
        <p:sp>
          <p:nvSpPr>
            <p:cNvPr id="38" name="Rectangle 3"/>
            <p:cNvSpPr>
              <a:spLocks noChangeArrowheads="1"/>
            </p:cNvSpPr>
            <p:nvPr/>
          </p:nvSpPr>
          <p:spPr bwMode="auto">
            <a:xfrm>
              <a:off x="2109" y="3203"/>
              <a:ext cx="772" cy="454"/>
            </a:xfrm>
            <a:prstGeom prst="rect">
              <a:avLst/>
            </a:prstGeom>
            <a:solidFill>
              <a:schemeClr val="accent6">
                <a:lumMod val="40000"/>
                <a:lumOff val="60000"/>
              </a:schemeClr>
            </a:solidFill>
            <a:ln w="2857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100" i="0" u="none" strike="noStrike" kern="1200" cap="none" spc="0" normalizeH="0" baseline="0" noProof="0" dirty="0">
                  <a:ln>
                    <a:noFill/>
                  </a:ln>
                  <a:solidFill>
                    <a:schemeClr val="tx1"/>
                  </a:solidFill>
                  <a:uLnTx/>
                  <a:uFillTx/>
                  <a:latin typeface="江西拙楷" pitchFamily="2" charset="-122"/>
                  <a:ea typeface="江西拙楷" pitchFamily="2" charset="-122"/>
                </a:rPr>
                <a:t>九卿</a:t>
              </a:r>
            </a:p>
          </p:txBody>
        </p:sp>
        <p:grpSp>
          <p:nvGrpSpPr>
            <p:cNvPr id="39" name="Group 15"/>
            <p:cNvGrpSpPr/>
            <p:nvPr/>
          </p:nvGrpSpPr>
          <p:grpSpPr>
            <a:xfrm>
              <a:off x="69" y="981"/>
              <a:ext cx="2040" cy="2450"/>
              <a:chOff x="158" y="1207"/>
              <a:chExt cx="2267" cy="2450"/>
            </a:xfrm>
          </p:grpSpPr>
          <p:sp>
            <p:nvSpPr>
              <p:cNvPr id="40" name="Line 16"/>
              <p:cNvSpPr/>
              <p:nvPr/>
            </p:nvSpPr>
            <p:spPr>
              <a:xfrm flipH="1">
                <a:off x="158" y="3612"/>
                <a:ext cx="2267" cy="0"/>
              </a:xfrm>
              <a:prstGeom prst="line">
                <a:avLst/>
              </a:prstGeom>
              <a:ln w="28575" cap="flat" cmpd="sng">
                <a:solidFill>
                  <a:schemeClr val="tx1"/>
                </a:solidFill>
                <a:prstDash val="solid"/>
                <a:round/>
                <a:headEnd type="none" w="med" len="med"/>
                <a:tailEnd type="none" w="med" len="med"/>
              </a:ln>
            </p:spPr>
          </p:sp>
          <p:sp>
            <p:nvSpPr>
              <p:cNvPr id="41" name="Line 17"/>
              <p:cNvSpPr/>
              <p:nvPr/>
            </p:nvSpPr>
            <p:spPr>
              <a:xfrm>
                <a:off x="158" y="1207"/>
                <a:ext cx="2267" cy="0"/>
              </a:xfrm>
              <a:prstGeom prst="line">
                <a:avLst/>
              </a:prstGeom>
              <a:ln w="28575" cap="flat" cmpd="sng">
                <a:solidFill>
                  <a:schemeClr val="tx1"/>
                </a:solidFill>
                <a:prstDash val="solid"/>
                <a:round/>
                <a:headEnd type="none" w="med" len="med"/>
                <a:tailEnd type="triangle" w="med" len="med"/>
              </a:ln>
            </p:spPr>
          </p:sp>
          <p:sp>
            <p:nvSpPr>
              <p:cNvPr id="42" name="Line 18"/>
              <p:cNvSpPr/>
              <p:nvPr/>
            </p:nvSpPr>
            <p:spPr>
              <a:xfrm>
                <a:off x="158" y="1207"/>
                <a:ext cx="0" cy="2450"/>
              </a:xfrm>
              <a:prstGeom prst="line">
                <a:avLst/>
              </a:prstGeom>
              <a:ln w="28575" cap="flat" cmpd="sng">
                <a:solidFill>
                  <a:schemeClr val="tx1"/>
                </a:solidFill>
                <a:prstDash val="solid"/>
                <a:round/>
                <a:headEnd type="none" w="med" len="med"/>
                <a:tailEnd type="none" w="med" len="med"/>
              </a:ln>
            </p:spPr>
          </p:sp>
        </p:grpSp>
      </p:grpSp>
      <p:grpSp>
        <p:nvGrpSpPr>
          <p:cNvPr id="43" name="Group 28"/>
          <p:cNvGrpSpPr/>
          <p:nvPr/>
        </p:nvGrpSpPr>
        <p:grpSpPr>
          <a:xfrm>
            <a:off x="5626109" y="1528762"/>
            <a:ext cx="1349375" cy="1133475"/>
            <a:chOff x="2744" y="1163"/>
            <a:chExt cx="1045" cy="951"/>
          </a:xfrm>
        </p:grpSpPr>
        <p:sp>
          <p:nvSpPr>
            <p:cNvPr id="44" name="Line 14"/>
            <p:cNvSpPr/>
            <p:nvPr/>
          </p:nvSpPr>
          <p:spPr>
            <a:xfrm flipH="1" flipV="1">
              <a:off x="2744" y="1163"/>
              <a:ext cx="907" cy="453"/>
            </a:xfrm>
            <a:prstGeom prst="line">
              <a:avLst/>
            </a:prstGeom>
            <a:ln w="28575" cap="flat" cmpd="sng">
              <a:solidFill>
                <a:schemeClr val="tx1"/>
              </a:solidFill>
              <a:prstDash val="solid"/>
              <a:round/>
              <a:headEnd type="none" w="med" len="med"/>
              <a:tailEnd type="triangle" w="med" len="med"/>
            </a:ln>
          </p:spPr>
        </p:sp>
        <p:sp>
          <p:nvSpPr>
            <p:cNvPr id="45" name="Rectangle 20"/>
            <p:cNvSpPr>
              <a:spLocks noChangeArrowheads="1"/>
            </p:cNvSpPr>
            <p:nvPr/>
          </p:nvSpPr>
          <p:spPr bwMode="auto">
            <a:xfrm>
              <a:off x="3198" y="1570"/>
              <a:ext cx="591" cy="544"/>
            </a:xfrm>
            <a:prstGeom prst="rect">
              <a:avLst/>
            </a:prstGeom>
            <a:solidFill>
              <a:schemeClr val="accent6">
                <a:lumMod val="40000"/>
                <a:lumOff val="60000"/>
              </a:schemeClr>
            </a:solidFill>
            <a:ln w="2857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defRPr/>
              </a:pPr>
              <a:r>
                <a:rPr kumimoji="1" lang="zh-CN" altLang="en-US" sz="2100" i="0" u="none" strike="noStrike" kern="1200" cap="none" spc="0" normalizeH="0" baseline="0" noProof="0" dirty="0">
                  <a:ln>
                    <a:noFill/>
                  </a:ln>
                  <a:solidFill>
                    <a:schemeClr val="tx1"/>
                  </a:solidFill>
                  <a:uLnTx/>
                  <a:uFillTx/>
                  <a:latin typeface="江西拙楷" pitchFamily="2" charset="-122"/>
                  <a:ea typeface="江西拙楷" pitchFamily="2" charset="-122"/>
                </a:rPr>
                <a:t>太尉</a:t>
              </a:r>
            </a:p>
          </p:txBody>
        </p:sp>
      </p:grpSp>
      <p:sp>
        <p:nvSpPr>
          <p:cNvPr id="46" name="Text Box 21"/>
          <p:cNvSpPr txBox="1"/>
          <p:nvPr/>
        </p:nvSpPr>
        <p:spPr>
          <a:xfrm>
            <a:off x="5680084" y="2771775"/>
            <a:ext cx="1728787" cy="900246"/>
          </a:xfrm>
          <a:prstGeom prst="rect">
            <a:avLst/>
          </a:prstGeom>
          <a:noFill/>
          <a:ln w="9525">
            <a:noFill/>
          </a:ln>
        </p:spPr>
        <p:txBody>
          <a:bodyPr anchor="t">
            <a:spAutoFit/>
          </a:bodyPr>
          <a:lstStyle/>
          <a:p>
            <a:pPr algn="ctr">
              <a:spcBef>
                <a:spcPct val="50000"/>
              </a:spcBef>
            </a:pPr>
            <a:r>
              <a:rPr lang="zh-CN" altLang="en-US" sz="2100" b="1" dirty="0">
                <a:latin typeface="仿宋" pitchFamily="49" charset="-122"/>
                <a:ea typeface="仿宋" pitchFamily="49" charset="-122"/>
              </a:rPr>
              <a:t>军务</a:t>
            </a:r>
          </a:p>
          <a:p>
            <a:pPr algn="ctr">
              <a:spcBef>
                <a:spcPct val="50000"/>
              </a:spcBef>
            </a:pPr>
            <a:r>
              <a:rPr lang="zh-CN" altLang="en-US" sz="2100" b="1" dirty="0">
                <a:latin typeface="仿宋" pitchFamily="49" charset="-122"/>
                <a:ea typeface="仿宋" pitchFamily="49" charset="-122"/>
              </a:rPr>
              <a:t>（虚有其位）</a:t>
            </a:r>
          </a:p>
        </p:txBody>
      </p:sp>
      <p:pic>
        <p:nvPicPr>
          <p:cNvPr id="3074" name="Picture 2" descr="C:\Users\Administrator\Desktop\所需图片\第3课 秦\微信图片_20200715224959_副本.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4346" y="2214560"/>
            <a:ext cx="1976430" cy="26331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up)">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up)">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right)">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p:bldP spid="30" grpId="0" bldLvl="0" animBg="1"/>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Desktop\所需图片\第4课 汉\微信图片_20200715135152_副本.jpg"/>
          <p:cNvPicPr>
            <a:picLocks noChangeAspect="1" noChangeArrowheads="1"/>
          </p:cNvPicPr>
          <p:nvPr/>
        </p:nvPicPr>
        <p:blipFill>
          <a:blip r:embed="rId4" cstate="print">
            <a:clrChange>
              <a:clrFrom>
                <a:srgbClr val="FFFFFF"/>
              </a:clrFrom>
              <a:clrTo>
                <a:srgbClr val="FFFFFF">
                  <a:alpha val="0"/>
                </a:srgbClr>
              </a:clrTo>
            </a:clrChange>
          </a:blip>
          <a:srcRect b="48241"/>
          <a:stretch>
            <a:fillRect/>
          </a:stretch>
        </p:blipFill>
        <p:spPr bwMode="auto">
          <a:xfrm rot="5400000" flipH="1">
            <a:off x="5845258" y="369816"/>
            <a:ext cx="2382705" cy="1643074"/>
          </a:xfrm>
          <a:prstGeom prst="rect">
            <a:avLst/>
          </a:prstGeom>
          <a:noFill/>
        </p:spPr>
      </p:pic>
      <p:sp>
        <p:nvSpPr>
          <p:cNvPr id="38934" name="Text Box 22">
            <a:hlinkClick r:id="rId5" action="ppaction://hlinksldjump"/>
          </p:cNvPr>
          <p:cNvSpPr txBox="1">
            <a:spLocks noChangeArrowheads="1"/>
          </p:cNvSpPr>
          <p:nvPr/>
        </p:nvSpPr>
        <p:spPr bwMode="auto">
          <a:xfrm>
            <a:off x="214285" y="1242083"/>
            <a:ext cx="492443" cy="4615815"/>
          </a:xfrm>
          <a:prstGeom prst="rect">
            <a:avLst/>
          </a:prstGeom>
          <a:noFill/>
          <a:ln w="9525" algn="ctr">
            <a:noFill/>
            <a:miter lim="800000"/>
          </a:ln>
          <a:effectLst/>
        </p:spPr>
        <p:txBody>
          <a:bodyPr vert="eaVert" wrap="square">
            <a:spAutoFit/>
            <a:scene3d>
              <a:camera prst="orthographicFront"/>
              <a:lightRig rig="soft" dir="t">
                <a:rot lat="0" lon="0" rev="15600000"/>
              </a:lightRig>
            </a:scene3d>
            <a:sp3d extrusionH="57150" prstMaterial="softEdge">
              <a:bevelT w="25400" h="38100"/>
            </a:sp3d>
          </a:bodyPr>
          <a:lstStyle/>
          <a:p>
            <a:pPr marR="0" algn="just" defTabSz="914400">
              <a:buClrTx/>
              <a:buSzTx/>
              <a:buFontTx/>
              <a:buNone/>
              <a:defRPr/>
            </a:pPr>
            <a:r>
              <a:rPr kumimoji="1" lang="zh-CN" altLang="en-US" sz="2000" b="1" dirty="0">
                <a:solidFill>
                  <a:srgbClr val="FF0000"/>
                </a:solidFill>
                <a:latin typeface="江西拙楷" pitchFamily="2" charset="-122"/>
                <a:ea typeface="江西拙楷" pitchFamily="2" charset="-122"/>
              </a:rPr>
              <a:t>汉朝中央官制</a:t>
            </a:r>
            <a:r>
              <a:rPr kumimoji="1" lang="en-US" altLang="zh-CN" sz="2000" b="1" dirty="0">
                <a:solidFill>
                  <a:srgbClr val="FF0000"/>
                </a:solidFill>
                <a:latin typeface="江西拙楷" pitchFamily="2" charset="-122"/>
                <a:ea typeface="江西拙楷" pitchFamily="2" charset="-122"/>
              </a:rPr>
              <a:t>——</a:t>
            </a:r>
            <a:r>
              <a:rPr kumimoji="1" lang="zh-CN" altLang="en-US" sz="2000" b="1" dirty="0">
                <a:solidFill>
                  <a:srgbClr val="FF0000"/>
                </a:solidFill>
                <a:latin typeface="江西拙楷" pitchFamily="2" charset="-122"/>
                <a:ea typeface="江西拙楷" pitchFamily="2" charset="-122"/>
              </a:rPr>
              <a:t>中外朝制</a:t>
            </a:r>
          </a:p>
        </p:txBody>
      </p:sp>
      <p:sp>
        <p:nvSpPr>
          <p:cNvPr id="10248" name="Text Box 3"/>
          <p:cNvSpPr txBox="1"/>
          <p:nvPr/>
        </p:nvSpPr>
        <p:spPr>
          <a:xfrm>
            <a:off x="3851277" y="960439"/>
            <a:ext cx="1368425" cy="461665"/>
          </a:xfrm>
          <a:prstGeom prst="rect">
            <a:avLst/>
          </a:prstGeom>
          <a:solidFill>
            <a:srgbClr val="FFC000"/>
          </a:solidFill>
          <a:ln w="28575" cap="flat" cmpd="sng">
            <a:solidFill>
              <a:schemeClr val="tx1"/>
            </a:solidFill>
            <a:prstDash val="solid"/>
            <a:miter/>
            <a:headEnd type="none" w="med" len="med"/>
            <a:tailEnd type="none" w="med" len="med"/>
          </a:ln>
        </p:spPr>
        <p:txBody>
          <a:bodyPr anchor="t">
            <a:spAutoFit/>
          </a:bodyPr>
          <a:lstStyle/>
          <a:p>
            <a:pPr algn="ctr"/>
            <a:r>
              <a:rPr lang="zh-CN" altLang="en-US" sz="2400" b="1" dirty="0">
                <a:latin typeface="江西拙楷" pitchFamily="2" charset="-122"/>
                <a:ea typeface="江西拙楷" pitchFamily="2" charset="-122"/>
              </a:rPr>
              <a:t>皇 帝</a:t>
            </a:r>
          </a:p>
        </p:txBody>
      </p:sp>
      <p:sp>
        <p:nvSpPr>
          <p:cNvPr id="10249" name="Line 11"/>
          <p:cNvSpPr/>
          <p:nvPr/>
        </p:nvSpPr>
        <p:spPr>
          <a:xfrm>
            <a:off x="3124200" y="2962275"/>
            <a:ext cx="0" cy="228600"/>
          </a:xfrm>
          <a:prstGeom prst="line">
            <a:avLst/>
          </a:prstGeom>
          <a:ln w="28575" cap="flat" cmpd="sng">
            <a:solidFill>
              <a:schemeClr val="bg1"/>
            </a:solidFill>
            <a:prstDash val="solid"/>
            <a:round/>
            <a:headEnd type="none" w="med" len="med"/>
            <a:tailEnd type="none" w="med" len="med"/>
          </a:ln>
        </p:spPr>
      </p:sp>
      <p:sp>
        <p:nvSpPr>
          <p:cNvPr id="45069" name="Text Box 13"/>
          <p:cNvSpPr txBox="1"/>
          <p:nvPr/>
        </p:nvSpPr>
        <p:spPr>
          <a:xfrm>
            <a:off x="1622471" y="2062164"/>
            <a:ext cx="553998" cy="1112837"/>
          </a:xfrm>
          <a:prstGeom prst="rect">
            <a:avLst/>
          </a:prstGeom>
          <a:solidFill>
            <a:schemeClr val="tx2">
              <a:lumMod val="40000"/>
              <a:lumOff val="60000"/>
            </a:schemeClr>
          </a:solidFill>
          <a:ln w="28575" cap="flat" cmpd="sng">
            <a:solidFill>
              <a:schemeClr val="tx1"/>
            </a:solidFill>
            <a:prstDash val="solid"/>
            <a:miter/>
            <a:headEnd type="none" w="med" len="med"/>
            <a:tailEnd type="none" w="med" len="med"/>
          </a:ln>
        </p:spPr>
        <p:txBody>
          <a:bodyPr vert="eaVert" wrap="square" anchor="t">
            <a:spAutoFit/>
          </a:bodyPr>
          <a:lstStyle/>
          <a:p>
            <a:pPr algn="ctr"/>
            <a:r>
              <a:rPr lang="zh-CN" altLang="en-US" sz="2400" dirty="0">
                <a:latin typeface="江西拙楷" pitchFamily="2" charset="-122"/>
                <a:ea typeface="江西拙楷" pitchFamily="2" charset="-122"/>
              </a:rPr>
              <a:t>尚书令</a:t>
            </a:r>
          </a:p>
        </p:txBody>
      </p:sp>
      <p:sp>
        <p:nvSpPr>
          <p:cNvPr id="45070" name="Text Box 14"/>
          <p:cNvSpPr txBox="1"/>
          <p:nvPr/>
        </p:nvSpPr>
        <p:spPr>
          <a:xfrm>
            <a:off x="2630532" y="2062164"/>
            <a:ext cx="553998" cy="1150937"/>
          </a:xfrm>
          <a:prstGeom prst="rect">
            <a:avLst/>
          </a:prstGeom>
          <a:solidFill>
            <a:schemeClr val="tx2">
              <a:lumMod val="40000"/>
              <a:lumOff val="60000"/>
            </a:schemeClr>
          </a:solidFill>
          <a:ln w="28575" cap="flat" cmpd="sng">
            <a:solidFill>
              <a:schemeClr val="tx1"/>
            </a:solidFill>
            <a:prstDash val="solid"/>
            <a:miter/>
            <a:headEnd type="none" w="med" len="med"/>
            <a:tailEnd type="none" w="med" len="med"/>
          </a:ln>
        </p:spPr>
        <p:txBody>
          <a:bodyPr vert="eaVert" anchor="t">
            <a:spAutoFit/>
          </a:bodyPr>
          <a:lstStyle/>
          <a:p>
            <a:pPr algn="ctr"/>
            <a:r>
              <a:rPr lang="zh-CN" altLang="en-US" sz="2400" dirty="0">
                <a:latin typeface="江西拙楷" pitchFamily="2" charset="-122"/>
                <a:ea typeface="江西拙楷" pitchFamily="2" charset="-122"/>
              </a:rPr>
              <a:t>侍 中</a:t>
            </a:r>
          </a:p>
        </p:txBody>
      </p:sp>
      <p:sp>
        <p:nvSpPr>
          <p:cNvPr id="45071" name="Text Box 15"/>
          <p:cNvSpPr txBox="1"/>
          <p:nvPr/>
        </p:nvSpPr>
        <p:spPr>
          <a:xfrm>
            <a:off x="3638595" y="2062163"/>
            <a:ext cx="553998" cy="1125537"/>
          </a:xfrm>
          <a:prstGeom prst="rect">
            <a:avLst/>
          </a:prstGeom>
          <a:solidFill>
            <a:schemeClr val="tx2">
              <a:lumMod val="40000"/>
              <a:lumOff val="60000"/>
            </a:schemeClr>
          </a:solidFill>
          <a:ln w="28575" cap="flat" cmpd="sng">
            <a:solidFill>
              <a:schemeClr val="tx1"/>
            </a:solidFill>
            <a:prstDash val="solid"/>
            <a:miter/>
            <a:headEnd type="none" w="med" len="med"/>
            <a:tailEnd type="none" w="med" len="med"/>
          </a:ln>
        </p:spPr>
        <p:txBody>
          <a:bodyPr vert="eaVert" anchor="t">
            <a:spAutoFit/>
          </a:bodyPr>
          <a:lstStyle/>
          <a:p>
            <a:pPr algn="ctr"/>
            <a:r>
              <a:rPr lang="zh-CN" altLang="en-US" sz="2400" dirty="0">
                <a:latin typeface="江西拙楷" pitchFamily="2" charset="-122"/>
                <a:ea typeface="江西拙楷" pitchFamily="2" charset="-122"/>
              </a:rPr>
              <a:t>常 侍</a:t>
            </a:r>
          </a:p>
        </p:txBody>
      </p:sp>
      <p:sp>
        <p:nvSpPr>
          <p:cNvPr id="45081" name="Text Box 25"/>
          <p:cNvSpPr txBox="1"/>
          <p:nvPr/>
        </p:nvSpPr>
        <p:spPr>
          <a:xfrm>
            <a:off x="5962695" y="2278064"/>
            <a:ext cx="553998" cy="1366837"/>
          </a:xfrm>
          <a:prstGeom prst="rect">
            <a:avLst/>
          </a:prstGeom>
          <a:solidFill>
            <a:schemeClr val="accent6">
              <a:lumMod val="40000"/>
              <a:lumOff val="60000"/>
            </a:schemeClr>
          </a:solidFill>
          <a:ln w="28575" cap="flat" cmpd="sng">
            <a:solidFill>
              <a:schemeClr val="tx1"/>
            </a:solidFill>
            <a:prstDash val="solid"/>
            <a:miter/>
            <a:headEnd type="none" w="med" len="med"/>
            <a:tailEnd type="none" w="med" len="med"/>
          </a:ln>
        </p:spPr>
        <p:txBody>
          <a:bodyPr vert="eaVert" anchor="t">
            <a:spAutoFit/>
          </a:bodyPr>
          <a:lstStyle/>
          <a:p>
            <a:pPr algn="ctr"/>
            <a:r>
              <a:rPr lang="zh-CN" altLang="en-US" sz="2400" dirty="0">
                <a:latin typeface="江西拙楷" pitchFamily="2" charset="-122"/>
                <a:ea typeface="江西拙楷" pitchFamily="2" charset="-122"/>
              </a:rPr>
              <a:t>丞 相</a:t>
            </a:r>
          </a:p>
        </p:txBody>
      </p:sp>
      <p:sp>
        <p:nvSpPr>
          <p:cNvPr id="45082" name="Text Box 26"/>
          <p:cNvSpPr txBox="1"/>
          <p:nvPr/>
        </p:nvSpPr>
        <p:spPr>
          <a:xfrm>
            <a:off x="5005432" y="2290764"/>
            <a:ext cx="553998" cy="1329851"/>
          </a:xfrm>
          <a:prstGeom prst="rect">
            <a:avLst/>
          </a:prstGeom>
          <a:solidFill>
            <a:schemeClr val="accent6">
              <a:lumMod val="40000"/>
              <a:lumOff val="60000"/>
            </a:schemeClr>
          </a:solidFill>
          <a:ln w="28575" cap="flat" cmpd="sng">
            <a:solidFill>
              <a:schemeClr val="tx1"/>
            </a:solidFill>
            <a:prstDash val="solid"/>
            <a:miter/>
            <a:headEnd type="none" w="med" len="med"/>
            <a:tailEnd type="none" w="med" len="med"/>
          </a:ln>
        </p:spPr>
        <p:txBody>
          <a:bodyPr vert="eaVert" wrap="none" anchor="t">
            <a:spAutoFit/>
          </a:bodyPr>
          <a:lstStyle/>
          <a:p>
            <a:r>
              <a:rPr lang="zh-CN" altLang="en-US" sz="2400" dirty="0">
                <a:latin typeface="江西拙楷" pitchFamily="2" charset="-122"/>
                <a:ea typeface="江西拙楷" pitchFamily="2" charset="-122"/>
              </a:rPr>
              <a:t>御史大夫</a:t>
            </a:r>
          </a:p>
        </p:txBody>
      </p:sp>
      <p:sp>
        <p:nvSpPr>
          <p:cNvPr id="45083" name="Text Box 27"/>
          <p:cNvSpPr txBox="1"/>
          <p:nvPr/>
        </p:nvSpPr>
        <p:spPr>
          <a:xfrm>
            <a:off x="6878682" y="2290763"/>
            <a:ext cx="553998" cy="1354137"/>
          </a:xfrm>
          <a:prstGeom prst="rect">
            <a:avLst/>
          </a:prstGeom>
          <a:solidFill>
            <a:schemeClr val="accent6">
              <a:lumMod val="40000"/>
              <a:lumOff val="60000"/>
            </a:schemeClr>
          </a:solidFill>
          <a:ln w="28575" cap="flat" cmpd="sng">
            <a:solidFill>
              <a:schemeClr val="tx1"/>
            </a:solidFill>
            <a:prstDash val="solid"/>
            <a:miter/>
            <a:headEnd type="none" w="med" len="med"/>
            <a:tailEnd type="none" w="med" len="med"/>
          </a:ln>
        </p:spPr>
        <p:txBody>
          <a:bodyPr vert="eaVert" anchor="t">
            <a:spAutoFit/>
          </a:bodyPr>
          <a:lstStyle/>
          <a:p>
            <a:pPr algn="ctr"/>
            <a:r>
              <a:rPr lang="zh-CN" altLang="en-US" sz="2400" dirty="0">
                <a:latin typeface="江西拙楷" pitchFamily="2" charset="-122"/>
                <a:ea typeface="江西拙楷" pitchFamily="2" charset="-122"/>
              </a:rPr>
              <a:t>太 尉</a:t>
            </a:r>
          </a:p>
        </p:txBody>
      </p:sp>
      <p:grpSp>
        <p:nvGrpSpPr>
          <p:cNvPr id="3" name="Group 51"/>
          <p:cNvGrpSpPr/>
          <p:nvPr/>
        </p:nvGrpSpPr>
        <p:grpSpPr>
          <a:xfrm>
            <a:off x="4787900" y="1411289"/>
            <a:ext cx="2559050" cy="879475"/>
            <a:chOff x="3016" y="799"/>
            <a:chExt cx="1612" cy="554"/>
          </a:xfrm>
        </p:grpSpPr>
        <p:sp>
          <p:nvSpPr>
            <p:cNvPr id="10257" name="Line 29"/>
            <p:cNvSpPr/>
            <p:nvPr/>
          </p:nvSpPr>
          <p:spPr>
            <a:xfrm>
              <a:off x="3016" y="799"/>
              <a:ext cx="0" cy="144"/>
            </a:xfrm>
            <a:prstGeom prst="line">
              <a:avLst/>
            </a:prstGeom>
            <a:ln w="28575" cap="flat" cmpd="sng">
              <a:solidFill>
                <a:schemeClr val="tx1"/>
              </a:solidFill>
              <a:prstDash val="solid"/>
              <a:round/>
              <a:headEnd type="none" w="med" len="med"/>
              <a:tailEnd type="none" w="med" len="med"/>
            </a:ln>
          </p:spPr>
        </p:sp>
        <p:sp>
          <p:nvSpPr>
            <p:cNvPr id="10258" name="Line 30"/>
            <p:cNvSpPr/>
            <p:nvPr/>
          </p:nvSpPr>
          <p:spPr>
            <a:xfrm>
              <a:off x="3833" y="935"/>
              <a:ext cx="0" cy="295"/>
            </a:xfrm>
            <a:prstGeom prst="line">
              <a:avLst/>
            </a:prstGeom>
            <a:ln w="28575" cap="flat" cmpd="sng">
              <a:solidFill>
                <a:schemeClr val="tx1"/>
              </a:solidFill>
              <a:prstDash val="solid"/>
              <a:round/>
              <a:headEnd type="none" w="med" len="med"/>
              <a:tailEnd type="none" w="med" len="med"/>
            </a:ln>
          </p:spPr>
        </p:sp>
        <p:sp>
          <p:nvSpPr>
            <p:cNvPr id="10259" name="Line 31"/>
            <p:cNvSpPr/>
            <p:nvPr/>
          </p:nvSpPr>
          <p:spPr>
            <a:xfrm>
              <a:off x="3188" y="1209"/>
              <a:ext cx="1440" cy="0"/>
            </a:xfrm>
            <a:prstGeom prst="line">
              <a:avLst/>
            </a:prstGeom>
            <a:ln w="28575" cap="flat" cmpd="sng">
              <a:solidFill>
                <a:schemeClr val="tx1"/>
              </a:solidFill>
              <a:prstDash val="solid"/>
              <a:round/>
              <a:headEnd type="none" w="med" len="med"/>
              <a:tailEnd type="none" w="med" len="med"/>
            </a:ln>
          </p:spPr>
        </p:sp>
        <p:sp>
          <p:nvSpPr>
            <p:cNvPr id="10260" name="Line 32"/>
            <p:cNvSpPr/>
            <p:nvPr/>
          </p:nvSpPr>
          <p:spPr>
            <a:xfrm>
              <a:off x="3188" y="1209"/>
              <a:ext cx="0" cy="144"/>
            </a:xfrm>
            <a:prstGeom prst="line">
              <a:avLst/>
            </a:prstGeom>
            <a:ln w="28575" cap="flat" cmpd="sng">
              <a:solidFill>
                <a:schemeClr val="tx1"/>
              </a:solidFill>
              <a:prstDash val="solid"/>
              <a:round/>
              <a:headEnd type="none" w="med" len="med"/>
              <a:tailEnd type="none" w="med" len="med"/>
            </a:ln>
          </p:spPr>
        </p:sp>
        <p:sp>
          <p:nvSpPr>
            <p:cNvPr id="10261" name="Line 33"/>
            <p:cNvSpPr/>
            <p:nvPr/>
          </p:nvSpPr>
          <p:spPr>
            <a:xfrm>
              <a:off x="4628" y="1209"/>
              <a:ext cx="0" cy="144"/>
            </a:xfrm>
            <a:prstGeom prst="line">
              <a:avLst/>
            </a:prstGeom>
            <a:ln w="28575" cap="flat" cmpd="sng">
              <a:solidFill>
                <a:schemeClr val="tx1"/>
              </a:solidFill>
              <a:prstDash val="solid"/>
              <a:round/>
              <a:headEnd type="none" w="med" len="med"/>
              <a:tailEnd type="none" w="med" len="med"/>
            </a:ln>
          </p:spPr>
        </p:sp>
        <p:sp>
          <p:nvSpPr>
            <p:cNvPr id="10262" name="Line 34"/>
            <p:cNvSpPr/>
            <p:nvPr/>
          </p:nvSpPr>
          <p:spPr>
            <a:xfrm flipH="1" flipV="1">
              <a:off x="3016" y="935"/>
              <a:ext cx="816" cy="0"/>
            </a:xfrm>
            <a:prstGeom prst="line">
              <a:avLst/>
            </a:prstGeom>
            <a:ln w="28575" cap="flat" cmpd="sng">
              <a:solidFill>
                <a:schemeClr val="tx1"/>
              </a:solidFill>
              <a:prstDash val="solid"/>
              <a:round/>
              <a:headEnd type="none" w="med" len="med"/>
              <a:tailEnd type="none" w="med" len="med"/>
            </a:ln>
          </p:spPr>
        </p:sp>
      </p:grpSp>
      <p:grpSp>
        <p:nvGrpSpPr>
          <p:cNvPr id="4" name="Group 54"/>
          <p:cNvGrpSpPr/>
          <p:nvPr/>
        </p:nvGrpSpPr>
        <p:grpSpPr>
          <a:xfrm>
            <a:off x="2913065" y="3584573"/>
            <a:ext cx="1730375" cy="690563"/>
            <a:chOff x="1495" y="2755"/>
            <a:chExt cx="1975" cy="332"/>
          </a:xfrm>
        </p:grpSpPr>
        <p:grpSp>
          <p:nvGrpSpPr>
            <p:cNvPr id="5" name="Group 52"/>
            <p:cNvGrpSpPr/>
            <p:nvPr/>
          </p:nvGrpSpPr>
          <p:grpSpPr>
            <a:xfrm>
              <a:off x="1495" y="2755"/>
              <a:ext cx="1975" cy="312"/>
              <a:chOff x="1495" y="2755"/>
              <a:chExt cx="1975" cy="312"/>
            </a:xfrm>
          </p:grpSpPr>
          <p:sp>
            <p:nvSpPr>
              <p:cNvPr id="10265" name="Line 39"/>
              <p:cNvSpPr/>
              <p:nvPr/>
            </p:nvSpPr>
            <p:spPr>
              <a:xfrm flipH="1">
                <a:off x="1502" y="3067"/>
                <a:ext cx="1968" cy="0"/>
              </a:xfrm>
              <a:prstGeom prst="line">
                <a:avLst/>
              </a:prstGeom>
              <a:ln w="28575" cap="flat" cmpd="sng">
                <a:solidFill>
                  <a:schemeClr val="tx1"/>
                </a:solidFill>
                <a:prstDash val="solid"/>
                <a:round/>
                <a:headEnd type="none" w="med" len="med"/>
                <a:tailEnd type="none" w="med" len="med"/>
              </a:ln>
            </p:spPr>
          </p:sp>
          <p:sp>
            <p:nvSpPr>
              <p:cNvPr id="10266" name="Line 40"/>
              <p:cNvSpPr/>
              <p:nvPr/>
            </p:nvSpPr>
            <p:spPr>
              <a:xfrm>
                <a:off x="1495" y="2755"/>
                <a:ext cx="0" cy="312"/>
              </a:xfrm>
              <a:prstGeom prst="line">
                <a:avLst/>
              </a:prstGeom>
              <a:ln w="28575" cap="flat" cmpd="sng">
                <a:solidFill>
                  <a:schemeClr val="tx1"/>
                </a:solidFill>
                <a:prstDash val="solid"/>
                <a:round/>
                <a:headEnd type="none" w="med" len="med"/>
                <a:tailEnd type="none" w="med" len="med"/>
              </a:ln>
            </p:spPr>
          </p:sp>
        </p:grpSp>
        <p:sp>
          <p:nvSpPr>
            <p:cNvPr id="10267" name="Text Box 41"/>
            <p:cNvSpPr txBox="1"/>
            <p:nvPr/>
          </p:nvSpPr>
          <p:spPr>
            <a:xfrm>
              <a:off x="1576" y="2865"/>
              <a:ext cx="1813" cy="222"/>
            </a:xfrm>
            <a:prstGeom prst="rect">
              <a:avLst/>
            </a:prstGeom>
            <a:noFill/>
            <a:ln w="9525">
              <a:noFill/>
            </a:ln>
          </p:spPr>
          <p:txBody>
            <a:bodyPr wrap="square" anchor="t">
              <a:spAutoFit/>
            </a:bodyPr>
            <a:lstStyle/>
            <a:p>
              <a:r>
                <a:rPr lang="zh-CN" altLang="en-US" sz="2400" b="1" dirty="0">
                  <a:latin typeface="仿宋" pitchFamily="49" charset="-122"/>
                  <a:ea typeface="仿宋" pitchFamily="49" charset="-122"/>
                </a:rPr>
                <a:t>有事上报</a:t>
              </a:r>
            </a:p>
          </p:txBody>
        </p:sp>
      </p:grpSp>
      <p:grpSp>
        <p:nvGrpSpPr>
          <p:cNvPr id="6" name="Group 53"/>
          <p:cNvGrpSpPr/>
          <p:nvPr/>
        </p:nvGrpSpPr>
        <p:grpSpPr>
          <a:xfrm>
            <a:off x="5580065" y="3605214"/>
            <a:ext cx="1368425" cy="841142"/>
            <a:chOff x="3470" y="2523"/>
            <a:chExt cx="862" cy="621"/>
          </a:xfrm>
        </p:grpSpPr>
        <p:sp>
          <p:nvSpPr>
            <p:cNvPr id="10269" name="Text Box 28"/>
            <p:cNvSpPr txBox="1"/>
            <p:nvPr/>
          </p:nvSpPr>
          <p:spPr>
            <a:xfrm>
              <a:off x="3470" y="2803"/>
              <a:ext cx="862" cy="341"/>
            </a:xfrm>
            <a:prstGeom prst="rect">
              <a:avLst/>
            </a:prstGeom>
            <a:solidFill>
              <a:schemeClr val="accent6">
                <a:lumMod val="40000"/>
                <a:lumOff val="60000"/>
              </a:schemeClr>
            </a:solidFill>
            <a:ln w="28575" cap="flat" cmpd="sng">
              <a:solidFill>
                <a:schemeClr val="tx1"/>
              </a:solidFill>
              <a:prstDash val="solid"/>
              <a:miter/>
              <a:headEnd type="none" w="med" len="med"/>
              <a:tailEnd type="none" w="med" len="med"/>
            </a:ln>
          </p:spPr>
          <p:txBody>
            <a:bodyPr anchor="t">
              <a:spAutoFit/>
            </a:bodyPr>
            <a:lstStyle/>
            <a:p>
              <a:pPr algn="ctr"/>
              <a:r>
                <a:rPr lang="zh-CN" altLang="en-US" sz="2400" dirty="0">
                  <a:latin typeface="江西拙楷" pitchFamily="2" charset="-122"/>
                  <a:ea typeface="江西拙楷" pitchFamily="2" charset="-122"/>
                </a:rPr>
                <a:t>九 卿</a:t>
              </a:r>
              <a:endParaRPr lang="zh-CN" altLang="en-US" sz="2400" dirty="0">
                <a:solidFill>
                  <a:srgbClr val="66FFFF"/>
                </a:solidFill>
                <a:latin typeface="江西拙楷" pitchFamily="2" charset="-122"/>
                <a:ea typeface="江西拙楷" pitchFamily="2" charset="-122"/>
              </a:endParaRPr>
            </a:p>
          </p:txBody>
        </p:sp>
        <p:sp>
          <p:nvSpPr>
            <p:cNvPr id="10270" name="Line 43"/>
            <p:cNvSpPr/>
            <p:nvPr/>
          </p:nvSpPr>
          <p:spPr>
            <a:xfrm>
              <a:off x="3878" y="2523"/>
              <a:ext cx="0" cy="266"/>
            </a:xfrm>
            <a:prstGeom prst="line">
              <a:avLst/>
            </a:prstGeom>
            <a:ln w="28575" cap="flat" cmpd="sng">
              <a:solidFill>
                <a:schemeClr val="tx1"/>
              </a:solidFill>
              <a:prstDash val="solid"/>
              <a:round/>
              <a:headEnd type="none" w="med" len="med"/>
              <a:tailEnd type="none" w="med" len="med"/>
            </a:ln>
          </p:spPr>
        </p:sp>
      </p:grpSp>
      <p:grpSp>
        <p:nvGrpSpPr>
          <p:cNvPr id="7" name="Group 50"/>
          <p:cNvGrpSpPr/>
          <p:nvPr/>
        </p:nvGrpSpPr>
        <p:grpSpPr>
          <a:xfrm>
            <a:off x="1800225" y="1412875"/>
            <a:ext cx="2286000" cy="647700"/>
            <a:chOff x="1134" y="799"/>
            <a:chExt cx="1440" cy="689"/>
          </a:xfrm>
        </p:grpSpPr>
        <p:sp>
          <p:nvSpPr>
            <p:cNvPr id="10272" name="Line 18"/>
            <p:cNvSpPr/>
            <p:nvPr/>
          </p:nvSpPr>
          <p:spPr>
            <a:xfrm>
              <a:off x="1134" y="1344"/>
              <a:ext cx="1440" cy="0"/>
            </a:xfrm>
            <a:prstGeom prst="line">
              <a:avLst/>
            </a:prstGeom>
            <a:ln w="28575" cap="flat" cmpd="sng">
              <a:solidFill>
                <a:schemeClr val="tx1"/>
              </a:solidFill>
              <a:prstDash val="solid"/>
              <a:round/>
              <a:headEnd type="none" w="med" len="med"/>
              <a:tailEnd type="none" w="med" len="med"/>
            </a:ln>
          </p:spPr>
        </p:sp>
        <p:sp>
          <p:nvSpPr>
            <p:cNvPr id="10273" name="Line 19"/>
            <p:cNvSpPr/>
            <p:nvPr/>
          </p:nvSpPr>
          <p:spPr>
            <a:xfrm>
              <a:off x="1134" y="1344"/>
              <a:ext cx="0" cy="144"/>
            </a:xfrm>
            <a:prstGeom prst="line">
              <a:avLst/>
            </a:prstGeom>
            <a:ln w="28575" cap="flat" cmpd="sng">
              <a:solidFill>
                <a:schemeClr val="tx1"/>
              </a:solidFill>
              <a:prstDash val="solid"/>
              <a:round/>
              <a:headEnd type="none" w="med" len="med"/>
              <a:tailEnd type="none" w="med" len="med"/>
            </a:ln>
          </p:spPr>
        </p:sp>
        <p:sp>
          <p:nvSpPr>
            <p:cNvPr id="10274" name="Line 20"/>
            <p:cNvSpPr/>
            <p:nvPr/>
          </p:nvSpPr>
          <p:spPr>
            <a:xfrm>
              <a:off x="2574" y="1344"/>
              <a:ext cx="0" cy="144"/>
            </a:xfrm>
            <a:prstGeom prst="line">
              <a:avLst/>
            </a:prstGeom>
            <a:ln w="28575" cap="flat" cmpd="sng">
              <a:solidFill>
                <a:schemeClr val="tx1"/>
              </a:solidFill>
              <a:prstDash val="solid"/>
              <a:round/>
              <a:headEnd type="none" w="med" len="med"/>
              <a:tailEnd type="none" w="med" len="med"/>
            </a:ln>
          </p:spPr>
        </p:sp>
        <p:sp>
          <p:nvSpPr>
            <p:cNvPr id="10275" name="Line 44"/>
            <p:cNvSpPr/>
            <p:nvPr/>
          </p:nvSpPr>
          <p:spPr>
            <a:xfrm>
              <a:off x="2562" y="799"/>
              <a:ext cx="0" cy="144"/>
            </a:xfrm>
            <a:prstGeom prst="line">
              <a:avLst/>
            </a:prstGeom>
            <a:ln w="28575" cap="flat" cmpd="sng">
              <a:solidFill>
                <a:schemeClr val="tx1"/>
              </a:solidFill>
              <a:prstDash val="solid"/>
              <a:round/>
              <a:headEnd type="none" w="med" len="med"/>
              <a:tailEnd type="none" w="med" len="med"/>
            </a:ln>
          </p:spPr>
        </p:sp>
        <p:sp>
          <p:nvSpPr>
            <p:cNvPr id="10276" name="Line 45"/>
            <p:cNvSpPr/>
            <p:nvPr/>
          </p:nvSpPr>
          <p:spPr>
            <a:xfrm>
              <a:off x="1791" y="935"/>
              <a:ext cx="0" cy="460"/>
            </a:xfrm>
            <a:prstGeom prst="line">
              <a:avLst/>
            </a:prstGeom>
            <a:ln w="28575" cap="flat" cmpd="sng">
              <a:solidFill>
                <a:schemeClr val="tx1"/>
              </a:solidFill>
              <a:prstDash val="solid"/>
              <a:round/>
              <a:headEnd type="none" w="med" len="med"/>
              <a:tailEnd type="none" w="med" len="med"/>
            </a:ln>
          </p:spPr>
        </p:sp>
        <p:sp>
          <p:nvSpPr>
            <p:cNvPr id="10277" name="Line 46"/>
            <p:cNvSpPr/>
            <p:nvPr/>
          </p:nvSpPr>
          <p:spPr>
            <a:xfrm flipH="1">
              <a:off x="1791" y="935"/>
              <a:ext cx="771" cy="0"/>
            </a:xfrm>
            <a:prstGeom prst="line">
              <a:avLst/>
            </a:prstGeom>
            <a:ln w="28575" cap="flat" cmpd="sng">
              <a:solidFill>
                <a:schemeClr val="tx1"/>
              </a:solidFill>
              <a:prstDash val="solid"/>
              <a:round/>
              <a:headEnd type="none" w="med" len="med"/>
              <a:tailEnd type="none" w="med" len="med"/>
            </a:ln>
          </p:spPr>
        </p:sp>
      </p:grpSp>
      <p:sp>
        <p:nvSpPr>
          <p:cNvPr id="45103" name="Text Box 47"/>
          <p:cNvSpPr txBox="1"/>
          <p:nvPr/>
        </p:nvSpPr>
        <p:spPr>
          <a:xfrm>
            <a:off x="1474790" y="3214689"/>
            <a:ext cx="2835275" cy="461665"/>
          </a:xfrm>
          <a:prstGeom prst="rect">
            <a:avLst/>
          </a:prstGeom>
          <a:noFill/>
          <a:ln w="9525">
            <a:noFill/>
          </a:ln>
        </p:spPr>
        <p:txBody>
          <a:bodyPr anchor="t">
            <a:spAutoFit/>
          </a:bodyPr>
          <a:lstStyle/>
          <a:p>
            <a:pPr algn="ctr"/>
            <a:r>
              <a:rPr lang="zh-CN" altLang="en-US" sz="2400" dirty="0">
                <a:latin typeface="江西拙楷" pitchFamily="2" charset="-122"/>
                <a:ea typeface="江西拙楷" pitchFamily="2" charset="-122"/>
              </a:rPr>
              <a:t>由</a:t>
            </a:r>
            <a:r>
              <a:rPr lang="zh-CN" altLang="en-US" sz="2400" dirty="0">
                <a:solidFill>
                  <a:srgbClr val="FF0000"/>
                </a:solidFill>
                <a:latin typeface="江西拙楷" pitchFamily="2" charset="-122"/>
                <a:ea typeface="江西拙楷" pitchFamily="2" charset="-122"/>
              </a:rPr>
              <a:t>皇帝亲信</a:t>
            </a:r>
            <a:r>
              <a:rPr lang="zh-CN" altLang="en-US" sz="2400" dirty="0">
                <a:latin typeface="江西拙楷" pitchFamily="2" charset="-122"/>
                <a:ea typeface="江西拙楷" pitchFamily="2" charset="-122"/>
              </a:rPr>
              <a:t>担任</a:t>
            </a:r>
          </a:p>
        </p:txBody>
      </p:sp>
      <p:sp>
        <p:nvSpPr>
          <p:cNvPr id="8216" name="Rectangle 5"/>
          <p:cNvSpPr/>
          <p:nvPr/>
        </p:nvSpPr>
        <p:spPr>
          <a:xfrm>
            <a:off x="1346200" y="1812933"/>
            <a:ext cx="3041650" cy="1830387"/>
          </a:xfrm>
          <a:prstGeom prst="rect">
            <a:avLst/>
          </a:prstGeom>
          <a:noFill/>
          <a:ln w="28575" cap="flat" cmpd="sng">
            <a:solidFill>
              <a:srgbClr val="0000FF"/>
            </a:solidFill>
            <a:prstDash val="dash"/>
            <a:miter/>
            <a:headEnd type="none" w="med" len="med"/>
            <a:tailEnd type="none" w="med" len="med"/>
          </a:ln>
        </p:spPr>
        <p:txBody>
          <a:bodyPr wrap="none" anchor="ctr"/>
          <a:lstStyle/>
          <a:p>
            <a:pPr algn="ctr"/>
            <a:endParaRPr lang="zh-CN" altLang="zh-CN" sz="2400" dirty="0">
              <a:solidFill>
                <a:srgbClr val="00FF00"/>
              </a:solidFill>
              <a:latin typeface="江西拙楷" pitchFamily="2" charset="-122"/>
              <a:ea typeface="江西拙楷" pitchFamily="2" charset="-122"/>
            </a:endParaRPr>
          </a:p>
        </p:txBody>
      </p:sp>
      <p:grpSp>
        <p:nvGrpSpPr>
          <p:cNvPr id="8" name="Group 61"/>
          <p:cNvGrpSpPr/>
          <p:nvPr/>
        </p:nvGrpSpPr>
        <p:grpSpPr>
          <a:xfrm>
            <a:off x="4643440" y="1606898"/>
            <a:ext cx="3995737" cy="3108325"/>
            <a:chOff x="2925" y="1044"/>
            <a:chExt cx="2517" cy="2205"/>
          </a:xfrm>
        </p:grpSpPr>
        <p:sp>
          <p:nvSpPr>
            <p:cNvPr id="10281" name="Rectangle 6"/>
            <p:cNvSpPr/>
            <p:nvPr/>
          </p:nvSpPr>
          <p:spPr>
            <a:xfrm>
              <a:off x="2925" y="1207"/>
              <a:ext cx="2042" cy="1929"/>
            </a:xfrm>
            <a:prstGeom prst="rect">
              <a:avLst/>
            </a:prstGeom>
            <a:noFill/>
            <a:ln w="28575" cap="flat" cmpd="sng">
              <a:solidFill>
                <a:srgbClr val="FF3300"/>
              </a:solidFill>
              <a:prstDash val="dash"/>
              <a:miter/>
              <a:headEnd type="none" w="med" len="med"/>
              <a:tailEnd type="none" w="med" len="med"/>
            </a:ln>
          </p:spPr>
          <p:txBody>
            <a:bodyPr wrap="none" anchor="ctr"/>
            <a:lstStyle/>
            <a:p>
              <a:endParaRPr lang="zh-CN" altLang="en-US" sz="2400" dirty="0">
                <a:latin typeface="江西拙楷" pitchFamily="2" charset="-122"/>
                <a:ea typeface="江西拙楷" pitchFamily="2" charset="-122"/>
              </a:endParaRPr>
            </a:p>
          </p:txBody>
        </p:sp>
        <p:sp>
          <p:nvSpPr>
            <p:cNvPr id="10282" name="Text Box 49"/>
            <p:cNvSpPr txBox="1"/>
            <p:nvPr/>
          </p:nvSpPr>
          <p:spPr>
            <a:xfrm>
              <a:off x="5093" y="1044"/>
              <a:ext cx="349" cy="2205"/>
            </a:xfrm>
            <a:prstGeom prst="rect">
              <a:avLst/>
            </a:prstGeom>
            <a:noFill/>
            <a:ln w="9525">
              <a:noFill/>
            </a:ln>
          </p:spPr>
          <p:txBody>
            <a:bodyPr vert="eaVert" anchor="t">
              <a:spAutoFit/>
            </a:bodyPr>
            <a:lstStyle/>
            <a:p>
              <a:pPr>
                <a:spcBef>
                  <a:spcPct val="50000"/>
                </a:spcBef>
              </a:pPr>
              <a:r>
                <a:rPr lang="zh-CN" altLang="en-US" sz="2400" dirty="0">
                  <a:solidFill>
                    <a:srgbClr val="FF0000"/>
                  </a:solidFill>
                  <a:latin typeface="江西拙楷" pitchFamily="2" charset="-122"/>
                  <a:ea typeface="江西拙楷" pitchFamily="2" charset="-122"/>
                </a:rPr>
                <a:t>外朝</a:t>
              </a:r>
              <a:r>
                <a:rPr lang="en-US" altLang="zh-CN" sz="2400" dirty="0">
                  <a:latin typeface="江西拙楷" pitchFamily="2" charset="-122"/>
                  <a:ea typeface="江西拙楷" pitchFamily="2" charset="-122"/>
                </a:rPr>
                <a:t>—</a:t>
              </a:r>
              <a:r>
                <a:rPr lang="zh-CN" altLang="en-US" sz="2400" dirty="0">
                  <a:latin typeface="江西拙楷" pitchFamily="2" charset="-122"/>
                  <a:ea typeface="江西拙楷" pitchFamily="2" charset="-122"/>
                </a:rPr>
                <a:t>执行机构</a:t>
              </a:r>
            </a:p>
          </p:txBody>
        </p:sp>
      </p:grpSp>
      <p:sp>
        <p:nvSpPr>
          <p:cNvPr id="45112" name="Text Box 56"/>
          <p:cNvSpPr txBox="1"/>
          <p:nvPr/>
        </p:nvSpPr>
        <p:spPr>
          <a:xfrm>
            <a:off x="2084421" y="4681835"/>
            <a:ext cx="7273925" cy="461665"/>
          </a:xfrm>
          <a:prstGeom prst="rect">
            <a:avLst/>
          </a:prstGeom>
          <a:noFill/>
          <a:ln w="9525">
            <a:noFill/>
          </a:ln>
        </p:spPr>
        <p:txBody>
          <a:bodyPr>
            <a:spAutoFit/>
            <a:scene3d>
              <a:camera prst="orthographicFront"/>
              <a:lightRig rig="soft" dir="t">
                <a:rot lat="0" lon="0" rev="15600000"/>
              </a:lightRig>
            </a:scene3d>
            <a:sp3d extrusionH="57150" prstMaterial="softEdge">
              <a:bevelT w="25400" h="38100"/>
            </a:sp3d>
          </a:bodyPr>
          <a:lstStyle/>
          <a:p>
            <a:r>
              <a:rPr lang="en-US" altLang="zh-CN" sz="2400" b="1" noProof="1">
                <a:solidFill>
                  <a:schemeClr val="tx1">
                    <a:lumMod val="95000"/>
                    <a:lumOff val="5000"/>
                  </a:schemeClr>
                </a:solidFill>
                <a:latin typeface="方正清楷 简" pitchFamily="2" charset="-122"/>
                <a:ea typeface="方正清楷 简" pitchFamily="2" charset="-122"/>
              </a:rPr>
              <a:t>  </a:t>
            </a:r>
            <a:r>
              <a:rPr lang="zh-CN" altLang="en-US" sz="2400" b="1" noProof="1">
                <a:solidFill>
                  <a:schemeClr val="tx1">
                    <a:lumMod val="95000"/>
                    <a:lumOff val="5000"/>
                  </a:schemeClr>
                </a:solidFill>
                <a:latin typeface="方正清楷 简" pitchFamily="2" charset="-122"/>
                <a:ea typeface="方正清楷 简" pitchFamily="2" charset="-122"/>
              </a:rPr>
              <a:t>削弱了</a:t>
            </a:r>
            <a:r>
              <a:rPr lang="en-US" altLang="zh-CN" sz="2400" b="1" u="sng" noProof="1">
                <a:solidFill>
                  <a:schemeClr val="tx1">
                    <a:lumMod val="95000"/>
                    <a:lumOff val="5000"/>
                  </a:schemeClr>
                </a:solidFill>
                <a:latin typeface="方正清楷 简" pitchFamily="2" charset="-122"/>
                <a:ea typeface="方正清楷 简" pitchFamily="2" charset="-122"/>
              </a:rPr>
              <a:t>_____</a:t>
            </a:r>
            <a:r>
              <a:rPr lang="zh-CN" altLang="en-US" sz="2400" b="1" noProof="1">
                <a:solidFill>
                  <a:schemeClr val="tx1">
                    <a:lumMod val="95000"/>
                    <a:lumOff val="5000"/>
                  </a:schemeClr>
                </a:solidFill>
                <a:latin typeface="方正清楷 简" pitchFamily="2" charset="-122"/>
                <a:ea typeface="方正清楷 简" pitchFamily="2" charset="-122"/>
              </a:rPr>
              <a:t>，强化了</a:t>
            </a:r>
            <a:r>
              <a:rPr lang="en-US" altLang="zh-CN" sz="2400" b="1" noProof="1">
                <a:solidFill>
                  <a:schemeClr val="tx1">
                    <a:lumMod val="95000"/>
                    <a:lumOff val="5000"/>
                  </a:schemeClr>
                </a:solidFill>
                <a:latin typeface="方正清楷 简" pitchFamily="2" charset="-122"/>
                <a:ea typeface="方正清楷 简" pitchFamily="2" charset="-122"/>
              </a:rPr>
              <a:t>_____</a:t>
            </a:r>
            <a:r>
              <a:rPr lang="en-US" altLang="zh-CN" sz="2400" b="1" u="sng" noProof="1">
                <a:solidFill>
                  <a:schemeClr val="tx1">
                    <a:lumMod val="95000"/>
                    <a:lumOff val="5000"/>
                  </a:schemeClr>
                </a:solidFill>
                <a:latin typeface="方正清楷 简" pitchFamily="2" charset="-122"/>
                <a:ea typeface="方正清楷 简" pitchFamily="2" charset="-122"/>
              </a:rPr>
              <a:t>       </a:t>
            </a:r>
            <a:r>
              <a:rPr lang="en-US" altLang="zh-CN" sz="2400" b="1" noProof="1">
                <a:solidFill>
                  <a:schemeClr val="tx1">
                    <a:lumMod val="95000"/>
                    <a:lumOff val="5000"/>
                  </a:schemeClr>
                </a:solidFill>
                <a:latin typeface="方正清楷 简" pitchFamily="2" charset="-122"/>
                <a:ea typeface="方正清楷 简" pitchFamily="2" charset="-122"/>
              </a:rPr>
              <a:t>            </a:t>
            </a:r>
          </a:p>
        </p:txBody>
      </p:sp>
      <p:sp>
        <p:nvSpPr>
          <p:cNvPr id="45114" name="Rectangle 58"/>
          <p:cNvSpPr/>
          <p:nvPr/>
        </p:nvSpPr>
        <p:spPr>
          <a:xfrm>
            <a:off x="3450621" y="4632940"/>
            <a:ext cx="1728788" cy="461665"/>
          </a:xfrm>
          <a:prstGeom prst="rect">
            <a:avLst/>
          </a:prstGeom>
          <a:noFill/>
          <a:ln w="9525">
            <a:noFill/>
          </a:ln>
        </p:spPr>
        <p:txBody>
          <a:bodyPr anchor="t">
            <a:spAutoFit/>
          </a:bodyPr>
          <a:lstStyle/>
          <a:p>
            <a:r>
              <a:rPr lang="zh-CN" altLang="en-US" sz="2400" b="1" dirty="0">
                <a:solidFill>
                  <a:srgbClr val="FF0000"/>
                </a:solidFill>
                <a:latin typeface="方正清楷 简" pitchFamily="2" charset="-122"/>
                <a:ea typeface="方正清楷 简" pitchFamily="2" charset="-122"/>
              </a:rPr>
              <a:t>相权</a:t>
            </a:r>
          </a:p>
        </p:txBody>
      </p:sp>
      <p:sp>
        <p:nvSpPr>
          <p:cNvPr id="45115" name="Rectangle 59"/>
          <p:cNvSpPr/>
          <p:nvPr/>
        </p:nvSpPr>
        <p:spPr>
          <a:xfrm>
            <a:off x="5382611" y="4632940"/>
            <a:ext cx="839785" cy="461665"/>
          </a:xfrm>
          <a:prstGeom prst="rect">
            <a:avLst/>
          </a:prstGeom>
          <a:noFill/>
          <a:ln w="9525">
            <a:noFill/>
          </a:ln>
        </p:spPr>
        <p:txBody>
          <a:bodyPr wrap="square" anchor="t">
            <a:spAutoFit/>
          </a:bodyPr>
          <a:lstStyle/>
          <a:p>
            <a:r>
              <a:rPr lang="zh-CN" altLang="en-US" sz="2400" b="1" dirty="0">
                <a:solidFill>
                  <a:srgbClr val="FF0000"/>
                </a:solidFill>
                <a:latin typeface="方正清楷 简" pitchFamily="2" charset="-122"/>
                <a:ea typeface="方正清楷 简" pitchFamily="2" charset="-122"/>
              </a:rPr>
              <a:t>皇权</a:t>
            </a:r>
          </a:p>
        </p:txBody>
      </p:sp>
      <p:sp>
        <p:nvSpPr>
          <p:cNvPr id="8213" name="Text Box 60"/>
          <p:cNvSpPr txBox="1"/>
          <p:nvPr/>
        </p:nvSpPr>
        <p:spPr>
          <a:xfrm>
            <a:off x="1644652" y="954089"/>
            <a:ext cx="1598613" cy="461665"/>
          </a:xfrm>
          <a:prstGeom prst="rect">
            <a:avLst/>
          </a:prstGeom>
          <a:noFill/>
          <a:ln w="38100" cap="flat" cmpd="sng">
            <a:solidFill>
              <a:srgbClr val="FF0000"/>
            </a:solidFill>
            <a:prstDash val="solid"/>
            <a:miter/>
            <a:headEnd type="none" w="med" len="med"/>
            <a:tailEnd type="none" w="med" len="med"/>
          </a:ln>
        </p:spPr>
        <p:txBody>
          <a:bodyPr wrap="square" anchor="t">
            <a:spAutoFit/>
          </a:bodyPr>
          <a:lstStyle/>
          <a:p>
            <a:pPr algn="ctr"/>
            <a:r>
              <a:rPr lang="zh-CN" altLang="en-US" sz="2400" dirty="0">
                <a:solidFill>
                  <a:srgbClr val="0000FF"/>
                </a:solidFill>
                <a:latin typeface="江西拙楷" pitchFamily="2" charset="-122"/>
                <a:ea typeface="江西拙楷" pitchFamily="2" charset="-122"/>
              </a:rPr>
              <a:t>设立中朝</a:t>
            </a:r>
          </a:p>
        </p:txBody>
      </p:sp>
      <p:sp>
        <p:nvSpPr>
          <p:cNvPr id="16" name="Text Box 48"/>
          <p:cNvSpPr txBox="1"/>
          <p:nvPr/>
        </p:nvSpPr>
        <p:spPr>
          <a:xfrm>
            <a:off x="714351" y="1643062"/>
            <a:ext cx="553998" cy="3500438"/>
          </a:xfrm>
          <a:prstGeom prst="rect">
            <a:avLst/>
          </a:prstGeom>
          <a:noFill/>
          <a:ln w="9525">
            <a:noFill/>
          </a:ln>
        </p:spPr>
        <p:txBody>
          <a:bodyPr vert="eaVert" anchor="t">
            <a:spAutoFit/>
          </a:bodyPr>
          <a:lstStyle/>
          <a:p>
            <a:pPr>
              <a:spcBef>
                <a:spcPct val="50000"/>
              </a:spcBef>
            </a:pPr>
            <a:r>
              <a:rPr lang="zh-CN" altLang="en-US" sz="2400" dirty="0">
                <a:solidFill>
                  <a:srgbClr val="FF0000"/>
                </a:solidFill>
                <a:latin typeface="江西拙楷" pitchFamily="2" charset="-122"/>
                <a:ea typeface="江西拙楷" pitchFamily="2" charset="-122"/>
              </a:rPr>
              <a:t>中朝</a:t>
            </a:r>
            <a:r>
              <a:rPr lang="en-US" altLang="zh-CN" sz="2400" dirty="0">
                <a:latin typeface="江西拙楷" pitchFamily="2" charset="-122"/>
                <a:ea typeface="江西拙楷" pitchFamily="2" charset="-122"/>
              </a:rPr>
              <a:t>—</a:t>
            </a:r>
            <a:r>
              <a:rPr lang="zh-CN" altLang="en-US" sz="2400" dirty="0">
                <a:latin typeface="江西拙楷" pitchFamily="2" charset="-122"/>
                <a:ea typeface="江西拙楷" pitchFamily="2" charset="-122"/>
              </a:rPr>
              <a:t>决策机构</a:t>
            </a:r>
          </a:p>
        </p:txBody>
      </p:sp>
      <p:sp>
        <p:nvSpPr>
          <p:cNvPr id="51" name="文本框 2"/>
          <p:cNvSpPr txBox="1"/>
          <p:nvPr/>
        </p:nvSpPr>
        <p:spPr>
          <a:xfrm>
            <a:off x="329091" y="326233"/>
            <a:ext cx="3252301" cy="410573"/>
          </a:xfrm>
          <a:prstGeom prst="rect">
            <a:avLst/>
          </a:prstGeom>
          <a:noFill/>
        </p:spPr>
        <p:txBody>
          <a:bodyPr wrap="square" lIns="71321" tIns="35661" rIns="71321" bIns="35661" rtlCol="0">
            <a:spAutoFit/>
          </a:bodyPr>
          <a:lstStyle/>
          <a:p>
            <a:pPr algn="l"/>
            <a:r>
              <a:rPr lang="en-US" altLang="zh-CN" sz="2200" b="1" dirty="0" smtClean="0">
                <a:latin typeface="江西拙楷" pitchFamily="2" charset="-122"/>
                <a:ea typeface="江西拙楷" pitchFamily="2" charset="-122"/>
              </a:rPr>
              <a:t>2.1  </a:t>
            </a:r>
            <a:r>
              <a:rPr lang="zh-CN" altLang="en-US" sz="2200" b="1" dirty="0" smtClean="0">
                <a:latin typeface="江西拙楷" pitchFamily="2" charset="-122"/>
                <a:ea typeface="江西拙楷" pitchFamily="2" charset="-122"/>
              </a:rPr>
              <a:t>中央官制的演变</a:t>
            </a:r>
            <a:endParaRPr lang="zh-CN" altLang="en-US" sz="2200" b="1" dirty="0">
              <a:latin typeface="江西拙楷" pitchFamily="2" charset="-122"/>
              <a:ea typeface="江西拙楷" pitchFamily="2" charset="-122"/>
            </a:endParaRPr>
          </a:p>
        </p:txBody>
      </p:sp>
    </p:spTree>
  </p:cSld>
  <p:clrMapOvr>
    <a:masterClrMapping/>
  </p:clrMapOvr>
  <p:transition spd="med">
    <p:pull/>
    <p:sndAc>
      <p:stSnd>
        <p:snd r:embed="rId3" name="微信消息.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5082"/>
                                        </p:tgtEl>
                                        <p:attrNameLst>
                                          <p:attrName>style.visibility</p:attrName>
                                        </p:attrNameLst>
                                      </p:cBhvr>
                                      <p:to>
                                        <p:strVal val="visible"/>
                                      </p:to>
                                    </p:set>
                                    <p:animEffect transition="in" filter="wipe(up)">
                                      <p:cBhvr>
                                        <p:cTn id="10" dur="500"/>
                                        <p:tgtEl>
                                          <p:spTgt spid="4508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5081"/>
                                        </p:tgtEl>
                                        <p:attrNameLst>
                                          <p:attrName>style.visibility</p:attrName>
                                        </p:attrNameLst>
                                      </p:cBhvr>
                                      <p:to>
                                        <p:strVal val="visible"/>
                                      </p:to>
                                    </p:set>
                                    <p:animEffect transition="in" filter="wipe(up)">
                                      <p:cBhvr>
                                        <p:cTn id="13" dur="500"/>
                                        <p:tgtEl>
                                          <p:spTgt spid="4508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5083"/>
                                        </p:tgtEl>
                                        <p:attrNameLst>
                                          <p:attrName>style.visibility</p:attrName>
                                        </p:attrNameLst>
                                      </p:cBhvr>
                                      <p:to>
                                        <p:strVal val="visible"/>
                                      </p:to>
                                    </p:set>
                                    <p:animEffect transition="in" filter="wipe(up)">
                                      <p:cBhvr>
                                        <p:cTn id="16" dur="500"/>
                                        <p:tgtEl>
                                          <p:spTgt spid="45083"/>
                                        </p:tgtEl>
                                      </p:cBhvr>
                                    </p:animEffect>
                                  </p:childTnLst>
                                </p:cTn>
                              </p:par>
                              <p:par>
                                <p:cTn id="17" presetID="2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213"/>
                                        </p:tgtEl>
                                        <p:attrNameLst>
                                          <p:attrName>style.visibility</p:attrName>
                                        </p:attrNameLst>
                                      </p:cBhvr>
                                      <p:to>
                                        <p:strVal val="visible"/>
                                      </p:to>
                                    </p:set>
                                    <p:animEffect transition="in" filter="wipe(down)">
                                      <p:cBhvr>
                                        <p:cTn id="29" dur="500"/>
                                        <p:tgtEl>
                                          <p:spTgt spid="821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linds(horizontal)">
                                      <p:cBhvr>
                                        <p:cTn id="34" dur="500"/>
                                        <p:tgtEl>
                                          <p:spTgt spid="7"/>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5069"/>
                                        </p:tgtEl>
                                        <p:attrNameLst>
                                          <p:attrName>style.visibility</p:attrName>
                                        </p:attrNameLst>
                                      </p:cBhvr>
                                      <p:to>
                                        <p:strVal val="visible"/>
                                      </p:to>
                                    </p:set>
                                    <p:animEffect transition="in" filter="blinds(horizontal)">
                                      <p:cBhvr>
                                        <p:cTn id="37" dur="500"/>
                                        <p:tgtEl>
                                          <p:spTgt spid="4506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5070"/>
                                        </p:tgtEl>
                                        <p:attrNameLst>
                                          <p:attrName>style.visibility</p:attrName>
                                        </p:attrNameLst>
                                      </p:cBhvr>
                                      <p:to>
                                        <p:strVal val="visible"/>
                                      </p:to>
                                    </p:set>
                                    <p:animEffect transition="in" filter="blinds(horizontal)">
                                      <p:cBhvr>
                                        <p:cTn id="40" dur="500"/>
                                        <p:tgtEl>
                                          <p:spTgt spid="45070"/>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5071"/>
                                        </p:tgtEl>
                                        <p:attrNameLst>
                                          <p:attrName>style.visibility</p:attrName>
                                        </p:attrNameLst>
                                      </p:cBhvr>
                                      <p:to>
                                        <p:strVal val="visible"/>
                                      </p:to>
                                    </p:set>
                                    <p:animEffect transition="in" filter="blinds(horizontal)">
                                      <p:cBhvr>
                                        <p:cTn id="43" dur="500"/>
                                        <p:tgtEl>
                                          <p:spTgt spid="45071"/>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5103"/>
                                        </p:tgtEl>
                                        <p:attrNameLst>
                                          <p:attrName>style.visibility</p:attrName>
                                        </p:attrNameLst>
                                      </p:cBhvr>
                                      <p:to>
                                        <p:strVal val="visible"/>
                                      </p:to>
                                    </p:set>
                                    <p:animEffect transition="in" filter="blinds(horizontal)">
                                      <p:cBhvr>
                                        <p:cTn id="48" dur="500"/>
                                        <p:tgtEl>
                                          <p:spTgt spid="4510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216"/>
                                        </p:tgtEl>
                                        <p:attrNameLst>
                                          <p:attrName>style.visibility</p:attrName>
                                        </p:attrNameLst>
                                      </p:cBhvr>
                                      <p:to>
                                        <p:strVal val="visible"/>
                                      </p:to>
                                    </p:set>
                                    <p:animEffect transition="in" filter="wipe(down)">
                                      <p:cBhvr>
                                        <p:cTn id="53" dur="500"/>
                                        <p:tgtEl>
                                          <p:spTgt spid="821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right)">
                                      <p:cBhvr>
                                        <p:cTn id="64" dur="500"/>
                                        <p:tgtEl>
                                          <p:spTgt spid="4"/>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112"/>
                                        </p:tgtEl>
                                        <p:attrNameLst>
                                          <p:attrName>style.visibility</p:attrName>
                                        </p:attrNameLst>
                                      </p:cBhvr>
                                      <p:to>
                                        <p:strVal val="visible"/>
                                      </p:to>
                                    </p:set>
                                    <p:animEffect transition="in" filter="blinds(horizontal)">
                                      <p:cBhvr>
                                        <p:cTn id="68" dur="500"/>
                                        <p:tgtEl>
                                          <p:spTgt spid="45112"/>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45114"/>
                                        </p:tgtEl>
                                        <p:attrNameLst>
                                          <p:attrName>style.visibility</p:attrName>
                                        </p:attrNameLst>
                                      </p:cBhvr>
                                      <p:to>
                                        <p:strVal val="visible"/>
                                      </p:to>
                                    </p:set>
                                    <p:animEffect transition="in" filter="blinds(horizontal)">
                                      <p:cBhvr>
                                        <p:cTn id="73" dur="500"/>
                                        <p:tgtEl>
                                          <p:spTgt spid="45114"/>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5115"/>
                                        </p:tgtEl>
                                        <p:attrNameLst>
                                          <p:attrName>style.visibility</p:attrName>
                                        </p:attrNameLst>
                                      </p:cBhvr>
                                      <p:to>
                                        <p:strVal val="visible"/>
                                      </p:to>
                                    </p:set>
                                    <p:animEffect transition="in" filter="blinds(horizontal)">
                                      <p:cBhvr>
                                        <p:cTn id="78" dur="500"/>
                                        <p:tgtEl>
                                          <p:spTgt spid="45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bldLvl="0" animBg="1"/>
      <p:bldP spid="45070" grpId="0" bldLvl="0" animBg="1"/>
      <p:bldP spid="45071" grpId="0" bldLvl="0" animBg="1"/>
      <p:bldP spid="45081" grpId="0" bldLvl="0" animBg="1"/>
      <p:bldP spid="45082" grpId="0" bldLvl="0" animBg="1"/>
      <p:bldP spid="45083" grpId="0" bldLvl="0" animBg="1"/>
      <p:bldP spid="45103" grpId="0"/>
      <p:bldP spid="8216" grpId="0" bldLvl="0" animBg="1"/>
      <p:bldP spid="45112" grpId="0"/>
      <p:bldP spid="45114" grpId="0"/>
      <p:bldP spid="45115" grpId="0"/>
      <p:bldP spid="8213"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2" descr="C:\Users\Administrator\Desktop\所需图片\第6课 隋唐\微信图片_20200724163011_副本.jpg"/>
          <p:cNvPicPr>
            <a:picLocks noChangeAspect="1" noChangeArrowheads="1"/>
          </p:cNvPicPr>
          <p:nvPr/>
        </p:nvPicPr>
        <p:blipFill>
          <a:blip r:embed="rId3" cstate="print">
            <a:clrChange>
              <a:clrFrom>
                <a:srgbClr val="FFFFFF"/>
              </a:clrFrom>
              <a:clrTo>
                <a:srgbClr val="FFFFFF">
                  <a:alpha val="0"/>
                </a:srgbClr>
              </a:clrTo>
            </a:clrChange>
          </a:blip>
          <a:srcRect b="46482"/>
          <a:stretch>
            <a:fillRect/>
          </a:stretch>
        </p:blipFill>
        <p:spPr bwMode="auto">
          <a:xfrm rot="16200000">
            <a:off x="-345026" y="3131089"/>
            <a:ext cx="2404534" cy="1714483"/>
          </a:xfrm>
          <a:prstGeom prst="rect">
            <a:avLst/>
          </a:prstGeom>
          <a:noFill/>
        </p:spPr>
      </p:pic>
      <p:sp>
        <p:nvSpPr>
          <p:cNvPr id="4" name="文本框 2"/>
          <p:cNvSpPr txBox="1"/>
          <p:nvPr/>
        </p:nvSpPr>
        <p:spPr>
          <a:xfrm>
            <a:off x="329091" y="326233"/>
            <a:ext cx="3252301" cy="410573"/>
          </a:xfrm>
          <a:prstGeom prst="rect">
            <a:avLst/>
          </a:prstGeom>
          <a:noFill/>
        </p:spPr>
        <p:txBody>
          <a:bodyPr wrap="square" lIns="71321" tIns="35661" rIns="71321" bIns="35661" rtlCol="0">
            <a:spAutoFit/>
          </a:bodyPr>
          <a:lstStyle/>
          <a:p>
            <a:pPr algn="l"/>
            <a:r>
              <a:rPr lang="en-US" altLang="zh-CN" sz="2200" b="1" dirty="0" smtClean="0">
                <a:latin typeface="江西拙楷" pitchFamily="2" charset="-122"/>
                <a:ea typeface="江西拙楷" pitchFamily="2" charset="-122"/>
              </a:rPr>
              <a:t>2.1  </a:t>
            </a:r>
            <a:r>
              <a:rPr lang="zh-CN" altLang="en-US" sz="2200" b="1" dirty="0" smtClean="0">
                <a:latin typeface="江西拙楷" pitchFamily="2" charset="-122"/>
                <a:ea typeface="江西拙楷" pitchFamily="2" charset="-122"/>
              </a:rPr>
              <a:t>中央官制的演变</a:t>
            </a:r>
            <a:endParaRPr lang="zh-CN" altLang="en-US" sz="2200" b="1" dirty="0">
              <a:latin typeface="江西拙楷" pitchFamily="2" charset="-122"/>
              <a:ea typeface="江西拙楷" pitchFamily="2" charset="-122"/>
            </a:endParaRPr>
          </a:p>
        </p:txBody>
      </p:sp>
      <p:sp>
        <p:nvSpPr>
          <p:cNvPr id="33" name="Text Box 40"/>
          <p:cNvSpPr txBox="1"/>
          <p:nvPr/>
        </p:nvSpPr>
        <p:spPr>
          <a:xfrm>
            <a:off x="5500680" y="977892"/>
            <a:ext cx="1447800" cy="461665"/>
          </a:xfrm>
          <a:prstGeom prst="rect">
            <a:avLst/>
          </a:prstGeom>
          <a:solidFill>
            <a:srgbClr val="FFC000"/>
          </a:solidFill>
          <a:ln w="28575" cap="flat" cmpd="sng">
            <a:solidFill>
              <a:schemeClr val="tx1"/>
            </a:solidFill>
            <a:prstDash val="solid"/>
            <a:miter/>
            <a:headEnd type="none" w="med" len="med"/>
            <a:tailEnd type="none" w="med" len="med"/>
          </a:ln>
        </p:spPr>
        <p:txBody>
          <a:bodyPr wrap="square" anchor="t">
            <a:spAutoFit/>
          </a:bodyPr>
          <a:lstStyle/>
          <a:p>
            <a:pPr algn="ctr">
              <a:spcBef>
                <a:spcPct val="50000"/>
              </a:spcBef>
            </a:pPr>
            <a:r>
              <a:rPr lang="zh-CN" altLang="en-US" sz="2400" dirty="0">
                <a:latin typeface="江西拙楷" pitchFamily="2" charset="-122"/>
                <a:ea typeface="江西拙楷" pitchFamily="2" charset="-122"/>
              </a:rPr>
              <a:t>皇帝</a:t>
            </a:r>
          </a:p>
        </p:txBody>
      </p:sp>
      <p:sp>
        <p:nvSpPr>
          <p:cNvPr id="34" name="Text Box 41"/>
          <p:cNvSpPr txBox="1"/>
          <p:nvPr/>
        </p:nvSpPr>
        <p:spPr>
          <a:xfrm>
            <a:off x="5757886" y="1409692"/>
            <a:ext cx="1727200" cy="461665"/>
          </a:xfrm>
          <a:prstGeom prst="rect">
            <a:avLst/>
          </a:prstGeom>
          <a:noFill/>
          <a:ln w="9525">
            <a:noFill/>
          </a:ln>
        </p:spPr>
        <p:txBody>
          <a:bodyPr wrap="square" anchor="t">
            <a:spAutoFit/>
          </a:bodyPr>
          <a:lstStyle/>
          <a:p>
            <a:pPr>
              <a:spcBef>
                <a:spcPct val="50000"/>
              </a:spcBef>
            </a:pPr>
            <a:r>
              <a:rPr lang="zh-CN" altLang="en-US" sz="2400" dirty="0">
                <a:solidFill>
                  <a:srgbClr val="FF0000"/>
                </a:solidFill>
                <a:latin typeface="江西拙楷" pitchFamily="2" charset="-122"/>
                <a:ea typeface="江西拙楷" pitchFamily="2" charset="-122"/>
              </a:rPr>
              <a:t>三 省</a:t>
            </a:r>
          </a:p>
        </p:txBody>
      </p:sp>
      <p:grpSp>
        <p:nvGrpSpPr>
          <p:cNvPr id="35" name="Group 42"/>
          <p:cNvGrpSpPr/>
          <p:nvPr/>
        </p:nvGrpSpPr>
        <p:grpSpPr>
          <a:xfrm>
            <a:off x="4929176" y="1428694"/>
            <a:ext cx="2714644" cy="571552"/>
            <a:chOff x="1685" y="365"/>
            <a:chExt cx="2220" cy="883"/>
          </a:xfrm>
        </p:grpSpPr>
        <p:sp>
          <p:nvSpPr>
            <p:cNvPr id="36" name="Line 43"/>
            <p:cNvSpPr/>
            <p:nvPr/>
          </p:nvSpPr>
          <p:spPr>
            <a:xfrm flipH="1">
              <a:off x="2747" y="365"/>
              <a:ext cx="0" cy="723"/>
            </a:xfrm>
            <a:prstGeom prst="line">
              <a:avLst/>
            </a:prstGeom>
            <a:ln w="22225" cap="flat" cmpd="sng">
              <a:solidFill>
                <a:schemeClr val="tx1"/>
              </a:solidFill>
              <a:prstDash val="solid"/>
              <a:round/>
              <a:headEnd type="none" w="med" len="med"/>
              <a:tailEnd type="none" w="med" len="med"/>
            </a:ln>
          </p:spPr>
        </p:sp>
        <p:sp>
          <p:nvSpPr>
            <p:cNvPr id="37" name="Line 44"/>
            <p:cNvSpPr/>
            <p:nvPr/>
          </p:nvSpPr>
          <p:spPr>
            <a:xfrm>
              <a:off x="1685" y="1056"/>
              <a:ext cx="2214" cy="0"/>
            </a:xfrm>
            <a:prstGeom prst="line">
              <a:avLst/>
            </a:prstGeom>
            <a:ln w="22225" cap="flat" cmpd="sng">
              <a:solidFill>
                <a:schemeClr val="tx1"/>
              </a:solidFill>
              <a:prstDash val="solid"/>
              <a:round/>
              <a:headEnd type="none" w="med" len="med"/>
              <a:tailEnd type="none" w="med" len="med"/>
            </a:ln>
          </p:spPr>
        </p:sp>
        <p:sp>
          <p:nvSpPr>
            <p:cNvPr id="38" name="Line 45"/>
            <p:cNvSpPr/>
            <p:nvPr/>
          </p:nvSpPr>
          <p:spPr>
            <a:xfrm>
              <a:off x="1685" y="1056"/>
              <a:ext cx="0" cy="192"/>
            </a:xfrm>
            <a:prstGeom prst="line">
              <a:avLst/>
            </a:prstGeom>
            <a:ln w="22225" cap="flat" cmpd="sng">
              <a:solidFill>
                <a:schemeClr val="tx1"/>
              </a:solidFill>
              <a:prstDash val="solid"/>
              <a:round/>
              <a:headEnd type="none" w="med" len="med"/>
              <a:tailEnd type="none" w="med" len="med"/>
            </a:ln>
          </p:spPr>
        </p:sp>
        <p:sp>
          <p:nvSpPr>
            <p:cNvPr id="39" name="Line 46"/>
            <p:cNvSpPr/>
            <p:nvPr/>
          </p:nvSpPr>
          <p:spPr>
            <a:xfrm>
              <a:off x="3905" y="1056"/>
              <a:ext cx="0" cy="192"/>
            </a:xfrm>
            <a:prstGeom prst="line">
              <a:avLst/>
            </a:prstGeom>
            <a:ln w="22225" cap="flat" cmpd="sng">
              <a:solidFill>
                <a:schemeClr val="tx1"/>
              </a:solidFill>
              <a:prstDash val="solid"/>
              <a:round/>
              <a:headEnd type="none" w="med" len="med"/>
              <a:tailEnd type="none" w="med" len="med"/>
            </a:ln>
          </p:spPr>
        </p:sp>
      </p:grpSp>
      <p:sp>
        <p:nvSpPr>
          <p:cNvPr id="40" name="Text Box 47"/>
          <p:cNvSpPr txBox="1"/>
          <p:nvPr/>
        </p:nvSpPr>
        <p:spPr>
          <a:xfrm>
            <a:off x="4714863" y="2000246"/>
            <a:ext cx="553998" cy="1066800"/>
          </a:xfrm>
          <a:prstGeom prst="rect">
            <a:avLst/>
          </a:prstGeom>
          <a:solidFill>
            <a:schemeClr val="accent2">
              <a:lumMod val="40000"/>
              <a:lumOff val="60000"/>
            </a:schemeClr>
          </a:solidFill>
          <a:ln w="2857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400" dirty="0">
                <a:latin typeface="江西拙楷" pitchFamily="2" charset="-122"/>
                <a:ea typeface="江西拙楷" pitchFamily="2" charset="-122"/>
              </a:rPr>
              <a:t>中书省</a:t>
            </a:r>
          </a:p>
        </p:txBody>
      </p:sp>
      <p:sp>
        <p:nvSpPr>
          <p:cNvPr id="42" name="Text Box 49"/>
          <p:cNvSpPr txBox="1"/>
          <p:nvPr/>
        </p:nvSpPr>
        <p:spPr>
          <a:xfrm>
            <a:off x="7327978" y="2000246"/>
            <a:ext cx="553998" cy="1122363"/>
          </a:xfrm>
          <a:prstGeom prst="rect">
            <a:avLst/>
          </a:prstGeom>
          <a:solidFill>
            <a:schemeClr val="accent2">
              <a:lumMod val="40000"/>
              <a:lumOff val="60000"/>
            </a:schemeClr>
          </a:solidFill>
          <a:ln w="2857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400" dirty="0">
                <a:latin typeface="江西拙楷" pitchFamily="2" charset="-122"/>
                <a:ea typeface="江西拙楷" pitchFamily="2" charset="-122"/>
              </a:rPr>
              <a:t>尚书省</a:t>
            </a:r>
          </a:p>
        </p:txBody>
      </p:sp>
      <p:sp>
        <p:nvSpPr>
          <p:cNvPr id="44" name="Text Box 51"/>
          <p:cNvSpPr txBox="1"/>
          <p:nvPr/>
        </p:nvSpPr>
        <p:spPr>
          <a:xfrm>
            <a:off x="6024587" y="1928808"/>
            <a:ext cx="553998" cy="1123950"/>
          </a:xfrm>
          <a:prstGeom prst="rect">
            <a:avLst/>
          </a:prstGeom>
          <a:solidFill>
            <a:schemeClr val="accent2">
              <a:lumMod val="40000"/>
              <a:lumOff val="60000"/>
            </a:schemeClr>
          </a:solidFill>
          <a:ln w="2857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400" dirty="0">
                <a:latin typeface="江西拙楷" pitchFamily="2" charset="-122"/>
                <a:ea typeface="江西拙楷" pitchFamily="2" charset="-122"/>
              </a:rPr>
              <a:t>门下省</a:t>
            </a:r>
          </a:p>
        </p:txBody>
      </p:sp>
      <p:sp>
        <p:nvSpPr>
          <p:cNvPr id="68" name="矩形 67"/>
          <p:cNvSpPr/>
          <p:nvPr/>
        </p:nvSpPr>
        <p:spPr>
          <a:xfrm>
            <a:off x="142844" y="1071552"/>
            <a:ext cx="4429156" cy="707886"/>
          </a:xfrm>
          <a:prstGeom prst="rect">
            <a:avLst/>
          </a:prstGeom>
        </p:spPr>
        <p:txBody>
          <a:bodyPr wrap="square">
            <a:spAutoFit/>
          </a:bodyPr>
          <a:lstStyle/>
          <a:p>
            <a:pPr marL="342900" indent="-342900">
              <a:buFont typeface="Wingdings" panose="05000000000000000000" charset="0"/>
              <a:buChar char="n"/>
            </a:pPr>
            <a:r>
              <a:rPr lang="zh-CN" altLang="en-US" sz="2000" b="1" dirty="0" smtClean="0">
                <a:latin typeface="仿宋" pitchFamily="49" charset="-122"/>
                <a:ea typeface="仿宋" pitchFamily="49" charset="-122"/>
                <a:sym typeface="+mn-ea"/>
              </a:rPr>
              <a:t>魏晋南北朝时期：尚书台改称尚书省，与中书省和门下省</a:t>
            </a:r>
            <a:r>
              <a:rPr lang="zh-CN" altLang="en-US" sz="2000" b="1" dirty="0" smtClean="0">
                <a:solidFill>
                  <a:srgbClr val="C00000"/>
                </a:solidFill>
                <a:latin typeface="仿宋" pitchFamily="49" charset="-122"/>
                <a:ea typeface="仿宋" pitchFamily="49" charset="-122"/>
                <a:sym typeface="+mn-ea"/>
              </a:rPr>
              <a:t>形成三省</a:t>
            </a:r>
            <a:r>
              <a:rPr lang="zh-CN" altLang="en-US" sz="2000" b="1" dirty="0" smtClean="0">
                <a:latin typeface="仿宋" pitchFamily="49" charset="-122"/>
                <a:ea typeface="仿宋" pitchFamily="49" charset="-122"/>
                <a:sym typeface="+mn-ea"/>
              </a:rPr>
              <a:t>。</a:t>
            </a:r>
            <a:endParaRPr lang="zh-CN" altLang="en-US" sz="2000" b="1" dirty="0">
              <a:latin typeface="仿宋" pitchFamily="49" charset="-122"/>
              <a:ea typeface="仿宋" pitchFamily="49" charset="-122"/>
              <a:sym typeface="+mn-ea"/>
            </a:endParaRPr>
          </a:p>
        </p:txBody>
      </p:sp>
      <p:grpSp>
        <p:nvGrpSpPr>
          <p:cNvPr id="69" name="Group 53"/>
          <p:cNvGrpSpPr/>
          <p:nvPr/>
        </p:nvGrpSpPr>
        <p:grpSpPr>
          <a:xfrm>
            <a:off x="4953016" y="3128972"/>
            <a:ext cx="3282970" cy="728662"/>
            <a:chOff x="1104" y="2304"/>
            <a:chExt cx="3072" cy="864"/>
          </a:xfrm>
        </p:grpSpPr>
        <p:grpSp>
          <p:nvGrpSpPr>
            <p:cNvPr id="70" name="Group 54"/>
            <p:cNvGrpSpPr/>
            <p:nvPr/>
          </p:nvGrpSpPr>
          <p:grpSpPr>
            <a:xfrm>
              <a:off x="1104" y="2304"/>
              <a:ext cx="3072" cy="864"/>
              <a:chOff x="1104" y="2304"/>
              <a:chExt cx="3072" cy="864"/>
            </a:xfrm>
          </p:grpSpPr>
          <p:sp>
            <p:nvSpPr>
              <p:cNvPr id="72" name="Line 55"/>
              <p:cNvSpPr/>
              <p:nvPr/>
            </p:nvSpPr>
            <p:spPr>
              <a:xfrm>
                <a:off x="3577" y="2304"/>
                <a:ext cx="0" cy="624"/>
              </a:xfrm>
              <a:prstGeom prst="line">
                <a:avLst/>
              </a:prstGeom>
              <a:ln w="22225" cap="flat" cmpd="sng">
                <a:solidFill>
                  <a:schemeClr val="tx1"/>
                </a:solidFill>
                <a:prstDash val="solid"/>
                <a:round/>
                <a:headEnd type="none" w="med" len="med"/>
                <a:tailEnd type="none" w="med" len="med"/>
              </a:ln>
            </p:spPr>
          </p:sp>
          <p:sp>
            <p:nvSpPr>
              <p:cNvPr id="73" name="Line 56"/>
              <p:cNvSpPr/>
              <p:nvPr/>
            </p:nvSpPr>
            <p:spPr>
              <a:xfrm>
                <a:off x="1104" y="2928"/>
                <a:ext cx="3072" cy="0"/>
              </a:xfrm>
              <a:prstGeom prst="line">
                <a:avLst/>
              </a:prstGeom>
              <a:ln w="22225" cap="flat" cmpd="sng">
                <a:solidFill>
                  <a:schemeClr val="tx1"/>
                </a:solidFill>
                <a:prstDash val="solid"/>
                <a:round/>
                <a:headEnd type="none" w="med" len="med"/>
                <a:tailEnd type="none" w="med" len="med"/>
              </a:ln>
            </p:spPr>
          </p:sp>
          <p:sp>
            <p:nvSpPr>
              <p:cNvPr id="74" name="Line 57"/>
              <p:cNvSpPr/>
              <p:nvPr/>
            </p:nvSpPr>
            <p:spPr>
              <a:xfrm>
                <a:off x="1104" y="2928"/>
                <a:ext cx="0" cy="240"/>
              </a:xfrm>
              <a:prstGeom prst="line">
                <a:avLst/>
              </a:prstGeom>
              <a:ln w="22225" cap="flat" cmpd="sng">
                <a:solidFill>
                  <a:schemeClr val="tx1"/>
                </a:solidFill>
                <a:prstDash val="solid"/>
                <a:round/>
                <a:headEnd type="none" w="med" len="med"/>
                <a:tailEnd type="none" w="med" len="med"/>
              </a:ln>
            </p:spPr>
          </p:sp>
          <p:sp>
            <p:nvSpPr>
              <p:cNvPr id="75" name="Line 58"/>
              <p:cNvSpPr/>
              <p:nvPr/>
            </p:nvSpPr>
            <p:spPr>
              <a:xfrm>
                <a:off x="1728" y="2928"/>
                <a:ext cx="0" cy="240"/>
              </a:xfrm>
              <a:prstGeom prst="line">
                <a:avLst/>
              </a:prstGeom>
              <a:ln w="22225" cap="flat" cmpd="sng">
                <a:solidFill>
                  <a:schemeClr val="tx1"/>
                </a:solidFill>
                <a:prstDash val="solid"/>
                <a:round/>
                <a:headEnd type="none" w="med" len="med"/>
                <a:tailEnd type="none" w="med" len="med"/>
              </a:ln>
            </p:spPr>
          </p:sp>
          <p:sp>
            <p:nvSpPr>
              <p:cNvPr id="76" name="Line 59"/>
              <p:cNvSpPr/>
              <p:nvPr/>
            </p:nvSpPr>
            <p:spPr>
              <a:xfrm>
                <a:off x="2304" y="2928"/>
                <a:ext cx="0" cy="240"/>
              </a:xfrm>
              <a:prstGeom prst="line">
                <a:avLst/>
              </a:prstGeom>
              <a:ln w="22225" cap="flat" cmpd="sng">
                <a:solidFill>
                  <a:schemeClr val="tx1"/>
                </a:solidFill>
                <a:prstDash val="solid"/>
                <a:round/>
                <a:headEnd type="none" w="med" len="med"/>
                <a:tailEnd type="none" w="med" len="med"/>
              </a:ln>
            </p:spPr>
          </p:sp>
          <p:sp>
            <p:nvSpPr>
              <p:cNvPr id="77" name="Line 60"/>
              <p:cNvSpPr/>
              <p:nvPr/>
            </p:nvSpPr>
            <p:spPr>
              <a:xfrm>
                <a:off x="2928" y="2928"/>
                <a:ext cx="0" cy="192"/>
              </a:xfrm>
              <a:prstGeom prst="line">
                <a:avLst/>
              </a:prstGeom>
              <a:ln w="22225" cap="flat" cmpd="sng">
                <a:solidFill>
                  <a:schemeClr val="tx1"/>
                </a:solidFill>
                <a:prstDash val="solid"/>
                <a:round/>
                <a:headEnd type="none" w="med" len="med"/>
                <a:tailEnd type="none" w="med" len="med"/>
              </a:ln>
            </p:spPr>
          </p:sp>
          <p:sp>
            <p:nvSpPr>
              <p:cNvPr id="78" name="Line 61"/>
              <p:cNvSpPr/>
              <p:nvPr/>
            </p:nvSpPr>
            <p:spPr>
              <a:xfrm>
                <a:off x="3552" y="2928"/>
                <a:ext cx="0" cy="240"/>
              </a:xfrm>
              <a:prstGeom prst="line">
                <a:avLst/>
              </a:prstGeom>
              <a:ln w="22225" cap="flat" cmpd="sng">
                <a:solidFill>
                  <a:schemeClr val="tx1"/>
                </a:solidFill>
                <a:prstDash val="solid"/>
                <a:round/>
                <a:headEnd type="none" w="med" len="med"/>
                <a:tailEnd type="none" w="med" len="med"/>
              </a:ln>
            </p:spPr>
          </p:sp>
        </p:grpSp>
        <p:sp>
          <p:nvSpPr>
            <p:cNvPr id="71" name="Line 62"/>
            <p:cNvSpPr/>
            <p:nvPr/>
          </p:nvSpPr>
          <p:spPr>
            <a:xfrm>
              <a:off x="4176" y="2928"/>
              <a:ext cx="0" cy="240"/>
            </a:xfrm>
            <a:prstGeom prst="line">
              <a:avLst/>
            </a:prstGeom>
            <a:ln w="22225" cap="flat" cmpd="sng">
              <a:solidFill>
                <a:schemeClr val="tx1"/>
              </a:solidFill>
              <a:prstDash val="solid"/>
              <a:round/>
              <a:headEnd type="none" w="med" len="med"/>
              <a:tailEnd type="none" w="med" len="med"/>
            </a:ln>
          </p:spPr>
        </p:sp>
      </p:grpSp>
      <p:sp>
        <p:nvSpPr>
          <p:cNvPr id="79" name="Text Box 63"/>
          <p:cNvSpPr txBox="1"/>
          <p:nvPr/>
        </p:nvSpPr>
        <p:spPr>
          <a:xfrm>
            <a:off x="4714862"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吏部</a:t>
            </a:r>
          </a:p>
        </p:txBody>
      </p:sp>
      <p:sp>
        <p:nvSpPr>
          <p:cNvPr id="80" name="Text Box 64"/>
          <p:cNvSpPr txBox="1"/>
          <p:nvPr/>
        </p:nvSpPr>
        <p:spPr>
          <a:xfrm>
            <a:off x="5357804"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户部</a:t>
            </a:r>
          </a:p>
        </p:txBody>
      </p:sp>
      <p:sp>
        <p:nvSpPr>
          <p:cNvPr id="81" name="Text Box 65"/>
          <p:cNvSpPr txBox="1"/>
          <p:nvPr/>
        </p:nvSpPr>
        <p:spPr>
          <a:xfrm>
            <a:off x="6005522"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礼部</a:t>
            </a:r>
          </a:p>
        </p:txBody>
      </p:sp>
      <p:sp>
        <p:nvSpPr>
          <p:cNvPr id="82" name="Text Box 66"/>
          <p:cNvSpPr txBox="1"/>
          <p:nvPr/>
        </p:nvSpPr>
        <p:spPr>
          <a:xfrm>
            <a:off x="6715126"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兵部</a:t>
            </a:r>
          </a:p>
        </p:txBody>
      </p:sp>
      <p:sp>
        <p:nvSpPr>
          <p:cNvPr id="83" name="Text Box 67"/>
          <p:cNvSpPr txBox="1"/>
          <p:nvPr/>
        </p:nvSpPr>
        <p:spPr>
          <a:xfrm>
            <a:off x="7381908" y="3857634"/>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刑部</a:t>
            </a:r>
          </a:p>
        </p:txBody>
      </p:sp>
      <p:sp>
        <p:nvSpPr>
          <p:cNvPr id="84" name="Text Box 68"/>
          <p:cNvSpPr txBox="1"/>
          <p:nvPr/>
        </p:nvSpPr>
        <p:spPr>
          <a:xfrm>
            <a:off x="8001010"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工部</a:t>
            </a:r>
          </a:p>
        </p:txBody>
      </p:sp>
      <p:sp>
        <p:nvSpPr>
          <p:cNvPr id="85" name="Rectangle 69"/>
          <p:cNvSpPr/>
          <p:nvPr/>
        </p:nvSpPr>
        <p:spPr>
          <a:xfrm>
            <a:off x="6667528" y="3143254"/>
            <a:ext cx="1905000" cy="461665"/>
          </a:xfrm>
          <a:prstGeom prst="rect">
            <a:avLst/>
          </a:prstGeom>
          <a:noFill/>
          <a:ln w="9525">
            <a:noFill/>
          </a:ln>
        </p:spPr>
        <p:txBody>
          <a:bodyPr wrap="square" anchor="t">
            <a:spAutoFit/>
          </a:bodyPr>
          <a:lstStyle/>
          <a:p>
            <a:pPr algn="ctr">
              <a:spcBef>
                <a:spcPct val="50000"/>
              </a:spcBef>
            </a:pPr>
            <a:r>
              <a:rPr lang="zh-CN" altLang="en-US" sz="2400" dirty="0">
                <a:solidFill>
                  <a:srgbClr val="FF0000"/>
                </a:solidFill>
                <a:latin typeface="江西拙楷" pitchFamily="2" charset="-122"/>
                <a:ea typeface="江西拙楷" pitchFamily="2" charset="-122"/>
              </a:rPr>
              <a:t>六 部</a:t>
            </a:r>
          </a:p>
        </p:txBody>
      </p:sp>
      <p:sp>
        <p:nvSpPr>
          <p:cNvPr id="86" name="矩形 85"/>
          <p:cNvSpPr/>
          <p:nvPr/>
        </p:nvSpPr>
        <p:spPr>
          <a:xfrm>
            <a:off x="214438" y="1916666"/>
            <a:ext cx="4714752" cy="369332"/>
          </a:xfrm>
          <a:prstGeom prst="rect">
            <a:avLst/>
          </a:prstGeom>
        </p:spPr>
        <p:txBody>
          <a:bodyPr wrap="none">
            <a:spAutoFit/>
          </a:bodyPr>
          <a:lstStyle/>
          <a:p>
            <a:pPr marL="342900" indent="-342900">
              <a:buFont typeface="Wingdings" panose="05000000000000000000" charset="0"/>
              <a:buChar char="n"/>
            </a:pPr>
            <a:r>
              <a:rPr lang="zh-CN" altLang="en-US" b="1" dirty="0" smtClean="0">
                <a:latin typeface="宋体" panose="02010600030101010101" pitchFamily="2" charset="-122"/>
                <a:sym typeface="+mn-ea"/>
              </a:rPr>
              <a:t>隋文帝时，中央正式</a:t>
            </a:r>
            <a:r>
              <a:rPr lang="zh-CN" altLang="en-US" b="1" dirty="0" smtClean="0">
                <a:solidFill>
                  <a:srgbClr val="C00000"/>
                </a:solidFill>
                <a:latin typeface="宋体" panose="02010600030101010101" pitchFamily="2" charset="-122"/>
                <a:sym typeface="+mn-ea"/>
              </a:rPr>
              <a:t>确立</a:t>
            </a:r>
            <a:r>
              <a:rPr lang="zh-CN" altLang="en-US" b="1" dirty="0" smtClean="0">
                <a:latin typeface="宋体" panose="02010600030101010101" pitchFamily="2" charset="-122"/>
                <a:sym typeface="+mn-ea"/>
              </a:rPr>
              <a:t>了</a:t>
            </a:r>
            <a:r>
              <a:rPr lang="zh-CN" altLang="en-US" b="1" dirty="0" smtClean="0">
                <a:solidFill>
                  <a:srgbClr val="C00000"/>
                </a:solidFill>
                <a:latin typeface="宋体" panose="02010600030101010101" pitchFamily="2" charset="-122"/>
                <a:sym typeface="+mn-ea"/>
              </a:rPr>
              <a:t>三省六部制</a:t>
            </a:r>
            <a:r>
              <a:rPr lang="zh-CN" altLang="en-US" b="1" dirty="0" smtClean="0">
                <a:latin typeface="宋体" panose="02010600030101010101" pitchFamily="2" charset="-122"/>
                <a:sym typeface="+mn-ea"/>
              </a:rPr>
              <a:t>。</a:t>
            </a:r>
            <a:endParaRPr lang="zh-CN" altLang="en-US" b="1" dirty="0">
              <a:latin typeface="宋体" panose="02010600030101010101" pitchFamily="2" charset="-122"/>
              <a:sym typeface="+mn-ea"/>
            </a:endParaRPr>
          </a:p>
        </p:txBody>
      </p:sp>
      <p:sp>
        <p:nvSpPr>
          <p:cNvPr id="87" name="矩形 86"/>
          <p:cNvSpPr/>
          <p:nvPr/>
        </p:nvSpPr>
        <p:spPr>
          <a:xfrm>
            <a:off x="214282" y="2435368"/>
            <a:ext cx="4572000" cy="707886"/>
          </a:xfrm>
          <a:prstGeom prst="rect">
            <a:avLst/>
          </a:prstGeom>
        </p:spPr>
        <p:txBody>
          <a:bodyPr>
            <a:spAutoFit/>
          </a:bodyPr>
          <a:lstStyle/>
          <a:p>
            <a:pPr marL="342900" indent="-342900">
              <a:buFont typeface="Wingdings" panose="05000000000000000000" charset="0"/>
              <a:buChar char="n"/>
            </a:pPr>
            <a:r>
              <a:rPr lang="zh-CN" altLang="en-US" sz="2000" b="1" dirty="0" smtClean="0">
                <a:latin typeface="仿宋" pitchFamily="49" charset="-122"/>
                <a:ea typeface="仿宋" pitchFamily="49" charset="-122"/>
                <a:sym typeface="+mn-ea"/>
              </a:rPr>
              <a:t>唐太宗时，常给品位较低的官员以宰相名号，</a:t>
            </a:r>
            <a:r>
              <a:rPr lang="zh-CN" altLang="en-US" sz="2000" b="1" dirty="0" smtClean="0">
                <a:solidFill>
                  <a:srgbClr val="C00000"/>
                </a:solidFill>
                <a:latin typeface="仿宋" pitchFamily="49" charset="-122"/>
                <a:ea typeface="仿宋" pitchFamily="49" charset="-122"/>
                <a:sym typeface="+mn-ea"/>
              </a:rPr>
              <a:t>扩大任用宰相的范围</a:t>
            </a:r>
            <a:r>
              <a:rPr lang="zh-CN" altLang="en-US" sz="2000" b="1" dirty="0" smtClean="0">
                <a:latin typeface="仿宋" pitchFamily="49" charset="-122"/>
                <a:ea typeface="仿宋" pitchFamily="49" charset="-122"/>
                <a:sym typeface="+mn-ea"/>
              </a:rPr>
              <a:t>。</a:t>
            </a:r>
            <a:endParaRPr lang="zh-CN" altLang="en-US" sz="2000" b="1" dirty="0">
              <a:latin typeface="仿宋" pitchFamily="49" charset="-122"/>
              <a:ea typeface="仿宋" pitchFamily="49" charset="-122"/>
              <a:sym typeface="+mn-ea"/>
            </a:endParaRPr>
          </a:p>
        </p:txBody>
      </p:sp>
      <p:grpSp>
        <p:nvGrpSpPr>
          <p:cNvPr id="88" name="组合 16"/>
          <p:cNvGrpSpPr/>
          <p:nvPr/>
        </p:nvGrpSpPr>
        <p:grpSpPr>
          <a:xfrm>
            <a:off x="1643042" y="3143254"/>
            <a:ext cx="2893696" cy="857250"/>
            <a:chOff x="2960" y="7828"/>
            <a:chExt cx="6076" cy="1800"/>
          </a:xfrm>
        </p:grpSpPr>
        <p:sp>
          <p:nvSpPr>
            <p:cNvPr id="89" name="文本框 6"/>
            <p:cNvSpPr txBox="1"/>
            <p:nvPr/>
          </p:nvSpPr>
          <p:spPr>
            <a:xfrm>
              <a:off x="2960" y="8756"/>
              <a:ext cx="6076" cy="872"/>
            </a:xfrm>
            <a:prstGeom prst="rect">
              <a:avLst/>
            </a:prstGeom>
            <a:noFill/>
            <a:ln>
              <a:solidFill>
                <a:srgbClr val="C00000"/>
              </a:solidFill>
            </a:ln>
          </p:spPr>
          <p:txBody>
            <a:bodyPr wrap="none" rtlCol="0" anchor="t">
              <a:spAutoFit/>
            </a:bodyPr>
            <a:lstStyle/>
            <a:p>
              <a:r>
                <a:rPr lang="en-US" altLang="zh-CN" sz="2100" b="1" dirty="0">
                  <a:solidFill>
                    <a:srgbClr val="C00000"/>
                  </a:solidFill>
                  <a:latin typeface="楷体" panose="02010609060101010101" charset="-122"/>
                  <a:ea typeface="楷体" panose="02010609060101010101" charset="-122"/>
                  <a:cs typeface="楷体" panose="02010609060101010101" charset="-122"/>
                </a:rPr>
                <a:t>“</a:t>
              </a:r>
              <a:r>
                <a:rPr lang="zh-CN" altLang="en-US" sz="2100" b="1" dirty="0">
                  <a:solidFill>
                    <a:srgbClr val="C00000"/>
                  </a:solidFill>
                  <a:latin typeface="楷体" panose="02010609060101010101" charset="-122"/>
                  <a:ea typeface="楷体" panose="02010609060101010101" charset="-122"/>
                  <a:cs typeface="楷体" panose="02010609060101010101" charset="-122"/>
                </a:rPr>
                <a:t>同中书门下平章事</a:t>
              </a:r>
              <a:r>
                <a:rPr lang="en-US" altLang="zh-CN" sz="2100" b="1" dirty="0">
                  <a:solidFill>
                    <a:srgbClr val="C00000"/>
                  </a:solidFill>
                  <a:latin typeface="楷体" panose="02010609060101010101" charset="-122"/>
                  <a:ea typeface="楷体" panose="02010609060101010101" charset="-122"/>
                  <a:cs typeface="楷体" panose="02010609060101010101" charset="-122"/>
                </a:rPr>
                <a:t>”</a:t>
              </a:r>
            </a:p>
          </p:txBody>
        </p:sp>
        <p:cxnSp>
          <p:nvCxnSpPr>
            <p:cNvPr id="90" name="直接箭头连接符 89"/>
            <p:cNvCxnSpPr/>
            <p:nvPr/>
          </p:nvCxnSpPr>
          <p:spPr>
            <a:xfrm flipV="1">
              <a:off x="4303" y="7828"/>
              <a:ext cx="0" cy="928"/>
            </a:xfrm>
            <a:prstGeom prst="straightConnector1">
              <a:avLst/>
            </a:prstGeom>
            <a:solidFill>
              <a:schemeClr val="accent1"/>
            </a:solidFill>
            <a:ln w="19050" cap="flat" cmpd="sng" algn="ctr">
              <a:solidFill>
                <a:srgbClr val="C00000"/>
              </a:solidFill>
              <a:prstDash val="solid"/>
              <a:round/>
              <a:headEnd type="none" w="med" len="med"/>
              <a:tailEnd type="arrow" w="med" len="med"/>
            </a:ln>
            <a:effectLst/>
          </p:spPr>
        </p:cxnSp>
      </p:grpSp>
    </p:spTree>
  </p:cSld>
  <p:clrMapOvr>
    <a:masterClrMapping/>
  </p:clrMapOvr>
  <mc:AlternateContent xmlns:mc="http://schemas.openxmlformats.org/markup-compatibility/2006">
    <mc:Choice xmlns="" xmlns:p14="http://schemas.microsoft.com/office/powerpoint/2010/main" Requires="p14">
      <p:transition spd="med" p14:dur="750">
        <p:pull/>
        <p:sndAc>
          <p:stSnd>
            <p:snd r:embed="" name="微信消息.wav"/>
          </p:stSnd>
        </p:sndAc>
      </p:transition>
    </mc:Choice>
    <mc:Fallback>
      <p:transition spd="med">
        <p:pull/>
        <p:sndAc>
          <p:stSnd>
            <p:snd r:embed="rId2" name="微信消息.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linds(horizontal)">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2" presetClass="entr" presetSubtype="1"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up)">
                                      <p:cBhvr>
                                        <p:cTn id="20" dur="500"/>
                                        <p:tgtEl>
                                          <p:spTgt spid="40"/>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up)">
                                      <p:cBhvr>
                                        <p:cTn id="24" dur="500"/>
                                        <p:tgtEl>
                                          <p:spTgt spid="4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blinds(horizontal)">
                                      <p:cBhvr>
                                        <p:cTn id="33" dur="500"/>
                                        <p:tgtEl>
                                          <p:spTgt spid="8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wipe(left)">
                                      <p:cBhvr>
                                        <p:cTn id="38" dur="500"/>
                                        <p:tgtEl>
                                          <p:spTgt spid="85"/>
                                        </p:tgtEl>
                                      </p:cBhvr>
                                    </p:animEffect>
                                  </p:childTnLst>
                                </p:cTn>
                              </p:par>
                              <p:par>
                                <p:cTn id="39" presetID="22" presetClass="entr" presetSubtype="1"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wipe(up)">
                                      <p:cBhvr>
                                        <p:cTn id="41" dur="500"/>
                                        <p:tgtEl>
                                          <p:spTgt spid="69"/>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up)">
                                      <p:cBhvr>
                                        <p:cTn id="45" dur="500"/>
                                        <p:tgtEl>
                                          <p:spTgt spid="79"/>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up)">
                                      <p:cBhvr>
                                        <p:cTn id="48" dur="500"/>
                                        <p:tgtEl>
                                          <p:spTgt spid="80"/>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wipe(up)">
                                      <p:cBhvr>
                                        <p:cTn id="51" dur="500"/>
                                        <p:tgtEl>
                                          <p:spTgt spid="81"/>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wipe(up)">
                                      <p:cBhvr>
                                        <p:cTn id="54" dur="500"/>
                                        <p:tgtEl>
                                          <p:spTgt spid="82"/>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wipe(up)">
                                      <p:cBhvr>
                                        <p:cTn id="57" dur="500"/>
                                        <p:tgtEl>
                                          <p:spTgt spid="83"/>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wipe(up)">
                                      <p:cBhvr>
                                        <p:cTn id="60" dur="500"/>
                                        <p:tgtEl>
                                          <p:spTgt spid="84"/>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87"/>
                                        </p:tgtEl>
                                        <p:attrNameLst>
                                          <p:attrName>style.visibility</p:attrName>
                                        </p:attrNameLst>
                                      </p:cBhvr>
                                      <p:to>
                                        <p:strVal val="visible"/>
                                      </p:to>
                                    </p:set>
                                    <p:animEffect transition="in" filter="blinds(horizontal)">
                                      <p:cBhvr>
                                        <p:cTn id="65" dur="500"/>
                                        <p:tgtEl>
                                          <p:spTgt spid="87"/>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88"/>
                                        </p:tgtEl>
                                        <p:attrNameLst>
                                          <p:attrName>style.visibility</p:attrName>
                                        </p:attrNameLst>
                                      </p:cBhvr>
                                      <p:to>
                                        <p:strVal val="visible"/>
                                      </p:to>
                                    </p:set>
                                    <p:anim calcmode="lin" valueType="num">
                                      <p:cBhvr additive="base">
                                        <p:cTn id="70" dur="500" fill="hold"/>
                                        <p:tgtEl>
                                          <p:spTgt spid="88"/>
                                        </p:tgtEl>
                                        <p:attrNameLst>
                                          <p:attrName>ppt_x</p:attrName>
                                        </p:attrNameLst>
                                      </p:cBhvr>
                                      <p:tavLst>
                                        <p:tav tm="0">
                                          <p:val>
                                            <p:strVal val="#ppt_x"/>
                                          </p:val>
                                        </p:tav>
                                        <p:tav tm="100000">
                                          <p:val>
                                            <p:strVal val="#ppt_x"/>
                                          </p:val>
                                        </p:tav>
                                      </p:tavLst>
                                    </p:anim>
                                    <p:anim calcmode="lin" valueType="num">
                                      <p:cBhvr additive="base">
                                        <p:cTn id="71"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bldLvl="0" animBg="1"/>
      <p:bldP spid="42" grpId="0" bldLvl="0" animBg="1"/>
      <p:bldP spid="44" grpId="0" bldLvl="0" animBg="1"/>
      <p:bldP spid="68" grpId="0"/>
      <p:bldP spid="79" grpId="0" bldLvl="0" animBg="1"/>
      <p:bldP spid="80" grpId="0" bldLvl="0" animBg="1"/>
      <p:bldP spid="81" grpId="0" bldLvl="0" animBg="1"/>
      <p:bldP spid="82" grpId="0" bldLvl="0" animBg="1"/>
      <p:bldP spid="83" grpId="0" bldLvl="0" animBg="1"/>
      <p:bldP spid="84" grpId="0" bldLvl="0" animBg="1"/>
      <p:bldP spid="85" grpId="0"/>
      <p:bldP spid="86" grpId="0"/>
      <p:bldP spid="8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p:nvPr/>
        </p:nvSpPr>
        <p:spPr>
          <a:xfrm>
            <a:off x="329091" y="326233"/>
            <a:ext cx="3252301" cy="410573"/>
          </a:xfrm>
          <a:prstGeom prst="rect">
            <a:avLst/>
          </a:prstGeom>
          <a:noFill/>
        </p:spPr>
        <p:txBody>
          <a:bodyPr wrap="square" lIns="71321" tIns="35661" rIns="71321" bIns="35661" rtlCol="0">
            <a:spAutoFit/>
          </a:bodyPr>
          <a:lstStyle/>
          <a:p>
            <a:pPr algn="l"/>
            <a:r>
              <a:rPr lang="en-US" altLang="zh-CN" sz="2200" b="1" dirty="0" smtClean="0">
                <a:latin typeface="江西拙楷" pitchFamily="2" charset="-122"/>
                <a:ea typeface="江西拙楷" pitchFamily="2" charset="-122"/>
              </a:rPr>
              <a:t>2.2  </a:t>
            </a:r>
            <a:r>
              <a:rPr lang="zh-CN" altLang="en-US" sz="2200" b="1" dirty="0" smtClean="0">
                <a:latin typeface="江西拙楷" pitchFamily="2" charset="-122"/>
                <a:ea typeface="江西拙楷" pitchFamily="2" charset="-122"/>
              </a:rPr>
              <a:t>唐朝的三省六部制</a:t>
            </a:r>
            <a:endParaRPr lang="zh-CN" altLang="en-US" sz="2200" b="1" dirty="0">
              <a:latin typeface="江西拙楷" pitchFamily="2" charset="-122"/>
              <a:ea typeface="江西拙楷" pitchFamily="2" charset="-122"/>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3437" y="857238"/>
            <a:ext cx="3667125" cy="4114800"/>
          </a:xfrm>
          <a:prstGeom prst="rect">
            <a:avLst/>
          </a:prstGeom>
          <a:noFill/>
          <a:ln w="9525">
            <a:noFill/>
            <a:miter lim="800000"/>
            <a:headEnd/>
            <a:tailEnd/>
          </a:ln>
          <a:effectLst/>
        </p:spPr>
      </p:pic>
      <p:sp>
        <p:nvSpPr>
          <p:cNvPr id="37" name="矩形 36"/>
          <p:cNvSpPr/>
          <p:nvPr/>
        </p:nvSpPr>
        <p:spPr>
          <a:xfrm>
            <a:off x="1928794" y="2071684"/>
            <a:ext cx="1214446" cy="57150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2643174" y="3500444"/>
            <a:ext cx="714380" cy="285752"/>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 Box 63"/>
          <p:cNvSpPr txBox="1"/>
          <p:nvPr/>
        </p:nvSpPr>
        <p:spPr>
          <a:xfrm>
            <a:off x="1928794" y="1353915"/>
            <a:ext cx="1143008" cy="646331"/>
          </a:xfrm>
          <a:prstGeom prst="rect">
            <a:avLst/>
          </a:prstGeom>
          <a:solidFill>
            <a:schemeClr val="accent2"/>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smtClean="0">
                <a:solidFill>
                  <a:srgbClr val="FFFF00"/>
                </a:solidFill>
                <a:latin typeface="江西拙楷" pitchFamily="2" charset="-122"/>
                <a:ea typeface="江西拙楷" pitchFamily="2" charset="-122"/>
              </a:rPr>
              <a:t>政事堂（议政）</a:t>
            </a:r>
            <a:endParaRPr lang="zh-CN" altLang="en-US" dirty="0">
              <a:solidFill>
                <a:srgbClr val="FFFF00"/>
              </a:solidFill>
              <a:latin typeface="江西拙楷" pitchFamily="2" charset="-122"/>
              <a:ea typeface="江西拙楷" pitchFamily="2" charset="-122"/>
            </a:endParaRPr>
          </a:p>
        </p:txBody>
      </p:sp>
      <p:sp>
        <p:nvSpPr>
          <p:cNvPr id="46" name="Text Box 48"/>
          <p:cNvSpPr txBox="1"/>
          <p:nvPr/>
        </p:nvSpPr>
        <p:spPr>
          <a:xfrm>
            <a:off x="642910" y="1357304"/>
            <a:ext cx="553998" cy="1428760"/>
          </a:xfrm>
          <a:prstGeom prst="rect">
            <a:avLst/>
          </a:prstGeom>
          <a:noFill/>
          <a:ln w="9525">
            <a:noFill/>
          </a:ln>
        </p:spPr>
        <p:txBody>
          <a:bodyPr vert="eaVert" wrap="square" anchor="t">
            <a:spAutoFit/>
          </a:bodyPr>
          <a:lstStyle/>
          <a:p>
            <a:pPr>
              <a:spcBef>
                <a:spcPct val="50000"/>
              </a:spcBef>
            </a:pPr>
            <a:r>
              <a:rPr lang="zh-CN" altLang="en-US" sz="2400" dirty="0" smtClean="0">
                <a:latin typeface="江西拙楷" pitchFamily="2" charset="-122"/>
                <a:ea typeface="江西拙楷" pitchFamily="2" charset="-122"/>
              </a:rPr>
              <a:t>决策</a:t>
            </a:r>
            <a:r>
              <a:rPr lang="zh-CN" altLang="en-US" sz="2400" dirty="0">
                <a:latin typeface="江西拙楷" pitchFamily="2" charset="-122"/>
                <a:ea typeface="江西拙楷" pitchFamily="2" charset="-122"/>
              </a:rPr>
              <a:t>机构</a:t>
            </a:r>
          </a:p>
        </p:txBody>
      </p:sp>
      <p:sp>
        <p:nvSpPr>
          <p:cNvPr id="47" name="Text Box 48"/>
          <p:cNvSpPr txBox="1"/>
          <p:nvPr/>
        </p:nvSpPr>
        <p:spPr>
          <a:xfrm>
            <a:off x="660418" y="3143254"/>
            <a:ext cx="553998" cy="1428760"/>
          </a:xfrm>
          <a:prstGeom prst="rect">
            <a:avLst/>
          </a:prstGeom>
          <a:noFill/>
          <a:ln w="9525">
            <a:noFill/>
          </a:ln>
        </p:spPr>
        <p:txBody>
          <a:bodyPr vert="eaVert" wrap="square" anchor="t">
            <a:spAutoFit/>
          </a:bodyPr>
          <a:lstStyle/>
          <a:p>
            <a:pPr>
              <a:spcBef>
                <a:spcPct val="50000"/>
              </a:spcBef>
            </a:pPr>
            <a:r>
              <a:rPr lang="zh-CN" altLang="en-US" sz="2400" dirty="0" smtClean="0">
                <a:latin typeface="江西拙楷" pitchFamily="2" charset="-122"/>
                <a:ea typeface="江西拙楷" pitchFamily="2" charset="-122"/>
              </a:rPr>
              <a:t>执行机构</a:t>
            </a:r>
            <a:endParaRPr lang="zh-CN" altLang="en-US" sz="2400" dirty="0">
              <a:latin typeface="江西拙楷" pitchFamily="2" charset="-122"/>
              <a:ea typeface="江西拙楷" pitchFamily="2" charset="-122"/>
            </a:endParaRPr>
          </a:p>
        </p:txBody>
      </p:sp>
      <p:sp>
        <p:nvSpPr>
          <p:cNvPr id="49" name="Text Box 40"/>
          <p:cNvSpPr txBox="1"/>
          <p:nvPr/>
        </p:nvSpPr>
        <p:spPr>
          <a:xfrm>
            <a:off x="5500680" y="977892"/>
            <a:ext cx="1447800" cy="461665"/>
          </a:xfrm>
          <a:prstGeom prst="rect">
            <a:avLst/>
          </a:prstGeom>
          <a:solidFill>
            <a:srgbClr val="FFC000"/>
          </a:solidFill>
          <a:ln w="28575" cap="flat" cmpd="sng">
            <a:solidFill>
              <a:schemeClr val="tx1"/>
            </a:solidFill>
            <a:prstDash val="solid"/>
            <a:miter/>
            <a:headEnd type="none" w="med" len="med"/>
            <a:tailEnd type="none" w="med" len="med"/>
          </a:ln>
        </p:spPr>
        <p:txBody>
          <a:bodyPr wrap="square" anchor="t">
            <a:spAutoFit/>
          </a:bodyPr>
          <a:lstStyle/>
          <a:p>
            <a:pPr algn="ctr">
              <a:spcBef>
                <a:spcPct val="50000"/>
              </a:spcBef>
            </a:pPr>
            <a:r>
              <a:rPr lang="zh-CN" altLang="en-US" sz="2400" dirty="0">
                <a:latin typeface="江西拙楷" pitchFamily="2" charset="-122"/>
                <a:ea typeface="江西拙楷" pitchFamily="2" charset="-122"/>
              </a:rPr>
              <a:t>皇帝</a:t>
            </a:r>
          </a:p>
        </p:txBody>
      </p:sp>
      <p:sp>
        <p:nvSpPr>
          <p:cNvPr id="50" name="Text Box 41"/>
          <p:cNvSpPr txBox="1"/>
          <p:nvPr/>
        </p:nvSpPr>
        <p:spPr>
          <a:xfrm>
            <a:off x="5757886" y="1409692"/>
            <a:ext cx="1727200" cy="461665"/>
          </a:xfrm>
          <a:prstGeom prst="rect">
            <a:avLst/>
          </a:prstGeom>
          <a:noFill/>
          <a:ln w="9525">
            <a:noFill/>
          </a:ln>
        </p:spPr>
        <p:txBody>
          <a:bodyPr wrap="square" anchor="t">
            <a:spAutoFit/>
          </a:bodyPr>
          <a:lstStyle/>
          <a:p>
            <a:pPr>
              <a:spcBef>
                <a:spcPct val="50000"/>
              </a:spcBef>
            </a:pPr>
            <a:r>
              <a:rPr lang="zh-CN" altLang="en-US" sz="2400" dirty="0">
                <a:solidFill>
                  <a:srgbClr val="FF0000"/>
                </a:solidFill>
                <a:latin typeface="江西拙楷" pitchFamily="2" charset="-122"/>
                <a:ea typeface="江西拙楷" pitchFamily="2" charset="-122"/>
              </a:rPr>
              <a:t>三 省</a:t>
            </a:r>
          </a:p>
        </p:txBody>
      </p:sp>
      <p:grpSp>
        <p:nvGrpSpPr>
          <p:cNvPr id="51" name="Group 42"/>
          <p:cNvGrpSpPr/>
          <p:nvPr/>
        </p:nvGrpSpPr>
        <p:grpSpPr>
          <a:xfrm>
            <a:off x="4929176" y="1428694"/>
            <a:ext cx="2714644" cy="571552"/>
            <a:chOff x="1685" y="365"/>
            <a:chExt cx="2220" cy="883"/>
          </a:xfrm>
        </p:grpSpPr>
        <p:sp>
          <p:nvSpPr>
            <p:cNvPr id="52" name="Line 43"/>
            <p:cNvSpPr/>
            <p:nvPr/>
          </p:nvSpPr>
          <p:spPr>
            <a:xfrm flipH="1">
              <a:off x="2747" y="365"/>
              <a:ext cx="0" cy="723"/>
            </a:xfrm>
            <a:prstGeom prst="line">
              <a:avLst/>
            </a:prstGeom>
            <a:ln w="22225" cap="flat" cmpd="sng">
              <a:solidFill>
                <a:schemeClr val="tx1"/>
              </a:solidFill>
              <a:prstDash val="solid"/>
              <a:round/>
              <a:headEnd type="none" w="med" len="med"/>
              <a:tailEnd type="none" w="med" len="med"/>
            </a:ln>
          </p:spPr>
        </p:sp>
        <p:sp>
          <p:nvSpPr>
            <p:cNvPr id="53" name="Line 44"/>
            <p:cNvSpPr/>
            <p:nvPr/>
          </p:nvSpPr>
          <p:spPr>
            <a:xfrm>
              <a:off x="1685" y="1056"/>
              <a:ext cx="2214" cy="0"/>
            </a:xfrm>
            <a:prstGeom prst="line">
              <a:avLst/>
            </a:prstGeom>
            <a:ln w="22225" cap="flat" cmpd="sng">
              <a:solidFill>
                <a:schemeClr val="tx1"/>
              </a:solidFill>
              <a:prstDash val="solid"/>
              <a:round/>
              <a:headEnd type="none" w="med" len="med"/>
              <a:tailEnd type="none" w="med" len="med"/>
            </a:ln>
          </p:spPr>
        </p:sp>
        <p:sp>
          <p:nvSpPr>
            <p:cNvPr id="54" name="Line 45"/>
            <p:cNvSpPr/>
            <p:nvPr/>
          </p:nvSpPr>
          <p:spPr>
            <a:xfrm>
              <a:off x="1685" y="1056"/>
              <a:ext cx="0" cy="192"/>
            </a:xfrm>
            <a:prstGeom prst="line">
              <a:avLst/>
            </a:prstGeom>
            <a:ln w="22225" cap="flat" cmpd="sng">
              <a:solidFill>
                <a:schemeClr val="tx1"/>
              </a:solidFill>
              <a:prstDash val="solid"/>
              <a:round/>
              <a:headEnd type="none" w="med" len="med"/>
              <a:tailEnd type="none" w="med" len="med"/>
            </a:ln>
          </p:spPr>
        </p:sp>
        <p:sp>
          <p:nvSpPr>
            <p:cNvPr id="55" name="Line 46"/>
            <p:cNvSpPr/>
            <p:nvPr/>
          </p:nvSpPr>
          <p:spPr>
            <a:xfrm>
              <a:off x="3905" y="1056"/>
              <a:ext cx="0" cy="192"/>
            </a:xfrm>
            <a:prstGeom prst="line">
              <a:avLst/>
            </a:prstGeom>
            <a:ln w="22225" cap="flat" cmpd="sng">
              <a:solidFill>
                <a:schemeClr val="tx1"/>
              </a:solidFill>
              <a:prstDash val="solid"/>
              <a:round/>
              <a:headEnd type="none" w="med" len="med"/>
              <a:tailEnd type="none" w="med" len="med"/>
            </a:ln>
          </p:spPr>
        </p:sp>
      </p:grpSp>
      <p:sp>
        <p:nvSpPr>
          <p:cNvPr id="56" name="Text Box 47"/>
          <p:cNvSpPr txBox="1"/>
          <p:nvPr/>
        </p:nvSpPr>
        <p:spPr>
          <a:xfrm>
            <a:off x="4714863" y="2000246"/>
            <a:ext cx="553998" cy="1066800"/>
          </a:xfrm>
          <a:prstGeom prst="rect">
            <a:avLst/>
          </a:prstGeom>
          <a:solidFill>
            <a:schemeClr val="accent2">
              <a:lumMod val="40000"/>
              <a:lumOff val="60000"/>
            </a:schemeClr>
          </a:solidFill>
          <a:ln w="2857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400" dirty="0">
                <a:latin typeface="江西拙楷" pitchFamily="2" charset="-122"/>
                <a:ea typeface="江西拙楷" pitchFamily="2" charset="-122"/>
              </a:rPr>
              <a:t>中书省</a:t>
            </a:r>
          </a:p>
        </p:txBody>
      </p:sp>
      <p:sp>
        <p:nvSpPr>
          <p:cNvPr id="57" name="Text Box 49"/>
          <p:cNvSpPr txBox="1"/>
          <p:nvPr/>
        </p:nvSpPr>
        <p:spPr>
          <a:xfrm>
            <a:off x="7327978" y="2000246"/>
            <a:ext cx="553998" cy="1122363"/>
          </a:xfrm>
          <a:prstGeom prst="rect">
            <a:avLst/>
          </a:prstGeom>
          <a:solidFill>
            <a:schemeClr val="accent2">
              <a:lumMod val="40000"/>
              <a:lumOff val="60000"/>
            </a:schemeClr>
          </a:solidFill>
          <a:ln w="2857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400" dirty="0">
                <a:latin typeface="江西拙楷" pitchFamily="2" charset="-122"/>
                <a:ea typeface="江西拙楷" pitchFamily="2" charset="-122"/>
              </a:rPr>
              <a:t>尚书省</a:t>
            </a:r>
          </a:p>
        </p:txBody>
      </p:sp>
      <p:sp>
        <p:nvSpPr>
          <p:cNvPr id="58" name="Text Box 51"/>
          <p:cNvSpPr txBox="1"/>
          <p:nvPr/>
        </p:nvSpPr>
        <p:spPr>
          <a:xfrm>
            <a:off x="6024587" y="2019304"/>
            <a:ext cx="553998" cy="1123950"/>
          </a:xfrm>
          <a:prstGeom prst="rect">
            <a:avLst/>
          </a:prstGeom>
          <a:solidFill>
            <a:schemeClr val="accent2">
              <a:lumMod val="40000"/>
              <a:lumOff val="60000"/>
            </a:schemeClr>
          </a:solidFill>
          <a:ln w="2857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400" dirty="0">
                <a:latin typeface="江西拙楷" pitchFamily="2" charset="-122"/>
                <a:ea typeface="江西拙楷" pitchFamily="2" charset="-122"/>
              </a:rPr>
              <a:t>门下省</a:t>
            </a:r>
          </a:p>
        </p:txBody>
      </p:sp>
      <p:grpSp>
        <p:nvGrpSpPr>
          <p:cNvPr id="59" name="Group 53"/>
          <p:cNvGrpSpPr/>
          <p:nvPr/>
        </p:nvGrpSpPr>
        <p:grpSpPr>
          <a:xfrm>
            <a:off x="4953016" y="3128972"/>
            <a:ext cx="3282970" cy="728662"/>
            <a:chOff x="1104" y="2304"/>
            <a:chExt cx="3072" cy="864"/>
          </a:xfrm>
        </p:grpSpPr>
        <p:grpSp>
          <p:nvGrpSpPr>
            <p:cNvPr id="60" name="Group 54"/>
            <p:cNvGrpSpPr/>
            <p:nvPr/>
          </p:nvGrpSpPr>
          <p:grpSpPr>
            <a:xfrm>
              <a:off x="1104" y="2304"/>
              <a:ext cx="3072" cy="864"/>
              <a:chOff x="1104" y="2304"/>
              <a:chExt cx="3072" cy="864"/>
            </a:xfrm>
          </p:grpSpPr>
          <p:sp>
            <p:nvSpPr>
              <p:cNvPr id="62" name="Line 55"/>
              <p:cNvSpPr/>
              <p:nvPr/>
            </p:nvSpPr>
            <p:spPr>
              <a:xfrm>
                <a:off x="3577" y="2304"/>
                <a:ext cx="0" cy="624"/>
              </a:xfrm>
              <a:prstGeom prst="line">
                <a:avLst/>
              </a:prstGeom>
              <a:ln w="22225" cap="flat" cmpd="sng">
                <a:solidFill>
                  <a:schemeClr val="tx1"/>
                </a:solidFill>
                <a:prstDash val="solid"/>
                <a:round/>
                <a:headEnd type="none" w="med" len="med"/>
                <a:tailEnd type="none" w="med" len="med"/>
              </a:ln>
            </p:spPr>
          </p:sp>
          <p:sp>
            <p:nvSpPr>
              <p:cNvPr id="63" name="Line 56"/>
              <p:cNvSpPr/>
              <p:nvPr/>
            </p:nvSpPr>
            <p:spPr>
              <a:xfrm>
                <a:off x="1104" y="2928"/>
                <a:ext cx="3072" cy="0"/>
              </a:xfrm>
              <a:prstGeom prst="line">
                <a:avLst/>
              </a:prstGeom>
              <a:ln w="22225" cap="flat" cmpd="sng">
                <a:solidFill>
                  <a:schemeClr val="tx1"/>
                </a:solidFill>
                <a:prstDash val="solid"/>
                <a:round/>
                <a:headEnd type="none" w="med" len="med"/>
                <a:tailEnd type="none" w="med" len="med"/>
              </a:ln>
            </p:spPr>
          </p:sp>
          <p:sp>
            <p:nvSpPr>
              <p:cNvPr id="64" name="Line 57"/>
              <p:cNvSpPr/>
              <p:nvPr/>
            </p:nvSpPr>
            <p:spPr>
              <a:xfrm>
                <a:off x="1104" y="2928"/>
                <a:ext cx="0" cy="240"/>
              </a:xfrm>
              <a:prstGeom prst="line">
                <a:avLst/>
              </a:prstGeom>
              <a:ln w="22225" cap="flat" cmpd="sng">
                <a:solidFill>
                  <a:schemeClr val="tx1"/>
                </a:solidFill>
                <a:prstDash val="solid"/>
                <a:round/>
                <a:headEnd type="none" w="med" len="med"/>
                <a:tailEnd type="none" w="med" len="med"/>
              </a:ln>
            </p:spPr>
          </p:sp>
          <p:sp>
            <p:nvSpPr>
              <p:cNvPr id="65" name="Line 58"/>
              <p:cNvSpPr/>
              <p:nvPr/>
            </p:nvSpPr>
            <p:spPr>
              <a:xfrm>
                <a:off x="1728" y="2928"/>
                <a:ext cx="0" cy="240"/>
              </a:xfrm>
              <a:prstGeom prst="line">
                <a:avLst/>
              </a:prstGeom>
              <a:ln w="22225" cap="flat" cmpd="sng">
                <a:solidFill>
                  <a:schemeClr val="tx1"/>
                </a:solidFill>
                <a:prstDash val="solid"/>
                <a:round/>
                <a:headEnd type="none" w="med" len="med"/>
                <a:tailEnd type="none" w="med" len="med"/>
              </a:ln>
            </p:spPr>
          </p:sp>
          <p:sp>
            <p:nvSpPr>
              <p:cNvPr id="66" name="Line 59"/>
              <p:cNvSpPr/>
              <p:nvPr/>
            </p:nvSpPr>
            <p:spPr>
              <a:xfrm>
                <a:off x="2304" y="2928"/>
                <a:ext cx="0" cy="240"/>
              </a:xfrm>
              <a:prstGeom prst="line">
                <a:avLst/>
              </a:prstGeom>
              <a:ln w="22225" cap="flat" cmpd="sng">
                <a:solidFill>
                  <a:schemeClr val="tx1"/>
                </a:solidFill>
                <a:prstDash val="solid"/>
                <a:round/>
                <a:headEnd type="none" w="med" len="med"/>
                <a:tailEnd type="none" w="med" len="med"/>
              </a:ln>
            </p:spPr>
          </p:sp>
          <p:sp>
            <p:nvSpPr>
              <p:cNvPr id="67" name="Line 60"/>
              <p:cNvSpPr/>
              <p:nvPr/>
            </p:nvSpPr>
            <p:spPr>
              <a:xfrm>
                <a:off x="2928" y="2928"/>
                <a:ext cx="0" cy="192"/>
              </a:xfrm>
              <a:prstGeom prst="line">
                <a:avLst/>
              </a:prstGeom>
              <a:ln w="22225" cap="flat" cmpd="sng">
                <a:solidFill>
                  <a:schemeClr val="tx1"/>
                </a:solidFill>
                <a:prstDash val="solid"/>
                <a:round/>
                <a:headEnd type="none" w="med" len="med"/>
                <a:tailEnd type="none" w="med" len="med"/>
              </a:ln>
            </p:spPr>
          </p:sp>
          <p:sp>
            <p:nvSpPr>
              <p:cNvPr id="68" name="Line 61"/>
              <p:cNvSpPr/>
              <p:nvPr/>
            </p:nvSpPr>
            <p:spPr>
              <a:xfrm>
                <a:off x="3552" y="2928"/>
                <a:ext cx="0" cy="240"/>
              </a:xfrm>
              <a:prstGeom prst="line">
                <a:avLst/>
              </a:prstGeom>
              <a:ln w="22225" cap="flat" cmpd="sng">
                <a:solidFill>
                  <a:schemeClr val="tx1"/>
                </a:solidFill>
                <a:prstDash val="solid"/>
                <a:round/>
                <a:headEnd type="none" w="med" len="med"/>
                <a:tailEnd type="none" w="med" len="med"/>
              </a:ln>
            </p:spPr>
          </p:sp>
        </p:grpSp>
        <p:sp>
          <p:nvSpPr>
            <p:cNvPr id="61" name="Line 62"/>
            <p:cNvSpPr/>
            <p:nvPr/>
          </p:nvSpPr>
          <p:spPr>
            <a:xfrm>
              <a:off x="4176" y="2928"/>
              <a:ext cx="0" cy="240"/>
            </a:xfrm>
            <a:prstGeom prst="line">
              <a:avLst/>
            </a:prstGeom>
            <a:ln w="22225" cap="flat" cmpd="sng">
              <a:solidFill>
                <a:schemeClr val="tx1"/>
              </a:solidFill>
              <a:prstDash val="solid"/>
              <a:round/>
              <a:headEnd type="none" w="med" len="med"/>
              <a:tailEnd type="none" w="med" len="med"/>
            </a:ln>
          </p:spPr>
        </p:sp>
      </p:grpSp>
      <p:sp>
        <p:nvSpPr>
          <p:cNvPr id="69" name="Text Box 63"/>
          <p:cNvSpPr txBox="1"/>
          <p:nvPr/>
        </p:nvSpPr>
        <p:spPr>
          <a:xfrm>
            <a:off x="4714862"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吏部</a:t>
            </a:r>
          </a:p>
        </p:txBody>
      </p:sp>
      <p:sp>
        <p:nvSpPr>
          <p:cNvPr id="70" name="Text Box 64"/>
          <p:cNvSpPr txBox="1"/>
          <p:nvPr/>
        </p:nvSpPr>
        <p:spPr>
          <a:xfrm>
            <a:off x="5357804"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户部</a:t>
            </a:r>
          </a:p>
        </p:txBody>
      </p:sp>
      <p:sp>
        <p:nvSpPr>
          <p:cNvPr id="71" name="Text Box 65"/>
          <p:cNvSpPr txBox="1"/>
          <p:nvPr/>
        </p:nvSpPr>
        <p:spPr>
          <a:xfrm>
            <a:off x="6005522"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礼部</a:t>
            </a:r>
          </a:p>
        </p:txBody>
      </p:sp>
      <p:sp>
        <p:nvSpPr>
          <p:cNvPr id="72" name="Text Box 66"/>
          <p:cNvSpPr txBox="1"/>
          <p:nvPr/>
        </p:nvSpPr>
        <p:spPr>
          <a:xfrm>
            <a:off x="6715126"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兵部</a:t>
            </a:r>
          </a:p>
        </p:txBody>
      </p:sp>
      <p:sp>
        <p:nvSpPr>
          <p:cNvPr id="73" name="Text Box 67"/>
          <p:cNvSpPr txBox="1"/>
          <p:nvPr/>
        </p:nvSpPr>
        <p:spPr>
          <a:xfrm>
            <a:off x="7381908" y="3857634"/>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刑部</a:t>
            </a:r>
          </a:p>
        </p:txBody>
      </p:sp>
      <p:sp>
        <p:nvSpPr>
          <p:cNvPr id="74" name="Text Box 68"/>
          <p:cNvSpPr txBox="1"/>
          <p:nvPr/>
        </p:nvSpPr>
        <p:spPr>
          <a:xfrm>
            <a:off x="8001010"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工部</a:t>
            </a:r>
          </a:p>
        </p:txBody>
      </p:sp>
      <p:sp>
        <p:nvSpPr>
          <p:cNvPr id="75" name="Rectangle 69"/>
          <p:cNvSpPr/>
          <p:nvPr/>
        </p:nvSpPr>
        <p:spPr>
          <a:xfrm>
            <a:off x="6667528" y="3143254"/>
            <a:ext cx="1905000" cy="461665"/>
          </a:xfrm>
          <a:prstGeom prst="rect">
            <a:avLst/>
          </a:prstGeom>
          <a:noFill/>
          <a:ln w="9525">
            <a:noFill/>
          </a:ln>
        </p:spPr>
        <p:txBody>
          <a:bodyPr wrap="square" anchor="t">
            <a:spAutoFit/>
          </a:bodyPr>
          <a:lstStyle/>
          <a:p>
            <a:pPr algn="ctr">
              <a:spcBef>
                <a:spcPct val="50000"/>
              </a:spcBef>
            </a:pPr>
            <a:r>
              <a:rPr lang="zh-CN" altLang="en-US" sz="2400" dirty="0">
                <a:solidFill>
                  <a:srgbClr val="FF0000"/>
                </a:solidFill>
                <a:latin typeface="江西拙楷" pitchFamily="2" charset="-122"/>
                <a:ea typeface="江西拙楷" pitchFamily="2" charset="-122"/>
              </a:rPr>
              <a:t>六 部</a:t>
            </a:r>
          </a:p>
        </p:txBody>
      </p:sp>
      <p:sp>
        <p:nvSpPr>
          <p:cNvPr id="32" name="Text Box 48"/>
          <p:cNvSpPr txBox="1"/>
          <p:nvPr/>
        </p:nvSpPr>
        <p:spPr>
          <a:xfrm>
            <a:off x="4714876" y="3071816"/>
            <a:ext cx="553998" cy="1403350"/>
          </a:xfrm>
          <a:prstGeom prst="rect">
            <a:avLst/>
          </a:prstGeom>
          <a:solidFill>
            <a:schemeClr val="accent1">
              <a:lumMod val="60000"/>
              <a:lumOff val="40000"/>
            </a:schemeClr>
          </a:solidFill>
          <a:ln w="28575" cap="flat" cmpd="sng">
            <a:solidFill>
              <a:schemeClr val="tx1"/>
            </a:solidFill>
            <a:prstDash val="solid"/>
            <a:miter/>
            <a:headEnd type="none" w="med" len="med"/>
            <a:tailEnd type="none" w="med" len="med"/>
          </a:ln>
        </p:spPr>
        <p:txBody>
          <a:bodyPr vert="eaVert" wrap="square" anchor="t">
            <a:spAutoFit/>
          </a:bodyPr>
          <a:lstStyle/>
          <a:p>
            <a:pPr>
              <a:spcBef>
                <a:spcPct val="50000"/>
              </a:spcBef>
            </a:pPr>
            <a:r>
              <a:rPr lang="zh-CN" altLang="en-US" sz="2400" b="1" dirty="0">
                <a:solidFill>
                  <a:srgbClr val="C00000"/>
                </a:solidFill>
                <a:latin typeface="仿宋" pitchFamily="49" charset="-122"/>
                <a:ea typeface="仿宋" pitchFamily="49" charset="-122"/>
              </a:rPr>
              <a:t>起草诏令</a:t>
            </a:r>
          </a:p>
        </p:txBody>
      </p:sp>
      <p:sp>
        <p:nvSpPr>
          <p:cNvPr id="34" name="Text Box 52"/>
          <p:cNvSpPr txBox="1"/>
          <p:nvPr/>
        </p:nvSpPr>
        <p:spPr>
          <a:xfrm>
            <a:off x="6018266" y="3143254"/>
            <a:ext cx="553998" cy="1401763"/>
          </a:xfrm>
          <a:prstGeom prst="rect">
            <a:avLst/>
          </a:prstGeom>
          <a:solidFill>
            <a:schemeClr val="accent1">
              <a:lumMod val="60000"/>
              <a:lumOff val="40000"/>
            </a:schemeClr>
          </a:solidFill>
          <a:ln w="28575" cap="flat" cmpd="sng">
            <a:solidFill>
              <a:schemeClr val="tx1"/>
            </a:solidFill>
            <a:prstDash val="solid"/>
            <a:miter/>
            <a:headEnd type="none" w="med" len="med"/>
            <a:tailEnd type="none" w="med" len="med"/>
          </a:ln>
        </p:spPr>
        <p:txBody>
          <a:bodyPr vert="eaVert" wrap="square" anchor="t">
            <a:spAutoFit/>
          </a:bodyPr>
          <a:lstStyle/>
          <a:p>
            <a:pPr>
              <a:spcBef>
                <a:spcPct val="50000"/>
              </a:spcBef>
            </a:pPr>
            <a:r>
              <a:rPr lang="zh-CN" altLang="en-US" sz="2400" b="1" dirty="0">
                <a:solidFill>
                  <a:srgbClr val="C00000"/>
                </a:solidFill>
                <a:latin typeface="仿宋" pitchFamily="49" charset="-122"/>
                <a:ea typeface="仿宋" pitchFamily="49" charset="-122"/>
              </a:rPr>
              <a:t>封驳审议</a:t>
            </a:r>
          </a:p>
        </p:txBody>
      </p:sp>
      <p:sp>
        <p:nvSpPr>
          <p:cNvPr id="33" name="Text Box 50"/>
          <p:cNvSpPr txBox="1"/>
          <p:nvPr/>
        </p:nvSpPr>
        <p:spPr>
          <a:xfrm>
            <a:off x="7358082" y="3143254"/>
            <a:ext cx="553998" cy="1401763"/>
          </a:xfrm>
          <a:prstGeom prst="rect">
            <a:avLst/>
          </a:prstGeom>
          <a:solidFill>
            <a:schemeClr val="accent1">
              <a:lumMod val="60000"/>
              <a:lumOff val="40000"/>
            </a:schemeClr>
          </a:solidFill>
          <a:ln w="28575" cap="flat" cmpd="sng">
            <a:solidFill>
              <a:schemeClr val="tx1"/>
            </a:solidFill>
            <a:prstDash val="solid"/>
            <a:miter/>
            <a:headEnd type="none" w="med" len="med"/>
            <a:tailEnd type="none" w="med" len="med"/>
          </a:ln>
        </p:spPr>
        <p:txBody>
          <a:bodyPr vert="eaVert" wrap="square" anchor="t">
            <a:spAutoFit/>
          </a:bodyPr>
          <a:lstStyle/>
          <a:p>
            <a:pPr>
              <a:spcBef>
                <a:spcPct val="50000"/>
              </a:spcBef>
            </a:pPr>
            <a:r>
              <a:rPr lang="zh-CN" altLang="en-US" sz="2400" b="1" dirty="0">
                <a:solidFill>
                  <a:srgbClr val="C00000"/>
                </a:solidFill>
                <a:latin typeface="仿宋" pitchFamily="49" charset="-122"/>
                <a:ea typeface="仿宋" pitchFamily="49" charset="-122"/>
              </a:rPr>
              <a:t>负责执行</a:t>
            </a:r>
          </a:p>
        </p:txBody>
      </p:sp>
      <p:sp>
        <p:nvSpPr>
          <p:cNvPr id="38" name="AutoShape 83"/>
          <p:cNvSpPr>
            <a:spLocks noChangeArrowheads="1"/>
          </p:cNvSpPr>
          <p:nvPr/>
        </p:nvSpPr>
        <p:spPr bwMode="auto">
          <a:xfrm flipH="1">
            <a:off x="5286380" y="3500444"/>
            <a:ext cx="785818" cy="322263"/>
          </a:xfrm>
          <a:prstGeom prst="leftArrow">
            <a:avLst>
              <a:gd name="adj1" fmla="val 50000"/>
              <a:gd name="adj2" fmla="val 26059"/>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wrap="none" anchor="ctr"/>
          <a:lstStyle/>
          <a:p>
            <a:pPr fontAlgn="base"/>
            <a:endParaRPr lang="zh-CN" altLang="en-US" b="1" strike="noStrike" noProof="1">
              <a:solidFill>
                <a:schemeClr val="tx1"/>
              </a:solidFill>
              <a:latin typeface="仿宋" pitchFamily="49" charset="-122"/>
              <a:ea typeface="仿宋" pitchFamily="49" charset="-122"/>
            </a:endParaRPr>
          </a:p>
        </p:txBody>
      </p:sp>
      <p:sp>
        <p:nvSpPr>
          <p:cNvPr id="39" name="AutoShape 83"/>
          <p:cNvSpPr>
            <a:spLocks noChangeArrowheads="1"/>
          </p:cNvSpPr>
          <p:nvPr/>
        </p:nvSpPr>
        <p:spPr bwMode="auto">
          <a:xfrm flipH="1">
            <a:off x="6572264" y="3500444"/>
            <a:ext cx="857256" cy="320675"/>
          </a:xfrm>
          <a:prstGeom prst="leftArrow">
            <a:avLst>
              <a:gd name="adj1" fmla="val 50000"/>
              <a:gd name="adj2" fmla="val 26059"/>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wrap="none" anchor="ctr"/>
          <a:lstStyle/>
          <a:p>
            <a:pPr fontAlgn="base"/>
            <a:endParaRPr lang="zh-CN" altLang="en-US" b="1" strike="noStrike" noProof="1">
              <a:solidFill>
                <a:schemeClr val="tx1"/>
              </a:solidFill>
              <a:latin typeface="仿宋" pitchFamily="49" charset="-122"/>
              <a:ea typeface="仿宋" pitchFamily="49" charset="-122"/>
            </a:endParaRPr>
          </a:p>
        </p:txBody>
      </p:sp>
      <p:sp>
        <p:nvSpPr>
          <p:cNvPr id="76" name="Text Box 49"/>
          <p:cNvSpPr txBox="1"/>
          <p:nvPr/>
        </p:nvSpPr>
        <p:spPr>
          <a:xfrm>
            <a:off x="8304282" y="2000246"/>
            <a:ext cx="553998" cy="1122363"/>
          </a:xfrm>
          <a:prstGeom prst="rect">
            <a:avLst/>
          </a:prstGeom>
          <a:solidFill>
            <a:schemeClr val="accent2">
              <a:lumMod val="40000"/>
              <a:lumOff val="60000"/>
            </a:schemeClr>
          </a:solidFill>
          <a:ln w="2857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400" dirty="0" smtClean="0">
                <a:latin typeface="江西拙楷" pitchFamily="2" charset="-122"/>
                <a:ea typeface="江西拙楷" pitchFamily="2" charset="-122"/>
              </a:rPr>
              <a:t>御史台</a:t>
            </a:r>
            <a:endParaRPr lang="zh-CN" altLang="en-US" sz="2400" dirty="0">
              <a:latin typeface="江西拙楷" pitchFamily="2" charset="-122"/>
              <a:ea typeface="江西拙楷" pitchFamily="2" charset="-122"/>
            </a:endParaRPr>
          </a:p>
        </p:txBody>
      </p:sp>
      <p:grpSp>
        <p:nvGrpSpPr>
          <p:cNvPr id="83" name="组合 82"/>
          <p:cNvGrpSpPr/>
          <p:nvPr/>
        </p:nvGrpSpPr>
        <p:grpSpPr>
          <a:xfrm>
            <a:off x="7643834" y="1875967"/>
            <a:ext cx="936000" cy="124279"/>
            <a:chOff x="7643834" y="1571618"/>
            <a:chExt cx="936000" cy="124279"/>
          </a:xfrm>
        </p:grpSpPr>
        <p:sp>
          <p:nvSpPr>
            <p:cNvPr id="81" name="Line 44"/>
            <p:cNvSpPr/>
            <p:nvPr/>
          </p:nvSpPr>
          <p:spPr>
            <a:xfrm>
              <a:off x="7643834" y="1571618"/>
              <a:ext cx="936000" cy="0"/>
            </a:xfrm>
            <a:prstGeom prst="line">
              <a:avLst/>
            </a:prstGeom>
            <a:ln w="22225" cap="flat" cmpd="sng">
              <a:solidFill>
                <a:schemeClr val="tx1"/>
              </a:solidFill>
              <a:prstDash val="solid"/>
              <a:round/>
              <a:headEnd type="none" w="med" len="med"/>
              <a:tailEnd type="none" w="med" len="med"/>
            </a:ln>
          </p:spPr>
        </p:sp>
        <p:sp>
          <p:nvSpPr>
            <p:cNvPr id="82" name="Line 46"/>
            <p:cNvSpPr/>
            <p:nvPr/>
          </p:nvSpPr>
          <p:spPr>
            <a:xfrm>
              <a:off x="8572528" y="1571618"/>
              <a:ext cx="0" cy="124279"/>
            </a:xfrm>
            <a:prstGeom prst="line">
              <a:avLst/>
            </a:prstGeom>
            <a:ln w="22225" cap="flat" cmpd="sng">
              <a:solidFill>
                <a:schemeClr val="tx1"/>
              </a:solidFill>
              <a:prstDash val="solid"/>
              <a:round/>
              <a:headEnd type="none" w="med" len="med"/>
              <a:tailEnd type="none" w="med" len="med"/>
            </a:ln>
          </p:spPr>
        </p:sp>
      </p:grpSp>
    </p:spTree>
  </p:cSld>
  <p:clrMapOvr>
    <a:masterClrMapping/>
  </p:clrMapOvr>
  <mc:AlternateContent xmlns:mc="http://schemas.openxmlformats.org/markup-compatibility/2006">
    <mc:Choice xmlns="" xmlns:p14="http://schemas.microsoft.com/office/powerpoint/2010/main" Requires="p14">
      <p:transition spd="med" p14:dur="750">
        <p:pull/>
        <p:sndAc>
          <p:stSnd>
            <p:snd r:embed="" name="微信消息.wav"/>
          </p:stSnd>
        </p:sndAc>
      </p:transition>
    </mc:Choice>
    <mc:Fallback>
      <p:transition spd="med">
        <p:pull/>
        <p:sndAc>
          <p:stSnd>
            <p:snd r:embed="rId2" name="微信消息.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linds(horizont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linds(horizont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linds(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ppt_x"/>
                                          </p:val>
                                        </p:tav>
                                        <p:tav tm="100000">
                                          <p:val>
                                            <p:strVal val="#ppt_x"/>
                                          </p:val>
                                        </p:tav>
                                      </p:tavLst>
                                    </p:anim>
                                    <p:anim calcmode="lin" valueType="num">
                                      <p:cBhvr additive="base">
                                        <p:cTn id="4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500" fill="hold"/>
                                        <p:tgtEl>
                                          <p:spTgt spid="47"/>
                                        </p:tgtEl>
                                        <p:attrNameLst>
                                          <p:attrName>ppt_x</p:attrName>
                                        </p:attrNameLst>
                                      </p:cBhvr>
                                      <p:tavLst>
                                        <p:tav tm="0">
                                          <p:val>
                                            <p:strVal val="#ppt_x"/>
                                          </p:val>
                                        </p:tav>
                                        <p:tav tm="100000">
                                          <p:val>
                                            <p:strVal val="#ppt_x"/>
                                          </p:val>
                                        </p:tav>
                                      </p:tavLst>
                                    </p:anim>
                                    <p:anim calcmode="lin" valueType="num">
                                      <p:cBhvr additive="base">
                                        <p:cTn id="5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wipe(left)">
                                      <p:cBhvr>
                                        <p:cTn id="59" dur="500"/>
                                        <p:tgtEl>
                                          <p:spTgt spid="83"/>
                                        </p:tgtEl>
                                      </p:cBhvr>
                                    </p:animEffect>
                                  </p:childTnLst>
                                </p:cTn>
                              </p:par>
                            </p:childTnLst>
                          </p:cTn>
                        </p:par>
                        <p:par>
                          <p:cTn id="60" fill="hold">
                            <p:stCondLst>
                              <p:cond delay="500"/>
                            </p:stCondLst>
                            <p:childTnLst>
                              <p:par>
                                <p:cTn id="61" presetID="3" presetClass="entr" presetSubtype="10" fill="hold" grpId="0" nodeType="after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blinds(horizontal)">
                                      <p:cBhvr>
                                        <p:cTn id="6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P spid="41" grpId="0" animBg="1"/>
      <p:bldP spid="46" grpId="0"/>
      <p:bldP spid="47" grpId="0"/>
      <p:bldP spid="32" grpId="0" bldLvl="0" animBg="1"/>
      <p:bldP spid="34" grpId="0" bldLvl="0" animBg="1"/>
      <p:bldP spid="33" grpId="0" bldLvl="0" animBg="1"/>
      <p:bldP spid="38" grpId="0" bldLvl="0" animBg="1"/>
      <p:bldP spid="39" grpId="0" bldLvl="0" animBg="1"/>
      <p:bldP spid="7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p:nvPr/>
        </p:nvSpPr>
        <p:spPr>
          <a:xfrm>
            <a:off x="329091" y="326233"/>
            <a:ext cx="3252301" cy="410573"/>
          </a:xfrm>
          <a:prstGeom prst="rect">
            <a:avLst/>
          </a:prstGeom>
          <a:noFill/>
        </p:spPr>
        <p:txBody>
          <a:bodyPr wrap="square" lIns="71321" tIns="35661" rIns="71321" bIns="35661" rtlCol="0">
            <a:spAutoFit/>
          </a:bodyPr>
          <a:lstStyle/>
          <a:p>
            <a:pPr algn="l"/>
            <a:r>
              <a:rPr lang="en-US" altLang="zh-CN" sz="2200" b="1" dirty="0" smtClean="0">
                <a:latin typeface="江西拙楷" pitchFamily="2" charset="-122"/>
                <a:ea typeface="江西拙楷" pitchFamily="2" charset="-122"/>
              </a:rPr>
              <a:t>2.2  </a:t>
            </a:r>
            <a:r>
              <a:rPr lang="zh-CN" altLang="en-US" sz="2200" b="1" dirty="0" smtClean="0">
                <a:latin typeface="江西拙楷" pitchFamily="2" charset="-122"/>
                <a:ea typeface="江西拙楷" pitchFamily="2" charset="-122"/>
              </a:rPr>
              <a:t>唐朝的三省六部制</a:t>
            </a:r>
            <a:endParaRPr lang="zh-CN" altLang="en-US" sz="2200" b="1" dirty="0">
              <a:latin typeface="江西拙楷" pitchFamily="2" charset="-122"/>
              <a:ea typeface="江西拙楷" pitchFamily="2" charset="-122"/>
            </a:endParaRPr>
          </a:p>
        </p:txBody>
      </p:sp>
      <p:sp>
        <p:nvSpPr>
          <p:cNvPr id="5" name="Text Box 40"/>
          <p:cNvSpPr txBox="1"/>
          <p:nvPr/>
        </p:nvSpPr>
        <p:spPr>
          <a:xfrm>
            <a:off x="5873742" y="977892"/>
            <a:ext cx="1447800" cy="461665"/>
          </a:xfrm>
          <a:prstGeom prst="rect">
            <a:avLst/>
          </a:prstGeom>
          <a:solidFill>
            <a:srgbClr val="FFC000"/>
          </a:solidFill>
          <a:ln w="28575" cap="flat" cmpd="sng">
            <a:solidFill>
              <a:schemeClr val="tx1"/>
            </a:solidFill>
            <a:prstDash val="solid"/>
            <a:miter/>
            <a:headEnd type="none" w="med" len="med"/>
            <a:tailEnd type="none" w="med" len="med"/>
          </a:ln>
        </p:spPr>
        <p:txBody>
          <a:bodyPr wrap="square" anchor="t">
            <a:spAutoFit/>
          </a:bodyPr>
          <a:lstStyle/>
          <a:p>
            <a:pPr algn="ctr">
              <a:spcBef>
                <a:spcPct val="50000"/>
              </a:spcBef>
            </a:pPr>
            <a:r>
              <a:rPr lang="zh-CN" altLang="en-US" sz="2400" dirty="0">
                <a:latin typeface="江西拙楷" pitchFamily="2" charset="-122"/>
                <a:ea typeface="江西拙楷" pitchFamily="2" charset="-122"/>
              </a:rPr>
              <a:t>皇帝</a:t>
            </a:r>
          </a:p>
        </p:txBody>
      </p:sp>
      <p:sp>
        <p:nvSpPr>
          <p:cNvPr id="6" name="Text Box 41"/>
          <p:cNvSpPr txBox="1"/>
          <p:nvPr/>
        </p:nvSpPr>
        <p:spPr>
          <a:xfrm>
            <a:off x="6130948" y="1409692"/>
            <a:ext cx="1727200" cy="461665"/>
          </a:xfrm>
          <a:prstGeom prst="rect">
            <a:avLst/>
          </a:prstGeom>
          <a:noFill/>
          <a:ln w="9525">
            <a:noFill/>
          </a:ln>
        </p:spPr>
        <p:txBody>
          <a:bodyPr wrap="square" anchor="t">
            <a:spAutoFit/>
          </a:bodyPr>
          <a:lstStyle/>
          <a:p>
            <a:pPr>
              <a:spcBef>
                <a:spcPct val="50000"/>
              </a:spcBef>
            </a:pPr>
            <a:r>
              <a:rPr lang="zh-CN" altLang="en-US" sz="2400" dirty="0">
                <a:solidFill>
                  <a:srgbClr val="FF0000"/>
                </a:solidFill>
                <a:latin typeface="江西拙楷" pitchFamily="2" charset="-122"/>
                <a:ea typeface="江西拙楷" pitchFamily="2" charset="-122"/>
              </a:rPr>
              <a:t>三 省</a:t>
            </a:r>
          </a:p>
        </p:txBody>
      </p:sp>
      <p:grpSp>
        <p:nvGrpSpPr>
          <p:cNvPr id="2" name="Group 42"/>
          <p:cNvGrpSpPr/>
          <p:nvPr/>
        </p:nvGrpSpPr>
        <p:grpSpPr>
          <a:xfrm>
            <a:off x="5000789" y="1428694"/>
            <a:ext cx="3285404" cy="571552"/>
            <a:chOff x="1685" y="365"/>
            <a:chExt cx="2220" cy="883"/>
          </a:xfrm>
        </p:grpSpPr>
        <p:sp>
          <p:nvSpPr>
            <p:cNvPr id="8" name="Line 43"/>
            <p:cNvSpPr/>
            <p:nvPr/>
          </p:nvSpPr>
          <p:spPr>
            <a:xfrm flipH="1">
              <a:off x="2747" y="365"/>
              <a:ext cx="0" cy="723"/>
            </a:xfrm>
            <a:prstGeom prst="line">
              <a:avLst/>
            </a:prstGeom>
            <a:ln w="22225" cap="flat" cmpd="sng">
              <a:solidFill>
                <a:schemeClr val="tx1"/>
              </a:solidFill>
              <a:prstDash val="solid"/>
              <a:round/>
              <a:headEnd type="none" w="med" len="med"/>
              <a:tailEnd type="none" w="med" len="med"/>
            </a:ln>
          </p:spPr>
        </p:sp>
        <p:sp>
          <p:nvSpPr>
            <p:cNvPr id="9" name="Line 44"/>
            <p:cNvSpPr/>
            <p:nvPr/>
          </p:nvSpPr>
          <p:spPr>
            <a:xfrm>
              <a:off x="1685" y="1056"/>
              <a:ext cx="2214" cy="0"/>
            </a:xfrm>
            <a:prstGeom prst="line">
              <a:avLst/>
            </a:prstGeom>
            <a:ln w="22225" cap="flat" cmpd="sng">
              <a:solidFill>
                <a:schemeClr val="tx1"/>
              </a:solidFill>
              <a:prstDash val="solid"/>
              <a:round/>
              <a:headEnd type="none" w="med" len="med"/>
              <a:tailEnd type="none" w="med" len="med"/>
            </a:ln>
          </p:spPr>
        </p:sp>
        <p:sp>
          <p:nvSpPr>
            <p:cNvPr id="10" name="Line 45"/>
            <p:cNvSpPr/>
            <p:nvPr/>
          </p:nvSpPr>
          <p:spPr>
            <a:xfrm>
              <a:off x="1685" y="1056"/>
              <a:ext cx="0" cy="192"/>
            </a:xfrm>
            <a:prstGeom prst="line">
              <a:avLst/>
            </a:prstGeom>
            <a:ln w="22225" cap="flat" cmpd="sng">
              <a:solidFill>
                <a:schemeClr val="tx1"/>
              </a:solidFill>
              <a:prstDash val="solid"/>
              <a:round/>
              <a:headEnd type="none" w="med" len="med"/>
              <a:tailEnd type="none" w="med" len="med"/>
            </a:ln>
          </p:spPr>
        </p:sp>
        <p:sp>
          <p:nvSpPr>
            <p:cNvPr id="11" name="Line 46"/>
            <p:cNvSpPr/>
            <p:nvPr/>
          </p:nvSpPr>
          <p:spPr>
            <a:xfrm>
              <a:off x="3905" y="1056"/>
              <a:ext cx="0" cy="192"/>
            </a:xfrm>
            <a:prstGeom prst="line">
              <a:avLst/>
            </a:prstGeom>
            <a:ln w="22225" cap="flat" cmpd="sng">
              <a:solidFill>
                <a:schemeClr val="tx1"/>
              </a:solidFill>
              <a:prstDash val="solid"/>
              <a:round/>
              <a:headEnd type="none" w="med" len="med"/>
              <a:tailEnd type="none" w="med" len="med"/>
            </a:ln>
          </p:spPr>
        </p:sp>
      </p:grpSp>
      <p:sp>
        <p:nvSpPr>
          <p:cNvPr id="12" name="Text Box 47"/>
          <p:cNvSpPr txBox="1"/>
          <p:nvPr/>
        </p:nvSpPr>
        <p:spPr>
          <a:xfrm>
            <a:off x="4714877" y="2000246"/>
            <a:ext cx="553998" cy="1066800"/>
          </a:xfrm>
          <a:prstGeom prst="rect">
            <a:avLst/>
          </a:prstGeom>
          <a:solidFill>
            <a:schemeClr val="accent2">
              <a:lumMod val="40000"/>
              <a:lumOff val="60000"/>
            </a:schemeClr>
          </a:solidFill>
          <a:ln w="28575" cap="flat" cmpd="sng">
            <a:solidFill>
              <a:schemeClr val="tx1"/>
            </a:solidFill>
            <a:prstDash val="solid"/>
            <a:miter/>
            <a:headEnd type="none" w="med" len="med"/>
            <a:tailEnd type="none" w="med" len="med"/>
          </a:ln>
        </p:spPr>
        <p:txBody>
          <a:bodyPr vert="eaVert" wrap="square" anchor="t">
            <a:spAutoFit/>
          </a:bodyPr>
          <a:lstStyle/>
          <a:p>
            <a:pPr>
              <a:spcBef>
                <a:spcPct val="50000"/>
              </a:spcBef>
            </a:pPr>
            <a:r>
              <a:rPr lang="zh-CN" altLang="en-US" sz="2400" dirty="0">
                <a:latin typeface="江西拙楷" pitchFamily="2" charset="-122"/>
                <a:ea typeface="江西拙楷" pitchFamily="2" charset="-122"/>
              </a:rPr>
              <a:t>中书省</a:t>
            </a:r>
          </a:p>
        </p:txBody>
      </p:sp>
      <p:sp>
        <p:nvSpPr>
          <p:cNvPr id="13" name="Text Box 49"/>
          <p:cNvSpPr txBox="1"/>
          <p:nvPr/>
        </p:nvSpPr>
        <p:spPr>
          <a:xfrm>
            <a:off x="8018531" y="2000246"/>
            <a:ext cx="553998" cy="1122363"/>
          </a:xfrm>
          <a:prstGeom prst="rect">
            <a:avLst/>
          </a:prstGeom>
          <a:solidFill>
            <a:schemeClr val="accent2">
              <a:lumMod val="40000"/>
              <a:lumOff val="60000"/>
            </a:schemeClr>
          </a:solidFill>
          <a:ln w="28575" cap="flat" cmpd="sng">
            <a:solidFill>
              <a:schemeClr val="tx1"/>
            </a:solidFill>
            <a:prstDash val="solid"/>
            <a:miter/>
            <a:headEnd type="none" w="med" len="med"/>
            <a:tailEnd type="none" w="med" len="med"/>
          </a:ln>
        </p:spPr>
        <p:txBody>
          <a:bodyPr vert="eaVert" wrap="square" anchor="t">
            <a:spAutoFit/>
          </a:bodyPr>
          <a:lstStyle/>
          <a:p>
            <a:pPr>
              <a:spcBef>
                <a:spcPct val="50000"/>
              </a:spcBef>
            </a:pPr>
            <a:r>
              <a:rPr lang="zh-CN" altLang="en-US" sz="2400" dirty="0">
                <a:latin typeface="江西拙楷" pitchFamily="2" charset="-122"/>
                <a:ea typeface="江西拙楷" pitchFamily="2" charset="-122"/>
              </a:rPr>
              <a:t>尚书省</a:t>
            </a:r>
          </a:p>
        </p:txBody>
      </p:sp>
      <p:sp>
        <p:nvSpPr>
          <p:cNvPr id="14" name="Text Box 51"/>
          <p:cNvSpPr txBox="1"/>
          <p:nvPr/>
        </p:nvSpPr>
        <p:spPr>
          <a:xfrm>
            <a:off x="6429389" y="1928808"/>
            <a:ext cx="553998" cy="1123950"/>
          </a:xfrm>
          <a:prstGeom prst="rect">
            <a:avLst/>
          </a:prstGeom>
          <a:solidFill>
            <a:schemeClr val="accent2">
              <a:lumMod val="40000"/>
              <a:lumOff val="60000"/>
            </a:schemeClr>
          </a:solidFill>
          <a:ln w="28575" cap="flat" cmpd="sng">
            <a:solidFill>
              <a:schemeClr val="tx1"/>
            </a:solidFill>
            <a:prstDash val="solid"/>
            <a:miter/>
            <a:headEnd type="none" w="med" len="med"/>
            <a:tailEnd type="none" w="med" len="med"/>
          </a:ln>
        </p:spPr>
        <p:txBody>
          <a:bodyPr vert="eaVert" wrap="square" anchor="t">
            <a:spAutoFit/>
          </a:bodyPr>
          <a:lstStyle/>
          <a:p>
            <a:pPr>
              <a:spcBef>
                <a:spcPct val="50000"/>
              </a:spcBef>
            </a:pPr>
            <a:r>
              <a:rPr lang="zh-CN" altLang="en-US" sz="2400" dirty="0">
                <a:latin typeface="江西拙楷" pitchFamily="2" charset="-122"/>
                <a:ea typeface="江西拙楷" pitchFamily="2" charset="-122"/>
              </a:rPr>
              <a:t>门下省</a:t>
            </a:r>
          </a:p>
        </p:txBody>
      </p:sp>
      <p:grpSp>
        <p:nvGrpSpPr>
          <p:cNvPr id="3" name="Group 53"/>
          <p:cNvGrpSpPr/>
          <p:nvPr/>
        </p:nvGrpSpPr>
        <p:grpSpPr>
          <a:xfrm>
            <a:off x="5643570" y="3128972"/>
            <a:ext cx="3282970" cy="728662"/>
            <a:chOff x="1104" y="2304"/>
            <a:chExt cx="3072" cy="864"/>
          </a:xfrm>
        </p:grpSpPr>
        <p:grpSp>
          <p:nvGrpSpPr>
            <p:cNvPr id="7" name="Group 54"/>
            <p:cNvGrpSpPr/>
            <p:nvPr/>
          </p:nvGrpSpPr>
          <p:grpSpPr>
            <a:xfrm>
              <a:off x="1104" y="2304"/>
              <a:ext cx="3072" cy="864"/>
              <a:chOff x="1104" y="2304"/>
              <a:chExt cx="3072" cy="864"/>
            </a:xfrm>
          </p:grpSpPr>
          <p:sp>
            <p:nvSpPr>
              <p:cNvPr id="18" name="Line 55"/>
              <p:cNvSpPr/>
              <p:nvPr/>
            </p:nvSpPr>
            <p:spPr>
              <a:xfrm>
                <a:off x="3577" y="2304"/>
                <a:ext cx="0" cy="624"/>
              </a:xfrm>
              <a:prstGeom prst="line">
                <a:avLst/>
              </a:prstGeom>
              <a:ln w="22225" cap="flat" cmpd="sng">
                <a:solidFill>
                  <a:schemeClr val="tx1"/>
                </a:solidFill>
                <a:prstDash val="solid"/>
                <a:round/>
                <a:headEnd type="none" w="med" len="med"/>
                <a:tailEnd type="none" w="med" len="med"/>
              </a:ln>
            </p:spPr>
          </p:sp>
          <p:sp>
            <p:nvSpPr>
              <p:cNvPr id="19" name="Line 56"/>
              <p:cNvSpPr/>
              <p:nvPr/>
            </p:nvSpPr>
            <p:spPr>
              <a:xfrm>
                <a:off x="1104" y="2928"/>
                <a:ext cx="3072" cy="0"/>
              </a:xfrm>
              <a:prstGeom prst="line">
                <a:avLst/>
              </a:prstGeom>
              <a:ln w="22225" cap="flat" cmpd="sng">
                <a:solidFill>
                  <a:schemeClr val="tx1"/>
                </a:solidFill>
                <a:prstDash val="solid"/>
                <a:round/>
                <a:headEnd type="none" w="med" len="med"/>
                <a:tailEnd type="none" w="med" len="med"/>
              </a:ln>
            </p:spPr>
          </p:sp>
          <p:sp>
            <p:nvSpPr>
              <p:cNvPr id="20" name="Line 57"/>
              <p:cNvSpPr/>
              <p:nvPr/>
            </p:nvSpPr>
            <p:spPr>
              <a:xfrm>
                <a:off x="1104" y="2928"/>
                <a:ext cx="0" cy="240"/>
              </a:xfrm>
              <a:prstGeom prst="line">
                <a:avLst/>
              </a:prstGeom>
              <a:ln w="22225" cap="flat" cmpd="sng">
                <a:solidFill>
                  <a:schemeClr val="tx1"/>
                </a:solidFill>
                <a:prstDash val="solid"/>
                <a:round/>
                <a:headEnd type="none" w="med" len="med"/>
                <a:tailEnd type="none" w="med" len="med"/>
              </a:ln>
            </p:spPr>
          </p:sp>
          <p:sp>
            <p:nvSpPr>
              <p:cNvPr id="21" name="Line 58"/>
              <p:cNvSpPr/>
              <p:nvPr/>
            </p:nvSpPr>
            <p:spPr>
              <a:xfrm>
                <a:off x="1728" y="2928"/>
                <a:ext cx="0" cy="240"/>
              </a:xfrm>
              <a:prstGeom prst="line">
                <a:avLst/>
              </a:prstGeom>
              <a:ln w="22225" cap="flat" cmpd="sng">
                <a:solidFill>
                  <a:schemeClr val="tx1"/>
                </a:solidFill>
                <a:prstDash val="solid"/>
                <a:round/>
                <a:headEnd type="none" w="med" len="med"/>
                <a:tailEnd type="none" w="med" len="med"/>
              </a:ln>
            </p:spPr>
          </p:sp>
          <p:sp>
            <p:nvSpPr>
              <p:cNvPr id="22" name="Line 59"/>
              <p:cNvSpPr/>
              <p:nvPr/>
            </p:nvSpPr>
            <p:spPr>
              <a:xfrm>
                <a:off x="2304" y="2928"/>
                <a:ext cx="0" cy="240"/>
              </a:xfrm>
              <a:prstGeom prst="line">
                <a:avLst/>
              </a:prstGeom>
              <a:ln w="22225" cap="flat" cmpd="sng">
                <a:solidFill>
                  <a:schemeClr val="tx1"/>
                </a:solidFill>
                <a:prstDash val="solid"/>
                <a:round/>
                <a:headEnd type="none" w="med" len="med"/>
                <a:tailEnd type="none" w="med" len="med"/>
              </a:ln>
            </p:spPr>
          </p:sp>
          <p:sp>
            <p:nvSpPr>
              <p:cNvPr id="23" name="Line 60"/>
              <p:cNvSpPr/>
              <p:nvPr/>
            </p:nvSpPr>
            <p:spPr>
              <a:xfrm>
                <a:off x="2928" y="2928"/>
                <a:ext cx="0" cy="192"/>
              </a:xfrm>
              <a:prstGeom prst="line">
                <a:avLst/>
              </a:prstGeom>
              <a:ln w="22225" cap="flat" cmpd="sng">
                <a:solidFill>
                  <a:schemeClr val="tx1"/>
                </a:solidFill>
                <a:prstDash val="solid"/>
                <a:round/>
                <a:headEnd type="none" w="med" len="med"/>
                <a:tailEnd type="none" w="med" len="med"/>
              </a:ln>
            </p:spPr>
          </p:sp>
          <p:sp>
            <p:nvSpPr>
              <p:cNvPr id="24" name="Line 61"/>
              <p:cNvSpPr/>
              <p:nvPr/>
            </p:nvSpPr>
            <p:spPr>
              <a:xfrm>
                <a:off x="3552" y="2928"/>
                <a:ext cx="0" cy="240"/>
              </a:xfrm>
              <a:prstGeom prst="line">
                <a:avLst/>
              </a:prstGeom>
              <a:ln w="22225" cap="flat" cmpd="sng">
                <a:solidFill>
                  <a:schemeClr val="tx1"/>
                </a:solidFill>
                <a:prstDash val="solid"/>
                <a:round/>
                <a:headEnd type="none" w="med" len="med"/>
                <a:tailEnd type="none" w="med" len="med"/>
              </a:ln>
            </p:spPr>
          </p:sp>
        </p:grpSp>
        <p:sp>
          <p:nvSpPr>
            <p:cNvPr id="17" name="Line 62"/>
            <p:cNvSpPr/>
            <p:nvPr/>
          </p:nvSpPr>
          <p:spPr>
            <a:xfrm>
              <a:off x="4176" y="2928"/>
              <a:ext cx="0" cy="240"/>
            </a:xfrm>
            <a:prstGeom prst="line">
              <a:avLst/>
            </a:prstGeom>
            <a:ln w="22225" cap="flat" cmpd="sng">
              <a:solidFill>
                <a:schemeClr val="tx1"/>
              </a:solidFill>
              <a:prstDash val="solid"/>
              <a:round/>
              <a:headEnd type="none" w="med" len="med"/>
              <a:tailEnd type="none" w="med" len="med"/>
            </a:ln>
          </p:spPr>
        </p:sp>
      </p:grpSp>
      <p:sp>
        <p:nvSpPr>
          <p:cNvPr id="25" name="Text Box 63"/>
          <p:cNvSpPr txBox="1"/>
          <p:nvPr/>
        </p:nvSpPr>
        <p:spPr>
          <a:xfrm>
            <a:off x="5405416"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吏部</a:t>
            </a:r>
          </a:p>
        </p:txBody>
      </p:sp>
      <p:sp>
        <p:nvSpPr>
          <p:cNvPr id="26" name="Text Box 64"/>
          <p:cNvSpPr txBox="1"/>
          <p:nvPr/>
        </p:nvSpPr>
        <p:spPr>
          <a:xfrm>
            <a:off x="6048358"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户部</a:t>
            </a:r>
          </a:p>
        </p:txBody>
      </p:sp>
      <p:sp>
        <p:nvSpPr>
          <p:cNvPr id="27" name="Text Box 65"/>
          <p:cNvSpPr txBox="1"/>
          <p:nvPr/>
        </p:nvSpPr>
        <p:spPr>
          <a:xfrm>
            <a:off x="6696076"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礼部</a:t>
            </a:r>
          </a:p>
        </p:txBody>
      </p:sp>
      <p:sp>
        <p:nvSpPr>
          <p:cNvPr id="28" name="Text Box 66"/>
          <p:cNvSpPr txBox="1"/>
          <p:nvPr/>
        </p:nvSpPr>
        <p:spPr>
          <a:xfrm>
            <a:off x="7405680"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兵部</a:t>
            </a:r>
          </a:p>
        </p:txBody>
      </p:sp>
      <p:sp>
        <p:nvSpPr>
          <p:cNvPr id="29" name="Text Box 67"/>
          <p:cNvSpPr txBox="1"/>
          <p:nvPr/>
        </p:nvSpPr>
        <p:spPr>
          <a:xfrm>
            <a:off x="8072462" y="3857634"/>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刑部</a:t>
            </a:r>
          </a:p>
        </p:txBody>
      </p:sp>
      <p:sp>
        <p:nvSpPr>
          <p:cNvPr id="30" name="Text Box 68"/>
          <p:cNvSpPr txBox="1"/>
          <p:nvPr/>
        </p:nvSpPr>
        <p:spPr>
          <a:xfrm>
            <a:off x="8691564" y="3854245"/>
            <a:ext cx="452468" cy="646331"/>
          </a:xfrm>
          <a:prstGeom prst="rect">
            <a:avLst/>
          </a:prstGeom>
          <a:solidFill>
            <a:schemeClr val="bg2">
              <a:lumMod val="90000"/>
            </a:schemeClr>
          </a:solidFill>
          <a:ln w="28575" cap="flat" cmpd="sng">
            <a:solidFill>
              <a:schemeClr val="tx1"/>
            </a:solidFill>
            <a:prstDash val="solid"/>
            <a:miter/>
            <a:headEnd type="none" w="med" len="med"/>
            <a:tailEnd type="none" w="med" len="med"/>
          </a:ln>
        </p:spPr>
        <p:txBody>
          <a:bodyPr vert="horz" wrap="square" anchor="ctr">
            <a:spAutoFit/>
          </a:bodyPr>
          <a:lstStyle/>
          <a:p>
            <a:pPr algn="ctr"/>
            <a:r>
              <a:rPr lang="zh-CN" altLang="en-US" dirty="0">
                <a:latin typeface="江西拙楷" pitchFamily="2" charset="-122"/>
                <a:ea typeface="江西拙楷" pitchFamily="2" charset="-122"/>
              </a:rPr>
              <a:t>工部</a:t>
            </a:r>
          </a:p>
        </p:txBody>
      </p:sp>
      <p:sp>
        <p:nvSpPr>
          <p:cNvPr id="31" name="Rectangle 69"/>
          <p:cNvSpPr/>
          <p:nvPr/>
        </p:nvSpPr>
        <p:spPr>
          <a:xfrm>
            <a:off x="7358082" y="3143254"/>
            <a:ext cx="1905000" cy="461665"/>
          </a:xfrm>
          <a:prstGeom prst="rect">
            <a:avLst/>
          </a:prstGeom>
          <a:noFill/>
          <a:ln w="9525">
            <a:noFill/>
          </a:ln>
        </p:spPr>
        <p:txBody>
          <a:bodyPr wrap="square" anchor="t">
            <a:spAutoFit/>
          </a:bodyPr>
          <a:lstStyle/>
          <a:p>
            <a:pPr algn="ctr">
              <a:spcBef>
                <a:spcPct val="50000"/>
              </a:spcBef>
            </a:pPr>
            <a:r>
              <a:rPr lang="zh-CN" altLang="en-US" sz="2400" dirty="0">
                <a:solidFill>
                  <a:srgbClr val="FF0000"/>
                </a:solidFill>
                <a:latin typeface="江西拙楷" pitchFamily="2" charset="-122"/>
                <a:ea typeface="江西拙楷" pitchFamily="2" charset="-122"/>
              </a:rPr>
              <a:t>六 部</a:t>
            </a:r>
          </a:p>
        </p:txBody>
      </p:sp>
      <p:grpSp>
        <p:nvGrpSpPr>
          <p:cNvPr id="15" name="组合 67"/>
          <p:cNvGrpSpPr/>
          <p:nvPr/>
        </p:nvGrpSpPr>
        <p:grpSpPr>
          <a:xfrm>
            <a:off x="1000100" y="2901236"/>
            <a:ext cx="5715040" cy="2159888"/>
            <a:chOff x="1578599" y="2904804"/>
            <a:chExt cx="2773490" cy="1506486"/>
          </a:xfrm>
        </p:grpSpPr>
        <p:sp>
          <p:nvSpPr>
            <p:cNvPr id="60" name="同侧圆角矩形 29"/>
            <p:cNvSpPr/>
            <p:nvPr/>
          </p:nvSpPr>
          <p:spPr>
            <a:xfrm rot="5400000">
              <a:off x="2212101" y="2271302"/>
              <a:ext cx="1506486" cy="2773490"/>
            </a:xfrm>
            <a:prstGeom prst="round2SameRect">
              <a:avLst>
                <a:gd name="adj1" fmla="val 47944"/>
                <a:gd name="adj2" fmla="val 0"/>
              </a:avLst>
            </a:prstGeom>
            <a:solidFill>
              <a:srgbClr val="A23C82"/>
            </a:solidFill>
            <a:ln w="25400" cap="flat" cmpd="sng" algn="ctr">
              <a:noFill/>
              <a:prstDash val="solid"/>
            </a:ln>
            <a:effectLst/>
          </p:spPr>
          <p:txBody>
            <a:bodyPr lIns="68580" tIns="34290" rIns="68580" bIns="34290" rtlCol="0" anchor="ctr"/>
            <a:lstStyle/>
            <a:p>
              <a:pPr algn="ctr" defTabSz="685800">
                <a:defRPr/>
              </a:pPr>
              <a:endParaRPr lang="zh-CN" altLang="en-US" sz="1400" kern="0" dirty="0">
                <a:solidFill>
                  <a:prstClr val="white"/>
                </a:solidFill>
                <a:latin typeface="江西拙楷" pitchFamily="2" charset="-122"/>
                <a:ea typeface="江西拙楷" pitchFamily="2" charset="-122"/>
              </a:endParaRPr>
            </a:p>
          </p:txBody>
        </p:sp>
        <p:sp>
          <p:nvSpPr>
            <p:cNvPr id="61" name="文本框 69"/>
            <p:cNvSpPr txBox="1"/>
            <p:nvPr/>
          </p:nvSpPr>
          <p:spPr>
            <a:xfrm>
              <a:off x="1578599" y="2971933"/>
              <a:ext cx="2543734" cy="1439356"/>
            </a:xfrm>
            <a:prstGeom prst="rect">
              <a:avLst/>
            </a:prstGeom>
            <a:noFill/>
          </p:spPr>
          <p:txBody>
            <a:bodyPr wrap="square" lIns="68580" tIns="34290" rIns="68580" bIns="34290" rtlCol="0">
              <a:spAutoFit/>
            </a:bodyPr>
            <a:lstStyle/>
            <a:p>
              <a:pPr marL="257175" indent="-257175" algn="just">
                <a:lnSpc>
                  <a:spcPct val="120000"/>
                </a:lnSpc>
                <a:buFont typeface="Wingdings" panose="05000000000000000000" pitchFamily="2" charset="2"/>
                <a:buChar char="n"/>
              </a:pPr>
              <a:r>
                <a:rPr lang="zh-CN" altLang="en-US" dirty="0">
                  <a:solidFill>
                    <a:schemeClr val="bg1"/>
                  </a:solidFill>
                  <a:latin typeface="Corbel" panose="020B0503020204020204"/>
                  <a:ea typeface="江西拙楷" pitchFamily="2" charset="-122"/>
                </a:rPr>
                <a:t>分割相权，避免权臣独揽大权，有利于</a:t>
              </a:r>
              <a:r>
                <a:rPr lang="zh-CN" altLang="en-US" dirty="0">
                  <a:solidFill>
                    <a:schemeClr val="bg2">
                      <a:lumMod val="10000"/>
                    </a:schemeClr>
                  </a:solidFill>
                  <a:latin typeface="Corbel" panose="020B0503020204020204"/>
                  <a:ea typeface="江西拙楷" pitchFamily="2" charset="-122"/>
                </a:rPr>
                <a:t>加强皇权</a:t>
              </a:r>
              <a:r>
                <a:rPr lang="zh-CN" altLang="en-US" dirty="0">
                  <a:solidFill>
                    <a:schemeClr val="bg1"/>
                  </a:solidFill>
                  <a:latin typeface="Corbel" panose="020B0503020204020204"/>
                  <a:ea typeface="江西拙楷" pitchFamily="2" charset="-122"/>
                </a:rPr>
                <a:t>。</a:t>
              </a:r>
            </a:p>
            <a:p>
              <a:pPr marL="257175" indent="-257175" algn="just">
                <a:lnSpc>
                  <a:spcPct val="120000"/>
                </a:lnSpc>
                <a:buFont typeface="Wingdings" panose="05000000000000000000" pitchFamily="2" charset="2"/>
                <a:buChar char="n"/>
              </a:pPr>
              <a:r>
                <a:rPr lang="zh-CN" altLang="en-US" dirty="0">
                  <a:solidFill>
                    <a:schemeClr val="bg1"/>
                  </a:solidFill>
                  <a:latin typeface="Corbel" panose="020B0503020204020204"/>
                  <a:ea typeface="江西拙楷" pitchFamily="2" charset="-122"/>
                </a:rPr>
                <a:t>三省职权分工明确，有利于</a:t>
              </a:r>
              <a:r>
                <a:rPr lang="zh-CN" altLang="en-US" dirty="0">
                  <a:solidFill>
                    <a:schemeClr val="bg2">
                      <a:lumMod val="10000"/>
                    </a:schemeClr>
                  </a:solidFill>
                  <a:latin typeface="Corbel" panose="020B0503020204020204"/>
                  <a:ea typeface="江西拙楷" pitchFamily="2" charset="-122"/>
                </a:rPr>
                <a:t>提高办事效率。</a:t>
              </a:r>
            </a:p>
            <a:p>
              <a:pPr marL="257175" indent="-257175" algn="just">
                <a:lnSpc>
                  <a:spcPct val="120000"/>
                </a:lnSpc>
                <a:buFont typeface="Wingdings" panose="05000000000000000000" pitchFamily="2" charset="2"/>
                <a:buChar char="n"/>
              </a:pPr>
              <a:r>
                <a:rPr lang="zh-CN" altLang="en-US" dirty="0">
                  <a:solidFill>
                    <a:schemeClr val="bg1"/>
                  </a:solidFill>
                  <a:latin typeface="Corbel" panose="020B0503020204020204"/>
                  <a:ea typeface="江西拙楷" pitchFamily="2" charset="-122"/>
                </a:rPr>
                <a:t>三省集思广益，有利于</a:t>
              </a:r>
              <a:r>
                <a:rPr lang="zh-CN" altLang="en-US" dirty="0">
                  <a:solidFill>
                    <a:schemeClr val="bg2">
                      <a:lumMod val="10000"/>
                    </a:schemeClr>
                  </a:solidFill>
                  <a:latin typeface="Corbel" panose="020B0503020204020204"/>
                  <a:ea typeface="江西拙楷" pitchFamily="2" charset="-122"/>
                </a:rPr>
                <a:t>减少皇帝独断</a:t>
              </a:r>
              <a:r>
                <a:rPr lang="zh-CN" altLang="en-US" dirty="0">
                  <a:solidFill>
                    <a:schemeClr val="bg1"/>
                  </a:solidFill>
                  <a:latin typeface="Corbel" panose="020B0503020204020204"/>
                  <a:ea typeface="江西拙楷" pitchFamily="2" charset="-122"/>
                </a:rPr>
                <a:t>造成的决策失误。</a:t>
              </a:r>
            </a:p>
            <a:p>
              <a:pPr marL="257175" indent="-257175" algn="just">
                <a:lnSpc>
                  <a:spcPct val="120000"/>
                </a:lnSpc>
                <a:buFont typeface="Wingdings" panose="05000000000000000000" pitchFamily="2" charset="2"/>
                <a:buChar char="n"/>
              </a:pPr>
              <a:r>
                <a:rPr lang="zh-CN" altLang="en-US" dirty="0">
                  <a:solidFill>
                    <a:schemeClr val="bg1"/>
                  </a:solidFill>
                  <a:latin typeface="Corbel" panose="020B0503020204020204"/>
                  <a:ea typeface="江西拙楷" pitchFamily="2" charset="-122"/>
                </a:rPr>
                <a:t>三省六部制是中国官制史的重大变革，此后历朝基本上</a:t>
              </a:r>
              <a:r>
                <a:rPr lang="zh-CN" altLang="en-US" dirty="0">
                  <a:solidFill>
                    <a:schemeClr val="bg2">
                      <a:lumMod val="10000"/>
                    </a:schemeClr>
                  </a:solidFill>
                  <a:latin typeface="Corbel" panose="020B0503020204020204"/>
                  <a:ea typeface="江西拙楷" pitchFamily="2" charset="-122"/>
                </a:rPr>
                <a:t>沿袭</a:t>
              </a:r>
              <a:r>
                <a:rPr lang="zh-CN" altLang="en-US" dirty="0">
                  <a:solidFill>
                    <a:schemeClr val="bg1"/>
                  </a:solidFill>
                  <a:latin typeface="Corbel" panose="020B0503020204020204"/>
                  <a:ea typeface="江西拙楷" pitchFamily="2" charset="-122"/>
                </a:rPr>
                <a:t>这种制度。</a:t>
              </a:r>
            </a:p>
          </p:txBody>
        </p:sp>
      </p:grpSp>
      <p:grpSp>
        <p:nvGrpSpPr>
          <p:cNvPr id="16" name="组合 71"/>
          <p:cNvGrpSpPr/>
          <p:nvPr/>
        </p:nvGrpSpPr>
        <p:grpSpPr>
          <a:xfrm>
            <a:off x="-71470" y="3115550"/>
            <a:ext cx="1087176" cy="1956530"/>
            <a:chOff x="485903" y="2740388"/>
            <a:chExt cx="1179909" cy="1782000"/>
          </a:xfrm>
        </p:grpSpPr>
        <p:sp>
          <p:nvSpPr>
            <p:cNvPr id="63" name="文本框 81"/>
            <p:cNvSpPr txBox="1"/>
            <p:nvPr/>
          </p:nvSpPr>
          <p:spPr>
            <a:xfrm>
              <a:off x="485903" y="3417474"/>
              <a:ext cx="805861" cy="336386"/>
            </a:xfrm>
            <a:prstGeom prst="rect">
              <a:avLst/>
            </a:prstGeom>
            <a:noFill/>
          </p:spPr>
          <p:txBody>
            <a:bodyPr wrap="square" rtlCol="0">
              <a:spAutoFit/>
            </a:bodyPr>
            <a:lstStyle/>
            <a:p>
              <a:pPr algn="r" defTabSz="685800">
                <a:defRPr/>
              </a:pPr>
              <a:r>
                <a:rPr lang="zh-CN" altLang="en-US" b="1" kern="0" dirty="0">
                  <a:solidFill>
                    <a:srgbClr val="A23C82"/>
                  </a:solidFill>
                  <a:latin typeface="江西拙楷" pitchFamily="2" charset="-122"/>
                  <a:ea typeface="江西拙楷" pitchFamily="2" charset="-122"/>
                </a:rPr>
                <a:t>影响</a:t>
              </a:r>
            </a:p>
          </p:txBody>
        </p:sp>
        <p:pic>
          <p:nvPicPr>
            <p:cNvPr id="64" name="图片 63"/>
            <p:cNvPicPr/>
            <p:nvPr/>
          </p:nvPicPr>
          <p:blipFill rotWithShape="1">
            <a:blip r:embed="rId3" cstate="print"/>
            <a:srcRect l="10135" r="65243"/>
            <a:stretch>
              <a:fillRect/>
            </a:stretch>
          </p:blipFill>
          <p:spPr>
            <a:xfrm>
              <a:off x="522826" y="2740388"/>
              <a:ext cx="81000" cy="1782000"/>
            </a:xfrm>
            <a:prstGeom prst="rect">
              <a:avLst/>
            </a:prstGeom>
          </p:spPr>
        </p:pic>
        <p:pic>
          <p:nvPicPr>
            <p:cNvPr id="65" name="图片 64"/>
            <p:cNvPicPr/>
            <p:nvPr/>
          </p:nvPicPr>
          <p:blipFill rotWithShape="1">
            <a:blip r:embed="rId3" cstate="print"/>
            <a:srcRect l="10135" r="65243"/>
            <a:stretch>
              <a:fillRect/>
            </a:stretch>
          </p:blipFill>
          <p:spPr>
            <a:xfrm flipH="1">
              <a:off x="1584812" y="2740388"/>
              <a:ext cx="81000" cy="1782000"/>
            </a:xfrm>
            <a:prstGeom prst="rect">
              <a:avLst/>
            </a:prstGeom>
          </p:spPr>
        </p:pic>
        <p:grpSp>
          <p:nvGrpSpPr>
            <p:cNvPr id="32" name="组合 75"/>
            <p:cNvGrpSpPr/>
            <p:nvPr/>
          </p:nvGrpSpPr>
          <p:grpSpPr>
            <a:xfrm>
              <a:off x="1292348" y="3494322"/>
              <a:ext cx="162000" cy="162000"/>
              <a:chOff x="1723131" y="2205615"/>
              <a:chExt cx="271436" cy="271436"/>
            </a:xfrm>
          </p:grpSpPr>
          <p:sp>
            <p:nvSpPr>
              <p:cNvPr id="67" name="椭圆 66"/>
              <p:cNvSpPr/>
              <p:nvPr/>
            </p:nvSpPr>
            <p:spPr>
              <a:xfrm>
                <a:off x="1723131" y="2205615"/>
                <a:ext cx="271436" cy="271436"/>
              </a:xfrm>
              <a:prstGeom prst="ellipse">
                <a:avLst/>
              </a:prstGeom>
              <a:solidFill>
                <a:srgbClr val="A23C82"/>
              </a:solidFill>
              <a:ln w="25400" cap="flat" cmpd="sng" algn="ctr">
                <a:noFill/>
                <a:prstDash val="solid"/>
              </a:ln>
              <a:effectLst/>
            </p:spPr>
            <p:txBody>
              <a:bodyPr rtlCol="0" anchor="ctr"/>
              <a:lstStyle/>
              <a:p>
                <a:pPr algn="ctr" defTabSz="685800">
                  <a:defRPr/>
                </a:pPr>
                <a:endParaRPr lang="zh-CN" altLang="en-US" sz="1400" kern="0" dirty="0">
                  <a:solidFill>
                    <a:prstClr val="white"/>
                  </a:solidFill>
                  <a:latin typeface="江西拙楷" pitchFamily="2" charset="-122"/>
                  <a:ea typeface="江西拙楷" pitchFamily="2" charset="-122"/>
                </a:endParaRPr>
              </a:p>
            </p:txBody>
          </p:sp>
          <p:grpSp>
            <p:nvGrpSpPr>
              <p:cNvPr id="33" name="组合 77"/>
              <p:cNvGrpSpPr/>
              <p:nvPr/>
            </p:nvGrpSpPr>
            <p:grpSpPr>
              <a:xfrm>
                <a:off x="1825785" y="2251333"/>
                <a:ext cx="108000" cy="180000"/>
                <a:chOff x="1766032" y="2263784"/>
                <a:chExt cx="135718" cy="251550"/>
              </a:xfrm>
            </p:grpSpPr>
            <p:cxnSp>
              <p:nvCxnSpPr>
                <p:cNvPr id="69" name="直接连接符 68"/>
                <p:cNvCxnSpPr/>
                <p:nvPr/>
              </p:nvCxnSpPr>
              <p:spPr>
                <a:xfrm>
                  <a:off x="1766032" y="2263784"/>
                  <a:ext cx="135718" cy="135718"/>
                </a:xfrm>
                <a:prstGeom prst="line">
                  <a:avLst/>
                </a:prstGeom>
                <a:noFill/>
                <a:ln w="28575" cap="flat" cmpd="sng" algn="ctr">
                  <a:solidFill>
                    <a:sysClr val="window" lastClr="FFFFFF"/>
                  </a:solidFill>
                  <a:prstDash val="solid"/>
                </a:ln>
                <a:effectLst/>
              </p:spPr>
            </p:cxnSp>
            <p:cxnSp>
              <p:nvCxnSpPr>
                <p:cNvPr id="70" name="直接连接符 69"/>
                <p:cNvCxnSpPr/>
                <p:nvPr/>
              </p:nvCxnSpPr>
              <p:spPr>
                <a:xfrm flipV="1">
                  <a:off x="1766032" y="2379616"/>
                  <a:ext cx="135718" cy="135718"/>
                </a:xfrm>
                <a:prstGeom prst="line">
                  <a:avLst/>
                </a:prstGeom>
                <a:noFill/>
                <a:ln w="28575" cap="flat" cmpd="sng" algn="ctr">
                  <a:solidFill>
                    <a:sysClr val="window" lastClr="FFFFFF"/>
                  </a:solidFill>
                  <a:prstDash val="solid"/>
                </a:ln>
                <a:effectLst/>
              </p:spPr>
            </p:cxnSp>
          </p:grpSp>
        </p:grpSp>
      </p:grpSp>
      <p:grpSp>
        <p:nvGrpSpPr>
          <p:cNvPr id="34" name="组合 104"/>
          <p:cNvGrpSpPr/>
          <p:nvPr/>
        </p:nvGrpSpPr>
        <p:grpSpPr>
          <a:xfrm>
            <a:off x="-32" y="805612"/>
            <a:ext cx="1053155" cy="1956530"/>
            <a:chOff x="522826" y="2740388"/>
            <a:chExt cx="1142986" cy="1782000"/>
          </a:xfrm>
        </p:grpSpPr>
        <p:sp>
          <p:nvSpPr>
            <p:cNvPr id="72" name="文本框 114"/>
            <p:cNvSpPr txBox="1"/>
            <p:nvPr/>
          </p:nvSpPr>
          <p:spPr>
            <a:xfrm>
              <a:off x="573064" y="3412831"/>
              <a:ext cx="805861" cy="336386"/>
            </a:xfrm>
            <a:prstGeom prst="rect">
              <a:avLst/>
            </a:prstGeom>
            <a:noFill/>
          </p:spPr>
          <p:txBody>
            <a:bodyPr wrap="square" rtlCol="0">
              <a:spAutoFit/>
            </a:bodyPr>
            <a:lstStyle/>
            <a:p>
              <a:pPr algn="r" defTabSz="685800">
                <a:defRPr/>
              </a:pPr>
              <a:r>
                <a:rPr lang="zh-CN" altLang="en-US" b="1" kern="0" dirty="0">
                  <a:solidFill>
                    <a:srgbClr val="FF0000"/>
                  </a:solidFill>
                  <a:latin typeface="江西拙楷" pitchFamily="2" charset="-122"/>
                  <a:ea typeface="江西拙楷" pitchFamily="2" charset="-122"/>
                </a:rPr>
                <a:t>特点</a:t>
              </a:r>
            </a:p>
          </p:txBody>
        </p:sp>
        <p:pic>
          <p:nvPicPr>
            <p:cNvPr id="73" name="图片 72"/>
            <p:cNvPicPr/>
            <p:nvPr/>
          </p:nvPicPr>
          <p:blipFill rotWithShape="1">
            <a:blip r:embed="rId3" cstate="print"/>
            <a:srcRect l="10135" r="65243"/>
            <a:stretch>
              <a:fillRect/>
            </a:stretch>
          </p:blipFill>
          <p:spPr>
            <a:xfrm>
              <a:off x="522826" y="2740388"/>
              <a:ext cx="81000" cy="1782000"/>
            </a:xfrm>
            <a:prstGeom prst="rect">
              <a:avLst/>
            </a:prstGeom>
          </p:spPr>
        </p:pic>
        <p:pic>
          <p:nvPicPr>
            <p:cNvPr id="74" name="图片 73"/>
            <p:cNvPicPr/>
            <p:nvPr/>
          </p:nvPicPr>
          <p:blipFill rotWithShape="1">
            <a:blip r:embed="rId3" cstate="print"/>
            <a:srcRect l="10135" r="65243"/>
            <a:stretch>
              <a:fillRect/>
            </a:stretch>
          </p:blipFill>
          <p:spPr>
            <a:xfrm flipH="1">
              <a:off x="1584812" y="2740388"/>
              <a:ext cx="81000" cy="1782000"/>
            </a:xfrm>
            <a:prstGeom prst="rect">
              <a:avLst/>
            </a:prstGeom>
          </p:spPr>
        </p:pic>
        <p:grpSp>
          <p:nvGrpSpPr>
            <p:cNvPr id="35" name="组合 108"/>
            <p:cNvGrpSpPr/>
            <p:nvPr/>
          </p:nvGrpSpPr>
          <p:grpSpPr>
            <a:xfrm>
              <a:off x="1292348" y="3494322"/>
              <a:ext cx="162000" cy="162000"/>
              <a:chOff x="1723131" y="2205615"/>
              <a:chExt cx="271436" cy="271436"/>
            </a:xfrm>
          </p:grpSpPr>
          <p:sp>
            <p:nvSpPr>
              <p:cNvPr id="76" name="椭圆 75"/>
              <p:cNvSpPr/>
              <p:nvPr/>
            </p:nvSpPr>
            <p:spPr>
              <a:xfrm>
                <a:off x="1723131" y="2205615"/>
                <a:ext cx="271436" cy="271436"/>
              </a:xfrm>
              <a:prstGeom prst="ellipse">
                <a:avLst/>
              </a:prstGeom>
              <a:solidFill>
                <a:srgbClr val="FF0000"/>
              </a:solidFill>
              <a:ln w="25400" cap="flat" cmpd="sng" algn="ctr">
                <a:noFill/>
                <a:prstDash val="solid"/>
              </a:ln>
              <a:effectLst/>
            </p:spPr>
            <p:txBody>
              <a:bodyPr rtlCol="0" anchor="ctr"/>
              <a:lstStyle/>
              <a:p>
                <a:pPr algn="ctr" defTabSz="685800">
                  <a:defRPr/>
                </a:pPr>
                <a:endParaRPr lang="zh-CN" altLang="en-US" sz="1400" kern="0" dirty="0">
                  <a:solidFill>
                    <a:srgbClr val="FF0000"/>
                  </a:solidFill>
                  <a:latin typeface="江西拙楷" pitchFamily="2" charset="-122"/>
                  <a:ea typeface="江西拙楷" pitchFamily="2" charset="-122"/>
                </a:endParaRPr>
              </a:p>
            </p:txBody>
          </p:sp>
          <p:grpSp>
            <p:nvGrpSpPr>
              <p:cNvPr id="36" name="组合 110"/>
              <p:cNvGrpSpPr/>
              <p:nvPr/>
            </p:nvGrpSpPr>
            <p:grpSpPr>
              <a:xfrm>
                <a:off x="1825785" y="2251333"/>
                <a:ext cx="108000" cy="180000"/>
                <a:chOff x="1766032" y="2263784"/>
                <a:chExt cx="135718" cy="251550"/>
              </a:xfrm>
            </p:grpSpPr>
            <p:cxnSp>
              <p:nvCxnSpPr>
                <p:cNvPr id="78" name="直接连接符 77"/>
                <p:cNvCxnSpPr/>
                <p:nvPr/>
              </p:nvCxnSpPr>
              <p:spPr>
                <a:xfrm>
                  <a:off x="1766032" y="2263784"/>
                  <a:ext cx="135718" cy="135718"/>
                </a:xfrm>
                <a:prstGeom prst="line">
                  <a:avLst/>
                </a:prstGeom>
                <a:noFill/>
                <a:ln w="28575" cap="flat" cmpd="sng" algn="ctr">
                  <a:solidFill>
                    <a:sysClr val="window" lastClr="FFFFFF"/>
                  </a:solidFill>
                  <a:prstDash val="solid"/>
                </a:ln>
                <a:effectLst/>
              </p:spPr>
            </p:cxnSp>
            <p:cxnSp>
              <p:nvCxnSpPr>
                <p:cNvPr id="79" name="直接连接符 78"/>
                <p:cNvCxnSpPr/>
                <p:nvPr/>
              </p:nvCxnSpPr>
              <p:spPr>
                <a:xfrm flipV="1">
                  <a:off x="1766032" y="2379616"/>
                  <a:ext cx="135718" cy="135718"/>
                </a:xfrm>
                <a:prstGeom prst="line">
                  <a:avLst/>
                </a:prstGeom>
                <a:noFill/>
                <a:ln w="28575" cap="flat" cmpd="sng" algn="ctr">
                  <a:solidFill>
                    <a:sysClr val="window" lastClr="FFFFFF"/>
                  </a:solidFill>
                  <a:prstDash val="solid"/>
                </a:ln>
                <a:effectLst/>
              </p:spPr>
            </p:cxnSp>
          </p:grpSp>
        </p:grpSp>
      </p:grpSp>
      <p:grpSp>
        <p:nvGrpSpPr>
          <p:cNvPr id="37" name="组合 1"/>
          <p:cNvGrpSpPr/>
          <p:nvPr/>
        </p:nvGrpSpPr>
        <p:grpSpPr>
          <a:xfrm>
            <a:off x="1026460" y="900972"/>
            <a:ext cx="4688548" cy="1837880"/>
            <a:chOff x="2416371" y="1454041"/>
            <a:chExt cx="8694384" cy="1868300"/>
          </a:xfrm>
        </p:grpSpPr>
        <p:grpSp>
          <p:nvGrpSpPr>
            <p:cNvPr id="38" name="组合 82"/>
            <p:cNvGrpSpPr/>
            <p:nvPr/>
          </p:nvGrpSpPr>
          <p:grpSpPr>
            <a:xfrm>
              <a:off x="2416371" y="1454041"/>
              <a:ext cx="8694384" cy="1868300"/>
              <a:chOff x="1576469" y="1354997"/>
              <a:chExt cx="2349000" cy="1012434"/>
            </a:xfrm>
          </p:grpSpPr>
          <p:sp>
            <p:nvSpPr>
              <p:cNvPr id="83" name="同侧圆角矩形 14"/>
              <p:cNvSpPr/>
              <p:nvPr/>
            </p:nvSpPr>
            <p:spPr>
              <a:xfrm rot="5400000">
                <a:off x="2244752" y="686714"/>
                <a:ext cx="1012434" cy="2349000"/>
              </a:xfrm>
              <a:prstGeom prst="round2SameRect">
                <a:avLst>
                  <a:gd name="adj1" fmla="val 39795"/>
                  <a:gd name="adj2" fmla="val 0"/>
                </a:avLst>
              </a:prstGeom>
              <a:solidFill>
                <a:srgbClr val="E72918"/>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b="1" dirty="0">
                  <a:latin typeface="江西拙楷" pitchFamily="2" charset="-122"/>
                  <a:ea typeface="江西拙楷" pitchFamily="2" charset="-122"/>
                </a:endParaRPr>
              </a:p>
            </p:txBody>
          </p:sp>
          <p:sp>
            <p:nvSpPr>
              <p:cNvPr id="84" name="文本框 84"/>
              <p:cNvSpPr txBox="1"/>
              <p:nvPr/>
            </p:nvSpPr>
            <p:spPr>
              <a:xfrm>
                <a:off x="2073185" y="1798693"/>
                <a:ext cx="917728" cy="131398"/>
              </a:xfrm>
              <a:prstGeom prst="rect">
                <a:avLst/>
              </a:prstGeom>
              <a:noFill/>
            </p:spPr>
            <p:txBody>
              <a:bodyPr wrap="square" lIns="68580" tIns="34290" rIns="68580" bIns="34290" rtlCol="0">
                <a:spAutoFit/>
              </a:bodyPr>
              <a:lstStyle/>
              <a:p>
                <a:endParaRPr lang="zh-CN" altLang="en-US" sz="1100" b="1" dirty="0">
                  <a:solidFill>
                    <a:srgbClr val="F2F2F2"/>
                  </a:solidFill>
                  <a:latin typeface="江西拙楷" pitchFamily="2" charset="-122"/>
                  <a:ea typeface="江西拙楷" pitchFamily="2" charset="-122"/>
                  <a:cs typeface="Arial Unicode MS" panose="020B0604020202020204" pitchFamily="34" charset="-122"/>
                </a:endParaRPr>
              </a:p>
            </p:txBody>
          </p:sp>
        </p:grpSp>
        <p:sp>
          <p:nvSpPr>
            <p:cNvPr id="82" name="文本框 115"/>
            <p:cNvSpPr txBox="1"/>
            <p:nvPr/>
          </p:nvSpPr>
          <p:spPr>
            <a:xfrm>
              <a:off x="2566404" y="1511588"/>
              <a:ext cx="8014456" cy="1759898"/>
            </a:xfrm>
            <a:prstGeom prst="rect">
              <a:avLst/>
            </a:prstGeom>
            <a:noFill/>
          </p:spPr>
          <p:txBody>
            <a:bodyPr wrap="square" lIns="68580" tIns="34290" rIns="68580" bIns="34290" rtlCol="0">
              <a:spAutoFit/>
            </a:bodyPr>
            <a:lstStyle/>
            <a:p>
              <a:pPr marL="257175" indent="-257175" algn="just">
                <a:lnSpc>
                  <a:spcPct val="120000"/>
                </a:lnSpc>
                <a:buFont typeface="Wingdings" panose="05000000000000000000" pitchFamily="2" charset="2"/>
                <a:buChar char="n"/>
              </a:pPr>
              <a:r>
                <a:rPr lang="zh-CN" altLang="en-US" b="1" dirty="0">
                  <a:solidFill>
                    <a:schemeClr val="bg2">
                      <a:lumMod val="10000"/>
                    </a:schemeClr>
                  </a:solidFill>
                  <a:latin typeface="Corbel" panose="020B0503020204020204"/>
                  <a:ea typeface="江西拙楷" pitchFamily="2" charset="-122"/>
                </a:rPr>
                <a:t>相权三分，职权分明</a:t>
              </a:r>
              <a:r>
                <a:rPr lang="zh-CN" altLang="en-US" b="1" dirty="0">
                  <a:solidFill>
                    <a:schemeClr val="bg1"/>
                  </a:solidFill>
                  <a:latin typeface="Corbel" panose="020B0503020204020204"/>
                  <a:ea typeface="江西拙楷" pitchFamily="2" charset="-122"/>
                </a:rPr>
                <a:t>：</a:t>
              </a:r>
              <a:r>
                <a:rPr lang="zh-CN" altLang="en-US" b="1" dirty="0">
                  <a:solidFill>
                    <a:schemeClr val="bg1"/>
                  </a:solidFill>
                  <a:latin typeface="仿宋" pitchFamily="49" charset="-122"/>
                  <a:ea typeface="仿宋" pitchFamily="49" charset="-122"/>
                </a:rPr>
                <a:t>三省的长官同为宰相，三省分权，既相互制约，又分工合作，既加强皇权，也提高行政效率。</a:t>
              </a:r>
            </a:p>
            <a:p>
              <a:pPr marL="257175" indent="-257175" algn="just">
                <a:lnSpc>
                  <a:spcPct val="120000"/>
                </a:lnSpc>
                <a:buFont typeface="Wingdings" panose="05000000000000000000" pitchFamily="2" charset="2"/>
                <a:buChar char="n"/>
              </a:pPr>
              <a:r>
                <a:rPr lang="zh-CN" altLang="en-US" b="1" dirty="0">
                  <a:solidFill>
                    <a:schemeClr val="bg2">
                      <a:lumMod val="10000"/>
                    </a:schemeClr>
                  </a:solidFill>
                  <a:latin typeface="Corbel" panose="020B0503020204020204"/>
                  <a:ea typeface="江西拙楷" pitchFamily="2" charset="-122"/>
                </a:rPr>
                <a:t>节制君权：</a:t>
              </a:r>
              <a:r>
                <a:rPr lang="zh-CN" altLang="en-US" b="1" dirty="0">
                  <a:solidFill>
                    <a:schemeClr val="bg1"/>
                  </a:solidFill>
                  <a:latin typeface="仿宋" pitchFamily="49" charset="-122"/>
                  <a:ea typeface="仿宋" pitchFamily="49" charset="-122"/>
                </a:rPr>
                <a:t>皇帝所颁布政令，未经政事堂通过，不能施行，以相权节制君权。</a:t>
              </a:r>
            </a:p>
          </p:txBody>
        </p:sp>
      </p:grpSp>
    </p:spTree>
  </p:cSld>
  <p:clrMapOvr>
    <a:masterClrMapping/>
  </p:clrMapOvr>
  <mc:AlternateContent xmlns:mc="http://schemas.openxmlformats.org/markup-compatibility/2006">
    <mc:Choice xmlns="" xmlns:p14="http://schemas.microsoft.com/office/powerpoint/2010/main" Requires="p14">
      <p:transition spd="med" p14:dur="750">
        <p:pull/>
        <p:sndAc>
          <p:stSnd>
            <p:snd r:embed="" name="微信消息.wav"/>
          </p:stSnd>
        </p:sndAc>
      </p:transition>
    </mc:Choice>
    <mc:Fallback>
      <p:transition spd="med">
        <p:pull/>
        <p:sndAc>
          <p:stSnd>
            <p:snd r:embed="rId2" name="微信消息.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Administrator\Desktop\微信图片_20200807141837.jpg"/>
          <p:cNvPicPr>
            <a:picLocks noChangeAspect="1" noChangeArrowheads="1"/>
          </p:cNvPicPr>
          <p:nvPr/>
        </p:nvPicPr>
        <p:blipFill>
          <a:blip r:embed="rId3" cstate="print"/>
          <a:srcRect l="59375" t="29687" b="66406"/>
          <a:stretch>
            <a:fillRect/>
          </a:stretch>
        </p:blipFill>
        <p:spPr bwMode="auto">
          <a:xfrm rot="829146">
            <a:off x="510410" y="809194"/>
            <a:ext cx="7181489" cy="3349811"/>
          </a:xfrm>
          <a:prstGeom prst="snip2DiagRect">
            <a:avLst>
              <a:gd name="adj1" fmla="val 0"/>
              <a:gd name="adj2" fmla="val 50000"/>
            </a:avLst>
          </a:prstGeom>
          <a:noFill/>
        </p:spPr>
      </p:pic>
      <p:sp>
        <p:nvSpPr>
          <p:cNvPr id="4" name="Text Placeholder 33"/>
          <p:cNvSpPr txBox="1"/>
          <p:nvPr/>
        </p:nvSpPr>
        <p:spPr>
          <a:xfrm>
            <a:off x="1285853" y="1357304"/>
            <a:ext cx="3571899" cy="103255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buNone/>
            </a:pPr>
            <a:r>
              <a:rPr lang="en-US" altLang="zh-CN" sz="8000" dirty="0" smtClean="0">
                <a:solidFill>
                  <a:prstClr val="black"/>
                </a:solidFill>
                <a:latin typeface="Impact" panose="020B0806030902050204" pitchFamily="34" charset="0"/>
                <a:ea typeface="江西拙楷" pitchFamily="2" charset="-122"/>
              </a:rPr>
              <a:t>03·</a:t>
            </a:r>
            <a:endParaRPr lang="zh-CN" altLang="en-US" sz="3600" b="1" spc="78" dirty="0">
              <a:solidFill>
                <a:schemeClr val="accent6">
                  <a:lumMod val="75000"/>
                </a:schemeClr>
              </a:solidFill>
              <a:latin typeface="江西拙楷" pitchFamily="2" charset="-122"/>
              <a:ea typeface="江西拙楷" pitchFamily="2" charset="-122"/>
            </a:endParaRPr>
          </a:p>
        </p:txBody>
      </p:sp>
      <p:sp>
        <p:nvSpPr>
          <p:cNvPr id="6" name="矩形 5"/>
          <p:cNvSpPr/>
          <p:nvPr/>
        </p:nvSpPr>
        <p:spPr>
          <a:xfrm>
            <a:off x="0" y="1807363"/>
            <a:ext cx="9144000" cy="385765"/>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000364" y="1428742"/>
            <a:ext cx="2481705" cy="769441"/>
          </a:xfrm>
          <a:prstGeom prst="rect">
            <a:avLst/>
          </a:prstGeom>
        </p:spPr>
        <p:txBody>
          <a:bodyPr wrap="none">
            <a:spAutoFit/>
          </a:bodyPr>
          <a:lstStyle/>
          <a:p>
            <a:r>
              <a:rPr lang="zh-CN" altLang="en-US" sz="4400" b="1" spc="78" dirty="0" smtClean="0">
                <a:ln>
                  <a:solidFill>
                    <a:schemeClr val="bg1"/>
                  </a:solidFill>
                </a:ln>
                <a:latin typeface="江西拙楷" pitchFamily="2" charset="-122"/>
                <a:ea typeface="江西拙楷" pitchFamily="2" charset="-122"/>
              </a:rPr>
              <a:t>赋税制度</a:t>
            </a:r>
          </a:p>
        </p:txBody>
      </p:sp>
      <p:pic>
        <p:nvPicPr>
          <p:cNvPr id="7" name="Picture 3" descr="C:\Users\Administrator\Desktop\微信图片_20200724163005_副本.jpg"/>
          <p:cNvPicPr>
            <a:picLocks noChangeAspect="1" noChangeArrowheads="1"/>
          </p:cNvPicPr>
          <p:nvPr/>
        </p:nvPicPr>
        <p:blipFill>
          <a:blip r:embed="rId4" cstate="print">
            <a:clrChange>
              <a:clrFrom>
                <a:srgbClr val="FFFFFF"/>
              </a:clrFrom>
              <a:clrTo>
                <a:srgbClr val="FFFFFF">
                  <a:alpha val="0"/>
                </a:srgbClr>
              </a:clrTo>
            </a:clrChange>
            <a:lum bright="20000" contrast="20000"/>
          </a:blip>
          <a:srcRect t="39445" b="20093"/>
          <a:stretch>
            <a:fillRect/>
          </a:stretch>
        </p:blipFill>
        <p:spPr bwMode="auto">
          <a:xfrm rot="1104254">
            <a:off x="4285265" y="2446620"/>
            <a:ext cx="4585775" cy="2472037"/>
          </a:xfrm>
          <a:prstGeom prst="rect">
            <a:avLst/>
          </a:prstGeom>
          <a:noFill/>
        </p:spPr>
      </p:pic>
      <p:pic>
        <p:nvPicPr>
          <p:cNvPr id="6146" name="Picture 2" descr="C:\Users\Administrator\Desktop\微信图片_20200808165400_副本.jpg"/>
          <p:cNvPicPr>
            <a:picLocks noChangeAspect="1" noChangeArrowheads="1"/>
          </p:cNvPicPr>
          <p:nvPr/>
        </p:nvPicPr>
        <p:blipFill>
          <a:blip r:embed="rId5" cstate="print">
            <a:clrChange>
              <a:clrFrom>
                <a:srgbClr val="FFFFFF"/>
              </a:clrFrom>
              <a:clrTo>
                <a:srgbClr val="FFFFFF">
                  <a:alpha val="0"/>
                </a:srgbClr>
              </a:clrTo>
            </a:clrChange>
          </a:blip>
          <a:srcRect l="14844" t="46115" b="18335"/>
          <a:stretch>
            <a:fillRect/>
          </a:stretch>
        </p:blipFill>
        <p:spPr bwMode="auto">
          <a:xfrm rot="1055407">
            <a:off x="1558544" y="2545904"/>
            <a:ext cx="2128378" cy="1183792"/>
          </a:xfrm>
          <a:prstGeom prst="rect">
            <a:avLst/>
          </a:prstGeom>
          <a:noFill/>
        </p:spPr>
      </p:pic>
      <p:pic>
        <p:nvPicPr>
          <p:cNvPr id="10" name="Picture 2" descr="C:\Users\Administrator\Desktop\微信图片_20200808165400_副本.jpg"/>
          <p:cNvPicPr>
            <a:picLocks noChangeAspect="1" noChangeArrowheads="1"/>
          </p:cNvPicPr>
          <p:nvPr/>
        </p:nvPicPr>
        <p:blipFill>
          <a:blip r:embed="rId5" cstate="print">
            <a:clrChange>
              <a:clrFrom>
                <a:srgbClr val="FFFFFF"/>
              </a:clrFrom>
              <a:clrTo>
                <a:srgbClr val="FFFFFF">
                  <a:alpha val="0"/>
                </a:srgbClr>
              </a:clrTo>
            </a:clrChange>
          </a:blip>
          <a:srcRect l="14844" t="54471" r="49712" b="18335"/>
          <a:stretch>
            <a:fillRect/>
          </a:stretch>
        </p:blipFill>
        <p:spPr bwMode="auto">
          <a:xfrm rot="1055407">
            <a:off x="2044914" y="2898752"/>
            <a:ext cx="885877" cy="905549"/>
          </a:xfrm>
          <a:prstGeom prst="rect">
            <a:avLst/>
          </a:prstGeom>
          <a:noFill/>
        </p:spPr>
      </p:pic>
      <p:pic>
        <p:nvPicPr>
          <p:cNvPr id="11" name="Picture 2" descr="C:\Users\Administrator\Desktop\微信图片_20200808165400_副本.jpg"/>
          <p:cNvPicPr>
            <a:picLocks noChangeAspect="1" noChangeArrowheads="1"/>
          </p:cNvPicPr>
          <p:nvPr/>
        </p:nvPicPr>
        <p:blipFill>
          <a:blip r:embed="rId5" cstate="print">
            <a:clrChange>
              <a:clrFrom>
                <a:srgbClr val="FFFFFF"/>
              </a:clrFrom>
              <a:clrTo>
                <a:srgbClr val="FFFFFF">
                  <a:alpha val="0"/>
                </a:srgbClr>
              </a:clrTo>
            </a:clrChange>
          </a:blip>
          <a:srcRect l="14844" t="54471" r="49712" b="18335"/>
          <a:stretch>
            <a:fillRect/>
          </a:stretch>
        </p:blipFill>
        <p:spPr bwMode="auto">
          <a:xfrm rot="1055407">
            <a:off x="2044915" y="2444991"/>
            <a:ext cx="885877" cy="905549"/>
          </a:xfrm>
          <a:prstGeom prst="rect">
            <a:avLst/>
          </a:prstGeom>
          <a:noFill/>
        </p:spPr>
      </p:pic>
      <p:pic>
        <p:nvPicPr>
          <p:cNvPr id="12" name="Picture 2" descr="C:\Users\Administrator\Desktop\微信图片_20200808165400_副本.jpg"/>
          <p:cNvPicPr>
            <a:picLocks noChangeAspect="1" noChangeArrowheads="1"/>
          </p:cNvPicPr>
          <p:nvPr/>
        </p:nvPicPr>
        <p:blipFill>
          <a:blip r:embed="rId5" cstate="print">
            <a:clrChange>
              <a:clrFrom>
                <a:srgbClr val="FFFFFF"/>
              </a:clrFrom>
              <a:clrTo>
                <a:srgbClr val="FFFFFF">
                  <a:alpha val="0"/>
                </a:srgbClr>
              </a:clrTo>
            </a:clrChange>
          </a:blip>
          <a:srcRect l="14844" t="54471" r="49712" b="18335"/>
          <a:stretch>
            <a:fillRect/>
          </a:stretch>
        </p:blipFill>
        <p:spPr bwMode="auto">
          <a:xfrm rot="1055407">
            <a:off x="2473543" y="3087933"/>
            <a:ext cx="885877" cy="905549"/>
          </a:xfrm>
          <a:prstGeom prst="rect">
            <a:avLst/>
          </a:prstGeom>
          <a:noFill/>
        </p:spPr>
      </p:pic>
      <p:pic>
        <p:nvPicPr>
          <p:cNvPr id="14" name="Picture 2" descr="C:\Users\Administrator\Desktop\微信图片_20200808165400_副本.jpg"/>
          <p:cNvPicPr>
            <a:picLocks noChangeAspect="1" noChangeArrowheads="1"/>
          </p:cNvPicPr>
          <p:nvPr/>
        </p:nvPicPr>
        <p:blipFill>
          <a:blip r:embed="rId5" cstate="print">
            <a:clrChange>
              <a:clrFrom>
                <a:srgbClr val="FFFFFF"/>
              </a:clrFrom>
              <a:clrTo>
                <a:srgbClr val="FFFFFF">
                  <a:alpha val="0"/>
                </a:srgbClr>
              </a:clrTo>
            </a:clrChange>
          </a:blip>
          <a:srcRect l="14844" t="54471" r="49712" b="18335"/>
          <a:stretch>
            <a:fillRect/>
          </a:stretch>
        </p:blipFill>
        <p:spPr bwMode="auto">
          <a:xfrm rot="1055407">
            <a:off x="2830733" y="2827314"/>
            <a:ext cx="885877" cy="905549"/>
          </a:xfrm>
          <a:prstGeom prst="rect">
            <a:avLst/>
          </a:prstGeom>
          <a:noFill/>
        </p:spPr>
      </p:pic>
      <p:pic>
        <p:nvPicPr>
          <p:cNvPr id="15" name="Picture 2" descr="C:\Users\Administrator\Desktop\微信图片_20200808165400_副本.jpg"/>
          <p:cNvPicPr>
            <a:picLocks noChangeAspect="1" noChangeArrowheads="1"/>
          </p:cNvPicPr>
          <p:nvPr/>
        </p:nvPicPr>
        <p:blipFill>
          <a:blip r:embed="rId5" cstate="print">
            <a:clrChange>
              <a:clrFrom>
                <a:srgbClr val="FFFFFF"/>
              </a:clrFrom>
              <a:clrTo>
                <a:srgbClr val="FFFFFF">
                  <a:alpha val="0"/>
                </a:srgbClr>
              </a:clrTo>
            </a:clrChange>
          </a:blip>
          <a:srcRect l="14844" t="54471" r="49712" b="18335"/>
          <a:stretch>
            <a:fillRect/>
          </a:stretch>
        </p:blipFill>
        <p:spPr bwMode="auto">
          <a:xfrm rot="1055407">
            <a:off x="2402104" y="2470124"/>
            <a:ext cx="885877" cy="905549"/>
          </a:xfrm>
          <a:prstGeom prst="rect">
            <a:avLst/>
          </a:prstGeom>
          <a:noFill/>
        </p:spPr>
      </p:pic>
      <p:pic>
        <p:nvPicPr>
          <p:cNvPr id="16" name="Picture 2" descr="C:\Users\Administrator\Desktop\微信图片_20200808165400_副本.jpg"/>
          <p:cNvPicPr>
            <a:picLocks noChangeAspect="1" noChangeArrowheads="1"/>
          </p:cNvPicPr>
          <p:nvPr/>
        </p:nvPicPr>
        <p:blipFill>
          <a:blip r:embed="rId5" cstate="print">
            <a:clrChange>
              <a:clrFrom>
                <a:srgbClr val="FFFFFF"/>
              </a:clrFrom>
              <a:clrTo>
                <a:srgbClr val="FFFFFF">
                  <a:alpha val="0"/>
                </a:srgbClr>
              </a:clrTo>
            </a:clrChange>
          </a:blip>
          <a:srcRect l="14844" t="54471" r="49712" b="18335"/>
          <a:stretch>
            <a:fillRect/>
          </a:stretch>
        </p:blipFill>
        <p:spPr bwMode="auto">
          <a:xfrm rot="1055407">
            <a:off x="2616418" y="3041628"/>
            <a:ext cx="885877" cy="905549"/>
          </a:xfrm>
          <a:prstGeom prst="rect">
            <a:avLst/>
          </a:prstGeom>
          <a:noFill/>
        </p:spPr>
      </p:pic>
      <p:pic>
        <p:nvPicPr>
          <p:cNvPr id="17" name="Picture 2" descr="C:\Users\Administrator\Desktop\微信图片_20200808165400_副本.jpg"/>
          <p:cNvPicPr>
            <a:picLocks noChangeAspect="1" noChangeArrowheads="1"/>
          </p:cNvPicPr>
          <p:nvPr/>
        </p:nvPicPr>
        <p:blipFill>
          <a:blip r:embed="rId5" cstate="print">
            <a:clrChange>
              <a:clrFrom>
                <a:srgbClr val="FFFFFF"/>
              </a:clrFrom>
              <a:clrTo>
                <a:srgbClr val="FFFFFF">
                  <a:alpha val="0"/>
                </a:srgbClr>
              </a:clrTo>
            </a:clrChange>
          </a:blip>
          <a:srcRect l="14844" t="54471" r="49712" b="18335"/>
          <a:stretch>
            <a:fillRect/>
          </a:stretch>
        </p:blipFill>
        <p:spPr bwMode="auto">
          <a:xfrm rot="1055407">
            <a:off x="3045046" y="3255942"/>
            <a:ext cx="885877" cy="905549"/>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50">
        <p:pull/>
        <p:sndAc>
          <p:stSnd>
            <p:snd r:embed="" name="微信消息.wav"/>
          </p:stSnd>
        </p:sndAc>
      </p:transition>
    </mc:Choice>
    <mc:Fallback>
      <p:transition spd="med">
        <p:pull/>
        <p:sndAc>
          <p:stSnd>
            <p:snd r:embed="rId2" name="微信消息.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28572" t="8411" r="34285" b="18691"/>
          <a:stretch>
            <a:fillRect/>
          </a:stretch>
        </p:blipFill>
        <p:spPr bwMode="auto">
          <a:xfrm>
            <a:off x="0" y="1749867"/>
            <a:ext cx="928694" cy="1857388"/>
          </a:xfrm>
          <a:prstGeom prst="rect">
            <a:avLst/>
          </a:prstGeom>
          <a:noFill/>
          <a:ln w="9525">
            <a:noFill/>
            <a:miter lim="800000"/>
            <a:headEnd/>
            <a:tailEnd/>
          </a:ln>
          <a:effectLst/>
        </p:spPr>
      </p:pic>
      <p:grpSp>
        <p:nvGrpSpPr>
          <p:cNvPr id="2" name="组合 15"/>
          <p:cNvGrpSpPr/>
          <p:nvPr/>
        </p:nvGrpSpPr>
        <p:grpSpPr>
          <a:xfrm>
            <a:off x="3429024" y="1606991"/>
            <a:ext cx="785818" cy="2071702"/>
            <a:chOff x="5500694" y="1643056"/>
            <a:chExt cx="785818" cy="2071702"/>
          </a:xfrm>
        </p:grpSpPr>
        <p:pic>
          <p:nvPicPr>
            <p:cNvPr id="9" name="Picture 2" descr="https://timgsa.baidu.com/timg?image&amp;quality=80&amp;size=b9999_10000&amp;sec=1600880392238&amp;di=12d533653b80a4510aeacc4619618740&amp;imgtype=0&amp;src=http%3A%2F%2Fpic.51yuansu.com%2Fpic3%2Fcover%2F03%2F77%2F05%2F5bfe3c4496ad1_610.jpg"/>
            <p:cNvPicPr>
              <a:picLocks noChangeAspect="1" noChangeArrowheads="1"/>
            </p:cNvPicPr>
            <p:nvPr/>
          </p:nvPicPr>
          <p:blipFill>
            <a:blip r:embed="rId4" cstate="print">
              <a:clrChange>
                <a:clrFrom>
                  <a:srgbClr val="F6F6F6"/>
                </a:clrFrom>
                <a:clrTo>
                  <a:srgbClr val="F6F6F6">
                    <a:alpha val="0"/>
                  </a:srgbClr>
                </a:clrTo>
              </a:clrChange>
            </a:blip>
            <a:srcRect l="2459" t="31967" r="72951" b="53279"/>
            <a:stretch>
              <a:fillRect/>
            </a:stretch>
          </p:blipFill>
          <p:spPr bwMode="auto">
            <a:xfrm rot="16200000" flipH="1" flipV="1">
              <a:off x="4857752" y="2285998"/>
              <a:ext cx="2071702" cy="785818"/>
            </a:xfrm>
            <a:prstGeom prst="rect">
              <a:avLst/>
            </a:prstGeom>
            <a:noFill/>
          </p:spPr>
        </p:pic>
        <p:sp>
          <p:nvSpPr>
            <p:cNvPr id="8" name="文本框 18"/>
            <p:cNvSpPr txBox="1"/>
            <p:nvPr/>
          </p:nvSpPr>
          <p:spPr>
            <a:xfrm rot="2237913">
              <a:off x="5729805" y="2989355"/>
              <a:ext cx="415498" cy="603032"/>
            </a:xfrm>
            <a:prstGeom prst="rect">
              <a:avLst/>
            </a:prstGeom>
            <a:noFill/>
          </p:spPr>
          <p:txBody>
            <a:bodyPr vert="eaVert" wrap="square" lIns="68580" tIns="34290" rIns="68580" bIns="34290" rtlCol="0">
              <a:spAutoFit/>
            </a:bodyPr>
            <a:lstStyle/>
            <a:p>
              <a:r>
                <a:rPr lang="zh-CN" altLang="en-US" b="1" dirty="0">
                  <a:latin typeface="微软雅黑" pitchFamily="34" charset="-122"/>
                  <a:ea typeface="微软雅黑" pitchFamily="34" charset="-122"/>
                </a:rPr>
                <a:t>纳税</a:t>
              </a:r>
            </a:p>
          </p:txBody>
        </p:sp>
      </p:grpSp>
      <p:sp>
        <p:nvSpPr>
          <p:cNvPr id="17" name="矩形 16"/>
          <p:cNvSpPr/>
          <p:nvPr/>
        </p:nvSpPr>
        <p:spPr>
          <a:xfrm>
            <a:off x="1285884" y="2535685"/>
            <a:ext cx="1826141" cy="584775"/>
          </a:xfrm>
          <a:prstGeom prst="rect">
            <a:avLst/>
          </a:prstGeom>
        </p:spPr>
        <p:txBody>
          <a:bodyPr wrap="none">
            <a:spAutoFit/>
          </a:bodyPr>
          <a:lstStyle/>
          <a:p>
            <a:r>
              <a:rPr lang="zh-CN" altLang="en-US" sz="3200" dirty="0" smtClean="0">
                <a:solidFill>
                  <a:srgbClr val="C00000"/>
                </a:solidFill>
                <a:latin typeface="江西拙楷" pitchFamily="2" charset="-122"/>
                <a:ea typeface="江西拙楷" pitchFamily="2" charset="-122"/>
              </a:rPr>
              <a:t>相互依存</a:t>
            </a:r>
            <a:endParaRPr lang="zh-CN" altLang="en-US" sz="3200" dirty="0">
              <a:solidFill>
                <a:srgbClr val="C00000"/>
              </a:solidFill>
              <a:latin typeface="江西拙楷" pitchFamily="2" charset="-122"/>
              <a:ea typeface="江西拙楷" pitchFamily="2" charset="-122"/>
            </a:endParaRPr>
          </a:p>
        </p:txBody>
      </p:sp>
      <p:grpSp>
        <p:nvGrpSpPr>
          <p:cNvPr id="3" name="组合 18"/>
          <p:cNvGrpSpPr/>
          <p:nvPr/>
        </p:nvGrpSpPr>
        <p:grpSpPr>
          <a:xfrm>
            <a:off x="1285884" y="3178627"/>
            <a:ext cx="2047876" cy="1964873"/>
            <a:chOff x="5286380" y="2714626"/>
            <a:chExt cx="2047876" cy="1964873"/>
          </a:xfrm>
        </p:grpSpPr>
        <p:sp>
          <p:nvSpPr>
            <p:cNvPr id="5" name="矩形 4"/>
            <p:cNvSpPr/>
            <p:nvPr/>
          </p:nvSpPr>
          <p:spPr>
            <a:xfrm>
              <a:off x="5643570" y="4286262"/>
              <a:ext cx="1350171" cy="393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000" b="1" dirty="0">
                  <a:solidFill>
                    <a:schemeClr val="tx1"/>
                  </a:solidFill>
                  <a:latin typeface="仿宋" pitchFamily="49" charset="-122"/>
                  <a:ea typeface="仿宋" pitchFamily="49" charset="-122"/>
                </a:rPr>
                <a:t>百    姓</a:t>
              </a:r>
            </a:p>
          </p:txBody>
        </p:sp>
        <p:pic>
          <p:nvPicPr>
            <p:cNvPr id="1028" name="Picture 4" descr="C:\Users\Lenovo\Desktop\微信图片_20200923223524_副本.jpg"/>
            <p:cNvPicPr>
              <a:picLocks noChangeAspect="1" noChangeArrowheads="1"/>
            </p:cNvPicPr>
            <p:nvPr/>
          </p:nvPicPr>
          <p:blipFill>
            <a:blip r:embed="rId5" cstate="print">
              <a:clrChange>
                <a:clrFrom>
                  <a:srgbClr val="FFFFFF"/>
                </a:clrFrom>
                <a:clrTo>
                  <a:srgbClr val="FFFFFF">
                    <a:alpha val="0"/>
                  </a:srgbClr>
                </a:clrTo>
              </a:clrChange>
            </a:blip>
            <a:srcRect t="41557"/>
            <a:stretch>
              <a:fillRect/>
            </a:stretch>
          </p:blipFill>
          <p:spPr bwMode="auto">
            <a:xfrm>
              <a:off x="5286380" y="2714626"/>
              <a:ext cx="2047876" cy="1594785"/>
            </a:xfrm>
            <a:prstGeom prst="rect">
              <a:avLst/>
            </a:prstGeom>
            <a:noFill/>
          </p:spPr>
        </p:pic>
      </p:grpSp>
      <p:grpSp>
        <p:nvGrpSpPr>
          <p:cNvPr id="6" name="组合 20"/>
          <p:cNvGrpSpPr/>
          <p:nvPr/>
        </p:nvGrpSpPr>
        <p:grpSpPr>
          <a:xfrm>
            <a:off x="714380" y="678297"/>
            <a:ext cx="2928958" cy="1538280"/>
            <a:chOff x="4643438" y="0"/>
            <a:chExt cx="2928958" cy="1538280"/>
          </a:xfrm>
        </p:grpSpPr>
        <p:pic>
          <p:nvPicPr>
            <p:cNvPr id="1029" name="Picture 5" descr="C:\Users\Lenovo\Desktop\微信图片_20200923223549_副本.jpg"/>
            <p:cNvPicPr>
              <a:picLocks noChangeAspect="1" noChangeArrowheads="1"/>
            </p:cNvPicPr>
            <p:nvPr/>
          </p:nvPicPr>
          <p:blipFill>
            <a:blip r:embed="rId6" cstate="print">
              <a:clrChange>
                <a:clrFrom>
                  <a:srgbClr val="FFFFFF"/>
                </a:clrFrom>
                <a:clrTo>
                  <a:srgbClr val="FFFFFF">
                    <a:alpha val="0"/>
                  </a:srgbClr>
                </a:clrTo>
              </a:clrChange>
              <a:lum bright="20000"/>
            </a:blip>
            <a:srcRect l="20000" r="3125" b="69700"/>
            <a:stretch>
              <a:fillRect/>
            </a:stretch>
          </p:blipFill>
          <p:spPr bwMode="auto">
            <a:xfrm rot="21442664">
              <a:off x="4643438" y="0"/>
              <a:ext cx="2928958" cy="1538280"/>
            </a:xfrm>
            <a:prstGeom prst="rect">
              <a:avLst/>
            </a:prstGeom>
            <a:noFill/>
          </p:spPr>
        </p:pic>
        <p:sp>
          <p:nvSpPr>
            <p:cNvPr id="4" name="矩形 3"/>
            <p:cNvSpPr/>
            <p:nvPr/>
          </p:nvSpPr>
          <p:spPr>
            <a:xfrm>
              <a:off x="5357818" y="1071552"/>
              <a:ext cx="1571636" cy="393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000" b="1" dirty="0">
                  <a:solidFill>
                    <a:schemeClr val="tx1"/>
                  </a:solidFill>
                  <a:latin typeface="仿宋" pitchFamily="49" charset="-122"/>
                  <a:ea typeface="仿宋" pitchFamily="49" charset="-122"/>
                </a:rPr>
                <a:t>国   家</a:t>
              </a:r>
            </a:p>
          </p:txBody>
        </p:sp>
      </p:grpSp>
      <p:sp>
        <p:nvSpPr>
          <p:cNvPr id="22" name="矩形 21"/>
          <p:cNvSpPr/>
          <p:nvPr/>
        </p:nvSpPr>
        <p:spPr>
          <a:xfrm>
            <a:off x="571472" y="357172"/>
            <a:ext cx="1313949" cy="769441"/>
          </a:xfrm>
          <a:prstGeom prst="rect">
            <a:avLst/>
          </a:prstGeom>
        </p:spPr>
        <p:txBody>
          <a:bodyPr wrap="none">
            <a:spAutoFit/>
          </a:bodyPr>
          <a:lstStyle/>
          <a:p>
            <a:r>
              <a:rPr lang="zh-CN" altLang="en-US" sz="4400" b="1" spc="78" dirty="0" smtClean="0">
                <a:ln>
                  <a:solidFill>
                    <a:prstClr val="white"/>
                  </a:solidFill>
                </a:ln>
                <a:solidFill>
                  <a:prstClr val="black"/>
                </a:solidFill>
                <a:latin typeface="江西拙楷" pitchFamily="2" charset="-122"/>
                <a:ea typeface="江西拙楷" pitchFamily="2" charset="-122"/>
              </a:rPr>
              <a:t>赋税</a:t>
            </a:r>
            <a:endParaRPr lang="zh-CN" altLang="en-US" dirty="0"/>
          </a:p>
        </p:txBody>
      </p:sp>
      <p:grpSp>
        <p:nvGrpSpPr>
          <p:cNvPr id="7" name="组合 26"/>
          <p:cNvGrpSpPr/>
          <p:nvPr/>
        </p:nvGrpSpPr>
        <p:grpSpPr>
          <a:xfrm>
            <a:off x="3214678" y="428610"/>
            <a:ext cx="1643075" cy="624449"/>
            <a:chOff x="714348" y="4357701"/>
            <a:chExt cx="1643075" cy="624449"/>
          </a:xfrm>
        </p:grpSpPr>
        <p:pic>
          <p:nvPicPr>
            <p:cNvPr id="25" name="图片 24" descr="印章"/>
            <p:cNvPicPr>
              <a:picLocks noChangeAspect="1"/>
            </p:cNvPicPr>
            <p:nvPr/>
          </p:nvPicPr>
          <p:blipFill>
            <a:blip r:embed="rId7" cstate="screen">
              <a:lum bright="10000" contrast="-30000"/>
            </a:blip>
            <a:stretch>
              <a:fillRect/>
            </a:stretch>
          </p:blipFill>
          <p:spPr>
            <a:xfrm rot="5400000">
              <a:off x="1152223" y="3919826"/>
              <a:ext cx="624449" cy="1500200"/>
            </a:xfrm>
            <a:prstGeom prst="rect">
              <a:avLst/>
            </a:prstGeom>
          </p:spPr>
        </p:pic>
        <p:sp>
          <p:nvSpPr>
            <p:cNvPr id="26" name="矩形 25"/>
            <p:cNvSpPr/>
            <p:nvPr/>
          </p:nvSpPr>
          <p:spPr>
            <a:xfrm>
              <a:off x="714348" y="4421995"/>
              <a:ext cx="1643075" cy="461665"/>
            </a:xfrm>
            <a:prstGeom prst="rect">
              <a:avLst/>
            </a:prstGeom>
          </p:spPr>
          <p:txBody>
            <a:bodyPr wrap="square">
              <a:spAutoFit/>
            </a:bodyPr>
            <a:lstStyle/>
            <a:p>
              <a:pPr lvl="0"/>
              <a:r>
                <a:rPr lang="zh-CN" altLang="en-US" sz="2400" b="1" dirty="0" smtClean="0">
                  <a:solidFill>
                    <a:prstClr val="black"/>
                  </a:solidFill>
                  <a:latin typeface="方正卡通简体" pitchFamily="65" charset="-122"/>
                  <a:ea typeface="方正卡通简体" pitchFamily="65" charset="-122"/>
                </a:rPr>
                <a:t>自主学习</a:t>
              </a:r>
              <a:endParaRPr lang="en-US" altLang="zh-CN" sz="2400" b="1" dirty="0" smtClean="0">
                <a:solidFill>
                  <a:prstClr val="black"/>
                </a:solidFill>
                <a:latin typeface="方正卡通简体" pitchFamily="65" charset="-122"/>
                <a:ea typeface="方正卡通简体" pitchFamily="65" charset="-122"/>
              </a:endParaRPr>
            </a:p>
          </p:txBody>
        </p:sp>
      </p:grpSp>
      <p:sp>
        <p:nvSpPr>
          <p:cNvPr id="27" name="矩形 26"/>
          <p:cNvSpPr/>
          <p:nvPr/>
        </p:nvSpPr>
        <p:spPr>
          <a:xfrm>
            <a:off x="3500430" y="714362"/>
            <a:ext cx="5643570" cy="1015663"/>
          </a:xfrm>
          <a:prstGeom prst="rect">
            <a:avLst/>
          </a:prstGeom>
        </p:spPr>
        <p:txBody>
          <a:bodyPr wrap="square">
            <a:spAutoFit/>
          </a:bodyPr>
          <a:lstStyle/>
          <a:p>
            <a:r>
              <a:rPr lang="zh-CN" altLang="en-US" sz="2000" dirty="0" smtClean="0">
                <a:solidFill>
                  <a:srgbClr val="C00000"/>
                </a:solidFill>
                <a:latin typeface="方正卡通简体" pitchFamily="65" charset="-122"/>
                <a:ea typeface="方正卡通简体" pitchFamily="65" charset="-122"/>
              </a:rPr>
              <a:t>                       请同学们自主阅读材料并思考，从魏晋到唐代，中国古代的赋税制度发生了怎样的变化，其征税标准是什么？</a:t>
            </a:r>
            <a:endParaRPr lang="zh-CN" altLang="en-US" sz="2000" dirty="0">
              <a:solidFill>
                <a:srgbClr val="C00000"/>
              </a:solidFill>
              <a:latin typeface="方正卡通简体" pitchFamily="65" charset="-122"/>
              <a:ea typeface="方正卡通简体" pitchFamily="65" charset="-122"/>
            </a:endParaRPr>
          </a:p>
        </p:txBody>
      </p:sp>
      <p:graphicFrame>
        <p:nvGraphicFramePr>
          <p:cNvPr id="28" name="表格 27"/>
          <p:cNvGraphicFramePr>
            <a:graphicFrameLocks noGrp="1"/>
          </p:cNvGraphicFramePr>
          <p:nvPr/>
        </p:nvGraphicFramePr>
        <p:xfrm>
          <a:off x="4357686" y="2071684"/>
          <a:ext cx="4572032" cy="1831662"/>
        </p:xfrm>
        <a:graphic>
          <a:graphicData uri="http://schemas.openxmlformats.org/drawingml/2006/table">
            <a:tbl>
              <a:tblPr firstRow="1" bandRow="1">
                <a:tableStyleId>{93296810-A885-4BE3-A3E7-6D5BEEA58F35}</a:tableStyleId>
              </a:tblPr>
              <a:tblGrid>
                <a:gridCol w="1000132"/>
                <a:gridCol w="1500198"/>
                <a:gridCol w="2071702"/>
              </a:tblGrid>
              <a:tr h="610554">
                <a:tc>
                  <a:txBody>
                    <a:bodyPr/>
                    <a:lstStyle/>
                    <a:p>
                      <a:pPr algn="ctr"/>
                      <a:r>
                        <a:rPr lang="zh-CN" altLang="en-US" sz="2000" b="1" dirty="0" smtClean="0">
                          <a:latin typeface="江西拙楷" pitchFamily="2" charset="-122"/>
                          <a:ea typeface="江西拙楷" pitchFamily="2" charset="-122"/>
                        </a:rPr>
                        <a:t>朝代</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b="1" dirty="0" smtClean="0">
                          <a:latin typeface="江西拙楷" pitchFamily="2" charset="-122"/>
                          <a:ea typeface="江西拙楷" pitchFamily="2" charset="-122"/>
                        </a:rPr>
                        <a:t>赋税制度</a:t>
                      </a: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b="1" dirty="0" smtClean="0">
                          <a:latin typeface="江西拙楷" pitchFamily="2" charset="-122"/>
                          <a:ea typeface="江西拙楷" pitchFamily="2" charset="-122"/>
                        </a:rPr>
                        <a:t>征税标准</a:t>
                      </a: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10554">
                <a:tc>
                  <a:txBody>
                    <a:bodyPr/>
                    <a:lstStyle/>
                    <a:p>
                      <a:pPr algn="ctr"/>
                      <a:r>
                        <a:rPr lang="zh-CN" altLang="en-US" sz="2000" b="1" dirty="0" smtClean="0">
                          <a:latin typeface="江西拙楷" pitchFamily="2" charset="-122"/>
                          <a:ea typeface="江西拙楷" pitchFamily="2" charset="-122"/>
                        </a:rPr>
                        <a:t>魏晋</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10554">
                <a:tc>
                  <a:txBody>
                    <a:bodyPr/>
                    <a:lstStyle/>
                    <a:p>
                      <a:pPr algn="ctr"/>
                      <a:r>
                        <a:rPr lang="zh-CN" altLang="en-US" sz="2000" b="1" dirty="0" smtClean="0">
                          <a:latin typeface="江西拙楷" pitchFamily="2" charset="-122"/>
                          <a:ea typeface="江西拙楷" pitchFamily="2" charset="-122"/>
                        </a:rPr>
                        <a:t>唐</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med" p14:dur="750">
        <p:pull/>
        <p:sndAc>
          <p:stSnd>
            <p:snd r:embed="" name="微信消息.wav"/>
          </p:stSnd>
        </p:sndAc>
      </p:transition>
    </mc:Choice>
    <mc:Fallback>
      <p:transition spd="med">
        <p:pull/>
        <p:sndAc>
          <p:stSnd>
            <p:snd r:embed="rId2" name="微信消息.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up)">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linds(horizont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6"/>
          <p:cNvGrpSpPr/>
          <p:nvPr/>
        </p:nvGrpSpPr>
        <p:grpSpPr>
          <a:xfrm>
            <a:off x="357158" y="214297"/>
            <a:ext cx="1643075" cy="624449"/>
            <a:chOff x="714348" y="4357701"/>
            <a:chExt cx="1643075" cy="624449"/>
          </a:xfrm>
        </p:grpSpPr>
        <p:pic>
          <p:nvPicPr>
            <p:cNvPr id="5" name="图片 4" descr="印章"/>
            <p:cNvPicPr>
              <a:picLocks noChangeAspect="1"/>
            </p:cNvPicPr>
            <p:nvPr/>
          </p:nvPicPr>
          <p:blipFill>
            <a:blip r:embed="rId3" cstate="screen">
              <a:lum bright="10000" contrast="-30000"/>
            </a:blip>
            <a:stretch>
              <a:fillRect/>
            </a:stretch>
          </p:blipFill>
          <p:spPr>
            <a:xfrm rot="5400000">
              <a:off x="1152223" y="3919826"/>
              <a:ext cx="624449" cy="1500200"/>
            </a:xfrm>
            <a:prstGeom prst="rect">
              <a:avLst/>
            </a:prstGeom>
          </p:spPr>
        </p:pic>
        <p:sp>
          <p:nvSpPr>
            <p:cNvPr id="6" name="矩形 5"/>
            <p:cNvSpPr/>
            <p:nvPr/>
          </p:nvSpPr>
          <p:spPr>
            <a:xfrm>
              <a:off x="714348" y="4421995"/>
              <a:ext cx="1643075" cy="461665"/>
            </a:xfrm>
            <a:prstGeom prst="rect">
              <a:avLst/>
            </a:prstGeom>
          </p:spPr>
          <p:txBody>
            <a:bodyPr wrap="square">
              <a:spAutoFit/>
            </a:bodyPr>
            <a:lstStyle/>
            <a:p>
              <a:pPr lvl="0"/>
              <a:r>
                <a:rPr lang="zh-CN" altLang="en-US" sz="2400" b="1" dirty="0" smtClean="0">
                  <a:solidFill>
                    <a:prstClr val="black"/>
                  </a:solidFill>
                  <a:latin typeface="方正卡通简体" pitchFamily="65" charset="-122"/>
                  <a:ea typeface="方正卡通简体" pitchFamily="65" charset="-122"/>
                </a:rPr>
                <a:t>自主学习</a:t>
              </a:r>
              <a:endParaRPr lang="en-US" altLang="zh-CN" sz="2400" b="1" dirty="0" smtClean="0">
                <a:solidFill>
                  <a:prstClr val="black"/>
                </a:solidFill>
                <a:latin typeface="方正卡通简体" pitchFamily="65" charset="-122"/>
                <a:ea typeface="方正卡通简体" pitchFamily="65" charset="-122"/>
              </a:endParaRPr>
            </a:p>
          </p:txBody>
        </p:sp>
      </p:grpSp>
      <p:sp>
        <p:nvSpPr>
          <p:cNvPr id="7" name="矩形 6"/>
          <p:cNvSpPr/>
          <p:nvPr/>
        </p:nvSpPr>
        <p:spPr>
          <a:xfrm>
            <a:off x="1857356" y="214296"/>
            <a:ext cx="6572296" cy="707886"/>
          </a:xfrm>
          <a:prstGeom prst="rect">
            <a:avLst/>
          </a:prstGeom>
        </p:spPr>
        <p:txBody>
          <a:bodyPr wrap="square">
            <a:spAutoFit/>
          </a:bodyPr>
          <a:lstStyle/>
          <a:p>
            <a:r>
              <a:rPr lang="zh-CN" altLang="en-US" sz="2000" dirty="0" smtClean="0">
                <a:solidFill>
                  <a:srgbClr val="C00000"/>
                </a:solidFill>
                <a:latin typeface="方正卡通简体" pitchFamily="65" charset="-122"/>
                <a:ea typeface="方正卡通简体" pitchFamily="65" charset="-122"/>
              </a:rPr>
              <a:t>请同学们自主阅读材料并思考，从魏晋到唐代，中国古代的赋税制度发生了怎样的变化，其征税标准是什么？</a:t>
            </a:r>
            <a:endParaRPr lang="zh-CN" altLang="en-US" sz="2000" dirty="0">
              <a:solidFill>
                <a:srgbClr val="C00000"/>
              </a:solidFill>
              <a:latin typeface="方正卡通简体" pitchFamily="65" charset="-122"/>
              <a:ea typeface="方正卡通简体" pitchFamily="65" charset="-122"/>
            </a:endParaRPr>
          </a:p>
        </p:txBody>
      </p:sp>
      <p:sp>
        <p:nvSpPr>
          <p:cNvPr id="9" name="文本框 18"/>
          <p:cNvSpPr txBox="1"/>
          <p:nvPr/>
        </p:nvSpPr>
        <p:spPr>
          <a:xfrm>
            <a:off x="428596" y="1283341"/>
            <a:ext cx="5286412" cy="646331"/>
          </a:xfrm>
          <a:prstGeom prst="rect">
            <a:avLst/>
          </a:prstGeom>
          <a:noFill/>
          <a:ln w="19050">
            <a:solidFill>
              <a:srgbClr val="C00000"/>
            </a:solidFill>
            <a:prstDash val="dash"/>
          </a:ln>
        </p:spPr>
        <p:txBody>
          <a:bodyPr wrap="square" rtlCol="0" anchor="t">
            <a:spAutoFit/>
          </a:bodyPr>
          <a:lstStyle/>
          <a:p>
            <a:r>
              <a:rPr lang="zh-CN" altLang="en-US" b="1" dirty="0" smtClean="0">
                <a:solidFill>
                  <a:srgbClr val="C00000"/>
                </a:solidFill>
                <a:latin typeface="黑体" pitchFamily="49" charset="-122"/>
                <a:ea typeface="黑体" pitchFamily="49" charset="-122"/>
              </a:rPr>
              <a:t>材料一：</a:t>
            </a:r>
            <a:r>
              <a:rPr lang="zh-CN" altLang="en-US" b="1" dirty="0" smtClean="0">
                <a:solidFill>
                  <a:srgbClr val="333333"/>
                </a:solidFill>
                <a:latin typeface="仿宋" pitchFamily="49" charset="-122"/>
                <a:ea typeface="仿宋" pitchFamily="49" charset="-122"/>
                <a:sym typeface="+mn-ea"/>
              </a:rPr>
              <a:t>收</a:t>
            </a:r>
            <a:r>
              <a:rPr lang="zh-CN" altLang="en-US" b="1" dirty="0">
                <a:solidFill>
                  <a:srgbClr val="333333"/>
                </a:solidFill>
                <a:latin typeface="仿宋" pitchFamily="49" charset="-122"/>
                <a:ea typeface="仿宋" pitchFamily="49" charset="-122"/>
                <a:sym typeface="+mn-ea"/>
              </a:rPr>
              <a:t>田租亩四升，</a:t>
            </a:r>
            <a:r>
              <a:rPr lang="zh-CN" altLang="en-US" b="1" dirty="0">
                <a:solidFill>
                  <a:srgbClr val="C00000"/>
                </a:solidFill>
                <a:latin typeface="仿宋" pitchFamily="49" charset="-122"/>
                <a:ea typeface="仿宋" pitchFamily="49" charset="-122"/>
                <a:sym typeface="+mn-ea"/>
              </a:rPr>
              <a:t>户</a:t>
            </a:r>
            <a:r>
              <a:rPr lang="zh-CN" altLang="en-US" b="1" dirty="0">
                <a:solidFill>
                  <a:srgbClr val="333333"/>
                </a:solidFill>
                <a:latin typeface="仿宋" pitchFamily="49" charset="-122"/>
                <a:ea typeface="仿宋" pitchFamily="49" charset="-122"/>
                <a:sym typeface="+mn-ea"/>
              </a:rPr>
              <a:t>出绢二匹、绵二斤</a:t>
            </a:r>
            <a:r>
              <a:rPr lang="zh-CN" altLang="en-US" b="1" dirty="0" smtClean="0">
                <a:solidFill>
                  <a:srgbClr val="333333"/>
                </a:solidFill>
                <a:latin typeface="仿宋" pitchFamily="49" charset="-122"/>
                <a:ea typeface="仿宋" pitchFamily="49" charset="-122"/>
                <a:sym typeface="+mn-ea"/>
              </a:rPr>
              <a:t>。</a:t>
            </a:r>
            <a:endParaRPr lang="en-US" altLang="zh-CN" b="1" dirty="0" smtClean="0">
              <a:solidFill>
                <a:srgbClr val="333333"/>
              </a:solidFill>
              <a:latin typeface="仿宋" pitchFamily="49" charset="-122"/>
              <a:ea typeface="仿宋" pitchFamily="49" charset="-122"/>
              <a:sym typeface="+mn-ea"/>
            </a:endParaRPr>
          </a:p>
          <a:p>
            <a:pPr algn="r"/>
            <a:r>
              <a:rPr lang="en-US" altLang="zh-CN" dirty="0" smtClean="0">
                <a:latin typeface="黑体" pitchFamily="49" charset="-122"/>
                <a:ea typeface="黑体" pitchFamily="49" charset="-122"/>
                <a:sym typeface="+mn-ea"/>
              </a:rPr>
              <a:t>——</a:t>
            </a:r>
            <a:r>
              <a:rPr lang="zh-CN" altLang="en-US" dirty="0">
                <a:latin typeface="黑体" pitchFamily="49" charset="-122"/>
                <a:ea typeface="黑体" pitchFamily="49" charset="-122"/>
                <a:sym typeface="+mn-ea"/>
              </a:rPr>
              <a:t>《三国志</a:t>
            </a:r>
            <a:r>
              <a:rPr lang="en-US" altLang="zh-CN" dirty="0">
                <a:latin typeface="黑体" pitchFamily="49" charset="-122"/>
                <a:ea typeface="黑体" pitchFamily="49" charset="-122"/>
                <a:sym typeface="+mn-ea"/>
              </a:rPr>
              <a:t>·</a:t>
            </a:r>
            <a:r>
              <a:rPr lang="zh-CN" altLang="en-US" dirty="0">
                <a:latin typeface="黑体" pitchFamily="49" charset="-122"/>
                <a:ea typeface="黑体" pitchFamily="49" charset="-122"/>
                <a:sym typeface="+mn-ea"/>
              </a:rPr>
              <a:t>魏书</a:t>
            </a:r>
            <a:r>
              <a:rPr lang="en-US" altLang="zh-CN" dirty="0">
                <a:latin typeface="黑体" pitchFamily="49" charset="-122"/>
                <a:ea typeface="黑体" pitchFamily="49" charset="-122"/>
                <a:sym typeface="+mn-ea"/>
              </a:rPr>
              <a:t>·</a:t>
            </a:r>
            <a:r>
              <a:rPr lang="zh-CN" altLang="en-US" dirty="0">
                <a:latin typeface="黑体" pitchFamily="49" charset="-122"/>
                <a:ea typeface="黑体" pitchFamily="49" charset="-122"/>
                <a:sym typeface="+mn-ea"/>
              </a:rPr>
              <a:t>武帝纪》</a:t>
            </a:r>
          </a:p>
        </p:txBody>
      </p:sp>
      <p:sp>
        <p:nvSpPr>
          <p:cNvPr id="10" name="矩形 9">
            <a:extLst>
              <a:ext uri="{FF2B5EF4-FFF2-40B4-BE49-F238E27FC236}">
                <a16:creationId xmlns="" xmlns:a16="http://schemas.microsoft.com/office/drawing/2014/main" id="{2BBB61E8-1EA6-41B2-9258-8BFF50ADAD8A}"/>
              </a:ext>
            </a:extLst>
          </p:cNvPr>
          <p:cNvSpPr/>
          <p:nvPr/>
        </p:nvSpPr>
        <p:spPr>
          <a:xfrm>
            <a:off x="428596" y="2069159"/>
            <a:ext cx="8429684" cy="1477328"/>
          </a:xfrm>
          <a:prstGeom prst="rect">
            <a:avLst/>
          </a:prstGeom>
          <a:noFill/>
          <a:ln w="19050">
            <a:solidFill>
              <a:srgbClr val="C00000"/>
            </a:solidFill>
            <a:prstDash val="dash"/>
          </a:ln>
        </p:spPr>
        <p:txBody>
          <a:bodyPr wrap="square">
            <a:spAutoFit/>
          </a:bodyPr>
          <a:lstStyle/>
          <a:p>
            <a:r>
              <a:rPr lang="zh-CN" altLang="en-US" b="1" dirty="0" smtClean="0">
                <a:solidFill>
                  <a:srgbClr val="C00000"/>
                </a:solidFill>
                <a:latin typeface="黑体" pitchFamily="49" charset="-122"/>
                <a:ea typeface="黑体" pitchFamily="49" charset="-122"/>
              </a:rPr>
              <a:t>材料二：</a:t>
            </a:r>
            <a:r>
              <a:rPr lang="zh-CN" altLang="en-US" b="1" dirty="0" smtClean="0">
                <a:solidFill>
                  <a:srgbClr val="333333"/>
                </a:solidFill>
                <a:latin typeface="仿宋" pitchFamily="49" charset="-122"/>
                <a:ea typeface="仿宋" pitchFamily="49" charset="-122"/>
              </a:rPr>
              <a:t>（北魏孝文帝改革）“诸男夫十五以上受露田四十亩，妇人二十亩</a:t>
            </a:r>
            <a:r>
              <a:rPr lang="en-US" altLang="zh-CN" b="1" dirty="0" smtClean="0">
                <a:solidFill>
                  <a:srgbClr val="333333"/>
                </a:solidFill>
                <a:latin typeface="仿宋" pitchFamily="49" charset="-122"/>
                <a:ea typeface="仿宋" pitchFamily="49" charset="-122"/>
              </a:rPr>
              <a:t>……</a:t>
            </a:r>
            <a:r>
              <a:rPr lang="zh-CN" altLang="en-US" b="1" dirty="0" smtClean="0">
                <a:solidFill>
                  <a:srgbClr val="333333"/>
                </a:solidFill>
                <a:latin typeface="仿宋" pitchFamily="49" charset="-122"/>
                <a:ea typeface="仿宋" pitchFamily="49" charset="-122"/>
              </a:rPr>
              <a:t>老及身没则还田。</a:t>
            </a:r>
            <a:r>
              <a:rPr lang="en-US" altLang="zh-CN" b="1" dirty="0" smtClean="0">
                <a:solidFill>
                  <a:srgbClr val="333333"/>
                </a:solidFill>
                <a:latin typeface="仿宋" pitchFamily="49" charset="-122"/>
                <a:ea typeface="仿宋" pitchFamily="49" charset="-122"/>
              </a:rPr>
              <a:t>……</a:t>
            </a:r>
            <a:r>
              <a:rPr lang="zh-CN" altLang="en-US" b="1" dirty="0" smtClean="0">
                <a:solidFill>
                  <a:srgbClr val="333333"/>
                </a:solidFill>
                <a:latin typeface="仿宋" pitchFamily="49" charset="-122"/>
                <a:ea typeface="仿宋" pitchFamily="49" charset="-122"/>
              </a:rPr>
              <a:t>男夫给二十亩，课种桑五十株；桑田皆为世业，身终不还。</a:t>
            </a:r>
            <a:r>
              <a:rPr lang="zh-CN" altLang="en-US" b="1" dirty="0" smtClean="0">
                <a:solidFill>
                  <a:srgbClr val="C00000"/>
                </a:solidFill>
                <a:latin typeface="仿宋" pitchFamily="49" charset="-122"/>
                <a:ea typeface="仿宋" pitchFamily="49" charset="-122"/>
              </a:rPr>
              <a:t>受田农民承担定额租调</a:t>
            </a:r>
            <a:r>
              <a:rPr lang="en-US" altLang="zh-CN" b="1" dirty="0" smtClean="0">
                <a:solidFill>
                  <a:srgbClr val="333333"/>
                </a:solidFill>
                <a:latin typeface="仿宋" pitchFamily="49" charset="-122"/>
                <a:ea typeface="仿宋" pitchFamily="49" charset="-122"/>
              </a:rPr>
              <a:t>……</a:t>
            </a:r>
            <a:r>
              <a:rPr lang="zh-CN" altLang="en-US" b="1" dirty="0" smtClean="0">
                <a:solidFill>
                  <a:srgbClr val="333333"/>
                </a:solidFill>
                <a:latin typeface="仿宋" pitchFamily="49" charset="-122"/>
                <a:ea typeface="仿宋" pitchFamily="49" charset="-122"/>
              </a:rPr>
              <a:t>一</a:t>
            </a:r>
            <a:r>
              <a:rPr lang="zh-CN" altLang="en-US" b="1" dirty="0">
                <a:solidFill>
                  <a:srgbClr val="333333"/>
                </a:solidFill>
                <a:latin typeface="仿宋" pitchFamily="49" charset="-122"/>
                <a:ea typeface="仿宋" pitchFamily="49" charset="-122"/>
              </a:rPr>
              <a:t>夫一妇，调帛（或布）一匹、粟二石。民十五以上未娶者，四人出一夫一妇之</a:t>
            </a:r>
            <a:r>
              <a:rPr lang="zh-CN" altLang="en-US" b="1" dirty="0" smtClean="0">
                <a:solidFill>
                  <a:srgbClr val="333333"/>
                </a:solidFill>
                <a:latin typeface="仿宋" pitchFamily="49" charset="-122"/>
                <a:ea typeface="仿宋" pitchFamily="49" charset="-122"/>
              </a:rPr>
              <a:t>调</a:t>
            </a:r>
            <a:r>
              <a:rPr lang="en-US" altLang="zh-CN" b="1" dirty="0" smtClean="0">
                <a:solidFill>
                  <a:srgbClr val="333333"/>
                </a:solidFill>
                <a:latin typeface="仿宋" pitchFamily="49" charset="-122"/>
                <a:ea typeface="仿宋" pitchFamily="49" charset="-122"/>
              </a:rPr>
              <a:t>……</a:t>
            </a:r>
            <a:r>
              <a:rPr lang="zh-CN" altLang="en-US" b="1" dirty="0" smtClean="0">
                <a:solidFill>
                  <a:srgbClr val="333333"/>
                </a:solidFill>
                <a:latin typeface="仿宋" pitchFamily="49" charset="-122"/>
                <a:ea typeface="仿宋" pitchFamily="49" charset="-122"/>
              </a:rPr>
              <a:t>奴婢</a:t>
            </a:r>
            <a:r>
              <a:rPr lang="zh-CN" altLang="en-US" b="1" dirty="0">
                <a:solidFill>
                  <a:srgbClr val="333333"/>
                </a:solidFill>
                <a:latin typeface="仿宋" pitchFamily="49" charset="-122"/>
                <a:ea typeface="仿宋" pitchFamily="49" charset="-122"/>
              </a:rPr>
              <a:t>八人，耕牛</a:t>
            </a:r>
            <a:r>
              <a:rPr lang="en-US" altLang="zh-CN" b="1" dirty="0">
                <a:solidFill>
                  <a:srgbClr val="333333"/>
                </a:solidFill>
                <a:latin typeface="仿宋" pitchFamily="49" charset="-122"/>
                <a:ea typeface="仿宋" pitchFamily="49" charset="-122"/>
              </a:rPr>
              <a:t>20</a:t>
            </a:r>
            <a:r>
              <a:rPr lang="zh-CN" altLang="en-US" b="1" dirty="0">
                <a:solidFill>
                  <a:srgbClr val="333333"/>
                </a:solidFill>
                <a:latin typeface="仿宋" pitchFamily="49" charset="-122"/>
                <a:ea typeface="仿宋" pitchFamily="49" charset="-122"/>
              </a:rPr>
              <a:t>头，亦出一夫一妇之调</a:t>
            </a:r>
            <a:r>
              <a:rPr lang="zh-CN" altLang="en-US" b="1" dirty="0" smtClean="0">
                <a:solidFill>
                  <a:srgbClr val="333333"/>
                </a:solidFill>
                <a:latin typeface="仿宋" pitchFamily="49" charset="-122"/>
                <a:ea typeface="仿宋" pitchFamily="49" charset="-122"/>
              </a:rPr>
              <a:t>。</a:t>
            </a:r>
            <a:endParaRPr lang="en-US" altLang="zh-CN" b="1" dirty="0" smtClean="0">
              <a:solidFill>
                <a:srgbClr val="333333"/>
              </a:solidFill>
              <a:latin typeface="仿宋" pitchFamily="49" charset="-122"/>
              <a:ea typeface="仿宋" pitchFamily="49" charset="-122"/>
            </a:endParaRPr>
          </a:p>
          <a:p>
            <a:pPr algn="r"/>
            <a:r>
              <a:rPr lang="en-US" altLang="zh-CN" dirty="0" smtClean="0">
                <a:latin typeface="黑体" pitchFamily="49" charset="-122"/>
                <a:ea typeface="黑体" pitchFamily="49" charset="-122"/>
              </a:rPr>
              <a:t>——《</a:t>
            </a:r>
            <a:r>
              <a:rPr lang="zh-CN" altLang="en-US" dirty="0">
                <a:latin typeface="黑体" pitchFamily="49" charset="-122"/>
                <a:ea typeface="黑体" pitchFamily="49" charset="-122"/>
              </a:rPr>
              <a:t>魏书</a:t>
            </a:r>
            <a:r>
              <a:rPr lang="en-US" altLang="zh-CN" dirty="0">
                <a:latin typeface="黑体" pitchFamily="49" charset="-122"/>
                <a:ea typeface="黑体" pitchFamily="49" charset="-122"/>
              </a:rPr>
              <a:t>·</a:t>
            </a:r>
            <a:r>
              <a:rPr lang="zh-CN" altLang="en-US" dirty="0">
                <a:latin typeface="黑体" pitchFamily="49" charset="-122"/>
                <a:ea typeface="黑体" pitchFamily="49" charset="-122"/>
              </a:rPr>
              <a:t>食货志</a:t>
            </a:r>
            <a:r>
              <a:rPr lang="en-US" altLang="zh-CN" dirty="0">
                <a:latin typeface="黑体" pitchFamily="49" charset="-122"/>
                <a:ea typeface="黑体" pitchFamily="49" charset="-122"/>
              </a:rPr>
              <a:t>》</a:t>
            </a:r>
            <a:endParaRPr lang="zh-CN" altLang="en-US" dirty="0">
              <a:latin typeface="黑体" pitchFamily="49" charset="-122"/>
              <a:ea typeface="黑体" pitchFamily="49" charset="-122"/>
            </a:endParaRPr>
          </a:p>
        </p:txBody>
      </p:sp>
      <p:sp>
        <p:nvSpPr>
          <p:cNvPr id="11" name="矩形 10">
            <a:extLst>
              <a:ext uri="{FF2B5EF4-FFF2-40B4-BE49-F238E27FC236}">
                <a16:creationId xmlns="" xmlns:a16="http://schemas.microsoft.com/office/drawing/2014/main" id="{98B5474A-B593-4DB6-B6DA-3F216CD15E55}"/>
              </a:ext>
            </a:extLst>
          </p:cNvPr>
          <p:cNvSpPr/>
          <p:nvPr/>
        </p:nvSpPr>
        <p:spPr>
          <a:xfrm>
            <a:off x="428596" y="3657437"/>
            <a:ext cx="8501122" cy="923330"/>
          </a:xfrm>
          <a:prstGeom prst="rect">
            <a:avLst/>
          </a:prstGeom>
          <a:ln w="19050">
            <a:solidFill>
              <a:srgbClr val="C00000"/>
            </a:solidFill>
            <a:prstDash val="dash"/>
          </a:ln>
        </p:spPr>
        <p:txBody>
          <a:bodyPr wrap="square">
            <a:spAutoFit/>
          </a:bodyPr>
          <a:lstStyle/>
          <a:p>
            <a:r>
              <a:rPr lang="zh-CN" altLang="en-US" b="1" dirty="0">
                <a:solidFill>
                  <a:srgbClr val="C00000"/>
                </a:solidFill>
                <a:latin typeface="黑体" pitchFamily="49" charset="-122"/>
                <a:ea typeface="黑体" pitchFamily="49" charset="-122"/>
              </a:rPr>
              <a:t>材料三：</a:t>
            </a:r>
            <a:r>
              <a:rPr lang="zh-CN" altLang="en-US" b="1" dirty="0">
                <a:latin typeface="仿宋" pitchFamily="49" charset="-122"/>
                <a:ea typeface="仿宋" pitchFamily="49" charset="-122"/>
              </a:rPr>
              <a:t>赋役之法：每</a:t>
            </a:r>
            <a:r>
              <a:rPr lang="zh-CN" altLang="en-US" b="1" dirty="0">
                <a:solidFill>
                  <a:srgbClr val="FF0000"/>
                </a:solidFill>
                <a:latin typeface="仿宋" pitchFamily="49" charset="-122"/>
                <a:ea typeface="仿宋" pitchFamily="49" charset="-122"/>
              </a:rPr>
              <a:t>丁</a:t>
            </a:r>
            <a:r>
              <a:rPr lang="zh-CN" altLang="en-US" b="1" dirty="0">
                <a:latin typeface="仿宋" pitchFamily="49" charset="-122"/>
                <a:ea typeface="仿宋" pitchFamily="49" charset="-122"/>
              </a:rPr>
              <a:t>岁入租粟二石。</a:t>
            </a:r>
            <a:r>
              <a:rPr lang="zh-CN" altLang="en-US" b="1" dirty="0">
                <a:solidFill>
                  <a:srgbClr val="FF0000"/>
                </a:solidFill>
                <a:latin typeface="仿宋" pitchFamily="49" charset="-122"/>
                <a:ea typeface="仿宋" pitchFamily="49" charset="-122"/>
              </a:rPr>
              <a:t>调</a:t>
            </a:r>
            <a:r>
              <a:rPr lang="zh-CN" altLang="en-US" b="1" dirty="0">
                <a:latin typeface="仿宋" pitchFamily="49" charset="-122"/>
                <a:ea typeface="仿宋" pitchFamily="49" charset="-122"/>
              </a:rPr>
              <a:t>则随乡土所产，绫、绢、各二丈，布加五分之一</a:t>
            </a:r>
            <a:r>
              <a:rPr lang="zh-CN" altLang="en-US" b="1" dirty="0" smtClean="0">
                <a:latin typeface="仿宋" pitchFamily="49" charset="-122"/>
                <a:ea typeface="仿宋" pitchFamily="49" charset="-122"/>
              </a:rPr>
              <a:t>。</a:t>
            </a:r>
            <a:r>
              <a:rPr lang="en-US" altLang="zh-CN" b="1" dirty="0" smtClean="0">
                <a:latin typeface="仿宋" pitchFamily="49" charset="-122"/>
                <a:ea typeface="仿宋" pitchFamily="49" charset="-122"/>
              </a:rPr>
              <a:t>……</a:t>
            </a:r>
            <a:r>
              <a:rPr lang="zh-CN" altLang="en-US" b="1" dirty="0" smtClean="0">
                <a:latin typeface="仿宋" pitchFamily="49" charset="-122"/>
                <a:ea typeface="仿宋" pitchFamily="49" charset="-122"/>
              </a:rPr>
              <a:t>凡</a:t>
            </a:r>
            <a:r>
              <a:rPr lang="zh-CN" altLang="en-US" b="1" dirty="0" smtClean="0">
                <a:solidFill>
                  <a:srgbClr val="FF0000"/>
                </a:solidFill>
                <a:latin typeface="仿宋" pitchFamily="49" charset="-122"/>
                <a:ea typeface="仿宋" pitchFamily="49" charset="-122"/>
              </a:rPr>
              <a:t>丁</a:t>
            </a:r>
            <a:r>
              <a:rPr lang="zh-CN" altLang="en-US" b="1" dirty="0">
                <a:solidFill>
                  <a:srgbClr val="FF0000"/>
                </a:solidFill>
                <a:latin typeface="仿宋" pitchFamily="49" charset="-122"/>
                <a:ea typeface="仿宋" pitchFamily="49" charset="-122"/>
              </a:rPr>
              <a:t>，岁役二旬。若不役，则收其庸，</a:t>
            </a:r>
            <a:r>
              <a:rPr lang="zh-CN" altLang="en-US" b="1" dirty="0">
                <a:latin typeface="仿宋" pitchFamily="49" charset="-122"/>
                <a:ea typeface="仿宋" pitchFamily="49" charset="-122"/>
              </a:rPr>
              <a:t>每日三尺</a:t>
            </a:r>
            <a:r>
              <a:rPr lang="zh-CN" altLang="en-US" b="1" dirty="0" smtClean="0">
                <a:latin typeface="仿宋" pitchFamily="49" charset="-122"/>
                <a:ea typeface="仿宋" pitchFamily="49" charset="-122"/>
              </a:rPr>
              <a:t>。</a:t>
            </a:r>
            <a:endParaRPr lang="en-US" altLang="zh-CN" b="1" dirty="0" smtClean="0">
              <a:latin typeface="仿宋" pitchFamily="49" charset="-122"/>
              <a:ea typeface="仿宋" pitchFamily="49" charset="-122"/>
            </a:endParaRPr>
          </a:p>
          <a:p>
            <a:pPr algn="r"/>
            <a:r>
              <a:rPr lang="en-US" altLang="zh-CN" b="1" dirty="0">
                <a:latin typeface="仿宋" pitchFamily="49" charset="-122"/>
                <a:ea typeface="仿宋" pitchFamily="49" charset="-122"/>
              </a:rPr>
              <a:t>					   	</a:t>
            </a:r>
            <a:r>
              <a:rPr lang="en-US" altLang="zh-CN" dirty="0" smtClean="0">
                <a:latin typeface="黑体" pitchFamily="49" charset="-122"/>
                <a:ea typeface="黑体" pitchFamily="49" charset="-122"/>
              </a:rPr>
              <a:t>—《</a:t>
            </a:r>
            <a:r>
              <a:rPr lang="zh-CN" altLang="en-US" dirty="0">
                <a:latin typeface="黑体" pitchFamily="49" charset="-122"/>
                <a:ea typeface="黑体" pitchFamily="49" charset="-122"/>
              </a:rPr>
              <a:t>旧唐书</a:t>
            </a:r>
            <a:r>
              <a:rPr lang="en-US" altLang="zh-CN" dirty="0">
                <a:latin typeface="黑体" pitchFamily="49" charset="-122"/>
                <a:ea typeface="黑体" pitchFamily="49" charset="-122"/>
              </a:rPr>
              <a:t>·</a:t>
            </a:r>
            <a:r>
              <a:rPr lang="zh-CN" altLang="en-US" dirty="0">
                <a:latin typeface="黑体" pitchFamily="49" charset="-122"/>
                <a:ea typeface="黑体" pitchFamily="49" charset="-122"/>
              </a:rPr>
              <a:t>食货志</a:t>
            </a:r>
            <a:r>
              <a:rPr lang="en-US" altLang="zh-CN" dirty="0">
                <a:latin typeface="黑体" pitchFamily="49" charset="-122"/>
                <a:ea typeface="黑体" pitchFamily="49" charset="-122"/>
              </a:rPr>
              <a:t>》</a:t>
            </a:r>
            <a:endParaRPr lang="zh-CN" altLang="en-US" dirty="0">
              <a:latin typeface="黑体" pitchFamily="49" charset="-122"/>
              <a:ea typeface="黑体" pitchFamily="49" charset="-122"/>
            </a:endParaRPr>
          </a:p>
        </p:txBody>
      </p:sp>
    </p:spTree>
  </p:cSld>
  <p:clrMapOvr>
    <a:masterClrMapping/>
  </p:clrMapOvr>
  <mc:AlternateContent xmlns:mc="http://schemas.openxmlformats.org/markup-compatibility/2006">
    <mc:Choice xmlns="" xmlns:p14="http://schemas.microsoft.com/office/powerpoint/2010/main" Requires="p14">
      <p:transition spd="med" p14:dur="750">
        <p:pull/>
        <p:sndAc>
          <p:stSnd>
            <p:snd r:embed="" name="微信消息.wav"/>
          </p:stSnd>
        </p:sndAc>
      </p:transition>
    </mc:Choice>
    <mc:Fallback>
      <p:transition spd="med">
        <p:pull/>
        <p:sndAc>
          <p:stSnd>
            <p:snd r:embed="rId2" name="微信消息.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Administrator\Desktop\所需图片\第6课 隋唐\微信图片_20200724163105_副本.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500826" y="1714494"/>
            <a:ext cx="3417887" cy="4554537"/>
          </a:xfrm>
          <a:prstGeom prst="rect">
            <a:avLst/>
          </a:prstGeom>
          <a:noFill/>
        </p:spPr>
      </p:pic>
      <p:sp>
        <p:nvSpPr>
          <p:cNvPr id="5" name="文本框 28"/>
          <p:cNvSpPr txBox="1"/>
          <p:nvPr/>
        </p:nvSpPr>
        <p:spPr>
          <a:xfrm>
            <a:off x="928664" y="1714494"/>
            <a:ext cx="805755" cy="980472"/>
          </a:xfrm>
          <a:prstGeom prst="rect">
            <a:avLst/>
          </a:prstGeom>
          <a:noFill/>
          <a:ln w="9525">
            <a:noFill/>
          </a:ln>
        </p:spPr>
        <p:txBody>
          <a:bodyPr vert="eaVert" wrap="none" lIns="71321" tIns="35661" rIns="71321" bIns="35661">
            <a:spAutoFit/>
          </a:bodyPr>
          <a:lstStyle/>
          <a:p>
            <a:pPr algn="ctr" rtl="0"/>
            <a:r>
              <a:rPr lang="zh-CN" altLang="en-US" sz="2500" b="1" kern="1200" dirty="0">
                <a:solidFill>
                  <a:prstClr val="black"/>
                </a:solidFill>
                <a:latin typeface="江西拙楷" pitchFamily="2" charset="-122"/>
                <a:ea typeface="江西拙楷" pitchFamily="2" charset="-122"/>
                <a:cs typeface="+mn-cs"/>
              </a:rPr>
              <a:t>目 录</a:t>
            </a:r>
            <a:endParaRPr lang="en-US" altLang="zh-CN" sz="2500" b="1" kern="1200" dirty="0">
              <a:solidFill>
                <a:prstClr val="black"/>
              </a:solidFill>
              <a:latin typeface="江西拙楷" pitchFamily="2" charset="-122"/>
              <a:ea typeface="江西拙楷" pitchFamily="2" charset="-122"/>
              <a:cs typeface="+mn-cs"/>
            </a:endParaRPr>
          </a:p>
          <a:p>
            <a:pPr algn="ctr" rtl="0"/>
            <a:r>
              <a:rPr lang="en-US" altLang="zh-CN" kern="1200" dirty="0">
                <a:solidFill>
                  <a:prstClr val="black"/>
                </a:solidFill>
                <a:latin typeface="Calibri" panose="020F0502020204030204" pitchFamily="34" charset="0"/>
                <a:ea typeface="宋体"/>
                <a:cs typeface="+mn-cs"/>
              </a:rPr>
              <a:t>CONTENT</a:t>
            </a:r>
          </a:p>
        </p:txBody>
      </p:sp>
      <p:sp>
        <p:nvSpPr>
          <p:cNvPr id="6" name="文本框 99"/>
          <p:cNvSpPr txBox="1"/>
          <p:nvPr/>
        </p:nvSpPr>
        <p:spPr>
          <a:xfrm>
            <a:off x="1095384" y="187173"/>
            <a:ext cx="7405706" cy="1241569"/>
          </a:xfrm>
          <a:prstGeom prst="rect">
            <a:avLst/>
          </a:prstGeom>
          <a:noFill/>
          <a:ln w="9525">
            <a:noFill/>
          </a:ln>
        </p:spPr>
        <p:txBody>
          <a:bodyPr wrap="square" lIns="71321" tIns="35661" rIns="71321" bIns="35661">
            <a:spAutoFit/>
          </a:bodyPr>
          <a:lstStyle/>
          <a:p>
            <a:pPr algn="just" rtl="0">
              <a:lnSpc>
                <a:spcPct val="150000"/>
              </a:lnSpc>
            </a:pPr>
            <a:r>
              <a:rPr lang="zh-CN" altLang="en-US" sz="2400" b="1" kern="1200" dirty="0" smtClean="0">
                <a:solidFill>
                  <a:prstClr val="black"/>
                </a:solidFill>
                <a:latin typeface="黑体" panose="02010609060101010101" charset="-122"/>
                <a:ea typeface="黑体" panose="02010609060101010101" charset="-122"/>
                <a:cs typeface="仿宋" panose="02010609060101010101" charset="-122"/>
              </a:rPr>
              <a:t>  课程标准</a:t>
            </a:r>
            <a:endParaRPr lang="en-US" altLang="zh-CN" sz="2400" b="1" kern="1200" dirty="0">
              <a:solidFill>
                <a:prstClr val="black"/>
              </a:solidFill>
              <a:latin typeface="仿宋" panose="02010609060101010101" charset="-122"/>
              <a:ea typeface="仿宋" panose="02010609060101010101" charset="-122"/>
              <a:cs typeface="仿宋" panose="02010609060101010101" charset="-122"/>
            </a:endParaRPr>
          </a:p>
          <a:p>
            <a:pPr indent="356607" algn="l" rtl="0"/>
            <a:endParaRPr lang="en-US" altLang="zh-CN" sz="1000" b="1" kern="1200" dirty="0">
              <a:solidFill>
                <a:prstClr val="black"/>
              </a:solidFill>
              <a:latin typeface="仿宋" panose="02010609060101010101" charset="-122"/>
              <a:ea typeface="仿宋" panose="02010609060101010101" charset="-122"/>
              <a:cs typeface="仿宋" panose="02010609060101010101" charset="-122"/>
            </a:endParaRPr>
          </a:p>
          <a:p>
            <a:pPr indent="356607">
              <a:lnSpc>
                <a:spcPct val="125000"/>
              </a:lnSpc>
            </a:pPr>
            <a:r>
              <a:rPr lang="zh-CN" altLang="en-US" sz="2400" b="1" dirty="0">
                <a:solidFill>
                  <a:prstClr val="black"/>
                </a:solidFill>
                <a:latin typeface="仿宋" panose="02010609060101010101" charset="-122"/>
                <a:ea typeface="仿宋" panose="02010609060101010101" charset="-122"/>
                <a:cs typeface="仿宋" panose="02010609060101010101" charset="-122"/>
              </a:rPr>
              <a:t> 认识三国两晋南北朝至隋唐时期的制度变化与创新</a:t>
            </a:r>
            <a:r>
              <a:rPr lang="zh-CN" altLang="en-US" sz="2400" b="1" dirty="0" smtClean="0">
                <a:solidFill>
                  <a:prstClr val="black"/>
                </a:solidFill>
                <a:latin typeface="仿宋" panose="02010609060101010101" charset="-122"/>
                <a:ea typeface="仿宋" panose="02010609060101010101" charset="-122"/>
                <a:cs typeface="仿宋" panose="02010609060101010101" charset="-122"/>
              </a:rPr>
              <a:t>。</a:t>
            </a:r>
            <a:endParaRPr lang="zh-CN" altLang="en-US" sz="1000" b="1" kern="1200" dirty="0">
              <a:solidFill>
                <a:prstClr val="black"/>
              </a:solidFill>
              <a:latin typeface="仿宋" panose="02010609060101010101" charset="-122"/>
              <a:ea typeface="仿宋" panose="02010609060101010101" charset="-122"/>
              <a:cs typeface="仿宋" panose="02010609060101010101" charset="-122"/>
            </a:endParaRPr>
          </a:p>
        </p:txBody>
      </p:sp>
      <p:cxnSp>
        <p:nvCxnSpPr>
          <p:cNvPr id="7" name="直接连接符 6"/>
          <p:cNvCxnSpPr/>
          <p:nvPr/>
        </p:nvCxnSpPr>
        <p:spPr>
          <a:xfrm rot="5400000" flipH="1">
            <a:off x="4508976" y="-1937258"/>
            <a:ext cx="0" cy="6732000"/>
          </a:xfrm>
          <a:prstGeom prst="line">
            <a:avLst/>
          </a:prstGeom>
          <a:ln w="28575" cmpd="sng">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文本框 11">
            <a:hlinkClick r:id="" action="ppaction://noaction"/>
          </p:cNvPr>
          <p:cNvSpPr txBox="1"/>
          <p:nvPr/>
        </p:nvSpPr>
        <p:spPr>
          <a:xfrm>
            <a:off x="3714744" y="1785932"/>
            <a:ext cx="6357981" cy="502906"/>
          </a:xfrm>
          <a:prstGeom prst="rect">
            <a:avLst/>
          </a:prstGeom>
          <a:noFill/>
          <a:ln w="9525">
            <a:noFill/>
          </a:ln>
        </p:spPr>
        <p:txBody>
          <a:bodyPr wrap="square" lIns="71321" tIns="35661" rIns="71321" bIns="35661">
            <a:spAutoFit/>
          </a:bodyPr>
          <a:lstStyle/>
          <a:p>
            <a:pPr algn="just"/>
            <a:r>
              <a:rPr lang="en-US" altLang="zh-CN" sz="2800" b="1" kern="1200" spc="78" dirty="0">
                <a:solidFill>
                  <a:prstClr val="black"/>
                </a:solidFill>
                <a:latin typeface="江西拙楷" pitchFamily="2" charset="-122"/>
                <a:ea typeface="江西拙楷" pitchFamily="2" charset="-122"/>
                <a:cs typeface="+mn-cs"/>
              </a:rPr>
              <a:t>  </a:t>
            </a:r>
            <a:r>
              <a:rPr lang="en-US" altLang="zh-CN" sz="2800" b="1" spc="78" dirty="0" smtClean="0">
                <a:solidFill>
                  <a:prstClr val="black"/>
                </a:solidFill>
                <a:latin typeface="江西拙楷" pitchFamily="2" charset="-122"/>
                <a:ea typeface="江西拙楷" pitchFamily="2" charset="-122"/>
              </a:rPr>
              <a:t>01</a:t>
            </a:r>
            <a:r>
              <a:rPr lang="en-US" altLang="zh-CN" sz="2800" b="1" spc="78" dirty="0">
                <a:solidFill>
                  <a:prstClr val="black"/>
                </a:solidFill>
                <a:latin typeface="江西拙楷" pitchFamily="2" charset="-122"/>
                <a:ea typeface="江西拙楷" pitchFamily="2" charset="-122"/>
              </a:rPr>
              <a:t>·</a:t>
            </a:r>
            <a:r>
              <a:rPr lang="zh-CN" altLang="en-US" sz="2800" b="1" spc="78" dirty="0" smtClean="0">
                <a:solidFill>
                  <a:prstClr val="black"/>
                </a:solidFill>
                <a:latin typeface="江西拙楷" pitchFamily="2" charset="-122"/>
                <a:ea typeface="江西拙楷" pitchFamily="2" charset="-122"/>
              </a:rPr>
              <a:t>选</a:t>
            </a:r>
            <a:r>
              <a:rPr lang="zh-CN" altLang="en-US" sz="2800" b="1" spc="78" dirty="0">
                <a:solidFill>
                  <a:prstClr val="black"/>
                </a:solidFill>
                <a:latin typeface="江西拙楷" pitchFamily="2" charset="-122"/>
                <a:ea typeface="江西拙楷" pitchFamily="2" charset="-122"/>
              </a:rPr>
              <a:t>官制</a:t>
            </a:r>
            <a:r>
              <a:rPr lang="zh-CN" altLang="en-US" sz="2800" b="1" spc="78" dirty="0" smtClean="0">
                <a:solidFill>
                  <a:prstClr val="black"/>
                </a:solidFill>
                <a:latin typeface="江西拙楷" pitchFamily="2" charset="-122"/>
                <a:ea typeface="江西拙楷" pitchFamily="2" charset="-122"/>
              </a:rPr>
              <a:t>度</a:t>
            </a:r>
            <a:endParaRPr lang="zh-CN" altLang="en-US" sz="2000" b="1" kern="1200" spc="78" dirty="0">
              <a:solidFill>
                <a:schemeClr val="accent6">
                  <a:lumMod val="75000"/>
                </a:schemeClr>
              </a:solidFill>
              <a:latin typeface="江西拙楷" pitchFamily="2" charset="-122"/>
              <a:ea typeface="江西拙楷" pitchFamily="2" charset="-122"/>
              <a:cs typeface="+mn-cs"/>
            </a:endParaRPr>
          </a:p>
        </p:txBody>
      </p:sp>
      <p:sp>
        <p:nvSpPr>
          <p:cNvPr id="10" name="文本框 14">
            <a:hlinkClick r:id="" action="ppaction://noaction"/>
          </p:cNvPr>
          <p:cNvSpPr txBox="1"/>
          <p:nvPr/>
        </p:nvSpPr>
        <p:spPr>
          <a:xfrm>
            <a:off x="2428860" y="2571750"/>
            <a:ext cx="4786346" cy="502906"/>
          </a:xfrm>
          <a:prstGeom prst="rect">
            <a:avLst/>
          </a:prstGeom>
          <a:noFill/>
          <a:ln w="9525">
            <a:noFill/>
          </a:ln>
        </p:spPr>
        <p:txBody>
          <a:bodyPr wrap="square" lIns="71321" tIns="35661" rIns="71321" bIns="35661">
            <a:spAutoFit/>
          </a:bodyPr>
          <a:lstStyle/>
          <a:p>
            <a:pPr algn="just"/>
            <a:r>
              <a:rPr lang="en-US" altLang="zh-CN" sz="2800" b="1" kern="1200" spc="78" dirty="0">
                <a:solidFill>
                  <a:prstClr val="black"/>
                </a:solidFill>
                <a:latin typeface="江西拙楷" pitchFamily="2" charset="-122"/>
                <a:ea typeface="江西拙楷" pitchFamily="2" charset="-122"/>
                <a:cs typeface="+mn-cs"/>
              </a:rPr>
              <a:t>  </a:t>
            </a:r>
            <a:r>
              <a:rPr lang="en-US" altLang="zh-CN" sz="2800" b="1" spc="78" dirty="0" smtClean="0">
                <a:solidFill>
                  <a:prstClr val="black"/>
                </a:solidFill>
                <a:latin typeface="江西拙楷" pitchFamily="2" charset="-122"/>
                <a:ea typeface="江西拙楷" pitchFamily="2" charset="-122"/>
              </a:rPr>
              <a:t>02·</a:t>
            </a:r>
            <a:r>
              <a:rPr lang="zh-CN" altLang="en-US" sz="2800" b="1" spc="78" dirty="0">
                <a:solidFill>
                  <a:prstClr val="black"/>
                </a:solidFill>
                <a:latin typeface="江西拙楷" pitchFamily="2" charset="-122"/>
                <a:ea typeface="江西拙楷" pitchFamily="2" charset="-122"/>
              </a:rPr>
              <a:t>中央</a:t>
            </a:r>
            <a:r>
              <a:rPr lang="zh-CN" altLang="en-US" sz="2800" b="1" spc="78" dirty="0" smtClean="0">
                <a:solidFill>
                  <a:prstClr val="black"/>
                </a:solidFill>
                <a:latin typeface="江西拙楷" pitchFamily="2" charset="-122"/>
                <a:ea typeface="江西拙楷" pitchFamily="2" charset="-122"/>
              </a:rPr>
              <a:t>官制</a:t>
            </a:r>
            <a:endParaRPr lang="zh-CN" altLang="en-US" sz="2800" b="1" spc="78" dirty="0">
              <a:solidFill>
                <a:prstClr val="black"/>
              </a:solidFill>
              <a:latin typeface="江西拙楷" pitchFamily="2" charset="-122"/>
              <a:ea typeface="江西拙楷" pitchFamily="2" charset="-122"/>
            </a:endParaRPr>
          </a:p>
        </p:txBody>
      </p:sp>
      <p:sp>
        <p:nvSpPr>
          <p:cNvPr id="11" name="文本框 14">
            <a:hlinkClick r:id="" action="ppaction://noaction"/>
          </p:cNvPr>
          <p:cNvSpPr txBox="1"/>
          <p:nvPr/>
        </p:nvSpPr>
        <p:spPr>
          <a:xfrm>
            <a:off x="1428728" y="3426166"/>
            <a:ext cx="4786346" cy="502906"/>
          </a:xfrm>
          <a:prstGeom prst="rect">
            <a:avLst/>
          </a:prstGeom>
          <a:noFill/>
          <a:ln w="9525">
            <a:noFill/>
          </a:ln>
        </p:spPr>
        <p:txBody>
          <a:bodyPr wrap="square" lIns="71321" tIns="35661" rIns="71321" bIns="35661">
            <a:spAutoFit/>
          </a:bodyPr>
          <a:lstStyle/>
          <a:p>
            <a:pPr algn="just"/>
            <a:r>
              <a:rPr lang="en-US" altLang="zh-CN" sz="2800" b="1" kern="1200" spc="78" dirty="0">
                <a:solidFill>
                  <a:prstClr val="black"/>
                </a:solidFill>
                <a:latin typeface="江西拙楷" pitchFamily="2" charset="-122"/>
                <a:ea typeface="江西拙楷" pitchFamily="2" charset="-122"/>
                <a:cs typeface="+mn-cs"/>
              </a:rPr>
              <a:t>  </a:t>
            </a:r>
            <a:r>
              <a:rPr lang="en-US" altLang="zh-CN" sz="2800" b="1" spc="78" dirty="0">
                <a:solidFill>
                  <a:prstClr val="black"/>
                </a:solidFill>
                <a:latin typeface="江西拙楷" pitchFamily="2" charset="-122"/>
                <a:ea typeface="江西拙楷" pitchFamily="2" charset="-122"/>
              </a:rPr>
              <a:t>03·</a:t>
            </a:r>
            <a:r>
              <a:rPr lang="zh-CN" altLang="en-US" sz="2800" b="1" spc="78" dirty="0" smtClean="0">
                <a:solidFill>
                  <a:prstClr val="black"/>
                </a:solidFill>
                <a:latin typeface="江西拙楷" pitchFamily="2" charset="-122"/>
                <a:ea typeface="江西拙楷" pitchFamily="2" charset="-122"/>
              </a:rPr>
              <a:t>赋税制度</a:t>
            </a:r>
            <a:endParaRPr lang="zh-CN" altLang="en-US" sz="2800" b="1" spc="78" dirty="0">
              <a:solidFill>
                <a:prstClr val="black"/>
              </a:solidFill>
              <a:latin typeface="江西拙楷" pitchFamily="2" charset="-122"/>
              <a:ea typeface="江西拙楷" pitchFamily="2" charset="-122"/>
            </a:endParaRPr>
          </a:p>
        </p:txBody>
      </p:sp>
      <p:pic>
        <p:nvPicPr>
          <p:cNvPr id="1026" name="Picture 2" descr="C:\Users\Administrator\Desktop\所需图片\第6课 隋唐\微信图片_20200724163005_副本.jpg"/>
          <p:cNvPicPr>
            <a:picLocks noChangeAspect="1" noChangeArrowheads="1"/>
          </p:cNvPicPr>
          <p:nvPr/>
        </p:nvPicPr>
        <p:blipFill>
          <a:blip r:embed="rId3" cstate="print">
            <a:clrChange>
              <a:clrFrom>
                <a:srgbClr val="FFFFFF"/>
              </a:clrFrom>
              <a:clrTo>
                <a:srgbClr val="FFFFFF">
                  <a:alpha val="0"/>
                </a:srgbClr>
              </a:clrTo>
            </a:clrChange>
          </a:blip>
          <a:srcRect t="78147" r="64063"/>
          <a:stretch>
            <a:fillRect/>
          </a:stretch>
        </p:blipFill>
        <p:spPr bwMode="auto">
          <a:xfrm rot="16200000">
            <a:off x="517347" y="339861"/>
            <a:ext cx="1322696" cy="107156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本框 2"/>
          <p:cNvSpPr txBox="1"/>
          <p:nvPr/>
        </p:nvSpPr>
        <p:spPr>
          <a:xfrm>
            <a:off x="391005" y="214296"/>
            <a:ext cx="3252301" cy="410573"/>
          </a:xfrm>
          <a:prstGeom prst="rect">
            <a:avLst/>
          </a:prstGeom>
          <a:noFill/>
        </p:spPr>
        <p:txBody>
          <a:bodyPr wrap="square" lIns="71321" tIns="35661" rIns="71321" bIns="35661" rtlCol="0">
            <a:spAutoFit/>
          </a:bodyPr>
          <a:lstStyle/>
          <a:p>
            <a:pPr algn="l"/>
            <a:r>
              <a:rPr lang="en-US" altLang="zh-CN" sz="2200" b="1" dirty="0" smtClean="0">
                <a:latin typeface="江西拙楷" pitchFamily="2" charset="-122"/>
                <a:ea typeface="江西拙楷" pitchFamily="2" charset="-122"/>
              </a:rPr>
              <a:t>3.1 </a:t>
            </a:r>
            <a:r>
              <a:rPr lang="zh-CN" altLang="en-US" sz="2200" b="1" dirty="0" smtClean="0">
                <a:latin typeface="江西拙楷" pitchFamily="2" charset="-122"/>
                <a:ea typeface="江西拙楷" pitchFamily="2" charset="-122"/>
              </a:rPr>
              <a:t>租调制</a:t>
            </a:r>
            <a:r>
              <a:rPr lang="en-US" altLang="zh-CN" sz="2200" b="1" dirty="0" smtClean="0">
                <a:latin typeface="江西拙楷" pitchFamily="2" charset="-122"/>
                <a:ea typeface="江西拙楷" pitchFamily="2" charset="-122"/>
              </a:rPr>
              <a:t> </a:t>
            </a:r>
            <a:endParaRPr lang="zh-CN" altLang="en-US" sz="2200" b="1" dirty="0">
              <a:latin typeface="江西拙楷" pitchFamily="2" charset="-122"/>
              <a:ea typeface="江西拙楷" pitchFamily="2" charset="-122"/>
            </a:endParaRPr>
          </a:p>
        </p:txBody>
      </p:sp>
      <p:graphicFrame>
        <p:nvGraphicFramePr>
          <p:cNvPr id="37" name="表格 36"/>
          <p:cNvGraphicFramePr>
            <a:graphicFrameLocks noGrp="1"/>
          </p:cNvGraphicFramePr>
          <p:nvPr/>
        </p:nvGraphicFramePr>
        <p:xfrm>
          <a:off x="428596" y="2668914"/>
          <a:ext cx="5429288" cy="1831662"/>
        </p:xfrm>
        <a:graphic>
          <a:graphicData uri="http://schemas.openxmlformats.org/drawingml/2006/table">
            <a:tbl>
              <a:tblPr firstRow="1" bandRow="1">
                <a:tableStyleId>{93296810-A885-4BE3-A3E7-6D5BEEA58F35}</a:tableStyleId>
              </a:tblPr>
              <a:tblGrid>
                <a:gridCol w="1357322"/>
                <a:gridCol w="1428760"/>
                <a:gridCol w="2643206"/>
              </a:tblGrid>
              <a:tr h="610554">
                <a:tc>
                  <a:txBody>
                    <a:bodyPr/>
                    <a:lstStyle/>
                    <a:p>
                      <a:pPr algn="ctr"/>
                      <a:r>
                        <a:rPr lang="zh-CN" altLang="en-US" sz="2000" b="1" dirty="0" smtClean="0">
                          <a:latin typeface="江西拙楷" pitchFamily="2" charset="-122"/>
                          <a:ea typeface="江西拙楷" pitchFamily="2" charset="-122"/>
                        </a:rPr>
                        <a:t>朝代</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b="1" dirty="0" smtClean="0">
                          <a:latin typeface="江西拙楷" pitchFamily="2" charset="-122"/>
                          <a:ea typeface="江西拙楷" pitchFamily="2" charset="-122"/>
                        </a:rPr>
                        <a:t>赋税制度</a:t>
                      </a: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b="1" dirty="0" smtClean="0">
                          <a:latin typeface="江西拙楷" pitchFamily="2" charset="-122"/>
                          <a:ea typeface="江西拙楷" pitchFamily="2" charset="-122"/>
                        </a:rPr>
                        <a:t>征税标准</a:t>
                      </a: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10554">
                <a:tc>
                  <a:txBody>
                    <a:bodyPr/>
                    <a:lstStyle/>
                    <a:p>
                      <a:pPr algn="ctr"/>
                      <a:r>
                        <a:rPr lang="zh-CN" altLang="en-US" sz="2000" b="1" dirty="0" smtClean="0">
                          <a:latin typeface="江西拙楷" pitchFamily="2" charset="-122"/>
                          <a:ea typeface="江西拙楷" pitchFamily="2" charset="-122"/>
                        </a:rPr>
                        <a:t>魏晋</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10554">
                <a:tc>
                  <a:txBody>
                    <a:bodyPr/>
                    <a:lstStyle/>
                    <a:p>
                      <a:pPr algn="ctr"/>
                      <a:r>
                        <a:rPr lang="zh-CN" altLang="en-US" sz="2000" b="1" dirty="0" smtClean="0">
                          <a:latin typeface="江西拙楷" pitchFamily="2" charset="-122"/>
                          <a:ea typeface="江西拙楷" pitchFamily="2" charset="-122"/>
                        </a:rPr>
                        <a:t>唐前期</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8" name="文本框 2"/>
          <p:cNvSpPr txBox="1"/>
          <p:nvPr/>
        </p:nvSpPr>
        <p:spPr>
          <a:xfrm>
            <a:off x="2000232" y="3373340"/>
            <a:ext cx="1357322" cy="438582"/>
          </a:xfrm>
          <a:prstGeom prst="rect">
            <a:avLst/>
          </a:prstGeom>
          <a:noFill/>
        </p:spPr>
        <p:txBody>
          <a:bodyPr wrap="square" lIns="68580" tIns="34290" rIns="68580" bIns="34290" rtlCol="0">
            <a:spAutoFit/>
          </a:bodyPr>
          <a:lstStyle/>
          <a:p>
            <a:r>
              <a:rPr lang="zh-CN" altLang="en-US" sz="2400" b="1" dirty="0">
                <a:effectLst>
                  <a:outerShdw blurRad="38100" dist="38100" dir="2700000" algn="tl">
                    <a:srgbClr val="000000">
                      <a:alpha val="43137"/>
                    </a:srgbClr>
                  </a:outerShdw>
                </a:effectLst>
                <a:latin typeface="仿宋" pitchFamily="49" charset="-122"/>
                <a:ea typeface="仿宋" pitchFamily="49" charset="-122"/>
              </a:rPr>
              <a:t>租调制</a:t>
            </a:r>
          </a:p>
        </p:txBody>
      </p:sp>
      <p:sp>
        <p:nvSpPr>
          <p:cNvPr id="44" name="文本框 31"/>
          <p:cNvSpPr txBox="1"/>
          <p:nvPr/>
        </p:nvSpPr>
        <p:spPr>
          <a:xfrm>
            <a:off x="3214678" y="3383294"/>
            <a:ext cx="2866600" cy="438582"/>
          </a:xfrm>
          <a:prstGeom prst="rect">
            <a:avLst/>
          </a:prstGeom>
          <a:noFill/>
        </p:spPr>
        <p:txBody>
          <a:bodyPr wrap="square" lIns="68580" tIns="34290" rIns="68580" bIns="34290" rtlCol="0">
            <a:spAutoFit/>
          </a:bodyPr>
          <a:lstStyle/>
          <a:p>
            <a:r>
              <a:rPr lang="zh-CN" altLang="en-US" sz="2400" b="1" dirty="0">
                <a:effectLst>
                  <a:outerShdw blurRad="38100" dist="38100" dir="2700000" algn="tl">
                    <a:srgbClr val="000000">
                      <a:alpha val="43137"/>
                    </a:srgbClr>
                  </a:outerShdw>
                </a:effectLst>
                <a:latin typeface="仿宋" pitchFamily="49" charset="-122"/>
                <a:ea typeface="仿宋" pitchFamily="49" charset="-122"/>
              </a:rPr>
              <a:t>按</a:t>
            </a:r>
            <a:r>
              <a:rPr lang="zh-CN" altLang="en-US" sz="2400" b="1" dirty="0">
                <a:solidFill>
                  <a:srgbClr val="C00000"/>
                </a:solidFill>
                <a:effectLst>
                  <a:outerShdw blurRad="38100" dist="38100" dir="2700000" algn="tl">
                    <a:srgbClr val="000000">
                      <a:alpha val="43137"/>
                    </a:srgbClr>
                  </a:outerShdw>
                </a:effectLst>
                <a:latin typeface="仿宋" pitchFamily="49" charset="-122"/>
                <a:ea typeface="仿宋" pitchFamily="49" charset="-122"/>
              </a:rPr>
              <a:t>户</a:t>
            </a:r>
            <a:r>
              <a:rPr lang="zh-CN" altLang="en-US" sz="2400" b="1" dirty="0">
                <a:effectLst>
                  <a:outerShdw blurRad="38100" dist="38100" dir="2700000" algn="tl">
                    <a:srgbClr val="000000">
                      <a:alpha val="43137"/>
                    </a:srgbClr>
                  </a:outerShdw>
                </a:effectLst>
                <a:latin typeface="仿宋" pitchFamily="49" charset="-122"/>
                <a:ea typeface="仿宋" pitchFamily="49" charset="-122"/>
              </a:rPr>
              <a:t>征收粮和绢帛</a:t>
            </a:r>
          </a:p>
        </p:txBody>
      </p:sp>
      <p:grpSp>
        <p:nvGrpSpPr>
          <p:cNvPr id="3" name="组合 59"/>
          <p:cNvGrpSpPr/>
          <p:nvPr/>
        </p:nvGrpSpPr>
        <p:grpSpPr>
          <a:xfrm>
            <a:off x="6143636" y="2571750"/>
            <a:ext cx="2500330" cy="1643074"/>
            <a:chOff x="3571873" y="2928940"/>
            <a:chExt cx="3393301" cy="1747511"/>
          </a:xfrm>
        </p:grpSpPr>
        <p:grpSp>
          <p:nvGrpSpPr>
            <p:cNvPr id="4" name="组合 46"/>
            <p:cNvGrpSpPr/>
            <p:nvPr/>
          </p:nvGrpSpPr>
          <p:grpSpPr>
            <a:xfrm>
              <a:off x="3661169" y="2928940"/>
              <a:ext cx="3304005" cy="1747511"/>
              <a:chOff x="4269235" y="1344454"/>
              <a:chExt cx="3304005" cy="1747511"/>
            </a:xfrm>
          </p:grpSpPr>
          <p:grpSp>
            <p:nvGrpSpPr>
              <p:cNvPr id="5" name="组合 8"/>
              <p:cNvGrpSpPr/>
              <p:nvPr/>
            </p:nvGrpSpPr>
            <p:grpSpPr>
              <a:xfrm>
                <a:off x="4470922" y="1344454"/>
                <a:ext cx="2908568" cy="1534553"/>
                <a:chOff x="9388" y="2823"/>
                <a:chExt cx="6107" cy="3222"/>
              </a:xfrm>
            </p:grpSpPr>
            <p:sp>
              <p:nvSpPr>
                <p:cNvPr id="50" name="矩形 49"/>
                <p:cNvSpPr>
                  <a:spLocks noChangeAspect="1"/>
                </p:cNvSpPr>
                <p:nvPr>
                  <p:custDataLst>
                    <p:tags r:id="rId6"/>
                  </p:custDataLst>
                </p:nvPr>
              </p:nvSpPr>
              <p:spPr>
                <a:xfrm>
                  <a:off x="9527" y="2823"/>
                  <a:ext cx="5728" cy="3222"/>
                </a:xfrm>
                <a:prstGeom prst="rect">
                  <a:avLst/>
                </a:prstGeom>
                <a:solidFill>
                  <a:sysClr val="window" lastClr="FFFFFF">
                    <a:lumMod val="95000"/>
                  </a:sys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600" dirty="0">
                    <a:latin typeface="Arial" panose="020B0604020202020204" pitchFamily="34" charset="0"/>
                    <a:ea typeface="江西拙楷" pitchFamily="2" charset="-122"/>
                    <a:sym typeface="Arial" panose="020B0604020202020204" pitchFamily="34" charset="0"/>
                  </a:endParaRPr>
                </a:p>
              </p:txBody>
            </p:sp>
            <p:pic>
              <p:nvPicPr>
                <p:cNvPr id="51" name="图片 2"/>
                <p:cNvPicPr/>
                <p:nvPr/>
              </p:nvPicPr>
              <p:blipFill>
                <a:blip r:embed="rId9" cstate="print"/>
                <a:srcRect b="37768"/>
                <a:stretch>
                  <a:fillRect/>
                </a:stretch>
              </p:blipFill>
              <p:spPr>
                <a:xfrm>
                  <a:off x="9388" y="2983"/>
                  <a:ext cx="6107" cy="3031"/>
                </a:xfrm>
                <a:prstGeom prst="rect">
                  <a:avLst/>
                </a:prstGeom>
                <a:ln>
                  <a:solidFill>
                    <a:schemeClr val="tx1"/>
                  </a:solidFill>
                </a:ln>
              </p:spPr>
            </p:pic>
          </p:grpSp>
          <p:sp>
            <p:nvSpPr>
              <p:cNvPr id="49" name="平行四边形 48"/>
              <p:cNvSpPr/>
              <p:nvPr>
                <p:custDataLst>
                  <p:tags r:id="rId5"/>
                </p:custDataLst>
              </p:nvPr>
            </p:nvSpPr>
            <p:spPr>
              <a:xfrm>
                <a:off x="4269235" y="2666002"/>
                <a:ext cx="3304005" cy="425963"/>
              </a:xfrm>
              <a:prstGeom prst="parallelogram">
                <a:avLst/>
              </a:prstGeom>
              <a:solidFill>
                <a:srgbClr val="A5A5A5">
                  <a:alpha val="7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lIns="68580" tIns="34290" rIns="68580" bIns="34290" rtlCol="0" anchor="ctr"/>
              <a:lstStyle/>
              <a:p>
                <a:pPr algn="ctr">
                  <a:lnSpc>
                    <a:spcPct val="120000"/>
                  </a:lnSpc>
                </a:pPr>
                <a:endParaRPr lang="zh-CN" altLang="en-US" sz="1600" dirty="0">
                  <a:latin typeface="Arial" panose="020B0604020202020204" pitchFamily="34" charset="0"/>
                  <a:ea typeface="江西拙楷" pitchFamily="2" charset="-122"/>
                  <a:sym typeface="Arial" panose="020B0604020202020204" pitchFamily="34" charset="0"/>
                </a:endParaRPr>
              </a:p>
            </p:txBody>
          </p:sp>
        </p:grpSp>
        <p:sp>
          <p:nvSpPr>
            <p:cNvPr id="57" name="文本框 22"/>
            <p:cNvSpPr txBox="1"/>
            <p:nvPr>
              <p:custDataLst>
                <p:tags r:id="rId4"/>
              </p:custDataLst>
            </p:nvPr>
          </p:nvSpPr>
          <p:spPr>
            <a:xfrm>
              <a:off x="3571873" y="4286262"/>
              <a:ext cx="3393262" cy="309734"/>
            </a:xfrm>
            <a:prstGeom prst="rect">
              <a:avLst/>
            </a:prstGeom>
            <a:noFill/>
          </p:spPr>
          <p:txBody>
            <a:bodyPr wrap="square" lIns="68580" tIns="34290" rIns="68580" bIns="34290" rtlCol="0">
              <a:noAutofit/>
            </a:bodyPr>
            <a:lstStyle/>
            <a:p>
              <a:pPr>
                <a:lnSpc>
                  <a:spcPct val="130000"/>
                </a:lnSpc>
              </a:pPr>
              <a:r>
                <a:rPr lang="zh-CN" altLang="en-US" sz="1600" b="1" spc="225" dirty="0" smtClean="0">
                  <a:latin typeface="方正宋刻本秀楷_GBK" panose="02000000000000000000" charset="-122"/>
                  <a:ea typeface="方正宋刻本秀楷_GBK" panose="02000000000000000000" charset="-122"/>
                  <a:sym typeface="Arial" panose="020B0604020202020204" pitchFamily="34" charset="0"/>
                </a:rPr>
                <a:t>调（</a:t>
              </a:r>
              <a:r>
                <a:rPr lang="zh-CN" altLang="en-US" sz="1600" b="1" dirty="0" smtClean="0">
                  <a:solidFill>
                    <a:srgbClr val="C00000"/>
                  </a:solidFill>
                  <a:latin typeface="江西拙楷" pitchFamily="2" charset="-122"/>
                  <a:ea typeface="江西拙楷" pitchFamily="2" charset="-122"/>
                  <a:sym typeface="+mn-ea"/>
                </a:rPr>
                <a:t>人头税</a:t>
              </a:r>
              <a:r>
                <a:rPr lang="zh-CN" altLang="en-US" sz="1600" b="1" spc="225" dirty="0" smtClean="0">
                  <a:latin typeface="方正宋刻本秀楷_GBK" panose="02000000000000000000" charset="-122"/>
                  <a:ea typeface="方正宋刻本秀楷_GBK" panose="02000000000000000000" charset="-122"/>
                  <a:sym typeface="Arial" panose="020B0604020202020204" pitchFamily="34" charset="0"/>
                </a:rPr>
                <a:t>）：</a:t>
              </a:r>
              <a:r>
                <a:rPr lang="zh-CN" altLang="en-US" sz="1600" b="1" spc="225" dirty="0">
                  <a:latin typeface="方正宋刻本秀楷_GBK" panose="02000000000000000000" charset="-122"/>
                  <a:ea typeface="方正宋刻本秀楷_GBK" panose="02000000000000000000" charset="-122"/>
                  <a:sym typeface="Arial" panose="020B0604020202020204" pitchFamily="34" charset="0"/>
                </a:rPr>
                <a:t>帛或布</a:t>
              </a:r>
            </a:p>
          </p:txBody>
        </p:sp>
      </p:grpSp>
      <p:grpSp>
        <p:nvGrpSpPr>
          <p:cNvPr id="6" name="组合 58"/>
          <p:cNvGrpSpPr/>
          <p:nvPr/>
        </p:nvGrpSpPr>
        <p:grpSpPr>
          <a:xfrm>
            <a:off x="6357950" y="869481"/>
            <a:ext cx="2171314" cy="1559393"/>
            <a:chOff x="687921" y="2912270"/>
            <a:chExt cx="2665143" cy="1764181"/>
          </a:xfrm>
        </p:grpSpPr>
        <p:grpSp>
          <p:nvGrpSpPr>
            <p:cNvPr id="7" name="组合 51"/>
            <p:cNvGrpSpPr/>
            <p:nvPr/>
          </p:nvGrpSpPr>
          <p:grpSpPr>
            <a:xfrm>
              <a:off x="687921" y="2912270"/>
              <a:ext cx="2665143" cy="1764181"/>
              <a:chOff x="1295987" y="1327784"/>
              <a:chExt cx="2665143" cy="1764181"/>
            </a:xfrm>
          </p:grpSpPr>
          <p:grpSp>
            <p:nvGrpSpPr>
              <p:cNvPr id="8" name="组合 52"/>
              <p:cNvGrpSpPr/>
              <p:nvPr/>
            </p:nvGrpSpPr>
            <p:grpSpPr>
              <a:xfrm>
                <a:off x="1295987" y="1327784"/>
                <a:ext cx="2584221" cy="1534530"/>
                <a:chOff x="2849" y="2823"/>
                <a:chExt cx="5426" cy="3222"/>
              </a:xfrm>
            </p:grpSpPr>
            <p:sp>
              <p:nvSpPr>
                <p:cNvPr id="55" name="矩形 1"/>
                <p:cNvSpPr>
                  <a:spLocks noChangeAspect="1"/>
                </p:cNvSpPr>
                <p:nvPr>
                  <p:custDataLst>
                    <p:tags r:id="rId3"/>
                  </p:custDataLst>
                </p:nvPr>
              </p:nvSpPr>
              <p:spPr>
                <a:xfrm>
                  <a:off x="2849" y="2823"/>
                  <a:ext cx="5426" cy="3222"/>
                </a:xfrm>
                <a:prstGeom prst="rect">
                  <a:avLst/>
                </a:prstGeom>
                <a:solidFill>
                  <a:sysClr val="window" lastClr="FFFFFF">
                    <a:lumMod val="95000"/>
                  </a:sysClr>
                </a:solidFill>
                <a:ln>
                  <a:solidFill>
                    <a:schemeClr val="tx1"/>
                  </a:solid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600" dirty="0">
                    <a:latin typeface="Arial" panose="020B0604020202020204" pitchFamily="34" charset="0"/>
                    <a:ea typeface="江西拙楷" pitchFamily="2" charset="-122"/>
                    <a:sym typeface="Arial" panose="020B0604020202020204" pitchFamily="34" charset="0"/>
                  </a:endParaRPr>
                </a:p>
              </p:txBody>
            </p:sp>
            <p:pic>
              <p:nvPicPr>
                <p:cNvPr id="56" name="图片 55"/>
                <p:cNvPicPr>
                  <a:picLocks noChangeAspect="1"/>
                </p:cNvPicPr>
                <p:nvPr/>
              </p:nvPicPr>
              <p:blipFill>
                <a:blip r:embed="rId10" cstate="print"/>
                <a:srcRect l="5595" r="47501" b="43681"/>
                <a:stretch>
                  <a:fillRect/>
                </a:stretch>
              </p:blipFill>
              <p:spPr>
                <a:xfrm rot="16200000">
                  <a:off x="4064" y="1932"/>
                  <a:ext cx="3000" cy="5083"/>
                </a:xfrm>
                <a:prstGeom prst="rect">
                  <a:avLst/>
                </a:prstGeom>
                <a:ln>
                  <a:noFill/>
                </a:ln>
              </p:spPr>
            </p:pic>
          </p:grpSp>
          <p:sp>
            <p:nvSpPr>
              <p:cNvPr id="54" name="平行四边形 53"/>
              <p:cNvSpPr/>
              <p:nvPr>
                <p:custDataLst>
                  <p:tags r:id="rId2"/>
                </p:custDataLst>
              </p:nvPr>
            </p:nvSpPr>
            <p:spPr>
              <a:xfrm>
                <a:off x="1322414" y="2666002"/>
                <a:ext cx="2638716" cy="425963"/>
              </a:xfrm>
              <a:prstGeom prst="parallelogram">
                <a:avLst/>
              </a:prstGeom>
              <a:solidFill>
                <a:srgbClr val="5B9BD5">
                  <a:alpha val="7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lIns="68580" tIns="34290" rIns="68580" bIns="34290" rtlCol="0" anchor="ctr"/>
              <a:lstStyle/>
              <a:p>
                <a:pPr algn="ctr">
                  <a:lnSpc>
                    <a:spcPct val="120000"/>
                  </a:lnSpc>
                </a:pPr>
                <a:endParaRPr lang="zh-CN" altLang="en-US" sz="1600" dirty="0">
                  <a:latin typeface="Arial" panose="020B0604020202020204" pitchFamily="34" charset="0"/>
                  <a:ea typeface="江西拙楷" pitchFamily="2" charset="-122"/>
                  <a:sym typeface="Arial" panose="020B0604020202020204" pitchFamily="34" charset="0"/>
                </a:endParaRPr>
              </a:p>
            </p:txBody>
          </p:sp>
        </p:grpSp>
        <p:sp>
          <p:nvSpPr>
            <p:cNvPr id="58" name="文本框 19"/>
            <p:cNvSpPr txBox="1"/>
            <p:nvPr>
              <p:custDataLst>
                <p:tags r:id="rId1"/>
              </p:custDataLst>
            </p:nvPr>
          </p:nvSpPr>
          <p:spPr>
            <a:xfrm>
              <a:off x="687921" y="4286262"/>
              <a:ext cx="2665143" cy="309734"/>
            </a:xfrm>
            <a:prstGeom prst="rect">
              <a:avLst/>
            </a:prstGeom>
            <a:noFill/>
          </p:spPr>
          <p:txBody>
            <a:bodyPr wrap="square" lIns="68580" tIns="34290" rIns="68580" bIns="34290" rtlCol="0">
              <a:noAutofit/>
            </a:bodyPr>
            <a:lstStyle/>
            <a:p>
              <a:pPr>
                <a:lnSpc>
                  <a:spcPct val="130000"/>
                </a:lnSpc>
              </a:pPr>
              <a:r>
                <a:rPr lang="zh-CN" altLang="en-US" sz="1600" b="1" spc="225" dirty="0" smtClean="0">
                  <a:latin typeface="方正宋刻本秀楷_GBK" panose="02000000000000000000" charset="-122"/>
                  <a:ea typeface="方正宋刻本秀楷_GBK" panose="02000000000000000000" charset="-122"/>
                  <a:sym typeface="Arial" panose="020B0604020202020204" pitchFamily="34" charset="0"/>
                </a:rPr>
                <a:t>租（</a:t>
              </a:r>
              <a:r>
                <a:rPr lang="zh-CN" altLang="en-US" sz="1600" b="1" dirty="0" smtClean="0">
                  <a:solidFill>
                    <a:srgbClr val="C00000"/>
                  </a:solidFill>
                  <a:latin typeface="江西拙楷" pitchFamily="2" charset="-122"/>
                  <a:ea typeface="江西拙楷" pitchFamily="2" charset="-122"/>
                  <a:sym typeface="+mn-ea"/>
                </a:rPr>
                <a:t>田亩税</a:t>
              </a:r>
              <a:r>
                <a:rPr lang="zh-CN" altLang="en-US" sz="1600" b="1" spc="225" dirty="0" smtClean="0">
                  <a:latin typeface="方正宋刻本秀楷_GBK" panose="02000000000000000000" charset="-122"/>
                  <a:ea typeface="方正宋刻本秀楷_GBK" panose="02000000000000000000" charset="-122"/>
                  <a:sym typeface="Arial" panose="020B0604020202020204" pitchFamily="34" charset="0"/>
                </a:rPr>
                <a:t>）：粮食</a:t>
              </a:r>
              <a:endParaRPr lang="zh-CN" altLang="en-US" sz="1600" b="1" spc="225" dirty="0">
                <a:latin typeface="方正宋刻本秀楷_GBK" panose="02000000000000000000" charset="-122"/>
                <a:ea typeface="方正宋刻本秀楷_GBK" panose="02000000000000000000" charset="-122"/>
                <a:sym typeface="Arial" panose="020B0604020202020204" pitchFamily="34" charset="0"/>
              </a:endParaRPr>
            </a:p>
          </p:txBody>
        </p:sp>
      </p:grpSp>
      <p:sp>
        <p:nvSpPr>
          <p:cNvPr id="33" name="文本框 18"/>
          <p:cNvSpPr txBox="1"/>
          <p:nvPr/>
        </p:nvSpPr>
        <p:spPr>
          <a:xfrm>
            <a:off x="428596" y="1283341"/>
            <a:ext cx="5572164" cy="707886"/>
          </a:xfrm>
          <a:prstGeom prst="rect">
            <a:avLst/>
          </a:prstGeom>
          <a:solidFill>
            <a:schemeClr val="bg1">
              <a:lumMod val="85000"/>
            </a:schemeClr>
          </a:solidFill>
          <a:ln w="19050">
            <a:solidFill>
              <a:srgbClr val="C00000"/>
            </a:solidFill>
            <a:prstDash val="dash"/>
          </a:ln>
        </p:spPr>
        <p:txBody>
          <a:bodyPr wrap="square" rtlCol="0" anchor="t">
            <a:spAutoFit/>
          </a:bodyPr>
          <a:lstStyle/>
          <a:p>
            <a:r>
              <a:rPr lang="zh-CN" altLang="en-US" sz="2000" b="1" dirty="0" smtClean="0">
                <a:solidFill>
                  <a:srgbClr val="C00000"/>
                </a:solidFill>
                <a:latin typeface="黑体" pitchFamily="49" charset="-122"/>
                <a:ea typeface="黑体" pitchFamily="49" charset="-122"/>
              </a:rPr>
              <a:t>材料一：</a:t>
            </a:r>
            <a:r>
              <a:rPr lang="zh-CN" altLang="en-US" sz="2000" b="1" dirty="0" smtClean="0">
                <a:solidFill>
                  <a:srgbClr val="333333"/>
                </a:solidFill>
                <a:latin typeface="仿宋" pitchFamily="49" charset="-122"/>
                <a:ea typeface="仿宋" pitchFamily="49" charset="-122"/>
                <a:sym typeface="+mn-ea"/>
              </a:rPr>
              <a:t>收</a:t>
            </a:r>
            <a:r>
              <a:rPr lang="zh-CN" altLang="en-US" sz="2000" b="1" dirty="0">
                <a:solidFill>
                  <a:srgbClr val="333333"/>
                </a:solidFill>
                <a:latin typeface="仿宋" pitchFamily="49" charset="-122"/>
                <a:ea typeface="仿宋" pitchFamily="49" charset="-122"/>
                <a:sym typeface="+mn-ea"/>
              </a:rPr>
              <a:t>田租亩四升，</a:t>
            </a:r>
            <a:r>
              <a:rPr lang="zh-CN" altLang="en-US" sz="2000" b="1" dirty="0">
                <a:solidFill>
                  <a:srgbClr val="C00000"/>
                </a:solidFill>
                <a:latin typeface="仿宋" pitchFamily="49" charset="-122"/>
                <a:ea typeface="仿宋" pitchFamily="49" charset="-122"/>
                <a:sym typeface="+mn-ea"/>
              </a:rPr>
              <a:t>户</a:t>
            </a:r>
            <a:r>
              <a:rPr lang="zh-CN" altLang="en-US" sz="2000" b="1" dirty="0">
                <a:solidFill>
                  <a:srgbClr val="333333"/>
                </a:solidFill>
                <a:latin typeface="仿宋" pitchFamily="49" charset="-122"/>
                <a:ea typeface="仿宋" pitchFamily="49" charset="-122"/>
                <a:sym typeface="+mn-ea"/>
              </a:rPr>
              <a:t>出绢二匹、绵二斤</a:t>
            </a:r>
            <a:r>
              <a:rPr lang="zh-CN" altLang="en-US" sz="2000" b="1" dirty="0" smtClean="0">
                <a:solidFill>
                  <a:srgbClr val="333333"/>
                </a:solidFill>
                <a:latin typeface="仿宋" pitchFamily="49" charset="-122"/>
                <a:ea typeface="仿宋" pitchFamily="49" charset="-122"/>
                <a:sym typeface="+mn-ea"/>
              </a:rPr>
              <a:t>。</a:t>
            </a:r>
            <a:endParaRPr lang="en-US" altLang="zh-CN" sz="2000" b="1" dirty="0" smtClean="0">
              <a:solidFill>
                <a:srgbClr val="333333"/>
              </a:solidFill>
              <a:latin typeface="仿宋" pitchFamily="49" charset="-122"/>
              <a:ea typeface="仿宋" pitchFamily="49" charset="-122"/>
              <a:sym typeface="+mn-ea"/>
            </a:endParaRPr>
          </a:p>
          <a:p>
            <a:pPr algn="r"/>
            <a:r>
              <a:rPr lang="en-US" altLang="zh-CN" sz="2000" dirty="0" smtClean="0">
                <a:latin typeface="黑体" pitchFamily="49" charset="-122"/>
                <a:ea typeface="黑体" pitchFamily="49" charset="-122"/>
                <a:sym typeface="+mn-ea"/>
              </a:rPr>
              <a:t>——</a:t>
            </a:r>
            <a:r>
              <a:rPr lang="zh-CN" altLang="en-US" sz="2000" dirty="0">
                <a:latin typeface="黑体" pitchFamily="49" charset="-122"/>
                <a:ea typeface="黑体" pitchFamily="49" charset="-122"/>
                <a:sym typeface="+mn-ea"/>
              </a:rPr>
              <a:t>《三国志</a:t>
            </a:r>
            <a:r>
              <a:rPr lang="en-US" altLang="zh-CN" sz="2000" dirty="0">
                <a:latin typeface="黑体" pitchFamily="49" charset="-122"/>
                <a:ea typeface="黑体" pitchFamily="49" charset="-122"/>
                <a:sym typeface="+mn-ea"/>
              </a:rPr>
              <a:t>·</a:t>
            </a:r>
            <a:r>
              <a:rPr lang="zh-CN" altLang="en-US" sz="2000" dirty="0">
                <a:latin typeface="黑体" pitchFamily="49" charset="-122"/>
                <a:ea typeface="黑体" pitchFamily="49" charset="-122"/>
                <a:sym typeface="+mn-ea"/>
              </a:rPr>
              <a:t>魏书</a:t>
            </a:r>
            <a:r>
              <a:rPr lang="en-US" altLang="zh-CN" sz="2000" dirty="0">
                <a:latin typeface="黑体" pitchFamily="49" charset="-122"/>
                <a:ea typeface="黑体" pitchFamily="49" charset="-122"/>
                <a:sym typeface="+mn-ea"/>
              </a:rPr>
              <a:t>·</a:t>
            </a:r>
            <a:r>
              <a:rPr lang="zh-CN" altLang="en-US" sz="2000" dirty="0">
                <a:latin typeface="黑体" pitchFamily="49" charset="-122"/>
                <a:ea typeface="黑体" pitchFamily="49" charset="-122"/>
                <a:sym typeface="+mn-ea"/>
              </a:rPr>
              <a:t>武帝纪》</a:t>
            </a:r>
          </a:p>
        </p:txBody>
      </p:sp>
      <p:grpSp>
        <p:nvGrpSpPr>
          <p:cNvPr id="9" name="组合 28"/>
          <p:cNvGrpSpPr/>
          <p:nvPr/>
        </p:nvGrpSpPr>
        <p:grpSpPr>
          <a:xfrm>
            <a:off x="0" y="928676"/>
            <a:ext cx="1776523" cy="2426059"/>
            <a:chOff x="756" y="3546"/>
            <a:chExt cx="3289" cy="4441"/>
          </a:xfrm>
        </p:grpSpPr>
        <p:pic>
          <p:nvPicPr>
            <p:cNvPr id="35" name="图片 34"/>
            <p:cNvPicPr>
              <a:picLocks noChangeAspect="1"/>
            </p:cNvPicPr>
            <p:nvPr/>
          </p:nvPicPr>
          <p:blipFill>
            <a:blip r:embed="rId11" cstate="print">
              <a:clrChange>
                <a:clrFrom>
                  <a:srgbClr val="FFFFFF"/>
                </a:clrFrom>
                <a:clrTo>
                  <a:srgbClr val="FFFFFF">
                    <a:alpha val="0"/>
                  </a:srgbClr>
                </a:clrTo>
              </a:clrChange>
            </a:blip>
            <a:srcRect t="60221"/>
            <a:stretch>
              <a:fillRect/>
            </a:stretch>
          </p:blipFill>
          <p:spPr>
            <a:xfrm rot="5400000">
              <a:off x="237" y="4180"/>
              <a:ext cx="4441" cy="3174"/>
            </a:xfrm>
            <a:prstGeom prst="rect">
              <a:avLst/>
            </a:prstGeom>
            <a:ln>
              <a:noFill/>
            </a:ln>
          </p:spPr>
        </p:pic>
        <p:sp>
          <p:nvSpPr>
            <p:cNvPr id="36" name="文本框 19"/>
            <p:cNvSpPr txBox="1"/>
            <p:nvPr/>
          </p:nvSpPr>
          <p:spPr>
            <a:xfrm>
              <a:off x="756" y="4200"/>
              <a:ext cx="855" cy="3718"/>
            </a:xfrm>
            <a:prstGeom prst="rect">
              <a:avLst/>
            </a:prstGeom>
            <a:noFill/>
          </p:spPr>
          <p:txBody>
            <a:bodyPr vert="eaVert" wrap="square" rtlCol="0">
              <a:spAutoFit/>
            </a:bodyPr>
            <a:lstStyle/>
            <a:p>
              <a:pPr algn="l"/>
              <a:r>
                <a:rPr lang="zh-CN" altLang="en-US" b="1" dirty="0">
                  <a:latin typeface="仿宋" pitchFamily="49" charset="-122"/>
                  <a:ea typeface="仿宋" pitchFamily="49" charset="-122"/>
                  <a:sym typeface="+mn-ea"/>
                </a:rPr>
                <a:t>曹操创立租调制</a:t>
              </a: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ppt_y</p:attrName>
                                        </p:attrNameLst>
                                      </p:cBhvr>
                                      <p:tavLst>
                                        <p:tav tm="0">
                                          <p:val>
                                            <p:strVal val="#ppt_y+#ppt_h*1.125000"/>
                                          </p:val>
                                        </p:tav>
                                        <p:tav tm="100000">
                                          <p:val>
                                            <p:strVal val="#ppt_y"/>
                                          </p:val>
                                        </p:tav>
                                      </p:tavLst>
                                    </p:anim>
                                    <p:animEffect transition="in" filter="wipe(up)">
                                      <p:cBhvr>
                                        <p:cTn id="8" dur="500"/>
                                        <p:tgtEl>
                                          <p:spTgt spid="38"/>
                                        </p:tgtEl>
                                      </p:cBhvr>
                                    </p:animEffect>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linds(horizontal)">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par>
                                <p:cTn id="21" presetID="3"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500"/>
                                        <p:tgtEl>
                                          <p:spTgt spid="44"/>
                                        </p:tgtEl>
                                        <p:attrNameLst>
                                          <p:attrName>ppt_y</p:attrName>
                                        </p:attrNameLst>
                                      </p:cBhvr>
                                      <p:tavLst>
                                        <p:tav tm="0">
                                          <p:val>
                                            <p:strVal val="#ppt_y+#ppt_h*1.125000"/>
                                          </p:val>
                                        </p:tav>
                                        <p:tav tm="100000">
                                          <p:val>
                                            <p:strVal val="#ppt_y"/>
                                          </p:val>
                                        </p:tav>
                                      </p:tavLst>
                                    </p:anim>
                                    <p:animEffect transition="in" filter="wipe(up)">
                                      <p:cBhvr>
                                        <p:cTn id="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38" grpId="0"/>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本框 2"/>
          <p:cNvSpPr txBox="1"/>
          <p:nvPr/>
        </p:nvSpPr>
        <p:spPr>
          <a:xfrm>
            <a:off x="285720" y="214296"/>
            <a:ext cx="3252301" cy="410573"/>
          </a:xfrm>
          <a:prstGeom prst="rect">
            <a:avLst/>
          </a:prstGeom>
          <a:noFill/>
        </p:spPr>
        <p:txBody>
          <a:bodyPr wrap="square" lIns="71321" tIns="35661" rIns="71321" bIns="35661" rtlCol="0">
            <a:spAutoFit/>
          </a:bodyPr>
          <a:lstStyle/>
          <a:p>
            <a:pPr algn="l"/>
            <a:r>
              <a:rPr lang="en-US" altLang="zh-CN" sz="2200" b="1" dirty="0" smtClean="0">
                <a:latin typeface="江西拙楷" pitchFamily="2" charset="-122"/>
                <a:ea typeface="江西拙楷" pitchFamily="2" charset="-122"/>
              </a:rPr>
              <a:t>3.1 </a:t>
            </a:r>
            <a:r>
              <a:rPr lang="zh-CN" altLang="en-US" sz="2200" b="1" dirty="0" smtClean="0">
                <a:latin typeface="江西拙楷" pitchFamily="2" charset="-122"/>
                <a:ea typeface="江西拙楷" pitchFamily="2" charset="-122"/>
              </a:rPr>
              <a:t>租调制</a:t>
            </a:r>
            <a:r>
              <a:rPr lang="en-US" altLang="zh-CN" sz="2200" b="1" dirty="0" smtClean="0">
                <a:latin typeface="江西拙楷" pitchFamily="2" charset="-122"/>
                <a:ea typeface="江西拙楷" pitchFamily="2" charset="-122"/>
              </a:rPr>
              <a:t> </a:t>
            </a:r>
            <a:endParaRPr lang="zh-CN" altLang="en-US" sz="2200" b="1" dirty="0">
              <a:latin typeface="江西拙楷" pitchFamily="2" charset="-122"/>
              <a:ea typeface="江西拙楷" pitchFamily="2" charset="-122"/>
            </a:endParaRPr>
          </a:p>
        </p:txBody>
      </p:sp>
      <p:graphicFrame>
        <p:nvGraphicFramePr>
          <p:cNvPr id="37" name="表格 36"/>
          <p:cNvGraphicFramePr>
            <a:graphicFrameLocks noGrp="1"/>
          </p:cNvGraphicFramePr>
          <p:nvPr/>
        </p:nvGraphicFramePr>
        <p:xfrm>
          <a:off x="428596" y="3097542"/>
          <a:ext cx="5429288" cy="1831662"/>
        </p:xfrm>
        <a:graphic>
          <a:graphicData uri="http://schemas.openxmlformats.org/drawingml/2006/table">
            <a:tbl>
              <a:tblPr firstRow="1" bandRow="1">
                <a:tableStyleId>{93296810-A885-4BE3-A3E7-6D5BEEA58F35}</a:tableStyleId>
              </a:tblPr>
              <a:tblGrid>
                <a:gridCol w="1571636"/>
                <a:gridCol w="1214446"/>
                <a:gridCol w="2643206"/>
              </a:tblGrid>
              <a:tr h="610554">
                <a:tc>
                  <a:txBody>
                    <a:bodyPr/>
                    <a:lstStyle/>
                    <a:p>
                      <a:pPr algn="ctr"/>
                      <a:r>
                        <a:rPr lang="zh-CN" altLang="en-US" sz="2000" b="1" dirty="0" smtClean="0">
                          <a:latin typeface="江西拙楷" pitchFamily="2" charset="-122"/>
                          <a:ea typeface="江西拙楷" pitchFamily="2" charset="-122"/>
                        </a:rPr>
                        <a:t>朝代</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b="1" dirty="0" smtClean="0">
                          <a:latin typeface="江西拙楷" pitchFamily="2" charset="-122"/>
                          <a:ea typeface="江西拙楷" pitchFamily="2" charset="-122"/>
                        </a:rPr>
                        <a:t>赋税制度</a:t>
                      </a: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b="1" dirty="0" smtClean="0">
                          <a:latin typeface="江西拙楷" pitchFamily="2" charset="-122"/>
                          <a:ea typeface="江西拙楷" pitchFamily="2" charset="-122"/>
                        </a:rPr>
                        <a:t>征税标准</a:t>
                      </a: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10554">
                <a:tc>
                  <a:txBody>
                    <a:bodyPr/>
                    <a:lstStyle/>
                    <a:p>
                      <a:pPr algn="ctr"/>
                      <a:r>
                        <a:rPr lang="zh-CN" altLang="en-US" sz="2000" b="1" dirty="0" smtClean="0">
                          <a:latin typeface="江西拙楷" pitchFamily="2" charset="-122"/>
                          <a:ea typeface="江西拙楷" pitchFamily="2" charset="-122"/>
                        </a:rPr>
                        <a:t>魏晋（孝文帝）</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10554">
                <a:tc>
                  <a:txBody>
                    <a:bodyPr/>
                    <a:lstStyle/>
                    <a:p>
                      <a:pPr algn="ctr"/>
                      <a:r>
                        <a:rPr lang="zh-CN" altLang="en-US" sz="2000" b="1" dirty="0" smtClean="0">
                          <a:latin typeface="江西拙楷" pitchFamily="2" charset="-122"/>
                          <a:ea typeface="江西拙楷" pitchFamily="2" charset="-122"/>
                        </a:rPr>
                        <a:t>唐前期</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8" name="文本框 2"/>
          <p:cNvSpPr txBox="1"/>
          <p:nvPr/>
        </p:nvSpPr>
        <p:spPr>
          <a:xfrm>
            <a:off x="2000232" y="3801968"/>
            <a:ext cx="1357322" cy="438582"/>
          </a:xfrm>
          <a:prstGeom prst="rect">
            <a:avLst/>
          </a:prstGeom>
          <a:noFill/>
        </p:spPr>
        <p:txBody>
          <a:bodyPr wrap="square" lIns="68580" tIns="34290" rIns="68580" bIns="34290" rtlCol="0">
            <a:spAutoFit/>
          </a:bodyPr>
          <a:lstStyle/>
          <a:p>
            <a:r>
              <a:rPr lang="zh-CN" altLang="en-US" sz="2400" b="1" dirty="0">
                <a:effectLst>
                  <a:outerShdw blurRad="38100" dist="38100" dir="2700000" algn="tl">
                    <a:srgbClr val="000000">
                      <a:alpha val="43137"/>
                    </a:srgbClr>
                  </a:outerShdw>
                </a:effectLst>
                <a:latin typeface="仿宋" pitchFamily="49" charset="-122"/>
                <a:ea typeface="仿宋" pitchFamily="49" charset="-122"/>
              </a:rPr>
              <a:t>租调制</a:t>
            </a:r>
          </a:p>
        </p:txBody>
      </p:sp>
      <p:sp>
        <p:nvSpPr>
          <p:cNvPr id="25" name="矩形 24">
            <a:extLst>
              <a:ext uri="{FF2B5EF4-FFF2-40B4-BE49-F238E27FC236}">
                <a16:creationId xmlns="" xmlns:a16="http://schemas.microsoft.com/office/drawing/2014/main" id="{2BBB61E8-1EA6-41B2-9258-8BFF50ADAD8A}"/>
              </a:ext>
            </a:extLst>
          </p:cNvPr>
          <p:cNvSpPr/>
          <p:nvPr/>
        </p:nvSpPr>
        <p:spPr>
          <a:xfrm>
            <a:off x="357158" y="808670"/>
            <a:ext cx="6643734" cy="2246769"/>
          </a:xfrm>
          <a:prstGeom prst="rect">
            <a:avLst/>
          </a:prstGeom>
          <a:solidFill>
            <a:schemeClr val="bg1">
              <a:lumMod val="85000"/>
            </a:schemeClr>
          </a:solidFill>
          <a:ln w="19050">
            <a:solidFill>
              <a:srgbClr val="C00000"/>
            </a:solidFill>
            <a:prstDash val="dash"/>
          </a:ln>
        </p:spPr>
        <p:txBody>
          <a:bodyPr wrap="square">
            <a:spAutoFit/>
          </a:bodyPr>
          <a:lstStyle/>
          <a:p>
            <a:r>
              <a:rPr lang="zh-CN" altLang="en-US" sz="2000" b="1" dirty="0" smtClean="0">
                <a:solidFill>
                  <a:srgbClr val="C00000"/>
                </a:solidFill>
                <a:latin typeface="黑体" pitchFamily="49" charset="-122"/>
                <a:ea typeface="黑体" pitchFamily="49" charset="-122"/>
              </a:rPr>
              <a:t>材料二：</a:t>
            </a:r>
            <a:r>
              <a:rPr lang="zh-CN" altLang="en-US" sz="2000" b="1" dirty="0" smtClean="0">
                <a:solidFill>
                  <a:srgbClr val="333333"/>
                </a:solidFill>
                <a:latin typeface="仿宋" pitchFamily="49" charset="-122"/>
                <a:ea typeface="仿宋" pitchFamily="49" charset="-122"/>
              </a:rPr>
              <a:t>（北魏孝文帝改革）“诸男夫十五以上受露田四十亩，妇人二十亩</a:t>
            </a:r>
            <a:r>
              <a:rPr lang="en-US" altLang="zh-CN" sz="2000" b="1" dirty="0" smtClean="0">
                <a:solidFill>
                  <a:srgbClr val="333333"/>
                </a:solidFill>
                <a:latin typeface="仿宋" pitchFamily="49" charset="-122"/>
                <a:ea typeface="仿宋" pitchFamily="49" charset="-122"/>
              </a:rPr>
              <a:t>……</a:t>
            </a:r>
            <a:r>
              <a:rPr lang="zh-CN" altLang="en-US" sz="2000" b="1" dirty="0" smtClean="0">
                <a:solidFill>
                  <a:srgbClr val="333333"/>
                </a:solidFill>
                <a:latin typeface="仿宋" pitchFamily="49" charset="-122"/>
                <a:ea typeface="仿宋" pitchFamily="49" charset="-122"/>
              </a:rPr>
              <a:t>老及身没则还田。</a:t>
            </a:r>
            <a:r>
              <a:rPr lang="en-US" altLang="zh-CN" sz="2000" b="1" dirty="0" smtClean="0">
                <a:solidFill>
                  <a:srgbClr val="333333"/>
                </a:solidFill>
                <a:latin typeface="仿宋" pitchFamily="49" charset="-122"/>
                <a:ea typeface="仿宋" pitchFamily="49" charset="-122"/>
              </a:rPr>
              <a:t>……</a:t>
            </a:r>
            <a:r>
              <a:rPr lang="zh-CN" altLang="en-US" sz="2000" b="1" dirty="0" smtClean="0">
                <a:solidFill>
                  <a:srgbClr val="333333"/>
                </a:solidFill>
                <a:latin typeface="仿宋" pitchFamily="49" charset="-122"/>
                <a:ea typeface="仿宋" pitchFamily="49" charset="-122"/>
              </a:rPr>
              <a:t>男夫给二十亩，课种桑五十株；桑田皆为世业，身终不还。</a:t>
            </a:r>
            <a:r>
              <a:rPr lang="zh-CN" altLang="en-US" sz="2000" b="1" dirty="0" smtClean="0">
                <a:solidFill>
                  <a:srgbClr val="C00000"/>
                </a:solidFill>
                <a:latin typeface="仿宋" pitchFamily="49" charset="-122"/>
                <a:ea typeface="仿宋" pitchFamily="49" charset="-122"/>
              </a:rPr>
              <a:t>受田农民承担定额租调</a:t>
            </a:r>
            <a:r>
              <a:rPr lang="en-US" altLang="zh-CN" sz="2000" b="1" dirty="0" smtClean="0">
                <a:solidFill>
                  <a:srgbClr val="333333"/>
                </a:solidFill>
                <a:latin typeface="仿宋" pitchFamily="49" charset="-122"/>
                <a:ea typeface="仿宋" pitchFamily="49" charset="-122"/>
              </a:rPr>
              <a:t>……</a:t>
            </a:r>
            <a:r>
              <a:rPr lang="zh-CN" altLang="en-US" sz="2000" b="1" dirty="0" smtClean="0">
                <a:solidFill>
                  <a:srgbClr val="333333"/>
                </a:solidFill>
                <a:latin typeface="仿宋" pitchFamily="49" charset="-122"/>
                <a:ea typeface="仿宋" pitchFamily="49" charset="-122"/>
              </a:rPr>
              <a:t>一</a:t>
            </a:r>
            <a:r>
              <a:rPr lang="zh-CN" altLang="en-US" sz="2000" b="1" dirty="0">
                <a:solidFill>
                  <a:srgbClr val="333333"/>
                </a:solidFill>
                <a:latin typeface="仿宋" pitchFamily="49" charset="-122"/>
                <a:ea typeface="仿宋" pitchFamily="49" charset="-122"/>
              </a:rPr>
              <a:t>夫一妇，调帛（或布）一匹、粟二石。民十五以上未娶者，四人出一夫一妇之</a:t>
            </a:r>
            <a:r>
              <a:rPr lang="zh-CN" altLang="en-US" sz="2000" b="1" dirty="0" smtClean="0">
                <a:solidFill>
                  <a:srgbClr val="333333"/>
                </a:solidFill>
                <a:latin typeface="仿宋" pitchFamily="49" charset="-122"/>
                <a:ea typeface="仿宋" pitchFamily="49" charset="-122"/>
              </a:rPr>
              <a:t>调</a:t>
            </a:r>
            <a:r>
              <a:rPr lang="en-US" altLang="zh-CN" sz="2000" b="1" dirty="0" smtClean="0">
                <a:solidFill>
                  <a:srgbClr val="333333"/>
                </a:solidFill>
                <a:latin typeface="仿宋" pitchFamily="49" charset="-122"/>
                <a:ea typeface="仿宋" pitchFamily="49" charset="-122"/>
              </a:rPr>
              <a:t>……</a:t>
            </a:r>
            <a:r>
              <a:rPr lang="zh-CN" altLang="en-US" sz="2000" b="1" dirty="0" smtClean="0">
                <a:solidFill>
                  <a:srgbClr val="333333"/>
                </a:solidFill>
                <a:latin typeface="仿宋" pitchFamily="49" charset="-122"/>
                <a:ea typeface="仿宋" pitchFamily="49" charset="-122"/>
              </a:rPr>
              <a:t>奴婢</a:t>
            </a:r>
            <a:r>
              <a:rPr lang="zh-CN" altLang="en-US" sz="2000" b="1" dirty="0">
                <a:solidFill>
                  <a:srgbClr val="333333"/>
                </a:solidFill>
                <a:latin typeface="仿宋" pitchFamily="49" charset="-122"/>
                <a:ea typeface="仿宋" pitchFamily="49" charset="-122"/>
              </a:rPr>
              <a:t>八人，耕牛</a:t>
            </a:r>
            <a:r>
              <a:rPr lang="en-US" altLang="zh-CN" sz="2000" b="1" dirty="0">
                <a:solidFill>
                  <a:srgbClr val="333333"/>
                </a:solidFill>
                <a:latin typeface="仿宋" pitchFamily="49" charset="-122"/>
                <a:ea typeface="仿宋" pitchFamily="49" charset="-122"/>
              </a:rPr>
              <a:t>20</a:t>
            </a:r>
            <a:r>
              <a:rPr lang="zh-CN" altLang="en-US" sz="2000" b="1" dirty="0">
                <a:solidFill>
                  <a:srgbClr val="333333"/>
                </a:solidFill>
                <a:latin typeface="仿宋" pitchFamily="49" charset="-122"/>
                <a:ea typeface="仿宋" pitchFamily="49" charset="-122"/>
              </a:rPr>
              <a:t>头，亦出一夫一妇之调</a:t>
            </a:r>
            <a:r>
              <a:rPr lang="zh-CN" altLang="en-US" sz="2000" b="1" dirty="0" smtClean="0">
                <a:solidFill>
                  <a:srgbClr val="333333"/>
                </a:solidFill>
                <a:latin typeface="仿宋" pitchFamily="49" charset="-122"/>
                <a:ea typeface="仿宋" pitchFamily="49" charset="-122"/>
              </a:rPr>
              <a:t>。</a:t>
            </a:r>
            <a:endParaRPr lang="en-US" altLang="zh-CN" sz="2000" b="1" dirty="0" smtClean="0">
              <a:solidFill>
                <a:srgbClr val="333333"/>
              </a:solidFill>
              <a:latin typeface="仿宋" pitchFamily="49" charset="-122"/>
              <a:ea typeface="仿宋" pitchFamily="49" charset="-122"/>
            </a:endParaRPr>
          </a:p>
          <a:p>
            <a:pPr algn="r"/>
            <a:r>
              <a:rPr lang="en-US" altLang="zh-CN" sz="2000" dirty="0" smtClean="0">
                <a:latin typeface="黑体" pitchFamily="49" charset="-122"/>
                <a:ea typeface="黑体" pitchFamily="49" charset="-122"/>
              </a:rPr>
              <a:t>——《</a:t>
            </a:r>
            <a:r>
              <a:rPr lang="zh-CN" altLang="en-US" sz="2000" dirty="0">
                <a:latin typeface="黑体" pitchFamily="49" charset="-122"/>
                <a:ea typeface="黑体" pitchFamily="49" charset="-122"/>
              </a:rPr>
              <a:t>魏书</a:t>
            </a:r>
            <a:r>
              <a:rPr lang="en-US" altLang="zh-CN" sz="2000" dirty="0">
                <a:latin typeface="黑体" pitchFamily="49" charset="-122"/>
                <a:ea typeface="黑体" pitchFamily="49" charset="-122"/>
              </a:rPr>
              <a:t>·</a:t>
            </a:r>
            <a:r>
              <a:rPr lang="zh-CN" altLang="en-US" sz="2000" dirty="0">
                <a:latin typeface="黑体" pitchFamily="49" charset="-122"/>
                <a:ea typeface="黑体" pitchFamily="49" charset="-122"/>
              </a:rPr>
              <a:t>食货志</a:t>
            </a:r>
            <a:r>
              <a:rPr lang="en-US" altLang="zh-CN" sz="2000" dirty="0">
                <a:latin typeface="黑体" pitchFamily="49" charset="-122"/>
                <a:ea typeface="黑体" pitchFamily="49" charset="-122"/>
              </a:rPr>
              <a:t>》</a:t>
            </a:r>
            <a:endParaRPr lang="zh-CN" altLang="en-US" sz="2000" dirty="0">
              <a:latin typeface="黑体" pitchFamily="49" charset="-122"/>
              <a:ea typeface="黑体" pitchFamily="49" charset="-122"/>
            </a:endParaRPr>
          </a:p>
        </p:txBody>
      </p:sp>
      <p:grpSp>
        <p:nvGrpSpPr>
          <p:cNvPr id="47" name="组合 46"/>
          <p:cNvGrpSpPr/>
          <p:nvPr/>
        </p:nvGrpSpPr>
        <p:grpSpPr>
          <a:xfrm>
            <a:off x="6572264" y="-71456"/>
            <a:ext cx="3284189" cy="2920205"/>
            <a:chOff x="2032702" y="2714624"/>
            <a:chExt cx="2985625" cy="2545820"/>
          </a:xfrm>
        </p:grpSpPr>
        <p:pic>
          <p:nvPicPr>
            <p:cNvPr id="48" name="图片 47"/>
            <p:cNvPicPr>
              <a:picLocks noChangeAspect="1"/>
            </p:cNvPicPr>
            <p:nvPr/>
          </p:nvPicPr>
          <p:blipFill>
            <a:blip r:embed="rId3" cstate="print">
              <a:clrChange>
                <a:clrFrom>
                  <a:srgbClr val="FFFFFF"/>
                </a:clrFrom>
                <a:clrTo>
                  <a:srgbClr val="FFFFFF">
                    <a:alpha val="0"/>
                  </a:srgbClr>
                </a:clrTo>
              </a:clrChange>
            </a:blip>
            <a:stretch>
              <a:fillRect/>
            </a:stretch>
          </p:blipFill>
          <p:spPr>
            <a:xfrm rot="16200000">
              <a:off x="2531711" y="2345504"/>
              <a:ext cx="2117496" cy="2855736"/>
            </a:xfrm>
            <a:prstGeom prst="rect">
              <a:avLst/>
            </a:prstGeom>
            <a:ln>
              <a:noFill/>
            </a:ln>
          </p:spPr>
        </p:pic>
        <p:sp>
          <p:nvSpPr>
            <p:cNvPr id="52" name="文本框 19"/>
            <p:cNvSpPr txBox="1"/>
            <p:nvPr/>
          </p:nvSpPr>
          <p:spPr>
            <a:xfrm>
              <a:off x="2032702" y="4696976"/>
              <a:ext cx="2857518" cy="563468"/>
            </a:xfrm>
            <a:prstGeom prst="rect">
              <a:avLst/>
            </a:prstGeom>
            <a:noFill/>
          </p:spPr>
          <p:txBody>
            <a:bodyPr wrap="square" rtlCol="0">
              <a:spAutoFit/>
            </a:bodyPr>
            <a:lstStyle/>
            <a:p>
              <a:pPr algn="ctr"/>
              <a:r>
                <a:rPr lang="zh-CN" altLang="en-US" b="1" dirty="0" smtClean="0">
                  <a:latin typeface="仿宋" pitchFamily="49" charset="-122"/>
                  <a:ea typeface="仿宋" pitchFamily="49" charset="-122"/>
                  <a:sym typeface="+mn-ea"/>
                </a:rPr>
                <a:t>北魏孝文帝改革</a:t>
              </a:r>
              <a:endParaRPr lang="en-US" altLang="zh-CN" b="1" dirty="0" smtClean="0">
                <a:latin typeface="仿宋" pitchFamily="49" charset="-122"/>
                <a:ea typeface="仿宋" pitchFamily="49" charset="-122"/>
                <a:sym typeface="+mn-ea"/>
              </a:endParaRPr>
            </a:p>
            <a:p>
              <a:pPr algn="ctr"/>
              <a:r>
                <a:rPr lang="zh-CN" altLang="en-US" b="1" dirty="0" smtClean="0">
                  <a:latin typeface="仿宋" pitchFamily="49" charset="-122"/>
                  <a:ea typeface="仿宋" pitchFamily="49" charset="-122"/>
                  <a:sym typeface="+mn-ea"/>
                </a:rPr>
                <a:t>以</a:t>
              </a:r>
              <a:r>
                <a:rPr lang="zh-CN" altLang="en-US" b="1" dirty="0" smtClean="0">
                  <a:solidFill>
                    <a:srgbClr val="FF0000"/>
                  </a:solidFill>
                  <a:latin typeface="江西拙楷" pitchFamily="2" charset="-122"/>
                  <a:ea typeface="江西拙楷" pitchFamily="2" charset="-122"/>
                  <a:sym typeface="+mn-ea"/>
                </a:rPr>
                <a:t>均田制</a:t>
              </a:r>
              <a:r>
                <a:rPr lang="zh-CN" altLang="en-US" b="1" dirty="0" smtClean="0">
                  <a:latin typeface="仿宋" pitchFamily="49" charset="-122"/>
                  <a:ea typeface="仿宋" pitchFamily="49" charset="-122"/>
                  <a:sym typeface="+mn-ea"/>
                </a:rPr>
                <a:t>为基础</a:t>
              </a:r>
              <a:endParaRPr lang="zh-CN" altLang="en-US" b="1" dirty="0">
                <a:latin typeface="仿宋" pitchFamily="49" charset="-122"/>
                <a:ea typeface="仿宋" pitchFamily="49" charset="-122"/>
                <a:sym typeface="+mn-ea"/>
              </a:endParaRPr>
            </a:p>
          </p:txBody>
        </p:sp>
      </p:grpSp>
      <p:sp>
        <p:nvSpPr>
          <p:cNvPr id="14" name="矩形 13"/>
          <p:cNvSpPr/>
          <p:nvPr/>
        </p:nvSpPr>
        <p:spPr>
          <a:xfrm>
            <a:off x="5643570" y="3643320"/>
            <a:ext cx="3539752" cy="707886"/>
          </a:xfrm>
          <a:prstGeom prst="rect">
            <a:avLst/>
          </a:prstGeom>
        </p:spPr>
        <p:txBody>
          <a:bodyPr wrap="none">
            <a:spAutoFit/>
          </a:bodyPr>
          <a:lstStyle/>
          <a:p>
            <a:pPr lvl="0"/>
            <a:r>
              <a:rPr lang="zh-CN" altLang="en-US" sz="2000" b="1" dirty="0" smtClean="0">
                <a:solidFill>
                  <a:srgbClr val="FF0000"/>
                </a:solidFill>
                <a:effectLst>
                  <a:outerShdw blurRad="38100" dist="38100" dir="2700000" algn="tl">
                    <a:srgbClr val="000000">
                      <a:alpha val="43137"/>
                    </a:srgbClr>
                  </a:outerShdw>
                </a:effectLst>
                <a:latin typeface="仿宋" pitchFamily="49" charset="-122"/>
                <a:ea typeface="仿宋" pitchFamily="49" charset="-122"/>
              </a:rPr>
              <a:t>（以均田制接受的土地为基础</a:t>
            </a:r>
            <a:endParaRPr lang="en-US" altLang="zh-CN" sz="2000" b="1" dirty="0" smtClean="0">
              <a:solidFill>
                <a:srgbClr val="FF0000"/>
              </a:solidFill>
              <a:effectLst>
                <a:outerShdw blurRad="38100" dist="38100" dir="2700000" algn="tl">
                  <a:srgbClr val="000000">
                    <a:alpha val="43137"/>
                  </a:srgbClr>
                </a:outerShdw>
              </a:effectLst>
              <a:latin typeface="仿宋" pitchFamily="49" charset="-122"/>
              <a:ea typeface="仿宋" pitchFamily="49" charset="-122"/>
            </a:endParaRPr>
          </a:p>
          <a:p>
            <a:pPr lvl="0"/>
            <a:r>
              <a:rPr lang="zh-CN" altLang="en-US" sz="2000" b="1" dirty="0" smtClean="0">
                <a:solidFill>
                  <a:srgbClr val="FF0000"/>
                </a:solidFill>
                <a:effectLst>
                  <a:outerShdw blurRad="38100" dist="38100" dir="2700000" algn="tl">
                    <a:srgbClr val="000000">
                      <a:alpha val="43137"/>
                    </a:srgbClr>
                  </a:outerShdw>
                </a:effectLst>
                <a:latin typeface="仿宋" pitchFamily="49" charset="-122"/>
                <a:ea typeface="仿宋" pitchFamily="49" charset="-122"/>
              </a:rPr>
              <a:t>成年男子负担一定徭役）</a:t>
            </a:r>
            <a:endParaRPr lang="zh-CN" altLang="en-US" sz="2000" b="1" dirty="0">
              <a:solidFill>
                <a:srgbClr val="FF0000"/>
              </a:solidFill>
              <a:effectLst>
                <a:outerShdw blurRad="38100" dist="38100" dir="2700000" algn="tl">
                  <a:srgbClr val="000000">
                    <a:alpha val="43137"/>
                  </a:srgbClr>
                </a:outerShdw>
              </a:effectLst>
              <a:latin typeface="仿宋" pitchFamily="49" charset="-122"/>
              <a:ea typeface="仿宋" pitchFamily="49" charset="-122"/>
            </a:endParaRPr>
          </a:p>
        </p:txBody>
      </p:sp>
      <p:sp>
        <p:nvSpPr>
          <p:cNvPr id="15" name="文本框 31"/>
          <p:cNvSpPr txBox="1"/>
          <p:nvPr/>
        </p:nvSpPr>
        <p:spPr>
          <a:xfrm>
            <a:off x="3214678" y="3776242"/>
            <a:ext cx="2866600" cy="438582"/>
          </a:xfrm>
          <a:prstGeom prst="rect">
            <a:avLst/>
          </a:prstGeom>
          <a:noFill/>
        </p:spPr>
        <p:txBody>
          <a:bodyPr wrap="square" lIns="68580" tIns="34290" rIns="68580" bIns="34290" rtlCol="0">
            <a:spAutoFit/>
          </a:bodyPr>
          <a:lstStyle/>
          <a:p>
            <a:r>
              <a:rPr lang="zh-CN" altLang="en-US" sz="2400" b="1" dirty="0">
                <a:effectLst>
                  <a:outerShdw blurRad="38100" dist="38100" dir="2700000" algn="tl">
                    <a:srgbClr val="000000">
                      <a:alpha val="43137"/>
                    </a:srgbClr>
                  </a:outerShdw>
                </a:effectLst>
                <a:latin typeface="仿宋" pitchFamily="49" charset="-122"/>
                <a:ea typeface="仿宋" pitchFamily="49" charset="-122"/>
              </a:rPr>
              <a:t>按</a:t>
            </a:r>
            <a:r>
              <a:rPr lang="zh-CN" altLang="en-US" sz="2400" b="1" dirty="0">
                <a:solidFill>
                  <a:srgbClr val="C00000"/>
                </a:solidFill>
                <a:effectLst>
                  <a:outerShdw blurRad="38100" dist="38100" dir="2700000" algn="tl">
                    <a:srgbClr val="000000">
                      <a:alpha val="43137"/>
                    </a:srgbClr>
                  </a:outerShdw>
                </a:effectLst>
                <a:latin typeface="仿宋" pitchFamily="49" charset="-122"/>
                <a:ea typeface="仿宋" pitchFamily="49" charset="-122"/>
              </a:rPr>
              <a:t>户</a:t>
            </a:r>
            <a:r>
              <a:rPr lang="zh-CN" altLang="en-US" sz="2400" b="1" dirty="0">
                <a:effectLst>
                  <a:outerShdw blurRad="38100" dist="38100" dir="2700000" algn="tl">
                    <a:srgbClr val="000000">
                      <a:alpha val="43137"/>
                    </a:srgbClr>
                  </a:outerShdw>
                </a:effectLst>
                <a:latin typeface="仿宋" pitchFamily="49" charset="-122"/>
                <a:ea typeface="仿宋" pitchFamily="49" charset="-122"/>
              </a:rPr>
              <a:t>征收粮和绢帛</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horizont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up)">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本框 2"/>
          <p:cNvSpPr txBox="1"/>
          <p:nvPr/>
        </p:nvSpPr>
        <p:spPr>
          <a:xfrm>
            <a:off x="285720" y="214296"/>
            <a:ext cx="3252301" cy="410573"/>
          </a:xfrm>
          <a:prstGeom prst="rect">
            <a:avLst/>
          </a:prstGeom>
          <a:noFill/>
        </p:spPr>
        <p:txBody>
          <a:bodyPr wrap="square" lIns="71321" tIns="35661" rIns="71321" bIns="35661" rtlCol="0">
            <a:spAutoFit/>
          </a:bodyPr>
          <a:lstStyle/>
          <a:p>
            <a:pPr algn="l"/>
            <a:r>
              <a:rPr lang="en-US" altLang="zh-CN" sz="2200" b="1" dirty="0" smtClean="0">
                <a:latin typeface="江西拙楷" pitchFamily="2" charset="-122"/>
                <a:ea typeface="江西拙楷" pitchFamily="2" charset="-122"/>
              </a:rPr>
              <a:t>3.2  </a:t>
            </a:r>
            <a:r>
              <a:rPr lang="zh-CN" altLang="en-US" sz="2200" b="1" dirty="0" smtClean="0">
                <a:latin typeface="江西拙楷" pitchFamily="2" charset="-122"/>
                <a:ea typeface="江西拙楷" pitchFamily="2" charset="-122"/>
              </a:rPr>
              <a:t>租庸调制</a:t>
            </a:r>
            <a:r>
              <a:rPr lang="en-US" altLang="zh-CN" sz="2200" b="1" dirty="0" smtClean="0">
                <a:latin typeface="江西拙楷" pitchFamily="2" charset="-122"/>
                <a:ea typeface="江西拙楷" pitchFamily="2" charset="-122"/>
              </a:rPr>
              <a:t> </a:t>
            </a:r>
            <a:endParaRPr lang="zh-CN" altLang="en-US" sz="2200" b="1" dirty="0">
              <a:latin typeface="江西拙楷" pitchFamily="2" charset="-122"/>
              <a:ea typeface="江西拙楷" pitchFamily="2" charset="-122"/>
            </a:endParaRPr>
          </a:p>
        </p:txBody>
      </p:sp>
      <p:graphicFrame>
        <p:nvGraphicFramePr>
          <p:cNvPr id="37" name="表格 36"/>
          <p:cNvGraphicFramePr>
            <a:graphicFrameLocks noGrp="1"/>
          </p:cNvGraphicFramePr>
          <p:nvPr/>
        </p:nvGraphicFramePr>
        <p:xfrm>
          <a:off x="428596" y="2668914"/>
          <a:ext cx="5429288" cy="1831662"/>
        </p:xfrm>
        <a:graphic>
          <a:graphicData uri="http://schemas.openxmlformats.org/drawingml/2006/table">
            <a:tbl>
              <a:tblPr firstRow="1" bandRow="1">
                <a:tableStyleId>{93296810-A885-4BE3-A3E7-6D5BEEA58F35}</a:tableStyleId>
              </a:tblPr>
              <a:tblGrid>
                <a:gridCol w="1357322"/>
                <a:gridCol w="1428760"/>
                <a:gridCol w="2643206"/>
              </a:tblGrid>
              <a:tr h="610554">
                <a:tc>
                  <a:txBody>
                    <a:bodyPr/>
                    <a:lstStyle/>
                    <a:p>
                      <a:pPr algn="ctr"/>
                      <a:r>
                        <a:rPr lang="zh-CN" altLang="en-US" sz="2000" b="1" dirty="0" smtClean="0">
                          <a:latin typeface="江西拙楷" pitchFamily="2" charset="-122"/>
                          <a:ea typeface="江西拙楷" pitchFamily="2" charset="-122"/>
                        </a:rPr>
                        <a:t>朝代</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b="1" dirty="0" smtClean="0">
                          <a:latin typeface="江西拙楷" pitchFamily="2" charset="-122"/>
                          <a:ea typeface="江西拙楷" pitchFamily="2" charset="-122"/>
                        </a:rPr>
                        <a:t>赋税制度</a:t>
                      </a: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b="1" dirty="0" smtClean="0">
                          <a:latin typeface="江西拙楷" pitchFamily="2" charset="-122"/>
                          <a:ea typeface="江西拙楷" pitchFamily="2" charset="-122"/>
                        </a:rPr>
                        <a:t>征税标准</a:t>
                      </a: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10554">
                <a:tc>
                  <a:txBody>
                    <a:bodyPr/>
                    <a:lstStyle/>
                    <a:p>
                      <a:pPr algn="ctr"/>
                      <a:r>
                        <a:rPr lang="zh-CN" altLang="en-US" sz="2000" b="1" dirty="0" smtClean="0">
                          <a:latin typeface="江西拙楷" pitchFamily="2" charset="-122"/>
                          <a:ea typeface="江西拙楷" pitchFamily="2" charset="-122"/>
                        </a:rPr>
                        <a:t>魏晋</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10554">
                <a:tc>
                  <a:txBody>
                    <a:bodyPr/>
                    <a:lstStyle/>
                    <a:p>
                      <a:pPr algn="ctr"/>
                      <a:r>
                        <a:rPr lang="zh-CN" altLang="en-US" sz="2000" b="1" dirty="0" smtClean="0">
                          <a:latin typeface="江西拙楷" pitchFamily="2" charset="-122"/>
                          <a:ea typeface="江西拙楷" pitchFamily="2" charset="-122"/>
                        </a:rPr>
                        <a:t>唐前期</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8" name="文本框 2"/>
          <p:cNvSpPr txBox="1"/>
          <p:nvPr/>
        </p:nvSpPr>
        <p:spPr>
          <a:xfrm>
            <a:off x="2000232" y="3373340"/>
            <a:ext cx="1357322" cy="438582"/>
          </a:xfrm>
          <a:prstGeom prst="rect">
            <a:avLst/>
          </a:prstGeom>
          <a:noFill/>
        </p:spPr>
        <p:txBody>
          <a:bodyPr wrap="square" lIns="68580" tIns="34290" rIns="68580" bIns="34290" rtlCol="0">
            <a:spAutoFit/>
          </a:bodyPr>
          <a:lstStyle/>
          <a:p>
            <a:r>
              <a:rPr lang="zh-CN" altLang="en-US" sz="2400" b="1" dirty="0">
                <a:effectLst>
                  <a:outerShdw blurRad="38100" dist="38100" dir="2700000" algn="tl">
                    <a:srgbClr val="000000">
                      <a:alpha val="43137"/>
                    </a:srgbClr>
                  </a:outerShdw>
                </a:effectLst>
                <a:latin typeface="仿宋" pitchFamily="49" charset="-122"/>
                <a:ea typeface="仿宋" pitchFamily="49" charset="-122"/>
              </a:rPr>
              <a:t>租调制</a:t>
            </a:r>
          </a:p>
        </p:txBody>
      </p:sp>
      <p:sp>
        <p:nvSpPr>
          <p:cNvPr id="44" name="文本框 31"/>
          <p:cNvSpPr txBox="1"/>
          <p:nvPr/>
        </p:nvSpPr>
        <p:spPr>
          <a:xfrm>
            <a:off x="3214678" y="3383294"/>
            <a:ext cx="2866600" cy="438582"/>
          </a:xfrm>
          <a:prstGeom prst="rect">
            <a:avLst/>
          </a:prstGeom>
          <a:noFill/>
        </p:spPr>
        <p:txBody>
          <a:bodyPr wrap="square" lIns="68580" tIns="34290" rIns="68580" bIns="34290" rtlCol="0">
            <a:spAutoFit/>
          </a:bodyPr>
          <a:lstStyle/>
          <a:p>
            <a:r>
              <a:rPr lang="zh-CN" altLang="en-US" sz="2400" b="1" dirty="0">
                <a:effectLst>
                  <a:outerShdw blurRad="38100" dist="38100" dir="2700000" algn="tl">
                    <a:srgbClr val="000000">
                      <a:alpha val="43137"/>
                    </a:srgbClr>
                  </a:outerShdw>
                </a:effectLst>
                <a:latin typeface="仿宋" pitchFamily="49" charset="-122"/>
                <a:ea typeface="仿宋" pitchFamily="49" charset="-122"/>
              </a:rPr>
              <a:t>按</a:t>
            </a:r>
            <a:r>
              <a:rPr lang="zh-CN" altLang="en-US" sz="2400" b="1" dirty="0">
                <a:solidFill>
                  <a:srgbClr val="C00000"/>
                </a:solidFill>
                <a:effectLst>
                  <a:outerShdw blurRad="38100" dist="38100" dir="2700000" algn="tl">
                    <a:srgbClr val="000000">
                      <a:alpha val="43137"/>
                    </a:srgbClr>
                  </a:outerShdw>
                </a:effectLst>
                <a:latin typeface="仿宋" pitchFamily="49" charset="-122"/>
                <a:ea typeface="仿宋" pitchFamily="49" charset="-122"/>
              </a:rPr>
              <a:t>户</a:t>
            </a:r>
            <a:r>
              <a:rPr lang="zh-CN" altLang="en-US" sz="2400" b="1" dirty="0">
                <a:effectLst>
                  <a:outerShdw blurRad="38100" dist="38100" dir="2700000" algn="tl">
                    <a:srgbClr val="000000">
                      <a:alpha val="43137"/>
                    </a:srgbClr>
                  </a:outerShdw>
                </a:effectLst>
                <a:latin typeface="仿宋" pitchFamily="49" charset="-122"/>
                <a:ea typeface="仿宋" pitchFamily="49" charset="-122"/>
              </a:rPr>
              <a:t>征收粮和绢帛</a:t>
            </a:r>
          </a:p>
        </p:txBody>
      </p:sp>
      <p:sp>
        <p:nvSpPr>
          <p:cNvPr id="14" name="矩形 13">
            <a:extLst>
              <a:ext uri="{FF2B5EF4-FFF2-40B4-BE49-F238E27FC236}">
                <a16:creationId xmlns="" xmlns:a16="http://schemas.microsoft.com/office/drawing/2014/main" id="{98B5474A-B593-4DB6-B6DA-3F216CD15E55}"/>
              </a:ext>
            </a:extLst>
          </p:cNvPr>
          <p:cNvSpPr/>
          <p:nvPr/>
        </p:nvSpPr>
        <p:spPr>
          <a:xfrm>
            <a:off x="357158" y="1071552"/>
            <a:ext cx="6429420" cy="1323439"/>
          </a:xfrm>
          <a:prstGeom prst="rect">
            <a:avLst/>
          </a:prstGeom>
          <a:solidFill>
            <a:schemeClr val="bg1">
              <a:lumMod val="85000"/>
            </a:schemeClr>
          </a:solidFill>
          <a:ln w="19050">
            <a:solidFill>
              <a:srgbClr val="C00000"/>
            </a:solidFill>
            <a:prstDash val="dash"/>
          </a:ln>
        </p:spPr>
        <p:txBody>
          <a:bodyPr wrap="square">
            <a:spAutoFit/>
          </a:bodyPr>
          <a:lstStyle/>
          <a:p>
            <a:r>
              <a:rPr lang="zh-CN" altLang="en-US" sz="2000" b="1" dirty="0">
                <a:solidFill>
                  <a:srgbClr val="C00000"/>
                </a:solidFill>
                <a:latin typeface="黑体" pitchFamily="49" charset="-122"/>
                <a:ea typeface="黑体" pitchFamily="49" charset="-122"/>
              </a:rPr>
              <a:t>材料三：</a:t>
            </a:r>
            <a:r>
              <a:rPr lang="zh-CN" altLang="en-US" sz="2000" b="1" dirty="0">
                <a:latin typeface="仿宋" pitchFamily="49" charset="-122"/>
                <a:ea typeface="仿宋" pitchFamily="49" charset="-122"/>
              </a:rPr>
              <a:t>赋役之法：每</a:t>
            </a:r>
            <a:r>
              <a:rPr lang="zh-CN" altLang="en-US" sz="2000" b="1" dirty="0">
                <a:solidFill>
                  <a:srgbClr val="FF0000"/>
                </a:solidFill>
                <a:latin typeface="仿宋" pitchFamily="49" charset="-122"/>
                <a:ea typeface="仿宋" pitchFamily="49" charset="-122"/>
              </a:rPr>
              <a:t>丁</a:t>
            </a:r>
            <a:r>
              <a:rPr lang="zh-CN" altLang="en-US" sz="2000" b="1" dirty="0">
                <a:latin typeface="仿宋" pitchFamily="49" charset="-122"/>
                <a:ea typeface="仿宋" pitchFamily="49" charset="-122"/>
              </a:rPr>
              <a:t>岁入租粟二石。</a:t>
            </a:r>
            <a:r>
              <a:rPr lang="zh-CN" altLang="en-US" sz="2000" b="1" dirty="0">
                <a:solidFill>
                  <a:srgbClr val="FF0000"/>
                </a:solidFill>
                <a:latin typeface="仿宋" pitchFamily="49" charset="-122"/>
                <a:ea typeface="仿宋" pitchFamily="49" charset="-122"/>
              </a:rPr>
              <a:t>调</a:t>
            </a:r>
            <a:r>
              <a:rPr lang="zh-CN" altLang="en-US" sz="2000" b="1" dirty="0">
                <a:latin typeface="仿宋" pitchFamily="49" charset="-122"/>
                <a:ea typeface="仿宋" pitchFamily="49" charset="-122"/>
              </a:rPr>
              <a:t>则随乡土所产，绫、绢、各二丈，布加五分之一</a:t>
            </a:r>
            <a:r>
              <a:rPr lang="zh-CN" altLang="en-US" sz="2000" b="1" dirty="0" smtClean="0">
                <a:latin typeface="仿宋" pitchFamily="49" charset="-122"/>
                <a:ea typeface="仿宋" pitchFamily="49" charset="-122"/>
              </a:rPr>
              <a:t>。</a:t>
            </a:r>
            <a:r>
              <a:rPr lang="en-US" altLang="zh-CN" sz="2000" b="1" dirty="0" smtClean="0">
                <a:latin typeface="仿宋" pitchFamily="49" charset="-122"/>
                <a:ea typeface="仿宋" pitchFamily="49" charset="-122"/>
              </a:rPr>
              <a:t>……</a:t>
            </a:r>
            <a:r>
              <a:rPr lang="zh-CN" altLang="en-US" sz="2000" b="1" dirty="0" smtClean="0">
                <a:latin typeface="仿宋" pitchFamily="49" charset="-122"/>
                <a:ea typeface="仿宋" pitchFamily="49" charset="-122"/>
              </a:rPr>
              <a:t>凡</a:t>
            </a:r>
            <a:r>
              <a:rPr lang="zh-CN" altLang="en-US" sz="2000" b="1" dirty="0" smtClean="0">
                <a:solidFill>
                  <a:srgbClr val="FF0000"/>
                </a:solidFill>
                <a:latin typeface="仿宋" pitchFamily="49" charset="-122"/>
                <a:ea typeface="仿宋" pitchFamily="49" charset="-122"/>
              </a:rPr>
              <a:t>丁</a:t>
            </a:r>
            <a:r>
              <a:rPr lang="zh-CN" altLang="en-US" sz="2000" b="1" dirty="0">
                <a:solidFill>
                  <a:srgbClr val="FF0000"/>
                </a:solidFill>
                <a:latin typeface="仿宋" pitchFamily="49" charset="-122"/>
                <a:ea typeface="仿宋" pitchFamily="49" charset="-122"/>
              </a:rPr>
              <a:t>，岁役二旬。若不役，则收其庸，</a:t>
            </a:r>
            <a:r>
              <a:rPr lang="zh-CN" altLang="en-US" sz="2000" b="1" dirty="0">
                <a:latin typeface="仿宋" pitchFamily="49" charset="-122"/>
                <a:ea typeface="仿宋" pitchFamily="49" charset="-122"/>
              </a:rPr>
              <a:t>每日三尺</a:t>
            </a:r>
            <a:r>
              <a:rPr lang="zh-CN" altLang="en-US" sz="2000" b="1" dirty="0" smtClean="0">
                <a:latin typeface="仿宋" pitchFamily="49" charset="-122"/>
                <a:ea typeface="仿宋" pitchFamily="49" charset="-122"/>
              </a:rPr>
              <a:t>。</a:t>
            </a:r>
            <a:endParaRPr lang="en-US" altLang="zh-CN" sz="2000" b="1" dirty="0" smtClean="0">
              <a:latin typeface="仿宋" pitchFamily="49" charset="-122"/>
              <a:ea typeface="仿宋" pitchFamily="49" charset="-122"/>
            </a:endParaRPr>
          </a:p>
          <a:p>
            <a:pPr algn="r"/>
            <a:r>
              <a:rPr lang="en-US" altLang="zh-CN" sz="2000" b="1" dirty="0">
                <a:latin typeface="仿宋" pitchFamily="49" charset="-122"/>
                <a:ea typeface="仿宋" pitchFamily="49" charset="-122"/>
              </a:rPr>
              <a:t>				</a:t>
            </a:r>
            <a:r>
              <a:rPr lang="en-US" altLang="zh-CN" sz="2000" dirty="0" smtClean="0">
                <a:latin typeface="黑体" pitchFamily="49" charset="-122"/>
                <a:ea typeface="黑体" pitchFamily="49" charset="-122"/>
              </a:rPr>
              <a:t>—《</a:t>
            </a:r>
            <a:r>
              <a:rPr lang="zh-CN" altLang="en-US" sz="2000" dirty="0">
                <a:latin typeface="黑体" pitchFamily="49" charset="-122"/>
                <a:ea typeface="黑体" pitchFamily="49" charset="-122"/>
              </a:rPr>
              <a:t>旧唐书</a:t>
            </a:r>
            <a:r>
              <a:rPr lang="en-US" altLang="zh-CN" sz="2000" dirty="0">
                <a:latin typeface="黑体" pitchFamily="49" charset="-122"/>
                <a:ea typeface="黑体" pitchFamily="49" charset="-122"/>
              </a:rPr>
              <a:t>·</a:t>
            </a:r>
            <a:r>
              <a:rPr lang="zh-CN" altLang="en-US" sz="2000" dirty="0">
                <a:latin typeface="黑体" pitchFamily="49" charset="-122"/>
                <a:ea typeface="黑体" pitchFamily="49" charset="-122"/>
              </a:rPr>
              <a:t>食货志</a:t>
            </a:r>
            <a:r>
              <a:rPr lang="en-US" altLang="zh-CN" sz="2000" dirty="0">
                <a:latin typeface="黑体" pitchFamily="49" charset="-122"/>
                <a:ea typeface="黑体" pitchFamily="49" charset="-122"/>
              </a:rPr>
              <a:t>》</a:t>
            </a:r>
            <a:endParaRPr lang="zh-CN" altLang="en-US" sz="2000" dirty="0">
              <a:latin typeface="黑体" pitchFamily="49" charset="-122"/>
              <a:ea typeface="黑体" pitchFamily="49" charset="-122"/>
            </a:endParaRPr>
          </a:p>
        </p:txBody>
      </p:sp>
      <p:sp>
        <p:nvSpPr>
          <p:cNvPr id="15" name="文本框 32"/>
          <p:cNvSpPr txBox="1"/>
          <p:nvPr/>
        </p:nvSpPr>
        <p:spPr>
          <a:xfrm>
            <a:off x="1785918" y="3990556"/>
            <a:ext cx="1536876" cy="438582"/>
          </a:xfrm>
          <a:prstGeom prst="rect">
            <a:avLst/>
          </a:prstGeom>
          <a:noFill/>
        </p:spPr>
        <p:txBody>
          <a:bodyPr wrap="square" lIns="68580" tIns="34290" rIns="68580" bIns="34290" rtlCol="0">
            <a:spAutoFit/>
          </a:bodyPr>
          <a:lstStyle/>
          <a:p>
            <a:r>
              <a:rPr lang="zh-CN" altLang="en-US" sz="2400" b="1" dirty="0">
                <a:effectLst>
                  <a:outerShdw blurRad="38100" dist="38100" dir="2700000" algn="tl">
                    <a:srgbClr val="000000">
                      <a:alpha val="43137"/>
                    </a:srgbClr>
                  </a:outerShdw>
                </a:effectLst>
                <a:latin typeface="仿宋" pitchFamily="49" charset="-122"/>
                <a:ea typeface="仿宋" pitchFamily="49" charset="-122"/>
              </a:rPr>
              <a:t>租</a:t>
            </a:r>
            <a:r>
              <a:rPr lang="zh-CN" altLang="en-US" sz="2400" b="1" dirty="0">
                <a:solidFill>
                  <a:schemeClr val="accent2"/>
                </a:solidFill>
                <a:effectLst>
                  <a:outerShdw blurRad="38100" dist="38100" dir="2700000" algn="tl">
                    <a:srgbClr val="000000">
                      <a:alpha val="43137"/>
                    </a:srgbClr>
                  </a:outerShdw>
                </a:effectLst>
                <a:latin typeface="仿宋" pitchFamily="49" charset="-122"/>
                <a:ea typeface="仿宋" pitchFamily="49" charset="-122"/>
              </a:rPr>
              <a:t>庸</a:t>
            </a:r>
            <a:r>
              <a:rPr lang="zh-CN" altLang="en-US" sz="2400" b="1" dirty="0">
                <a:effectLst>
                  <a:outerShdw blurRad="38100" dist="38100" dir="2700000" algn="tl">
                    <a:srgbClr val="000000">
                      <a:alpha val="43137"/>
                    </a:srgbClr>
                  </a:outerShdw>
                </a:effectLst>
                <a:latin typeface="仿宋" pitchFamily="49" charset="-122"/>
                <a:ea typeface="仿宋" pitchFamily="49" charset="-122"/>
              </a:rPr>
              <a:t>调制</a:t>
            </a:r>
          </a:p>
        </p:txBody>
      </p:sp>
      <p:grpSp>
        <p:nvGrpSpPr>
          <p:cNvPr id="3" name="组合 59"/>
          <p:cNvGrpSpPr/>
          <p:nvPr/>
        </p:nvGrpSpPr>
        <p:grpSpPr>
          <a:xfrm>
            <a:off x="6643670" y="1928808"/>
            <a:ext cx="2500330" cy="1643074"/>
            <a:chOff x="3571873" y="2928940"/>
            <a:chExt cx="3393301" cy="1747511"/>
          </a:xfrm>
        </p:grpSpPr>
        <p:grpSp>
          <p:nvGrpSpPr>
            <p:cNvPr id="4" name="组合 46"/>
            <p:cNvGrpSpPr/>
            <p:nvPr/>
          </p:nvGrpSpPr>
          <p:grpSpPr>
            <a:xfrm>
              <a:off x="3661169" y="2928940"/>
              <a:ext cx="3304005" cy="1747511"/>
              <a:chOff x="4269235" y="1344454"/>
              <a:chExt cx="3304005" cy="1747511"/>
            </a:xfrm>
          </p:grpSpPr>
          <p:grpSp>
            <p:nvGrpSpPr>
              <p:cNvPr id="5" name="组合 8"/>
              <p:cNvGrpSpPr/>
              <p:nvPr/>
            </p:nvGrpSpPr>
            <p:grpSpPr>
              <a:xfrm>
                <a:off x="4470923" y="1344454"/>
                <a:ext cx="2811410" cy="1595992"/>
                <a:chOff x="9388" y="2823"/>
                <a:chExt cx="5903" cy="3351"/>
              </a:xfrm>
            </p:grpSpPr>
            <p:sp>
              <p:nvSpPr>
                <p:cNvPr id="22" name="矩形 21"/>
                <p:cNvSpPr>
                  <a:spLocks noChangeAspect="1"/>
                </p:cNvSpPr>
                <p:nvPr>
                  <p:custDataLst>
                    <p:tags r:id="rId8"/>
                  </p:custDataLst>
                </p:nvPr>
              </p:nvSpPr>
              <p:spPr>
                <a:xfrm>
                  <a:off x="9527" y="2823"/>
                  <a:ext cx="5728" cy="3222"/>
                </a:xfrm>
                <a:prstGeom prst="rect">
                  <a:avLst/>
                </a:prstGeom>
                <a:solidFill>
                  <a:sysClr val="window" lastClr="FFFFFF">
                    <a:lumMod val="95000"/>
                  </a:sys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600" dirty="0">
                    <a:latin typeface="Arial" panose="020B0604020202020204" pitchFamily="34" charset="0"/>
                    <a:ea typeface="江西拙楷" pitchFamily="2" charset="-122"/>
                    <a:sym typeface="Arial" panose="020B0604020202020204" pitchFamily="34" charset="0"/>
                  </a:endParaRPr>
                </a:p>
              </p:txBody>
            </p:sp>
            <p:pic>
              <p:nvPicPr>
                <p:cNvPr id="23" name="图片 2"/>
                <p:cNvPicPr/>
                <p:nvPr/>
              </p:nvPicPr>
              <p:blipFill>
                <a:blip r:embed="rId11" cstate="print"/>
                <a:srcRect b="37768"/>
                <a:stretch>
                  <a:fillRect/>
                </a:stretch>
              </p:blipFill>
              <p:spPr>
                <a:xfrm>
                  <a:off x="9388" y="2983"/>
                  <a:ext cx="5903" cy="3191"/>
                </a:xfrm>
                <a:prstGeom prst="rect">
                  <a:avLst/>
                </a:prstGeom>
                <a:ln>
                  <a:solidFill>
                    <a:schemeClr val="tx1"/>
                  </a:solidFill>
                </a:ln>
              </p:spPr>
            </p:pic>
          </p:grpSp>
          <p:sp>
            <p:nvSpPr>
              <p:cNvPr id="21" name="平行四边形 20"/>
              <p:cNvSpPr/>
              <p:nvPr>
                <p:custDataLst>
                  <p:tags r:id="rId7"/>
                </p:custDataLst>
              </p:nvPr>
            </p:nvSpPr>
            <p:spPr>
              <a:xfrm>
                <a:off x="4269235" y="2666002"/>
                <a:ext cx="3304005" cy="425963"/>
              </a:xfrm>
              <a:prstGeom prst="parallelogram">
                <a:avLst/>
              </a:prstGeom>
              <a:solidFill>
                <a:srgbClr val="A5A5A5">
                  <a:alpha val="7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lIns="68580" tIns="34290" rIns="68580" bIns="34290" rtlCol="0" anchor="ctr"/>
              <a:lstStyle/>
              <a:p>
                <a:pPr algn="ctr">
                  <a:lnSpc>
                    <a:spcPct val="120000"/>
                  </a:lnSpc>
                </a:pPr>
                <a:endParaRPr lang="zh-CN" altLang="en-US" sz="1600" dirty="0">
                  <a:latin typeface="Arial" panose="020B0604020202020204" pitchFamily="34" charset="0"/>
                  <a:ea typeface="江西拙楷" pitchFamily="2" charset="-122"/>
                  <a:sym typeface="Arial" panose="020B0604020202020204" pitchFamily="34" charset="0"/>
                </a:endParaRPr>
              </a:p>
            </p:txBody>
          </p:sp>
        </p:grpSp>
        <p:sp>
          <p:nvSpPr>
            <p:cNvPr id="19" name="文本框 22"/>
            <p:cNvSpPr txBox="1"/>
            <p:nvPr>
              <p:custDataLst>
                <p:tags r:id="rId6"/>
              </p:custDataLst>
            </p:nvPr>
          </p:nvSpPr>
          <p:spPr>
            <a:xfrm>
              <a:off x="3571873" y="4286262"/>
              <a:ext cx="3393262" cy="309734"/>
            </a:xfrm>
            <a:prstGeom prst="rect">
              <a:avLst/>
            </a:prstGeom>
            <a:noFill/>
          </p:spPr>
          <p:txBody>
            <a:bodyPr wrap="square" lIns="68580" tIns="34290" rIns="68580" bIns="34290" rtlCol="0">
              <a:noAutofit/>
            </a:bodyPr>
            <a:lstStyle/>
            <a:p>
              <a:pPr>
                <a:lnSpc>
                  <a:spcPct val="130000"/>
                </a:lnSpc>
              </a:pPr>
              <a:r>
                <a:rPr lang="zh-CN" altLang="en-US" sz="1600" b="1" spc="225" dirty="0" smtClean="0">
                  <a:latin typeface="方正宋刻本秀楷_GBK" panose="02000000000000000000" charset="-122"/>
                  <a:ea typeface="方正宋刻本秀楷_GBK" panose="02000000000000000000" charset="-122"/>
                  <a:sym typeface="Arial" panose="020B0604020202020204" pitchFamily="34" charset="0"/>
                </a:rPr>
                <a:t>调（</a:t>
              </a:r>
              <a:r>
                <a:rPr lang="zh-CN" altLang="en-US" sz="1600" b="1" dirty="0" smtClean="0">
                  <a:solidFill>
                    <a:srgbClr val="C00000"/>
                  </a:solidFill>
                  <a:latin typeface="江西拙楷" pitchFamily="2" charset="-122"/>
                  <a:ea typeface="江西拙楷" pitchFamily="2" charset="-122"/>
                  <a:sym typeface="+mn-ea"/>
                </a:rPr>
                <a:t>人头税</a:t>
              </a:r>
              <a:r>
                <a:rPr lang="zh-CN" altLang="en-US" sz="1600" b="1" spc="225" dirty="0" smtClean="0">
                  <a:latin typeface="方正宋刻本秀楷_GBK" panose="02000000000000000000" charset="-122"/>
                  <a:ea typeface="方正宋刻本秀楷_GBK" panose="02000000000000000000" charset="-122"/>
                  <a:sym typeface="Arial" panose="020B0604020202020204" pitchFamily="34" charset="0"/>
                </a:rPr>
                <a:t>）：</a:t>
              </a:r>
              <a:r>
                <a:rPr lang="zh-CN" altLang="en-US" sz="1600" b="1" spc="225" dirty="0">
                  <a:latin typeface="方正宋刻本秀楷_GBK" panose="02000000000000000000" charset="-122"/>
                  <a:ea typeface="方正宋刻本秀楷_GBK" panose="02000000000000000000" charset="-122"/>
                  <a:sym typeface="Arial" panose="020B0604020202020204" pitchFamily="34" charset="0"/>
                </a:rPr>
                <a:t>帛或布</a:t>
              </a:r>
            </a:p>
          </p:txBody>
        </p:sp>
      </p:grpSp>
      <p:grpSp>
        <p:nvGrpSpPr>
          <p:cNvPr id="6" name="组合 58"/>
          <p:cNvGrpSpPr/>
          <p:nvPr/>
        </p:nvGrpSpPr>
        <p:grpSpPr>
          <a:xfrm>
            <a:off x="6857984" y="285734"/>
            <a:ext cx="2171314" cy="1559393"/>
            <a:chOff x="687921" y="2912270"/>
            <a:chExt cx="2665143" cy="1764181"/>
          </a:xfrm>
        </p:grpSpPr>
        <p:grpSp>
          <p:nvGrpSpPr>
            <p:cNvPr id="7" name="组合 51"/>
            <p:cNvGrpSpPr/>
            <p:nvPr/>
          </p:nvGrpSpPr>
          <p:grpSpPr>
            <a:xfrm>
              <a:off x="687921" y="2912270"/>
              <a:ext cx="2665143" cy="1764181"/>
              <a:chOff x="1295987" y="1327784"/>
              <a:chExt cx="2665143" cy="1764181"/>
            </a:xfrm>
          </p:grpSpPr>
          <p:grpSp>
            <p:nvGrpSpPr>
              <p:cNvPr id="8" name="组合 52"/>
              <p:cNvGrpSpPr/>
              <p:nvPr/>
            </p:nvGrpSpPr>
            <p:grpSpPr>
              <a:xfrm>
                <a:off x="1295987" y="1327784"/>
                <a:ext cx="2584221" cy="1534530"/>
                <a:chOff x="2849" y="2823"/>
                <a:chExt cx="5426" cy="3222"/>
              </a:xfrm>
            </p:grpSpPr>
            <p:sp>
              <p:nvSpPr>
                <p:cNvPr id="33" name="矩形 1"/>
                <p:cNvSpPr>
                  <a:spLocks noChangeAspect="1"/>
                </p:cNvSpPr>
                <p:nvPr>
                  <p:custDataLst>
                    <p:tags r:id="rId5"/>
                  </p:custDataLst>
                </p:nvPr>
              </p:nvSpPr>
              <p:spPr>
                <a:xfrm>
                  <a:off x="2849" y="2823"/>
                  <a:ext cx="5426" cy="3222"/>
                </a:xfrm>
                <a:prstGeom prst="rect">
                  <a:avLst/>
                </a:prstGeom>
                <a:solidFill>
                  <a:sysClr val="window" lastClr="FFFFFF">
                    <a:lumMod val="95000"/>
                  </a:sysClr>
                </a:solidFill>
                <a:ln>
                  <a:solidFill>
                    <a:schemeClr val="tx1"/>
                  </a:solid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600" dirty="0">
                    <a:latin typeface="Arial" panose="020B0604020202020204" pitchFamily="34" charset="0"/>
                    <a:ea typeface="江西拙楷" pitchFamily="2" charset="-122"/>
                    <a:sym typeface="Arial" panose="020B0604020202020204" pitchFamily="34" charset="0"/>
                  </a:endParaRPr>
                </a:p>
              </p:txBody>
            </p:sp>
            <p:pic>
              <p:nvPicPr>
                <p:cNvPr id="34" name="图片 33"/>
                <p:cNvPicPr>
                  <a:picLocks noChangeAspect="1"/>
                </p:cNvPicPr>
                <p:nvPr/>
              </p:nvPicPr>
              <p:blipFill>
                <a:blip r:embed="rId12" cstate="print"/>
                <a:srcRect l="5595" r="47501" b="43681"/>
                <a:stretch>
                  <a:fillRect/>
                </a:stretch>
              </p:blipFill>
              <p:spPr>
                <a:xfrm rot="16200000">
                  <a:off x="4064" y="1932"/>
                  <a:ext cx="3000" cy="5083"/>
                </a:xfrm>
                <a:prstGeom prst="rect">
                  <a:avLst/>
                </a:prstGeom>
                <a:ln>
                  <a:noFill/>
                </a:ln>
              </p:spPr>
            </p:pic>
          </p:grpSp>
          <p:sp>
            <p:nvSpPr>
              <p:cNvPr id="32" name="平行四边形 31"/>
              <p:cNvSpPr/>
              <p:nvPr>
                <p:custDataLst>
                  <p:tags r:id="rId4"/>
                </p:custDataLst>
              </p:nvPr>
            </p:nvSpPr>
            <p:spPr>
              <a:xfrm>
                <a:off x="1322414" y="2666002"/>
                <a:ext cx="2638716" cy="425963"/>
              </a:xfrm>
              <a:prstGeom prst="parallelogram">
                <a:avLst/>
              </a:prstGeom>
              <a:solidFill>
                <a:srgbClr val="5B9BD5">
                  <a:alpha val="7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lIns="68580" tIns="34290" rIns="68580" bIns="34290" rtlCol="0" anchor="ctr"/>
              <a:lstStyle/>
              <a:p>
                <a:pPr algn="ctr">
                  <a:lnSpc>
                    <a:spcPct val="120000"/>
                  </a:lnSpc>
                </a:pPr>
                <a:endParaRPr lang="zh-CN" altLang="en-US" sz="1600" dirty="0">
                  <a:latin typeface="Arial" panose="020B0604020202020204" pitchFamily="34" charset="0"/>
                  <a:ea typeface="江西拙楷" pitchFamily="2" charset="-122"/>
                  <a:sym typeface="Arial" panose="020B0604020202020204" pitchFamily="34" charset="0"/>
                </a:endParaRPr>
              </a:p>
            </p:txBody>
          </p:sp>
        </p:grpSp>
        <p:sp>
          <p:nvSpPr>
            <p:cNvPr id="27" name="文本框 19"/>
            <p:cNvSpPr txBox="1"/>
            <p:nvPr>
              <p:custDataLst>
                <p:tags r:id="rId3"/>
              </p:custDataLst>
            </p:nvPr>
          </p:nvSpPr>
          <p:spPr>
            <a:xfrm>
              <a:off x="687921" y="4205384"/>
              <a:ext cx="2665143" cy="309734"/>
            </a:xfrm>
            <a:prstGeom prst="rect">
              <a:avLst/>
            </a:prstGeom>
            <a:noFill/>
          </p:spPr>
          <p:txBody>
            <a:bodyPr wrap="square" lIns="68580" tIns="34290" rIns="68580" bIns="34290" rtlCol="0">
              <a:noAutofit/>
            </a:bodyPr>
            <a:lstStyle/>
            <a:p>
              <a:pPr>
                <a:lnSpc>
                  <a:spcPct val="130000"/>
                </a:lnSpc>
              </a:pPr>
              <a:r>
                <a:rPr lang="zh-CN" altLang="en-US" sz="1600" b="1" spc="225" dirty="0" smtClean="0">
                  <a:latin typeface="方正宋刻本秀楷_GBK" panose="02000000000000000000" charset="-122"/>
                  <a:ea typeface="方正宋刻本秀楷_GBK" panose="02000000000000000000" charset="-122"/>
                  <a:sym typeface="Arial" panose="020B0604020202020204" pitchFamily="34" charset="0"/>
                </a:rPr>
                <a:t>租（</a:t>
              </a:r>
              <a:r>
                <a:rPr lang="zh-CN" altLang="en-US" sz="1600" b="1" dirty="0" smtClean="0">
                  <a:solidFill>
                    <a:srgbClr val="C00000"/>
                  </a:solidFill>
                  <a:latin typeface="江西拙楷" pitchFamily="2" charset="-122"/>
                  <a:ea typeface="江西拙楷" pitchFamily="2" charset="-122"/>
                  <a:sym typeface="+mn-ea"/>
                </a:rPr>
                <a:t>田亩税</a:t>
              </a:r>
              <a:r>
                <a:rPr lang="zh-CN" altLang="en-US" sz="1600" b="1" spc="225" dirty="0" smtClean="0">
                  <a:latin typeface="方正宋刻本秀楷_GBK" panose="02000000000000000000" charset="-122"/>
                  <a:ea typeface="方正宋刻本秀楷_GBK" panose="02000000000000000000" charset="-122"/>
                  <a:sym typeface="Arial" panose="020B0604020202020204" pitchFamily="34" charset="0"/>
                </a:rPr>
                <a:t>）：粮食</a:t>
              </a:r>
              <a:endParaRPr lang="zh-CN" altLang="en-US" sz="1600" b="1" spc="225" dirty="0">
                <a:latin typeface="方正宋刻本秀楷_GBK" panose="02000000000000000000" charset="-122"/>
                <a:ea typeface="方正宋刻本秀楷_GBK" panose="02000000000000000000" charset="-122"/>
                <a:sym typeface="Arial" panose="020B0604020202020204" pitchFamily="34" charset="0"/>
              </a:endParaRPr>
            </a:p>
          </p:txBody>
        </p:sp>
      </p:grpSp>
      <p:grpSp>
        <p:nvGrpSpPr>
          <p:cNvPr id="9" name="组合 42"/>
          <p:cNvGrpSpPr/>
          <p:nvPr/>
        </p:nvGrpSpPr>
        <p:grpSpPr>
          <a:xfrm>
            <a:off x="6711870" y="3643248"/>
            <a:ext cx="2289286" cy="1500253"/>
            <a:chOff x="6146" y="6032"/>
            <a:chExt cx="5527" cy="3561"/>
          </a:xfrm>
        </p:grpSpPr>
        <p:pic>
          <p:nvPicPr>
            <p:cNvPr id="36" name="图片 35"/>
            <p:cNvPicPr>
              <a:picLocks noChangeAspect="1"/>
            </p:cNvPicPr>
            <p:nvPr/>
          </p:nvPicPr>
          <p:blipFill>
            <a:blip r:embed="rId13" cstate="print"/>
            <a:srcRect t="39092" b="23751"/>
            <a:stretch>
              <a:fillRect/>
            </a:stretch>
          </p:blipFill>
          <p:spPr>
            <a:xfrm>
              <a:off x="6498" y="6032"/>
              <a:ext cx="5002" cy="3052"/>
            </a:xfrm>
            <a:prstGeom prst="rect">
              <a:avLst/>
            </a:prstGeom>
            <a:ln>
              <a:solidFill>
                <a:schemeClr val="tx1"/>
              </a:solidFill>
            </a:ln>
          </p:spPr>
        </p:pic>
        <p:sp>
          <p:nvSpPr>
            <p:cNvPr id="39" name="平行四边形 38"/>
            <p:cNvSpPr/>
            <p:nvPr>
              <p:custDataLst>
                <p:tags r:id="rId1"/>
              </p:custDataLst>
            </p:nvPr>
          </p:nvSpPr>
          <p:spPr>
            <a:xfrm>
              <a:off x="6723" y="8634"/>
              <a:ext cx="4910" cy="896"/>
            </a:xfrm>
            <a:prstGeom prst="parallelogram">
              <a:avLst/>
            </a:prstGeom>
            <a:solidFill>
              <a:schemeClr val="accent4">
                <a:lumMod val="60000"/>
                <a:lumOff val="40000"/>
                <a:alpha val="70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600" dirty="0">
                <a:latin typeface="方正宋刻本秀楷_GBK" panose="02000000000000000000" charset="-122"/>
                <a:ea typeface="方正宋刻本秀楷_GBK" panose="02000000000000000000" charset="-122"/>
                <a:sym typeface="Arial" panose="020B0604020202020204" pitchFamily="34" charset="0"/>
              </a:endParaRPr>
            </a:p>
          </p:txBody>
        </p:sp>
        <p:sp>
          <p:nvSpPr>
            <p:cNvPr id="40" name="文本框 32"/>
            <p:cNvSpPr txBox="1"/>
            <p:nvPr>
              <p:custDataLst>
                <p:tags r:id="rId2"/>
              </p:custDataLst>
            </p:nvPr>
          </p:nvSpPr>
          <p:spPr>
            <a:xfrm>
              <a:off x="6146" y="8643"/>
              <a:ext cx="5527" cy="950"/>
            </a:xfrm>
            <a:prstGeom prst="rect">
              <a:avLst/>
            </a:prstGeom>
            <a:noFill/>
          </p:spPr>
          <p:txBody>
            <a:bodyPr wrap="square" rtlCol="0"/>
            <a:lstStyle/>
            <a:p>
              <a:pPr>
                <a:lnSpc>
                  <a:spcPct val="130000"/>
                </a:lnSpc>
              </a:pPr>
              <a:r>
                <a:rPr lang="zh-CN" altLang="en-US" sz="1600" b="1" spc="225" dirty="0">
                  <a:latin typeface="方正宋刻本秀楷_GBK" panose="02000000000000000000" charset="-122"/>
                  <a:ea typeface="方正宋刻本秀楷_GBK" panose="02000000000000000000" charset="-122"/>
                  <a:sym typeface="Arial" panose="020B0604020202020204" pitchFamily="34" charset="0"/>
                </a:rPr>
                <a:t>庸：</a:t>
              </a:r>
              <a:r>
                <a:rPr lang="zh-CN" altLang="en-US" sz="1600" b="1" spc="225" dirty="0">
                  <a:solidFill>
                    <a:srgbClr val="C00000"/>
                  </a:solidFill>
                  <a:latin typeface="方正宋刻本秀楷_GBK" panose="02000000000000000000" charset="-122"/>
                  <a:ea typeface="方正宋刻本秀楷_GBK" panose="02000000000000000000" charset="-122"/>
                  <a:sym typeface="Arial" panose="020B0604020202020204" pitchFamily="34" charset="0"/>
                </a:rPr>
                <a:t>用帛或布代徭役</a:t>
              </a:r>
            </a:p>
          </p:txBody>
        </p:sp>
      </p:grpSp>
      <p:sp>
        <p:nvSpPr>
          <p:cNvPr id="41" name="文本框 31"/>
          <p:cNvSpPr txBox="1"/>
          <p:nvPr/>
        </p:nvSpPr>
        <p:spPr>
          <a:xfrm>
            <a:off x="3143240" y="4049853"/>
            <a:ext cx="3286148" cy="438582"/>
          </a:xfrm>
          <a:prstGeom prst="rect">
            <a:avLst/>
          </a:prstGeom>
          <a:noFill/>
        </p:spPr>
        <p:txBody>
          <a:bodyPr wrap="square" lIns="68580" tIns="34290" rIns="68580" bIns="34290" rtlCol="0">
            <a:spAutoFit/>
          </a:bodyPr>
          <a:lstStyle/>
          <a:p>
            <a:r>
              <a:rPr lang="zh-CN" altLang="en-US" sz="2400" b="1" dirty="0" smtClean="0">
                <a:effectLst>
                  <a:outerShdw blurRad="38100" dist="38100" dir="2700000" algn="tl">
                    <a:srgbClr val="000000">
                      <a:alpha val="43137"/>
                    </a:srgbClr>
                  </a:outerShdw>
                </a:effectLst>
                <a:latin typeface="仿宋" pitchFamily="49" charset="-122"/>
                <a:ea typeface="仿宋" pitchFamily="49" charset="-122"/>
              </a:rPr>
              <a:t>按</a:t>
            </a:r>
            <a:r>
              <a:rPr lang="zh-CN" altLang="en-US" sz="2400" b="1" dirty="0" smtClean="0">
                <a:solidFill>
                  <a:srgbClr val="FF0000"/>
                </a:solidFill>
                <a:effectLst>
                  <a:outerShdw blurRad="38100" dist="38100" dir="2700000" algn="tl">
                    <a:srgbClr val="000000">
                      <a:alpha val="43137"/>
                    </a:srgbClr>
                  </a:outerShdw>
                </a:effectLst>
                <a:latin typeface="仿宋" pitchFamily="49" charset="-122"/>
                <a:ea typeface="仿宋" pitchFamily="49" charset="-122"/>
              </a:rPr>
              <a:t>人丁</a:t>
            </a:r>
            <a:r>
              <a:rPr lang="zh-CN" altLang="en-US" sz="2400" b="1" dirty="0" smtClean="0">
                <a:effectLst>
                  <a:outerShdw blurRad="38100" dist="38100" dir="2700000" algn="tl">
                    <a:srgbClr val="000000">
                      <a:alpha val="43137"/>
                    </a:srgbClr>
                  </a:outerShdw>
                </a:effectLst>
                <a:latin typeface="仿宋" pitchFamily="49" charset="-122"/>
                <a:ea typeface="仿宋" pitchFamily="49" charset="-122"/>
              </a:rPr>
              <a:t>纳税服劳役</a:t>
            </a:r>
            <a:endParaRPr lang="zh-CN" altLang="en-US" sz="2400" b="1" dirty="0">
              <a:effectLst>
                <a:outerShdw blurRad="38100" dist="38100" dir="2700000" algn="tl">
                  <a:srgbClr val="000000">
                    <a:alpha val="43137"/>
                  </a:srgbClr>
                </a:outerShdw>
              </a:effectLst>
              <a:latin typeface="仿宋" pitchFamily="49" charset="-122"/>
              <a:ea typeface="仿宋" pitchFamily="49" charset="-122"/>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3" presetClass="entr" presetSubtype="1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blinds(horizontal)">
                                      <p:cBhvr>
                                        <p:cTn id="11" dur="500"/>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linds(horizontal)">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5"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59"/>
          <p:cNvGrpSpPr/>
          <p:nvPr/>
        </p:nvGrpSpPr>
        <p:grpSpPr>
          <a:xfrm>
            <a:off x="6643670" y="1928808"/>
            <a:ext cx="2500330" cy="1643074"/>
            <a:chOff x="3571873" y="2928940"/>
            <a:chExt cx="3393301" cy="1747511"/>
          </a:xfrm>
        </p:grpSpPr>
        <p:grpSp>
          <p:nvGrpSpPr>
            <p:cNvPr id="18" name="组合 46"/>
            <p:cNvGrpSpPr/>
            <p:nvPr/>
          </p:nvGrpSpPr>
          <p:grpSpPr>
            <a:xfrm>
              <a:off x="3661169" y="2928940"/>
              <a:ext cx="3304005" cy="1747511"/>
              <a:chOff x="4269235" y="1344454"/>
              <a:chExt cx="3304005" cy="1747511"/>
            </a:xfrm>
          </p:grpSpPr>
          <p:grpSp>
            <p:nvGrpSpPr>
              <p:cNvPr id="20" name="组合 8"/>
              <p:cNvGrpSpPr/>
              <p:nvPr/>
            </p:nvGrpSpPr>
            <p:grpSpPr>
              <a:xfrm>
                <a:off x="4537124" y="1344454"/>
                <a:ext cx="2786168" cy="1534553"/>
                <a:chOff x="9527" y="2823"/>
                <a:chExt cx="5850" cy="3222"/>
              </a:xfrm>
            </p:grpSpPr>
            <p:sp>
              <p:nvSpPr>
                <p:cNvPr id="22" name="矩形 21"/>
                <p:cNvSpPr>
                  <a:spLocks noChangeAspect="1"/>
                </p:cNvSpPr>
                <p:nvPr>
                  <p:custDataLst>
                    <p:tags r:id="rId8"/>
                  </p:custDataLst>
                </p:nvPr>
              </p:nvSpPr>
              <p:spPr>
                <a:xfrm>
                  <a:off x="9527" y="2823"/>
                  <a:ext cx="5728" cy="3222"/>
                </a:xfrm>
                <a:prstGeom prst="rect">
                  <a:avLst/>
                </a:prstGeom>
                <a:solidFill>
                  <a:sysClr val="window" lastClr="FFFFFF">
                    <a:lumMod val="95000"/>
                  </a:sys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600" dirty="0">
                    <a:latin typeface="Arial" panose="020B0604020202020204" pitchFamily="34" charset="0"/>
                    <a:ea typeface="江西拙楷" pitchFamily="2" charset="-122"/>
                    <a:sym typeface="Arial" panose="020B0604020202020204" pitchFamily="34" charset="0"/>
                  </a:endParaRPr>
                </a:p>
              </p:txBody>
            </p:sp>
            <p:pic>
              <p:nvPicPr>
                <p:cNvPr id="23" name="图片 2"/>
                <p:cNvPicPr/>
                <p:nvPr/>
              </p:nvPicPr>
              <p:blipFill>
                <a:blip r:embed="rId11" cstate="print"/>
                <a:srcRect l="24532" t="53330" r="13359" b="14487"/>
                <a:stretch>
                  <a:fillRect/>
                </a:stretch>
              </p:blipFill>
              <p:spPr>
                <a:xfrm>
                  <a:off x="9527" y="3010"/>
                  <a:ext cx="5850" cy="3032"/>
                </a:xfrm>
                <a:prstGeom prst="rect">
                  <a:avLst/>
                </a:prstGeom>
                <a:ln>
                  <a:solidFill>
                    <a:schemeClr val="tx1"/>
                  </a:solidFill>
                </a:ln>
              </p:spPr>
            </p:pic>
          </p:grpSp>
          <p:sp>
            <p:nvSpPr>
              <p:cNvPr id="21" name="平行四边形 20"/>
              <p:cNvSpPr/>
              <p:nvPr>
                <p:custDataLst>
                  <p:tags r:id="rId7"/>
                </p:custDataLst>
              </p:nvPr>
            </p:nvSpPr>
            <p:spPr>
              <a:xfrm>
                <a:off x="4269235" y="2666002"/>
                <a:ext cx="3304005" cy="425963"/>
              </a:xfrm>
              <a:prstGeom prst="parallelogram">
                <a:avLst/>
              </a:prstGeom>
              <a:solidFill>
                <a:srgbClr val="A5A5A5">
                  <a:alpha val="7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lIns="68580" tIns="34290" rIns="68580" bIns="34290" rtlCol="0" anchor="ctr"/>
              <a:lstStyle/>
              <a:p>
                <a:pPr algn="ctr">
                  <a:lnSpc>
                    <a:spcPct val="120000"/>
                  </a:lnSpc>
                </a:pPr>
                <a:endParaRPr lang="zh-CN" altLang="en-US" sz="1600" dirty="0">
                  <a:latin typeface="Arial" panose="020B0604020202020204" pitchFamily="34" charset="0"/>
                  <a:ea typeface="江西拙楷" pitchFamily="2" charset="-122"/>
                  <a:sym typeface="Arial" panose="020B0604020202020204" pitchFamily="34" charset="0"/>
                </a:endParaRPr>
              </a:p>
            </p:txBody>
          </p:sp>
        </p:grpSp>
        <p:sp>
          <p:nvSpPr>
            <p:cNvPr id="19" name="文本框 22"/>
            <p:cNvSpPr txBox="1"/>
            <p:nvPr>
              <p:custDataLst>
                <p:tags r:id="rId6"/>
              </p:custDataLst>
            </p:nvPr>
          </p:nvSpPr>
          <p:spPr>
            <a:xfrm>
              <a:off x="3571873" y="4286262"/>
              <a:ext cx="3393262" cy="309734"/>
            </a:xfrm>
            <a:prstGeom prst="rect">
              <a:avLst/>
            </a:prstGeom>
            <a:noFill/>
          </p:spPr>
          <p:txBody>
            <a:bodyPr wrap="square" lIns="68580" tIns="34290" rIns="68580" bIns="34290" rtlCol="0">
              <a:noAutofit/>
            </a:bodyPr>
            <a:lstStyle/>
            <a:p>
              <a:pPr>
                <a:lnSpc>
                  <a:spcPct val="130000"/>
                </a:lnSpc>
              </a:pPr>
              <a:r>
                <a:rPr lang="zh-CN" altLang="en-US" sz="1600" b="1" spc="225" dirty="0" smtClean="0">
                  <a:latin typeface="方正宋刻本秀楷_GBK" panose="02000000000000000000" charset="-122"/>
                  <a:ea typeface="方正宋刻本秀楷_GBK" panose="02000000000000000000" charset="-122"/>
                  <a:sym typeface="Arial" panose="020B0604020202020204" pitchFamily="34" charset="0"/>
                </a:rPr>
                <a:t>调（</a:t>
              </a:r>
              <a:r>
                <a:rPr lang="zh-CN" altLang="en-US" sz="1600" b="1" dirty="0" smtClean="0">
                  <a:solidFill>
                    <a:srgbClr val="C00000"/>
                  </a:solidFill>
                  <a:latin typeface="江西拙楷" pitchFamily="2" charset="-122"/>
                  <a:ea typeface="江西拙楷" pitchFamily="2" charset="-122"/>
                  <a:sym typeface="+mn-ea"/>
                </a:rPr>
                <a:t>人头税</a:t>
              </a:r>
              <a:r>
                <a:rPr lang="zh-CN" altLang="en-US" sz="1600" b="1" spc="225" dirty="0" smtClean="0">
                  <a:latin typeface="方正宋刻本秀楷_GBK" panose="02000000000000000000" charset="-122"/>
                  <a:ea typeface="方正宋刻本秀楷_GBK" panose="02000000000000000000" charset="-122"/>
                  <a:sym typeface="Arial" panose="020B0604020202020204" pitchFamily="34" charset="0"/>
                </a:rPr>
                <a:t>）：</a:t>
              </a:r>
              <a:r>
                <a:rPr lang="zh-CN" altLang="en-US" sz="1600" b="1" spc="225" dirty="0">
                  <a:latin typeface="方正宋刻本秀楷_GBK" panose="02000000000000000000" charset="-122"/>
                  <a:ea typeface="方正宋刻本秀楷_GBK" panose="02000000000000000000" charset="-122"/>
                  <a:sym typeface="Arial" panose="020B0604020202020204" pitchFamily="34" charset="0"/>
                </a:rPr>
                <a:t>帛或布</a:t>
              </a:r>
            </a:p>
          </p:txBody>
        </p:sp>
      </p:grpSp>
      <p:grpSp>
        <p:nvGrpSpPr>
          <p:cNvPr id="24" name="组合 58"/>
          <p:cNvGrpSpPr/>
          <p:nvPr/>
        </p:nvGrpSpPr>
        <p:grpSpPr>
          <a:xfrm>
            <a:off x="6857984" y="285734"/>
            <a:ext cx="2171314" cy="1559393"/>
            <a:chOff x="687921" y="2912270"/>
            <a:chExt cx="2665143" cy="1764181"/>
          </a:xfrm>
        </p:grpSpPr>
        <p:grpSp>
          <p:nvGrpSpPr>
            <p:cNvPr id="26" name="组合 51"/>
            <p:cNvGrpSpPr/>
            <p:nvPr/>
          </p:nvGrpSpPr>
          <p:grpSpPr>
            <a:xfrm>
              <a:off x="687921" y="2912270"/>
              <a:ext cx="2665143" cy="1764181"/>
              <a:chOff x="1295987" y="1327784"/>
              <a:chExt cx="2665143" cy="1764181"/>
            </a:xfrm>
          </p:grpSpPr>
          <p:grpSp>
            <p:nvGrpSpPr>
              <p:cNvPr id="28" name="组合 52"/>
              <p:cNvGrpSpPr/>
              <p:nvPr/>
            </p:nvGrpSpPr>
            <p:grpSpPr>
              <a:xfrm>
                <a:off x="1295987" y="1327784"/>
                <a:ext cx="2584221" cy="1534530"/>
                <a:chOff x="2849" y="2823"/>
                <a:chExt cx="5426" cy="3222"/>
              </a:xfrm>
            </p:grpSpPr>
            <p:sp>
              <p:nvSpPr>
                <p:cNvPr id="33" name="矩形 1"/>
                <p:cNvSpPr>
                  <a:spLocks noChangeAspect="1"/>
                </p:cNvSpPr>
                <p:nvPr>
                  <p:custDataLst>
                    <p:tags r:id="rId5"/>
                  </p:custDataLst>
                </p:nvPr>
              </p:nvSpPr>
              <p:spPr>
                <a:xfrm>
                  <a:off x="2849" y="2823"/>
                  <a:ext cx="5426" cy="3222"/>
                </a:xfrm>
                <a:prstGeom prst="rect">
                  <a:avLst/>
                </a:prstGeom>
                <a:solidFill>
                  <a:sysClr val="window" lastClr="FFFFFF">
                    <a:lumMod val="95000"/>
                  </a:sysClr>
                </a:solidFill>
                <a:ln>
                  <a:solidFill>
                    <a:schemeClr val="tx1"/>
                  </a:solid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600" dirty="0">
                    <a:latin typeface="Arial" panose="020B0604020202020204" pitchFamily="34" charset="0"/>
                    <a:ea typeface="江西拙楷" pitchFamily="2" charset="-122"/>
                    <a:sym typeface="Arial" panose="020B0604020202020204" pitchFamily="34" charset="0"/>
                  </a:endParaRPr>
                </a:p>
              </p:txBody>
            </p:sp>
            <p:pic>
              <p:nvPicPr>
                <p:cNvPr id="34" name="图片 33"/>
                <p:cNvPicPr>
                  <a:picLocks noChangeAspect="1"/>
                </p:cNvPicPr>
                <p:nvPr/>
              </p:nvPicPr>
              <p:blipFill>
                <a:blip r:embed="rId12" cstate="print"/>
                <a:srcRect l="5595" r="47501" b="43681"/>
                <a:stretch>
                  <a:fillRect/>
                </a:stretch>
              </p:blipFill>
              <p:spPr>
                <a:xfrm rot="16200000">
                  <a:off x="4064" y="1932"/>
                  <a:ext cx="3000" cy="5083"/>
                </a:xfrm>
                <a:prstGeom prst="rect">
                  <a:avLst/>
                </a:prstGeom>
                <a:ln>
                  <a:noFill/>
                </a:ln>
              </p:spPr>
            </p:pic>
          </p:grpSp>
          <p:sp>
            <p:nvSpPr>
              <p:cNvPr id="32" name="平行四边形 31"/>
              <p:cNvSpPr/>
              <p:nvPr>
                <p:custDataLst>
                  <p:tags r:id="rId4"/>
                </p:custDataLst>
              </p:nvPr>
            </p:nvSpPr>
            <p:spPr>
              <a:xfrm>
                <a:off x="1322414" y="2666002"/>
                <a:ext cx="2638716" cy="425963"/>
              </a:xfrm>
              <a:prstGeom prst="parallelogram">
                <a:avLst/>
              </a:prstGeom>
              <a:solidFill>
                <a:srgbClr val="5B9BD5">
                  <a:alpha val="7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lIns="68580" tIns="34290" rIns="68580" bIns="34290" rtlCol="0" anchor="ctr"/>
              <a:lstStyle/>
              <a:p>
                <a:pPr algn="ctr">
                  <a:lnSpc>
                    <a:spcPct val="120000"/>
                  </a:lnSpc>
                </a:pPr>
                <a:endParaRPr lang="zh-CN" altLang="en-US" sz="1600" dirty="0">
                  <a:latin typeface="Arial" panose="020B0604020202020204" pitchFamily="34" charset="0"/>
                  <a:ea typeface="江西拙楷" pitchFamily="2" charset="-122"/>
                  <a:sym typeface="Arial" panose="020B0604020202020204" pitchFamily="34" charset="0"/>
                </a:endParaRPr>
              </a:p>
            </p:txBody>
          </p:sp>
        </p:grpSp>
        <p:sp>
          <p:nvSpPr>
            <p:cNvPr id="27" name="文本框 19"/>
            <p:cNvSpPr txBox="1"/>
            <p:nvPr>
              <p:custDataLst>
                <p:tags r:id="rId3"/>
              </p:custDataLst>
            </p:nvPr>
          </p:nvSpPr>
          <p:spPr>
            <a:xfrm>
              <a:off x="687921" y="4205384"/>
              <a:ext cx="2665143" cy="309734"/>
            </a:xfrm>
            <a:prstGeom prst="rect">
              <a:avLst/>
            </a:prstGeom>
            <a:noFill/>
          </p:spPr>
          <p:txBody>
            <a:bodyPr wrap="square" lIns="68580" tIns="34290" rIns="68580" bIns="34290" rtlCol="0">
              <a:noAutofit/>
            </a:bodyPr>
            <a:lstStyle/>
            <a:p>
              <a:pPr>
                <a:lnSpc>
                  <a:spcPct val="130000"/>
                </a:lnSpc>
              </a:pPr>
              <a:r>
                <a:rPr lang="zh-CN" altLang="en-US" sz="1600" b="1" spc="225" dirty="0" smtClean="0">
                  <a:latin typeface="方正宋刻本秀楷_GBK" panose="02000000000000000000" charset="-122"/>
                  <a:ea typeface="方正宋刻本秀楷_GBK" panose="02000000000000000000" charset="-122"/>
                  <a:sym typeface="Arial" panose="020B0604020202020204" pitchFamily="34" charset="0"/>
                </a:rPr>
                <a:t>租（</a:t>
              </a:r>
              <a:r>
                <a:rPr lang="zh-CN" altLang="en-US" sz="1600" b="1" dirty="0" smtClean="0">
                  <a:solidFill>
                    <a:srgbClr val="C00000"/>
                  </a:solidFill>
                  <a:latin typeface="江西拙楷" pitchFamily="2" charset="-122"/>
                  <a:ea typeface="江西拙楷" pitchFamily="2" charset="-122"/>
                  <a:sym typeface="+mn-ea"/>
                </a:rPr>
                <a:t>田亩税</a:t>
              </a:r>
              <a:r>
                <a:rPr lang="zh-CN" altLang="en-US" sz="1600" b="1" spc="225" dirty="0" smtClean="0">
                  <a:latin typeface="方正宋刻本秀楷_GBK" panose="02000000000000000000" charset="-122"/>
                  <a:ea typeface="方正宋刻本秀楷_GBK" panose="02000000000000000000" charset="-122"/>
                  <a:sym typeface="Arial" panose="020B0604020202020204" pitchFamily="34" charset="0"/>
                </a:rPr>
                <a:t>）：粮食</a:t>
              </a:r>
              <a:endParaRPr lang="zh-CN" altLang="en-US" sz="1600" b="1" spc="225" dirty="0">
                <a:latin typeface="方正宋刻本秀楷_GBK" panose="02000000000000000000" charset="-122"/>
                <a:ea typeface="方正宋刻本秀楷_GBK" panose="02000000000000000000" charset="-122"/>
                <a:sym typeface="Arial" panose="020B0604020202020204" pitchFamily="34" charset="0"/>
              </a:endParaRPr>
            </a:p>
          </p:txBody>
        </p:sp>
      </p:grpSp>
      <p:grpSp>
        <p:nvGrpSpPr>
          <p:cNvPr id="35" name="组合 42"/>
          <p:cNvGrpSpPr/>
          <p:nvPr/>
        </p:nvGrpSpPr>
        <p:grpSpPr>
          <a:xfrm>
            <a:off x="6711870" y="3643248"/>
            <a:ext cx="2289286" cy="1500253"/>
            <a:chOff x="6146" y="6032"/>
            <a:chExt cx="5527" cy="3561"/>
          </a:xfrm>
        </p:grpSpPr>
        <p:pic>
          <p:nvPicPr>
            <p:cNvPr id="36" name="图片 35"/>
            <p:cNvPicPr>
              <a:picLocks noChangeAspect="1"/>
            </p:cNvPicPr>
            <p:nvPr/>
          </p:nvPicPr>
          <p:blipFill>
            <a:blip r:embed="rId13" cstate="print"/>
            <a:srcRect t="39092" b="23751"/>
            <a:stretch>
              <a:fillRect/>
            </a:stretch>
          </p:blipFill>
          <p:spPr>
            <a:xfrm>
              <a:off x="6498" y="6032"/>
              <a:ext cx="5002" cy="3052"/>
            </a:xfrm>
            <a:prstGeom prst="rect">
              <a:avLst/>
            </a:prstGeom>
            <a:ln>
              <a:solidFill>
                <a:schemeClr val="tx1"/>
              </a:solidFill>
            </a:ln>
          </p:spPr>
        </p:pic>
        <p:sp>
          <p:nvSpPr>
            <p:cNvPr id="39" name="平行四边形 38"/>
            <p:cNvSpPr/>
            <p:nvPr>
              <p:custDataLst>
                <p:tags r:id="rId1"/>
              </p:custDataLst>
            </p:nvPr>
          </p:nvSpPr>
          <p:spPr>
            <a:xfrm>
              <a:off x="6723" y="8634"/>
              <a:ext cx="4910" cy="896"/>
            </a:xfrm>
            <a:prstGeom prst="parallelogram">
              <a:avLst/>
            </a:prstGeom>
            <a:solidFill>
              <a:schemeClr val="accent4">
                <a:lumMod val="60000"/>
                <a:lumOff val="40000"/>
                <a:alpha val="70000"/>
              </a:scheme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600" dirty="0">
                <a:latin typeface="方正宋刻本秀楷_GBK" panose="02000000000000000000" charset="-122"/>
                <a:ea typeface="方正宋刻本秀楷_GBK" panose="02000000000000000000" charset="-122"/>
                <a:sym typeface="Arial" panose="020B0604020202020204" pitchFamily="34" charset="0"/>
              </a:endParaRPr>
            </a:p>
          </p:txBody>
        </p:sp>
        <p:sp>
          <p:nvSpPr>
            <p:cNvPr id="40" name="文本框 32"/>
            <p:cNvSpPr txBox="1"/>
            <p:nvPr>
              <p:custDataLst>
                <p:tags r:id="rId2"/>
              </p:custDataLst>
            </p:nvPr>
          </p:nvSpPr>
          <p:spPr>
            <a:xfrm>
              <a:off x="6146" y="8643"/>
              <a:ext cx="5527" cy="950"/>
            </a:xfrm>
            <a:prstGeom prst="rect">
              <a:avLst/>
            </a:prstGeom>
            <a:noFill/>
          </p:spPr>
          <p:txBody>
            <a:bodyPr wrap="square" rtlCol="0"/>
            <a:lstStyle/>
            <a:p>
              <a:pPr>
                <a:lnSpc>
                  <a:spcPct val="130000"/>
                </a:lnSpc>
              </a:pPr>
              <a:r>
                <a:rPr lang="zh-CN" altLang="en-US" sz="1600" b="1" spc="225" dirty="0">
                  <a:latin typeface="方正宋刻本秀楷_GBK" panose="02000000000000000000" charset="-122"/>
                  <a:ea typeface="方正宋刻本秀楷_GBK" panose="02000000000000000000" charset="-122"/>
                  <a:sym typeface="Arial" panose="020B0604020202020204" pitchFamily="34" charset="0"/>
                </a:rPr>
                <a:t>庸：</a:t>
              </a:r>
              <a:r>
                <a:rPr lang="zh-CN" altLang="en-US" sz="1600" b="1" spc="225" dirty="0">
                  <a:solidFill>
                    <a:srgbClr val="C00000"/>
                  </a:solidFill>
                  <a:latin typeface="方正宋刻本秀楷_GBK" panose="02000000000000000000" charset="-122"/>
                  <a:ea typeface="方正宋刻本秀楷_GBK" panose="02000000000000000000" charset="-122"/>
                  <a:sym typeface="Arial" panose="020B0604020202020204" pitchFamily="34" charset="0"/>
                </a:rPr>
                <a:t>用帛或布代徭役</a:t>
              </a:r>
            </a:p>
          </p:txBody>
        </p:sp>
      </p:grpSp>
      <p:sp useBgFill="1">
        <p:nvSpPr>
          <p:cNvPr id="43" name="文本框 12"/>
          <p:cNvSpPr txBox="1"/>
          <p:nvPr/>
        </p:nvSpPr>
        <p:spPr>
          <a:xfrm>
            <a:off x="214282" y="1036185"/>
            <a:ext cx="4214842" cy="1392689"/>
          </a:xfrm>
          <a:prstGeom prst="rect">
            <a:avLst/>
          </a:prstGeom>
          <a:ln w="19050">
            <a:noFill/>
            <a:prstDash val="lgDash"/>
          </a:ln>
        </p:spPr>
        <p:txBody>
          <a:bodyPr wrap="square" lIns="68580" tIns="34290" rIns="68580" bIns="34290" rtlCol="0" anchor="ctr">
            <a:spAutoFit/>
          </a:bodyPr>
          <a:lstStyle/>
          <a:p>
            <a:pPr algn="l"/>
            <a:endParaRPr lang="en-US" altLang="zh-CN" sz="800" b="1" dirty="0" smtClean="0">
              <a:solidFill>
                <a:srgbClr val="C00000"/>
              </a:solidFill>
              <a:latin typeface="江西拙楷" pitchFamily="2" charset="-122"/>
              <a:ea typeface="江西拙楷" pitchFamily="2" charset="-122"/>
              <a:sym typeface="+mn-ea"/>
            </a:endParaRPr>
          </a:p>
          <a:p>
            <a:pPr algn="l"/>
            <a:r>
              <a:rPr lang="zh-CN" altLang="en-US" sz="2100" b="1" dirty="0" smtClean="0">
                <a:solidFill>
                  <a:srgbClr val="C00000"/>
                </a:solidFill>
                <a:latin typeface="江西拙楷" pitchFamily="2" charset="-122"/>
                <a:ea typeface="江西拙楷" pitchFamily="2" charset="-122"/>
                <a:sym typeface="+mn-ea"/>
              </a:rPr>
              <a:t>影响</a:t>
            </a:r>
            <a:r>
              <a:rPr lang="zh-CN" altLang="en-US" sz="2100" b="1" dirty="0">
                <a:solidFill>
                  <a:srgbClr val="C00000"/>
                </a:solidFill>
                <a:latin typeface="江西拙楷" pitchFamily="2" charset="-122"/>
                <a:ea typeface="江西拙楷" pitchFamily="2" charset="-122"/>
                <a:sym typeface="+mn-ea"/>
              </a:rPr>
              <a:t>：</a:t>
            </a:r>
            <a:r>
              <a:rPr lang="zh-CN" altLang="en-US" sz="2800" b="1" dirty="0">
                <a:solidFill>
                  <a:srgbClr val="C00000"/>
                </a:solidFill>
                <a:effectLst>
                  <a:outerShdw blurRad="38100" dist="38100" dir="2700000" algn="tl">
                    <a:srgbClr val="000000">
                      <a:alpha val="43137"/>
                    </a:srgbClr>
                  </a:outerShdw>
                </a:effectLst>
                <a:latin typeface="仿宋" pitchFamily="49" charset="-122"/>
                <a:ea typeface="仿宋" pitchFamily="49" charset="-122"/>
                <a:sym typeface="+mn-ea"/>
              </a:rPr>
              <a:t>以庸代役</a:t>
            </a:r>
            <a:r>
              <a:rPr lang="zh-CN" altLang="en-US" sz="2100" b="1" dirty="0">
                <a:latin typeface="仿宋" pitchFamily="49" charset="-122"/>
                <a:ea typeface="仿宋" pitchFamily="49" charset="-122"/>
                <a:sym typeface="+mn-ea"/>
              </a:rPr>
              <a:t>，保证农民有较充分的生产时间，政府的赋税收入也有了保障</a:t>
            </a:r>
            <a:r>
              <a:rPr lang="zh-CN" altLang="en-US" sz="2100" b="1" dirty="0" smtClean="0">
                <a:latin typeface="仿宋" pitchFamily="49" charset="-122"/>
                <a:ea typeface="仿宋" pitchFamily="49" charset="-122"/>
                <a:sym typeface="+mn-ea"/>
              </a:rPr>
              <a:t>。</a:t>
            </a:r>
            <a:endParaRPr lang="en-US" altLang="zh-CN" sz="2100" b="1" dirty="0" smtClean="0">
              <a:latin typeface="仿宋" pitchFamily="49" charset="-122"/>
              <a:ea typeface="仿宋" pitchFamily="49" charset="-122"/>
              <a:sym typeface="+mn-ea"/>
            </a:endParaRPr>
          </a:p>
          <a:p>
            <a:pPr algn="l"/>
            <a:endParaRPr lang="zh-CN" altLang="en-US" sz="800" b="1" dirty="0">
              <a:latin typeface="仿宋" pitchFamily="49" charset="-122"/>
              <a:ea typeface="仿宋" pitchFamily="49" charset="-122"/>
              <a:sym typeface="+mn-ea"/>
            </a:endParaRPr>
          </a:p>
        </p:txBody>
      </p:sp>
      <p:sp>
        <p:nvSpPr>
          <p:cNvPr id="45" name="文本框 18"/>
          <p:cNvSpPr txBox="1"/>
          <p:nvPr/>
        </p:nvSpPr>
        <p:spPr>
          <a:xfrm>
            <a:off x="4143372" y="827306"/>
            <a:ext cx="2643206" cy="1815882"/>
          </a:xfrm>
          <a:prstGeom prst="rect">
            <a:avLst/>
          </a:prstGeom>
          <a:solidFill>
            <a:schemeClr val="bg2">
              <a:lumMod val="75000"/>
            </a:schemeClr>
          </a:solidFill>
          <a:ln>
            <a:noFill/>
          </a:ln>
          <a:effectLst>
            <a:softEdge rad="317500"/>
          </a:effectLst>
        </p:spPr>
        <p:txBody>
          <a:bodyPr wrap="square" rtlCol="0" anchor="t">
            <a:spAutoFit/>
          </a:bodyPr>
          <a:lstStyle/>
          <a:p>
            <a:pPr algn="ctr"/>
            <a:endParaRPr lang="en-US" sz="2000" b="1" dirty="0" smtClean="0">
              <a:solidFill>
                <a:schemeClr val="tx1"/>
              </a:solidFill>
              <a:latin typeface="江西拙楷" pitchFamily="2" charset="-122"/>
              <a:ea typeface="江西拙楷" pitchFamily="2" charset="-122"/>
              <a:cs typeface="楷体" panose="02010609060101010101" charset="-122"/>
              <a:sym typeface="+mn-ea"/>
            </a:endParaRPr>
          </a:p>
          <a:p>
            <a:pPr algn="ctr"/>
            <a:r>
              <a:rPr sz="2000" b="1" dirty="0" smtClean="0">
                <a:solidFill>
                  <a:schemeClr val="tx1"/>
                </a:solidFill>
                <a:latin typeface="江西拙楷" pitchFamily="2" charset="-122"/>
                <a:ea typeface="江西拙楷" pitchFamily="2" charset="-122"/>
                <a:cs typeface="楷体" panose="02010609060101010101" charset="-122"/>
                <a:sym typeface="+mn-ea"/>
              </a:rPr>
              <a:t>有田则有</a:t>
            </a:r>
            <a:r>
              <a:rPr sz="2000" b="1" dirty="0" smtClean="0">
                <a:solidFill>
                  <a:srgbClr val="C00000"/>
                </a:solidFill>
                <a:latin typeface="江西拙楷" pitchFamily="2" charset="-122"/>
                <a:ea typeface="江西拙楷" pitchFamily="2" charset="-122"/>
                <a:cs typeface="楷体" panose="02010609060101010101" charset="-122"/>
                <a:sym typeface="+mn-ea"/>
              </a:rPr>
              <a:t>租</a:t>
            </a:r>
            <a:r>
              <a:rPr sz="2000" b="1" dirty="0">
                <a:solidFill>
                  <a:schemeClr val="tx1"/>
                </a:solidFill>
                <a:latin typeface="江西拙楷" pitchFamily="2" charset="-122"/>
                <a:ea typeface="江西拙楷" pitchFamily="2" charset="-122"/>
                <a:cs typeface="楷体" panose="02010609060101010101" charset="-122"/>
                <a:sym typeface="+mn-ea"/>
              </a:rPr>
              <a:t>，</a:t>
            </a:r>
          </a:p>
          <a:p>
            <a:pPr algn="ctr"/>
            <a:r>
              <a:rPr sz="2000" b="1" dirty="0">
                <a:solidFill>
                  <a:schemeClr val="tx1"/>
                </a:solidFill>
                <a:latin typeface="江西拙楷" pitchFamily="2" charset="-122"/>
                <a:ea typeface="江西拙楷" pitchFamily="2" charset="-122"/>
                <a:cs typeface="楷体" panose="02010609060101010101" charset="-122"/>
                <a:sym typeface="+mn-ea"/>
              </a:rPr>
              <a:t>有家则有</a:t>
            </a:r>
            <a:r>
              <a:rPr sz="2000" b="1" dirty="0">
                <a:solidFill>
                  <a:srgbClr val="C00000"/>
                </a:solidFill>
                <a:latin typeface="江西拙楷" pitchFamily="2" charset="-122"/>
                <a:ea typeface="江西拙楷" pitchFamily="2" charset="-122"/>
                <a:cs typeface="楷体" panose="02010609060101010101" charset="-122"/>
                <a:sym typeface="+mn-ea"/>
              </a:rPr>
              <a:t>调</a:t>
            </a:r>
            <a:r>
              <a:rPr sz="2000" b="1" dirty="0">
                <a:solidFill>
                  <a:schemeClr val="tx1"/>
                </a:solidFill>
                <a:latin typeface="江西拙楷" pitchFamily="2" charset="-122"/>
                <a:ea typeface="江西拙楷" pitchFamily="2" charset="-122"/>
                <a:cs typeface="楷体" panose="02010609060101010101" charset="-122"/>
                <a:sym typeface="+mn-ea"/>
              </a:rPr>
              <a:t>，</a:t>
            </a:r>
          </a:p>
          <a:p>
            <a:pPr algn="ctr"/>
            <a:r>
              <a:rPr sz="2000" b="1" dirty="0">
                <a:solidFill>
                  <a:schemeClr val="tx1"/>
                </a:solidFill>
                <a:latin typeface="江西拙楷" pitchFamily="2" charset="-122"/>
                <a:ea typeface="江西拙楷" pitchFamily="2" charset="-122"/>
                <a:cs typeface="楷体" panose="02010609060101010101" charset="-122"/>
                <a:sym typeface="+mn-ea"/>
              </a:rPr>
              <a:t>有身则有</a:t>
            </a:r>
            <a:r>
              <a:rPr sz="2000" b="1" dirty="0">
                <a:solidFill>
                  <a:srgbClr val="C00000"/>
                </a:solidFill>
                <a:latin typeface="江西拙楷" pitchFamily="2" charset="-122"/>
                <a:ea typeface="江西拙楷" pitchFamily="2" charset="-122"/>
                <a:cs typeface="楷体" panose="02010609060101010101" charset="-122"/>
                <a:sym typeface="+mn-ea"/>
              </a:rPr>
              <a:t>庸</a:t>
            </a:r>
            <a:r>
              <a:rPr lang="zh-CN" sz="2000" b="1" dirty="0">
                <a:solidFill>
                  <a:schemeClr val="tx1"/>
                </a:solidFill>
                <a:latin typeface="江西拙楷" pitchFamily="2" charset="-122"/>
                <a:ea typeface="江西拙楷" pitchFamily="2" charset="-122"/>
                <a:cs typeface="楷体" panose="02010609060101010101" charset="-122"/>
                <a:sym typeface="+mn-ea"/>
              </a:rPr>
              <a:t>。</a:t>
            </a:r>
          </a:p>
          <a:p>
            <a:pPr algn="ctr"/>
            <a:r>
              <a:rPr lang="en-US" altLang="zh-CN" sz="1600" b="1" dirty="0">
                <a:solidFill>
                  <a:schemeClr val="tx1"/>
                </a:solidFill>
                <a:latin typeface="江西拙楷" pitchFamily="2" charset="-122"/>
                <a:ea typeface="江西拙楷" pitchFamily="2" charset="-122"/>
                <a:cs typeface="楷体" panose="02010609060101010101" charset="-122"/>
                <a:sym typeface="+mn-ea"/>
              </a:rPr>
              <a:t>        ——</a:t>
            </a:r>
            <a:r>
              <a:rPr lang="zh-CN" altLang="en-US" sz="1600" b="1" dirty="0">
                <a:solidFill>
                  <a:schemeClr val="tx1"/>
                </a:solidFill>
                <a:latin typeface="江西拙楷" pitchFamily="2" charset="-122"/>
                <a:ea typeface="江西拙楷" pitchFamily="2" charset="-122"/>
                <a:cs typeface="楷体" panose="02010609060101010101" charset="-122"/>
                <a:sym typeface="+mn-ea"/>
              </a:rPr>
              <a:t>（唐）</a:t>
            </a:r>
            <a:r>
              <a:rPr lang="zh-CN" altLang="en-US" sz="1600" b="1" dirty="0" smtClean="0">
                <a:solidFill>
                  <a:schemeClr val="tx1"/>
                </a:solidFill>
                <a:latin typeface="江西拙楷" pitchFamily="2" charset="-122"/>
                <a:ea typeface="江西拙楷" pitchFamily="2" charset="-122"/>
                <a:cs typeface="楷体" panose="02010609060101010101" charset="-122"/>
                <a:sym typeface="+mn-ea"/>
              </a:rPr>
              <a:t>陆贽</a:t>
            </a:r>
            <a:endParaRPr lang="en-US" altLang="zh-CN" sz="1600" b="1" dirty="0" smtClean="0">
              <a:solidFill>
                <a:schemeClr val="tx1"/>
              </a:solidFill>
              <a:latin typeface="江西拙楷" pitchFamily="2" charset="-122"/>
              <a:ea typeface="江西拙楷" pitchFamily="2" charset="-122"/>
              <a:cs typeface="楷体" panose="02010609060101010101" charset="-122"/>
              <a:sym typeface="+mn-ea"/>
            </a:endParaRPr>
          </a:p>
          <a:p>
            <a:pPr algn="ctr"/>
            <a:endParaRPr lang="zh-CN" altLang="en-US" sz="1600" b="1" dirty="0">
              <a:solidFill>
                <a:schemeClr val="tx1"/>
              </a:solidFill>
              <a:latin typeface="江西拙楷" pitchFamily="2" charset="-122"/>
              <a:ea typeface="江西拙楷" pitchFamily="2" charset="-122"/>
              <a:cs typeface="楷体" panose="02010609060101010101" charset="-122"/>
              <a:sym typeface="+mn-ea"/>
            </a:endParaRPr>
          </a:p>
        </p:txBody>
      </p:sp>
      <p:graphicFrame>
        <p:nvGraphicFramePr>
          <p:cNvPr id="42" name="表格 41"/>
          <p:cNvGraphicFramePr>
            <a:graphicFrameLocks noGrp="1"/>
          </p:cNvGraphicFramePr>
          <p:nvPr/>
        </p:nvGraphicFramePr>
        <p:xfrm>
          <a:off x="428596" y="2668914"/>
          <a:ext cx="5429288" cy="1831662"/>
        </p:xfrm>
        <a:graphic>
          <a:graphicData uri="http://schemas.openxmlformats.org/drawingml/2006/table">
            <a:tbl>
              <a:tblPr firstRow="1" bandRow="1">
                <a:tableStyleId>{93296810-A885-4BE3-A3E7-6D5BEEA58F35}</a:tableStyleId>
              </a:tblPr>
              <a:tblGrid>
                <a:gridCol w="1357322"/>
                <a:gridCol w="1428760"/>
                <a:gridCol w="2643206"/>
              </a:tblGrid>
              <a:tr h="610554">
                <a:tc>
                  <a:txBody>
                    <a:bodyPr/>
                    <a:lstStyle/>
                    <a:p>
                      <a:pPr algn="ctr"/>
                      <a:r>
                        <a:rPr lang="zh-CN" altLang="en-US" sz="2000" b="1" dirty="0" smtClean="0">
                          <a:latin typeface="江西拙楷" pitchFamily="2" charset="-122"/>
                          <a:ea typeface="江西拙楷" pitchFamily="2" charset="-122"/>
                        </a:rPr>
                        <a:t>朝代</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b="1" dirty="0" smtClean="0">
                          <a:latin typeface="江西拙楷" pitchFamily="2" charset="-122"/>
                          <a:ea typeface="江西拙楷" pitchFamily="2" charset="-122"/>
                        </a:rPr>
                        <a:t>赋税制度</a:t>
                      </a: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b="1" dirty="0" smtClean="0">
                          <a:latin typeface="江西拙楷" pitchFamily="2" charset="-122"/>
                          <a:ea typeface="江西拙楷" pitchFamily="2" charset="-122"/>
                        </a:rPr>
                        <a:t>征税标准</a:t>
                      </a: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10554">
                <a:tc>
                  <a:txBody>
                    <a:bodyPr/>
                    <a:lstStyle/>
                    <a:p>
                      <a:pPr algn="ctr"/>
                      <a:r>
                        <a:rPr lang="zh-CN" altLang="en-US" sz="2000" b="1" dirty="0" smtClean="0">
                          <a:latin typeface="江西拙楷" pitchFamily="2" charset="-122"/>
                          <a:ea typeface="江西拙楷" pitchFamily="2" charset="-122"/>
                        </a:rPr>
                        <a:t>魏晋</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10554">
                <a:tc>
                  <a:txBody>
                    <a:bodyPr/>
                    <a:lstStyle/>
                    <a:p>
                      <a:pPr algn="ctr"/>
                      <a:r>
                        <a:rPr lang="zh-CN" altLang="en-US" sz="2000" b="1" dirty="0" smtClean="0">
                          <a:latin typeface="江西拙楷" pitchFamily="2" charset="-122"/>
                          <a:ea typeface="江西拙楷" pitchFamily="2" charset="-122"/>
                        </a:rPr>
                        <a:t>唐前期</a:t>
                      </a:r>
                      <a:endParaRPr lang="zh-CN" altLang="en-US" sz="2000" b="1" dirty="0">
                        <a:latin typeface="江西拙楷" pitchFamily="2" charset="-122"/>
                        <a:ea typeface="江西拙楷" pitchFamily="2" charset="-122"/>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2000" b="1" dirty="0">
                        <a:latin typeface="江西拙楷" pitchFamily="2" charset="-122"/>
                        <a:ea typeface="江西拙楷" pitchFamily="2"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6" name="文本框 2"/>
          <p:cNvSpPr txBox="1"/>
          <p:nvPr/>
        </p:nvSpPr>
        <p:spPr>
          <a:xfrm>
            <a:off x="2000232" y="3373340"/>
            <a:ext cx="1357322" cy="438582"/>
          </a:xfrm>
          <a:prstGeom prst="rect">
            <a:avLst/>
          </a:prstGeom>
          <a:noFill/>
        </p:spPr>
        <p:txBody>
          <a:bodyPr wrap="square" lIns="68580" tIns="34290" rIns="68580" bIns="34290" rtlCol="0">
            <a:spAutoFit/>
          </a:bodyPr>
          <a:lstStyle/>
          <a:p>
            <a:r>
              <a:rPr lang="zh-CN" altLang="en-US" sz="2400" b="1" dirty="0">
                <a:effectLst>
                  <a:outerShdw blurRad="38100" dist="38100" dir="2700000" algn="tl">
                    <a:srgbClr val="000000">
                      <a:alpha val="43137"/>
                    </a:srgbClr>
                  </a:outerShdw>
                </a:effectLst>
                <a:latin typeface="仿宋" pitchFamily="49" charset="-122"/>
                <a:ea typeface="仿宋" pitchFamily="49" charset="-122"/>
              </a:rPr>
              <a:t>租调制</a:t>
            </a:r>
          </a:p>
        </p:txBody>
      </p:sp>
      <p:sp>
        <p:nvSpPr>
          <p:cNvPr id="47" name="文本框 31"/>
          <p:cNvSpPr txBox="1"/>
          <p:nvPr/>
        </p:nvSpPr>
        <p:spPr>
          <a:xfrm>
            <a:off x="3214678" y="3383294"/>
            <a:ext cx="2866600" cy="438582"/>
          </a:xfrm>
          <a:prstGeom prst="rect">
            <a:avLst/>
          </a:prstGeom>
          <a:noFill/>
        </p:spPr>
        <p:txBody>
          <a:bodyPr wrap="square" lIns="68580" tIns="34290" rIns="68580" bIns="34290" rtlCol="0">
            <a:spAutoFit/>
          </a:bodyPr>
          <a:lstStyle/>
          <a:p>
            <a:r>
              <a:rPr lang="zh-CN" altLang="en-US" sz="2400" b="1" dirty="0">
                <a:effectLst>
                  <a:outerShdw blurRad="38100" dist="38100" dir="2700000" algn="tl">
                    <a:srgbClr val="000000">
                      <a:alpha val="43137"/>
                    </a:srgbClr>
                  </a:outerShdw>
                </a:effectLst>
                <a:latin typeface="仿宋" pitchFamily="49" charset="-122"/>
                <a:ea typeface="仿宋" pitchFamily="49" charset="-122"/>
              </a:rPr>
              <a:t>按</a:t>
            </a:r>
            <a:r>
              <a:rPr lang="zh-CN" altLang="en-US" sz="2400" b="1" dirty="0">
                <a:solidFill>
                  <a:srgbClr val="C00000"/>
                </a:solidFill>
                <a:effectLst>
                  <a:outerShdw blurRad="38100" dist="38100" dir="2700000" algn="tl">
                    <a:srgbClr val="000000">
                      <a:alpha val="43137"/>
                    </a:srgbClr>
                  </a:outerShdw>
                </a:effectLst>
                <a:latin typeface="仿宋" pitchFamily="49" charset="-122"/>
                <a:ea typeface="仿宋" pitchFamily="49" charset="-122"/>
              </a:rPr>
              <a:t>户</a:t>
            </a:r>
            <a:r>
              <a:rPr lang="zh-CN" altLang="en-US" sz="2400" b="1" dirty="0">
                <a:effectLst>
                  <a:outerShdw blurRad="38100" dist="38100" dir="2700000" algn="tl">
                    <a:srgbClr val="000000">
                      <a:alpha val="43137"/>
                    </a:srgbClr>
                  </a:outerShdw>
                </a:effectLst>
                <a:latin typeface="仿宋" pitchFamily="49" charset="-122"/>
                <a:ea typeface="仿宋" pitchFamily="49" charset="-122"/>
              </a:rPr>
              <a:t>征收粮和绢帛</a:t>
            </a:r>
          </a:p>
        </p:txBody>
      </p:sp>
      <p:sp>
        <p:nvSpPr>
          <p:cNvPr id="48" name="文本框 32"/>
          <p:cNvSpPr txBox="1"/>
          <p:nvPr/>
        </p:nvSpPr>
        <p:spPr>
          <a:xfrm>
            <a:off x="1785918" y="3990556"/>
            <a:ext cx="1536876" cy="438582"/>
          </a:xfrm>
          <a:prstGeom prst="rect">
            <a:avLst/>
          </a:prstGeom>
          <a:noFill/>
        </p:spPr>
        <p:txBody>
          <a:bodyPr wrap="square" lIns="68580" tIns="34290" rIns="68580" bIns="34290" rtlCol="0">
            <a:spAutoFit/>
          </a:bodyPr>
          <a:lstStyle/>
          <a:p>
            <a:r>
              <a:rPr lang="zh-CN" altLang="en-US" sz="2400" b="1" dirty="0">
                <a:effectLst>
                  <a:outerShdw blurRad="38100" dist="38100" dir="2700000" algn="tl">
                    <a:srgbClr val="000000">
                      <a:alpha val="43137"/>
                    </a:srgbClr>
                  </a:outerShdw>
                </a:effectLst>
                <a:latin typeface="仿宋" pitchFamily="49" charset="-122"/>
                <a:ea typeface="仿宋" pitchFamily="49" charset="-122"/>
              </a:rPr>
              <a:t>租</a:t>
            </a:r>
            <a:r>
              <a:rPr lang="zh-CN" altLang="en-US" sz="2400" b="1" dirty="0">
                <a:solidFill>
                  <a:schemeClr val="accent2"/>
                </a:solidFill>
                <a:effectLst>
                  <a:outerShdw blurRad="38100" dist="38100" dir="2700000" algn="tl">
                    <a:srgbClr val="000000">
                      <a:alpha val="43137"/>
                    </a:srgbClr>
                  </a:outerShdw>
                </a:effectLst>
                <a:latin typeface="仿宋" pitchFamily="49" charset="-122"/>
                <a:ea typeface="仿宋" pitchFamily="49" charset="-122"/>
              </a:rPr>
              <a:t>庸</a:t>
            </a:r>
            <a:r>
              <a:rPr lang="zh-CN" altLang="en-US" sz="2400" b="1" dirty="0">
                <a:effectLst>
                  <a:outerShdw blurRad="38100" dist="38100" dir="2700000" algn="tl">
                    <a:srgbClr val="000000">
                      <a:alpha val="43137"/>
                    </a:srgbClr>
                  </a:outerShdw>
                </a:effectLst>
                <a:latin typeface="仿宋" pitchFamily="49" charset="-122"/>
                <a:ea typeface="仿宋" pitchFamily="49" charset="-122"/>
              </a:rPr>
              <a:t>调制</a:t>
            </a:r>
          </a:p>
        </p:txBody>
      </p:sp>
      <p:sp>
        <p:nvSpPr>
          <p:cNvPr id="49" name="文本框 31"/>
          <p:cNvSpPr txBox="1"/>
          <p:nvPr/>
        </p:nvSpPr>
        <p:spPr>
          <a:xfrm>
            <a:off x="3143240" y="4049853"/>
            <a:ext cx="3286148" cy="438582"/>
          </a:xfrm>
          <a:prstGeom prst="rect">
            <a:avLst/>
          </a:prstGeom>
          <a:noFill/>
        </p:spPr>
        <p:txBody>
          <a:bodyPr wrap="square" lIns="68580" tIns="34290" rIns="68580" bIns="34290" rtlCol="0">
            <a:spAutoFit/>
          </a:bodyPr>
          <a:lstStyle/>
          <a:p>
            <a:r>
              <a:rPr lang="zh-CN" altLang="en-US" sz="2400" b="1" dirty="0" smtClean="0">
                <a:effectLst>
                  <a:outerShdw blurRad="38100" dist="38100" dir="2700000" algn="tl">
                    <a:srgbClr val="000000">
                      <a:alpha val="43137"/>
                    </a:srgbClr>
                  </a:outerShdw>
                </a:effectLst>
                <a:latin typeface="仿宋" pitchFamily="49" charset="-122"/>
                <a:ea typeface="仿宋" pitchFamily="49" charset="-122"/>
              </a:rPr>
              <a:t>按</a:t>
            </a:r>
            <a:r>
              <a:rPr lang="zh-CN" altLang="en-US" sz="2400" b="1" dirty="0" smtClean="0">
                <a:solidFill>
                  <a:srgbClr val="FF0000"/>
                </a:solidFill>
                <a:effectLst>
                  <a:outerShdw blurRad="38100" dist="38100" dir="2700000" algn="tl">
                    <a:srgbClr val="000000">
                      <a:alpha val="43137"/>
                    </a:srgbClr>
                  </a:outerShdw>
                </a:effectLst>
                <a:latin typeface="仿宋" pitchFamily="49" charset="-122"/>
                <a:ea typeface="仿宋" pitchFamily="49" charset="-122"/>
              </a:rPr>
              <a:t>人丁</a:t>
            </a:r>
            <a:r>
              <a:rPr lang="zh-CN" altLang="en-US" sz="2400" b="1" dirty="0" smtClean="0">
                <a:effectLst>
                  <a:outerShdw blurRad="38100" dist="38100" dir="2700000" algn="tl">
                    <a:srgbClr val="000000">
                      <a:alpha val="43137"/>
                    </a:srgbClr>
                  </a:outerShdw>
                </a:effectLst>
                <a:latin typeface="仿宋" pitchFamily="49" charset="-122"/>
                <a:ea typeface="仿宋" pitchFamily="49" charset="-122"/>
              </a:rPr>
              <a:t>纳税服劳役</a:t>
            </a:r>
            <a:endParaRPr lang="zh-CN" altLang="en-US" sz="2400" b="1" dirty="0">
              <a:effectLst>
                <a:outerShdw blurRad="38100" dist="38100" dir="2700000" algn="tl">
                  <a:srgbClr val="000000">
                    <a:alpha val="43137"/>
                  </a:srgbClr>
                </a:outerShdw>
              </a:effectLst>
              <a:latin typeface="仿宋" pitchFamily="49" charset="-122"/>
              <a:ea typeface="仿宋" pitchFamily="49" charset="-122"/>
            </a:endParaRPr>
          </a:p>
        </p:txBody>
      </p:sp>
      <p:sp>
        <p:nvSpPr>
          <p:cNvPr id="50" name="文本框 2"/>
          <p:cNvSpPr txBox="1"/>
          <p:nvPr/>
        </p:nvSpPr>
        <p:spPr>
          <a:xfrm>
            <a:off x="285720" y="214296"/>
            <a:ext cx="3252301" cy="410573"/>
          </a:xfrm>
          <a:prstGeom prst="rect">
            <a:avLst/>
          </a:prstGeom>
          <a:noFill/>
        </p:spPr>
        <p:txBody>
          <a:bodyPr wrap="square" lIns="71321" tIns="35661" rIns="71321" bIns="35661" rtlCol="0">
            <a:spAutoFit/>
          </a:bodyPr>
          <a:lstStyle/>
          <a:p>
            <a:pPr algn="l"/>
            <a:r>
              <a:rPr lang="en-US" altLang="zh-CN" sz="2200" b="1" dirty="0" smtClean="0">
                <a:latin typeface="江西拙楷" pitchFamily="2" charset="-122"/>
                <a:ea typeface="江西拙楷" pitchFamily="2" charset="-122"/>
              </a:rPr>
              <a:t>3.2  </a:t>
            </a:r>
            <a:r>
              <a:rPr lang="zh-CN" altLang="en-US" sz="2200" b="1" dirty="0" smtClean="0">
                <a:latin typeface="江西拙楷" pitchFamily="2" charset="-122"/>
                <a:ea typeface="江西拙楷" pitchFamily="2" charset="-122"/>
              </a:rPr>
              <a:t>租庸调制</a:t>
            </a:r>
            <a:r>
              <a:rPr lang="en-US" altLang="zh-CN" sz="2200" b="1" dirty="0" smtClean="0">
                <a:latin typeface="江西拙楷" pitchFamily="2" charset="-122"/>
                <a:ea typeface="江西拙楷" pitchFamily="2" charset="-122"/>
              </a:rPr>
              <a:t> </a:t>
            </a:r>
            <a:endParaRPr lang="zh-CN" altLang="en-US" sz="2200" b="1" dirty="0">
              <a:latin typeface="江西拙楷" pitchFamily="2" charset="-122"/>
              <a:ea typeface="江西拙楷" pitchFamily="2" charset="-122"/>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p:tgtEl>
                                          <p:spTgt spid="48"/>
                                        </p:tgtEl>
                                        <p:attrNameLst>
                                          <p:attrName>ppt_y</p:attrName>
                                        </p:attrNameLst>
                                      </p:cBhvr>
                                      <p:tavLst>
                                        <p:tav tm="0">
                                          <p:val>
                                            <p:strVal val="#ppt_y+#ppt_h*1.125000"/>
                                          </p:val>
                                        </p:tav>
                                        <p:tav tm="100000">
                                          <p:val>
                                            <p:strVal val="#ppt_y"/>
                                          </p:val>
                                        </p:tav>
                                      </p:tavLst>
                                    </p:anim>
                                    <p:animEffect transition="in" filter="wipe(up)">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linds(horizontal)">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8" grpId="0"/>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43" name="矩形 42"/>
          <p:cNvSpPr/>
          <p:nvPr/>
        </p:nvSpPr>
        <p:spPr>
          <a:xfrm>
            <a:off x="0" y="1000114"/>
            <a:ext cx="9144000" cy="714380"/>
          </a:xfrm>
          <a:prstGeom prst="rect">
            <a:avLst/>
          </a:prstGeom>
          <a:solidFill>
            <a:schemeClr val="accent4">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0"/>
            <a:ext cx="9144000" cy="5143500"/>
          </a:xfrm>
          <a:prstGeom prst="rect">
            <a:avLst/>
          </a:prstGeom>
          <a:solidFill>
            <a:srgbClr val="E8E9ED">
              <a:alpha val="6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defRPr/>
            </a:pPr>
            <a:endParaRPr lang="zh-CN" altLang="en-US" sz="1400" dirty="0">
              <a:solidFill>
                <a:prstClr val="white"/>
              </a:solidFill>
              <a:latin typeface="等线" panose="02010600030101010101" charset="-122"/>
              <a:ea typeface="等线" panose="02010600030101010101" charset="-122"/>
            </a:endParaRPr>
          </a:p>
        </p:txBody>
      </p:sp>
      <p:sp>
        <p:nvSpPr>
          <p:cNvPr id="6" name="任意多边形: 形状 5"/>
          <p:cNvSpPr/>
          <p:nvPr/>
        </p:nvSpPr>
        <p:spPr>
          <a:xfrm>
            <a:off x="6949440" y="3257550"/>
            <a:ext cx="582930" cy="285750"/>
          </a:xfrm>
          <a:custGeom>
            <a:avLst/>
            <a:gdLst>
              <a:gd name="connsiteX0" fmla="*/ 0 w 777240"/>
              <a:gd name="connsiteY0" fmla="*/ 381000 h 381000"/>
              <a:gd name="connsiteX1" fmla="*/ 381000 w 777240"/>
              <a:gd name="connsiteY1" fmla="*/ 0 h 381000"/>
              <a:gd name="connsiteX2" fmla="*/ 777240 w 777240"/>
              <a:gd name="connsiteY2" fmla="*/ 0 h 381000"/>
            </a:gdLst>
            <a:ahLst/>
            <a:cxnLst>
              <a:cxn ang="0">
                <a:pos x="connsiteX0" y="connsiteY0"/>
              </a:cxn>
              <a:cxn ang="0">
                <a:pos x="connsiteX1" y="connsiteY1"/>
              </a:cxn>
              <a:cxn ang="0">
                <a:pos x="connsiteX2" y="connsiteY2"/>
              </a:cxn>
            </a:cxnLst>
            <a:rect l="l" t="t" r="r" b="b"/>
            <a:pathLst>
              <a:path w="777240" h="381000">
                <a:moveTo>
                  <a:pt x="0" y="381000"/>
                </a:moveTo>
                <a:lnTo>
                  <a:pt x="381000" y="0"/>
                </a:lnTo>
                <a:lnTo>
                  <a:pt x="777240" y="0"/>
                </a:lnTo>
              </a:path>
            </a:pathLst>
          </a:custGeom>
          <a:noFill/>
          <a:ln w="19050">
            <a:solidFill>
              <a:srgbClr val="C00000"/>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defRPr/>
            </a:pPr>
            <a:endParaRPr lang="zh-CN" altLang="en-US" sz="1400" dirty="0">
              <a:solidFill>
                <a:prstClr val="white"/>
              </a:solidFill>
              <a:latin typeface="微软雅黑" pitchFamily="34" charset="-122"/>
              <a:ea typeface="微软雅黑" pitchFamily="34" charset="-122"/>
            </a:endParaRPr>
          </a:p>
        </p:txBody>
      </p:sp>
      <p:sp>
        <p:nvSpPr>
          <p:cNvPr id="8" name="文本框 7"/>
          <p:cNvSpPr txBox="1"/>
          <p:nvPr/>
        </p:nvSpPr>
        <p:spPr>
          <a:xfrm>
            <a:off x="7543801" y="3110542"/>
            <a:ext cx="1517333" cy="530913"/>
          </a:xfrm>
          <a:prstGeom prst="rect">
            <a:avLst/>
          </a:prstGeom>
          <a:noFill/>
        </p:spPr>
        <p:txBody>
          <a:bodyPr wrap="square" lIns="68579" tIns="34289" rIns="68579" bIns="34289" rtlCol="0">
            <a:spAutoFit/>
          </a:bodyPr>
          <a:lstStyle/>
          <a:p>
            <a:pPr algn="dist" defTabSz="685783">
              <a:defRPr/>
            </a:pPr>
            <a:r>
              <a:rPr lang="zh-CN" altLang="en-US" sz="1500" b="1" dirty="0">
                <a:solidFill>
                  <a:srgbClr val="C00000"/>
                </a:solidFill>
                <a:effectLst>
                  <a:glow rad="101600">
                    <a:prstClr val="white">
                      <a:alpha val="60000"/>
                    </a:prstClr>
                  </a:glow>
                </a:effectLst>
                <a:latin typeface="微软雅黑" pitchFamily="34" charset="-122"/>
                <a:ea typeface="微软雅黑" pitchFamily="34" charset="-122"/>
              </a:rPr>
              <a:t>江南东道余杭郡</a:t>
            </a:r>
            <a:endParaRPr lang="en-US" altLang="zh-CN" sz="1500" b="1" dirty="0">
              <a:solidFill>
                <a:srgbClr val="C00000"/>
              </a:solidFill>
              <a:effectLst>
                <a:glow rad="101600">
                  <a:prstClr val="white">
                    <a:alpha val="60000"/>
                  </a:prstClr>
                </a:glow>
              </a:effectLst>
              <a:latin typeface="微软雅黑" pitchFamily="34" charset="-122"/>
              <a:ea typeface="微软雅黑" pitchFamily="34" charset="-122"/>
            </a:endParaRPr>
          </a:p>
          <a:p>
            <a:pPr algn="ctr" defTabSz="685783">
              <a:defRPr/>
            </a:pPr>
            <a:r>
              <a:rPr lang="en-US" altLang="zh-CN" sz="1500" b="1" dirty="0">
                <a:solidFill>
                  <a:srgbClr val="305391"/>
                </a:solidFill>
                <a:effectLst>
                  <a:glow rad="101600">
                    <a:prstClr val="white">
                      <a:alpha val="60000"/>
                    </a:prstClr>
                  </a:glow>
                </a:effectLst>
                <a:latin typeface="微软雅黑" pitchFamily="34" charset="-122"/>
                <a:ea typeface="微软雅黑" pitchFamily="34" charset="-122"/>
              </a:rPr>
              <a:t>86258 / 51276</a:t>
            </a:r>
            <a:endParaRPr lang="zh-CN" altLang="en-US" sz="1500" b="1" dirty="0">
              <a:solidFill>
                <a:srgbClr val="305391"/>
              </a:solidFill>
              <a:effectLst>
                <a:glow rad="101600">
                  <a:prstClr val="white">
                    <a:alpha val="60000"/>
                  </a:prstClr>
                </a:glow>
              </a:effectLst>
              <a:latin typeface="微软雅黑" pitchFamily="34" charset="-122"/>
              <a:ea typeface="微软雅黑" pitchFamily="34" charset="-122"/>
            </a:endParaRPr>
          </a:p>
        </p:txBody>
      </p:sp>
      <p:sp>
        <p:nvSpPr>
          <p:cNvPr id="16" name="文本框 15"/>
          <p:cNvSpPr txBox="1"/>
          <p:nvPr/>
        </p:nvSpPr>
        <p:spPr>
          <a:xfrm>
            <a:off x="7165182" y="2466314"/>
            <a:ext cx="1693098" cy="530913"/>
          </a:xfrm>
          <a:prstGeom prst="rect">
            <a:avLst/>
          </a:prstGeom>
          <a:noFill/>
        </p:spPr>
        <p:txBody>
          <a:bodyPr wrap="square" lIns="68579" tIns="34289" rIns="68579" bIns="34289" rtlCol="0">
            <a:spAutoFit/>
          </a:bodyPr>
          <a:lstStyle/>
          <a:p>
            <a:pPr algn="dist" defTabSz="685783">
              <a:defRPr/>
            </a:pPr>
            <a:r>
              <a:rPr lang="zh-CN" altLang="en-US" sz="1500" b="1" dirty="0">
                <a:solidFill>
                  <a:srgbClr val="C00000"/>
                </a:solidFill>
                <a:effectLst>
                  <a:glow rad="101600">
                    <a:prstClr val="white">
                      <a:alpha val="60000"/>
                    </a:prstClr>
                  </a:glow>
                </a:effectLst>
                <a:latin typeface="微软雅黑" pitchFamily="34" charset="-122"/>
                <a:ea typeface="微软雅黑" pitchFamily="34" charset="-122"/>
              </a:rPr>
              <a:t>河南道河南府</a:t>
            </a:r>
            <a:endParaRPr lang="en-US" altLang="zh-CN" sz="1500" b="1" dirty="0">
              <a:solidFill>
                <a:srgbClr val="C00000"/>
              </a:solidFill>
              <a:effectLst>
                <a:glow rad="101600">
                  <a:prstClr val="white">
                    <a:alpha val="60000"/>
                  </a:prstClr>
                </a:glow>
              </a:effectLst>
              <a:latin typeface="微软雅黑" pitchFamily="34" charset="-122"/>
              <a:ea typeface="微软雅黑" pitchFamily="34" charset="-122"/>
            </a:endParaRPr>
          </a:p>
          <a:p>
            <a:pPr algn="ctr" defTabSz="685783">
              <a:defRPr/>
            </a:pPr>
            <a:r>
              <a:rPr lang="en-US" altLang="zh-CN" sz="1500" b="1" dirty="0">
                <a:solidFill>
                  <a:srgbClr val="305391"/>
                </a:solidFill>
                <a:effectLst>
                  <a:glow rad="101600">
                    <a:prstClr val="white">
                      <a:alpha val="60000"/>
                    </a:prstClr>
                  </a:glow>
                </a:effectLst>
                <a:latin typeface="微软雅黑" pitchFamily="34" charset="-122"/>
                <a:ea typeface="微软雅黑" pitchFamily="34" charset="-122"/>
              </a:rPr>
              <a:t>194746 / 18799</a:t>
            </a:r>
            <a:endParaRPr lang="zh-CN" altLang="en-US" sz="1500" b="1" dirty="0">
              <a:solidFill>
                <a:srgbClr val="305391"/>
              </a:solidFill>
              <a:effectLst>
                <a:glow rad="101600">
                  <a:prstClr val="white">
                    <a:alpha val="60000"/>
                  </a:prstClr>
                </a:glow>
              </a:effectLst>
              <a:latin typeface="微软雅黑" pitchFamily="34" charset="-122"/>
              <a:ea typeface="微软雅黑" pitchFamily="34" charset="-122"/>
            </a:endParaRPr>
          </a:p>
        </p:txBody>
      </p:sp>
      <p:sp>
        <p:nvSpPr>
          <p:cNvPr id="2" name="任意多边形: 形状 1"/>
          <p:cNvSpPr/>
          <p:nvPr/>
        </p:nvSpPr>
        <p:spPr>
          <a:xfrm>
            <a:off x="5977890" y="2731770"/>
            <a:ext cx="971550" cy="320040"/>
          </a:xfrm>
          <a:custGeom>
            <a:avLst/>
            <a:gdLst>
              <a:gd name="connsiteX0" fmla="*/ 0 w 1295400"/>
              <a:gd name="connsiteY0" fmla="*/ 426720 h 426720"/>
              <a:gd name="connsiteX1" fmla="*/ 350520 w 1295400"/>
              <a:gd name="connsiteY1" fmla="*/ 0 h 426720"/>
              <a:gd name="connsiteX2" fmla="*/ 1295400 w 1295400"/>
              <a:gd name="connsiteY2" fmla="*/ 0 h 426720"/>
            </a:gdLst>
            <a:ahLst/>
            <a:cxnLst>
              <a:cxn ang="0">
                <a:pos x="connsiteX0" y="connsiteY0"/>
              </a:cxn>
              <a:cxn ang="0">
                <a:pos x="connsiteX1" y="connsiteY1"/>
              </a:cxn>
              <a:cxn ang="0">
                <a:pos x="connsiteX2" y="connsiteY2"/>
              </a:cxn>
            </a:cxnLst>
            <a:rect l="l" t="t" r="r" b="b"/>
            <a:pathLst>
              <a:path w="1295400" h="426720">
                <a:moveTo>
                  <a:pt x="0" y="426720"/>
                </a:moveTo>
                <a:lnTo>
                  <a:pt x="350520" y="0"/>
                </a:lnTo>
                <a:lnTo>
                  <a:pt x="1295400" y="0"/>
                </a:lnTo>
              </a:path>
            </a:pathLst>
          </a:custGeom>
          <a:noFill/>
          <a:ln w="19050">
            <a:solidFill>
              <a:srgbClr val="C00000"/>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noAutofit/>
          </a:bodyPr>
          <a:lstStyle/>
          <a:p>
            <a:pPr algn="ctr" defTabSz="685783"/>
            <a:endParaRPr lang="zh-CN" altLang="en-US" sz="1400" dirty="0">
              <a:solidFill>
                <a:prstClr val="white"/>
              </a:solidFill>
              <a:latin typeface="微软雅黑" pitchFamily="34" charset="-122"/>
              <a:ea typeface="微软雅黑" pitchFamily="34" charset="-122"/>
            </a:endParaRPr>
          </a:p>
        </p:txBody>
      </p:sp>
      <p:sp>
        <p:nvSpPr>
          <p:cNvPr id="4" name="任意多边形: 形状 3"/>
          <p:cNvSpPr/>
          <p:nvPr/>
        </p:nvSpPr>
        <p:spPr>
          <a:xfrm>
            <a:off x="6153912" y="1935590"/>
            <a:ext cx="1234440" cy="720090"/>
          </a:xfrm>
          <a:custGeom>
            <a:avLst/>
            <a:gdLst>
              <a:gd name="connsiteX0" fmla="*/ 0 w 1645920"/>
              <a:gd name="connsiteY0" fmla="*/ 960120 h 960120"/>
              <a:gd name="connsiteX1" fmla="*/ 716280 w 1645920"/>
              <a:gd name="connsiteY1" fmla="*/ 0 h 960120"/>
              <a:gd name="connsiteX2" fmla="*/ 1645920 w 1645920"/>
              <a:gd name="connsiteY2" fmla="*/ 0 h 960120"/>
            </a:gdLst>
            <a:ahLst/>
            <a:cxnLst>
              <a:cxn ang="0">
                <a:pos x="connsiteX0" y="connsiteY0"/>
              </a:cxn>
              <a:cxn ang="0">
                <a:pos x="connsiteX1" y="connsiteY1"/>
              </a:cxn>
              <a:cxn ang="0">
                <a:pos x="connsiteX2" y="connsiteY2"/>
              </a:cxn>
            </a:cxnLst>
            <a:rect l="l" t="t" r="r" b="b"/>
            <a:pathLst>
              <a:path w="1645920" h="960120">
                <a:moveTo>
                  <a:pt x="0" y="960120"/>
                </a:moveTo>
                <a:lnTo>
                  <a:pt x="716280" y="0"/>
                </a:lnTo>
                <a:lnTo>
                  <a:pt x="1645920" y="0"/>
                </a:lnTo>
              </a:path>
            </a:pathLst>
          </a:custGeom>
          <a:noFill/>
          <a:ln w="19050">
            <a:solidFill>
              <a:srgbClr val="C00000"/>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noAutofit/>
          </a:bodyPr>
          <a:lstStyle/>
          <a:p>
            <a:pPr algn="ctr" defTabSz="685783"/>
            <a:endParaRPr lang="zh-CN" altLang="en-US" sz="1400" dirty="0">
              <a:solidFill>
                <a:prstClr val="white"/>
              </a:solidFill>
              <a:latin typeface="微软雅黑" pitchFamily="34" charset="-122"/>
              <a:ea typeface="微软雅黑" pitchFamily="34" charset="-122"/>
            </a:endParaRPr>
          </a:p>
        </p:txBody>
      </p:sp>
      <p:sp>
        <p:nvSpPr>
          <p:cNvPr id="17" name="文本框 16"/>
          <p:cNvSpPr txBox="1"/>
          <p:nvPr/>
        </p:nvSpPr>
        <p:spPr>
          <a:xfrm>
            <a:off x="7532371" y="1670038"/>
            <a:ext cx="1517333" cy="530913"/>
          </a:xfrm>
          <a:prstGeom prst="rect">
            <a:avLst/>
          </a:prstGeom>
          <a:noFill/>
        </p:spPr>
        <p:txBody>
          <a:bodyPr wrap="square" lIns="68579" tIns="34289" rIns="68579" bIns="34289" rtlCol="0">
            <a:spAutoFit/>
          </a:bodyPr>
          <a:lstStyle/>
          <a:p>
            <a:pPr algn="dist" defTabSz="685783">
              <a:defRPr/>
            </a:pPr>
            <a:r>
              <a:rPr lang="zh-CN" altLang="en-US" sz="1500" b="1" dirty="0">
                <a:solidFill>
                  <a:srgbClr val="C00000"/>
                </a:solidFill>
                <a:effectLst>
                  <a:glow rad="101600">
                    <a:prstClr val="white">
                      <a:alpha val="60000"/>
                    </a:prstClr>
                  </a:glow>
                </a:effectLst>
                <a:latin typeface="微软雅黑" pitchFamily="34" charset="-122"/>
                <a:ea typeface="微软雅黑" pitchFamily="34" charset="-122"/>
              </a:rPr>
              <a:t>河北道赵郡</a:t>
            </a:r>
            <a:endParaRPr lang="en-US" altLang="zh-CN" sz="1500" b="1" dirty="0">
              <a:solidFill>
                <a:srgbClr val="C00000"/>
              </a:solidFill>
              <a:effectLst>
                <a:glow rad="101600">
                  <a:prstClr val="white">
                    <a:alpha val="60000"/>
                  </a:prstClr>
                </a:glow>
              </a:effectLst>
              <a:latin typeface="微软雅黑" pitchFamily="34" charset="-122"/>
              <a:ea typeface="微软雅黑" pitchFamily="34" charset="-122"/>
            </a:endParaRPr>
          </a:p>
          <a:p>
            <a:pPr algn="ctr" defTabSz="685783">
              <a:defRPr/>
            </a:pPr>
            <a:r>
              <a:rPr lang="en-US" altLang="zh-CN" sz="1500" b="1" dirty="0">
                <a:solidFill>
                  <a:srgbClr val="305391"/>
                </a:solidFill>
                <a:effectLst>
                  <a:glow rad="101600">
                    <a:prstClr val="white">
                      <a:alpha val="60000"/>
                    </a:prstClr>
                  </a:glow>
                </a:effectLst>
                <a:latin typeface="微软雅黑" pitchFamily="34" charset="-122"/>
                <a:ea typeface="微软雅黑" pitchFamily="34" charset="-122"/>
              </a:rPr>
              <a:t>63454 / 8157</a:t>
            </a:r>
            <a:endParaRPr lang="zh-CN" altLang="en-US" sz="1500" b="1" dirty="0">
              <a:solidFill>
                <a:srgbClr val="305391"/>
              </a:solidFill>
              <a:effectLst>
                <a:glow rad="101600">
                  <a:prstClr val="white">
                    <a:alpha val="60000"/>
                  </a:prstClr>
                </a:glow>
              </a:effectLst>
              <a:latin typeface="微软雅黑" pitchFamily="34" charset="-122"/>
              <a:ea typeface="微软雅黑" pitchFamily="34" charset="-122"/>
            </a:endParaRPr>
          </a:p>
        </p:txBody>
      </p:sp>
      <p:sp>
        <p:nvSpPr>
          <p:cNvPr id="9" name="任意多边形: 形状 8"/>
          <p:cNvSpPr/>
          <p:nvPr/>
        </p:nvSpPr>
        <p:spPr>
          <a:xfrm>
            <a:off x="4470723" y="2317831"/>
            <a:ext cx="1302152" cy="260430"/>
          </a:xfrm>
          <a:custGeom>
            <a:avLst/>
            <a:gdLst>
              <a:gd name="connsiteX0" fmla="*/ 1736203 w 1736203"/>
              <a:gd name="connsiteY0" fmla="*/ 347240 h 347240"/>
              <a:gd name="connsiteX1" fmla="*/ 1585732 w 1736203"/>
              <a:gd name="connsiteY1" fmla="*/ 0 h 347240"/>
              <a:gd name="connsiteX2" fmla="*/ 0 w 1736203"/>
              <a:gd name="connsiteY2" fmla="*/ 0 h 347240"/>
            </a:gdLst>
            <a:ahLst/>
            <a:cxnLst>
              <a:cxn ang="0">
                <a:pos x="connsiteX0" y="connsiteY0"/>
              </a:cxn>
              <a:cxn ang="0">
                <a:pos x="connsiteX1" y="connsiteY1"/>
              </a:cxn>
              <a:cxn ang="0">
                <a:pos x="connsiteX2" y="connsiteY2"/>
              </a:cxn>
            </a:cxnLst>
            <a:rect l="l" t="t" r="r" b="b"/>
            <a:pathLst>
              <a:path w="1736203" h="347240">
                <a:moveTo>
                  <a:pt x="1736203" y="347240"/>
                </a:moveTo>
                <a:lnTo>
                  <a:pt x="1585732" y="0"/>
                </a:lnTo>
                <a:lnTo>
                  <a:pt x="0" y="0"/>
                </a:lnTo>
              </a:path>
            </a:pathLst>
          </a:custGeom>
          <a:noFill/>
          <a:ln w="19050">
            <a:solidFill>
              <a:srgbClr val="C00000"/>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noAutofit/>
          </a:bodyPr>
          <a:lstStyle/>
          <a:p>
            <a:pPr algn="ctr" defTabSz="685783"/>
            <a:endParaRPr lang="zh-CN" altLang="en-US" sz="1400" dirty="0">
              <a:solidFill>
                <a:prstClr val="white"/>
              </a:solidFill>
              <a:latin typeface="微软雅黑" pitchFamily="34" charset="-122"/>
              <a:ea typeface="微软雅黑" pitchFamily="34" charset="-122"/>
            </a:endParaRPr>
          </a:p>
        </p:txBody>
      </p:sp>
      <p:sp>
        <p:nvSpPr>
          <p:cNvPr id="18" name="文本框 17"/>
          <p:cNvSpPr txBox="1"/>
          <p:nvPr/>
        </p:nvSpPr>
        <p:spPr>
          <a:xfrm>
            <a:off x="2714612" y="2013452"/>
            <a:ext cx="1857388" cy="530913"/>
          </a:xfrm>
          <a:prstGeom prst="rect">
            <a:avLst/>
          </a:prstGeom>
          <a:noFill/>
        </p:spPr>
        <p:txBody>
          <a:bodyPr wrap="square" lIns="68579" tIns="34289" rIns="68579" bIns="34289" rtlCol="0">
            <a:spAutoFit/>
          </a:bodyPr>
          <a:lstStyle/>
          <a:p>
            <a:pPr algn="dist" defTabSz="685783">
              <a:defRPr/>
            </a:pPr>
            <a:r>
              <a:rPr lang="zh-CN" altLang="en-US" sz="1500" b="1" dirty="0">
                <a:solidFill>
                  <a:srgbClr val="C00000"/>
                </a:solidFill>
                <a:effectLst>
                  <a:glow rad="101600">
                    <a:prstClr val="white">
                      <a:alpha val="60000"/>
                    </a:prstClr>
                  </a:glow>
                </a:effectLst>
                <a:latin typeface="微软雅黑" pitchFamily="34" charset="-122"/>
                <a:ea typeface="微软雅黑" pitchFamily="34" charset="-122"/>
              </a:rPr>
              <a:t>河东道太原府</a:t>
            </a:r>
            <a:endParaRPr lang="en-US" altLang="zh-CN" sz="1500" b="1" dirty="0">
              <a:solidFill>
                <a:srgbClr val="C00000"/>
              </a:solidFill>
              <a:effectLst>
                <a:glow rad="101600">
                  <a:prstClr val="white">
                    <a:alpha val="60000"/>
                  </a:prstClr>
                </a:glow>
              </a:effectLst>
              <a:latin typeface="微软雅黑" pitchFamily="34" charset="-122"/>
              <a:ea typeface="微软雅黑" pitchFamily="34" charset="-122"/>
            </a:endParaRPr>
          </a:p>
          <a:p>
            <a:pPr algn="ctr" defTabSz="685783">
              <a:defRPr/>
            </a:pPr>
            <a:r>
              <a:rPr lang="en-US" altLang="zh-CN" sz="1500" b="1" dirty="0">
                <a:solidFill>
                  <a:srgbClr val="305391"/>
                </a:solidFill>
                <a:effectLst>
                  <a:glow rad="101600">
                    <a:prstClr val="white">
                      <a:alpha val="60000"/>
                    </a:prstClr>
                  </a:glow>
                </a:effectLst>
                <a:latin typeface="微软雅黑" pitchFamily="34" charset="-122"/>
                <a:ea typeface="微软雅黑" pitchFamily="34" charset="-122"/>
              </a:rPr>
              <a:t>128950 / 124000</a:t>
            </a:r>
            <a:endParaRPr lang="zh-CN" altLang="en-US" sz="1500" b="1" dirty="0">
              <a:solidFill>
                <a:srgbClr val="305391"/>
              </a:solidFill>
              <a:effectLst>
                <a:glow rad="101600">
                  <a:prstClr val="white">
                    <a:alpha val="60000"/>
                  </a:prstClr>
                </a:glow>
              </a:effectLst>
              <a:latin typeface="微软雅黑" pitchFamily="34" charset="-122"/>
              <a:ea typeface="微软雅黑" pitchFamily="34" charset="-122"/>
            </a:endParaRPr>
          </a:p>
        </p:txBody>
      </p:sp>
      <p:sp>
        <p:nvSpPr>
          <p:cNvPr id="19" name="任意多边形: 形状 18"/>
          <p:cNvSpPr/>
          <p:nvPr/>
        </p:nvSpPr>
        <p:spPr>
          <a:xfrm>
            <a:off x="4248616" y="2900471"/>
            <a:ext cx="1302152" cy="260430"/>
          </a:xfrm>
          <a:custGeom>
            <a:avLst/>
            <a:gdLst>
              <a:gd name="connsiteX0" fmla="*/ 1736203 w 1736203"/>
              <a:gd name="connsiteY0" fmla="*/ 347240 h 347240"/>
              <a:gd name="connsiteX1" fmla="*/ 1585732 w 1736203"/>
              <a:gd name="connsiteY1" fmla="*/ 0 h 347240"/>
              <a:gd name="connsiteX2" fmla="*/ 0 w 1736203"/>
              <a:gd name="connsiteY2" fmla="*/ 0 h 347240"/>
            </a:gdLst>
            <a:ahLst/>
            <a:cxnLst>
              <a:cxn ang="0">
                <a:pos x="connsiteX0" y="connsiteY0"/>
              </a:cxn>
              <a:cxn ang="0">
                <a:pos x="connsiteX1" y="connsiteY1"/>
              </a:cxn>
              <a:cxn ang="0">
                <a:pos x="connsiteX2" y="connsiteY2"/>
              </a:cxn>
            </a:cxnLst>
            <a:rect l="l" t="t" r="r" b="b"/>
            <a:pathLst>
              <a:path w="1736203" h="347240">
                <a:moveTo>
                  <a:pt x="1736203" y="347240"/>
                </a:moveTo>
                <a:lnTo>
                  <a:pt x="1585732" y="0"/>
                </a:lnTo>
                <a:lnTo>
                  <a:pt x="0" y="0"/>
                </a:lnTo>
              </a:path>
            </a:pathLst>
          </a:custGeom>
          <a:noFill/>
          <a:ln w="19050">
            <a:solidFill>
              <a:srgbClr val="C00000"/>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noAutofit/>
          </a:bodyPr>
          <a:lstStyle/>
          <a:p>
            <a:pPr algn="ctr" defTabSz="685783"/>
            <a:endParaRPr lang="zh-CN" altLang="en-US" sz="1400" dirty="0">
              <a:solidFill>
                <a:prstClr val="white"/>
              </a:solidFill>
              <a:latin typeface="微软雅黑" pitchFamily="34" charset="-122"/>
              <a:ea typeface="微软雅黑" pitchFamily="34" charset="-122"/>
            </a:endParaRPr>
          </a:p>
        </p:txBody>
      </p:sp>
      <p:sp>
        <p:nvSpPr>
          <p:cNvPr id="20" name="文本框 19"/>
          <p:cNvSpPr txBox="1"/>
          <p:nvPr/>
        </p:nvSpPr>
        <p:spPr>
          <a:xfrm>
            <a:off x="2659991" y="2655680"/>
            <a:ext cx="1769133" cy="530913"/>
          </a:xfrm>
          <a:prstGeom prst="rect">
            <a:avLst/>
          </a:prstGeom>
          <a:noFill/>
        </p:spPr>
        <p:txBody>
          <a:bodyPr wrap="square" lIns="68579" tIns="34289" rIns="68579" bIns="34289" rtlCol="0">
            <a:spAutoFit/>
          </a:bodyPr>
          <a:lstStyle/>
          <a:p>
            <a:pPr algn="dist" defTabSz="685783">
              <a:defRPr/>
            </a:pPr>
            <a:r>
              <a:rPr lang="zh-CN" altLang="en-US" sz="1500" b="1" dirty="0">
                <a:solidFill>
                  <a:srgbClr val="C00000"/>
                </a:solidFill>
                <a:effectLst>
                  <a:glow rad="101600">
                    <a:prstClr val="white">
                      <a:alpha val="60000"/>
                    </a:prstClr>
                  </a:glow>
                </a:effectLst>
                <a:latin typeface="微软雅黑" pitchFamily="34" charset="-122"/>
                <a:ea typeface="微软雅黑" pitchFamily="34" charset="-122"/>
              </a:rPr>
              <a:t>关内道京兆府</a:t>
            </a:r>
            <a:endParaRPr lang="en-US" altLang="zh-CN" sz="1500" b="1" dirty="0">
              <a:solidFill>
                <a:srgbClr val="C00000"/>
              </a:solidFill>
              <a:effectLst>
                <a:glow rad="101600">
                  <a:prstClr val="white">
                    <a:alpha val="60000"/>
                  </a:prstClr>
                </a:glow>
              </a:effectLst>
              <a:latin typeface="微软雅黑" pitchFamily="34" charset="-122"/>
              <a:ea typeface="微软雅黑" pitchFamily="34" charset="-122"/>
            </a:endParaRPr>
          </a:p>
          <a:p>
            <a:pPr algn="ctr" defTabSz="685783">
              <a:defRPr/>
            </a:pPr>
            <a:r>
              <a:rPr lang="en-US" altLang="zh-CN" sz="1500" b="1" dirty="0">
                <a:solidFill>
                  <a:srgbClr val="305391"/>
                </a:solidFill>
                <a:effectLst>
                  <a:glow rad="101600">
                    <a:prstClr val="white">
                      <a:alpha val="60000"/>
                    </a:prstClr>
                  </a:glow>
                </a:effectLst>
                <a:latin typeface="微软雅黑" pitchFamily="34" charset="-122"/>
                <a:ea typeface="微软雅黑" pitchFamily="34" charset="-122"/>
              </a:rPr>
              <a:t>362921 / 241202</a:t>
            </a:r>
            <a:endParaRPr lang="zh-CN" altLang="en-US" sz="1500" b="1" dirty="0">
              <a:solidFill>
                <a:srgbClr val="305391"/>
              </a:solidFill>
              <a:effectLst>
                <a:glow rad="101600">
                  <a:prstClr val="white">
                    <a:alpha val="60000"/>
                  </a:prstClr>
                </a:glow>
              </a:effectLst>
              <a:latin typeface="微软雅黑" pitchFamily="34" charset="-122"/>
              <a:ea typeface="微软雅黑" pitchFamily="34" charset="-122"/>
            </a:endParaRPr>
          </a:p>
        </p:txBody>
      </p:sp>
      <p:sp>
        <p:nvSpPr>
          <p:cNvPr id="11" name="任意多边形: 形状 10"/>
          <p:cNvSpPr/>
          <p:nvPr/>
        </p:nvSpPr>
        <p:spPr>
          <a:xfrm>
            <a:off x="4235497" y="3666573"/>
            <a:ext cx="764768" cy="34289"/>
          </a:xfrm>
          <a:custGeom>
            <a:avLst/>
            <a:gdLst>
              <a:gd name="connsiteX0" fmla="*/ 1319514 w 1319514"/>
              <a:gd name="connsiteY0" fmla="*/ 0 h 0"/>
              <a:gd name="connsiteX1" fmla="*/ 0 w 1319514"/>
              <a:gd name="connsiteY1" fmla="*/ 0 h 0"/>
            </a:gdLst>
            <a:ahLst/>
            <a:cxnLst>
              <a:cxn ang="0">
                <a:pos x="connsiteX0" y="connsiteY0"/>
              </a:cxn>
              <a:cxn ang="0">
                <a:pos x="connsiteX1" y="connsiteY1"/>
              </a:cxn>
            </a:cxnLst>
            <a:rect l="l" t="t" r="r" b="b"/>
            <a:pathLst>
              <a:path w="1319514">
                <a:moveTo>
                  <a:pt x="1319514" y="0"/>
                </a:moveTo>
                <a:lnTo>
                  <a:pt x="0" y="0"/>
                </a:lnTo>
              </a:path>
            </a:pathLst>
          </a:custGeom>
          <a:noFill/>
          <a:ln w="19050">
            <a:solidFill>
              <a:srgbClr val="C00000"/>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noAutofit/>
          </a:bodyPr>
          <a:lstStyle/>
          <a:p>
            <a:pPr algn="ctr" defTabSz="685783"/>
            <a:endParaRPr lang="zh-CN" altLang="en-US" sz="1400" dirty="0">
              <a:solidFill>
                <a:prstClr val="white"/>
              </a:solidFill>
              <a:latin typeface="微软雅黑" pitchFamily="34" charset="-122"/>
              <a:ea typeface="微软雅黑" pitchFamily="34" charset="-122"/>
            </a:endParaRPr>
          </a:p>
        </p:txBody>
      </p:sp>
      <p:sp>
        <p:nvSpPr>
          <p:cNvPr id="26" name="文本框 25"/>
          <p:cNvSpPr txBox="1"/>
          <p:nvPr/>
        </p:nvSpPr>
        <p:spPr>
          <a:xfrm>
            <a:off x="857224" y="500048"/>
            <a:ext cx="5628782" cy="553996"/>
          </a:xfrm>
          <a:prstGeom prst="rect">
            <a:avLst/>
          </a:prstGeom>
          <a:noFill/>
          <a:effectLst>
            <a:glow rad="101600">
              <a:schemeClr val="bg1">
                <a:alpha val="60000"/>
              </a:schemeClr>
            </a:glow>
          </a:effectLst>
        </p:spPr>
        <p:txBody>
          <a:bodyPr wrap="square" lIns="68579" tIns="34289" rIns="68579" bIns="34289" rtlCol="0">
            <a:spAutoFit/>
          </a:bodyPr>
          <a:lstStyle/>
          <a:p>
            <a:pPr defTabSz="685783">
              <a:lnSpc>
                <a:spcPct val="150000"/>
              </a:lnSpc>
            </a:pPr>
            <a:r>
              <a:rPr lang="zh-CN" altLang="en-US" sz="2100" b="1" dirty="0">
                <a:solidFill>
                  <a:schemeClr val="accent2"/>
                </a:solidFill>
                <a:effectLst>
                  <a:glow rad="101600">
                    <a:prstClr val="white">
                      <a:alpha val="60000"/>
                    </a:prstClr>
                  </a:glow>
                </a:effectLst>
                <a:latin typeface="江西拙楷" pitchFamily="2" charset="-122"/>
                <a:ea typeface="江西拙楷" pitchFamily="2" charset="-122"/>
              </a:rPr>
              <a:t>唐代鼎盛时期及后期部分地区人口统计对比</a:t>
            </a:r>
          </a:p>
        </p:txBody>
      </p:sp>
      <p:cxnSp>
        <p:nvCxnSpPr>
          <p:cNvPr id="28" name="直接连接符 27"/>
          <p:cNvCxnSpPr/>
          <p:nvPr/>
        </p:nvCxnSpPr>
        <p:spPr>
          <a:xfrm>
            <a:off x="3144488" y="4149880"/>
            <a:ext cx="3182039" cy="0"/>
          </a:xfrm>
          <a:prstGeom prst="line">
            <a:avLst/>
          </a:prstGeom>
          <a:ln>
            <a:gradFill flip="none" rotWithShape="1">
              <a:gsLst>
                <a:gs pos="0">
                  <a:srgbClr val="555D8A">
                    <a:alpha val="0"/>
                  </a:srgbClr>
                </a:gs>
                <a:gs pos="50000">
                  <a:srgbClr val="555D8A"/>
                </a:gs>
                <a:gs pos="100000">
                  <a:srgbClr val="555D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646872" y="3423974"/>
            <a:ext cx="1710814" cy="530913"/>
          </a:xfrm>
          <a:prstGeom prst="rect">
            <a:avLst/>
          </a:prstGeom>
          <a:noFill/>
        </p:spPr>
        <p:txBody>
          <a:bodyPr wrap="square" lIns="68579" tIns="34289" rIns="68579" bIns="34289" rtlCol="0">
            <a:spAutoFit/>
          </a:bodyPr>
          <a:lstStyle/>
          <a:p>
            <a:pPr algn="dist" defTabSz="685783">
              <a:defRPr/>
            </a:pPr>
            <a:r>
              <a:rPr lang="zh-CN" altLang="en-US" sz="1500" b="1" dirty="0">
                <a:solidFill>
                  <a:srgbClr val="C00000"/>
                </a:solidFill>
                <a:effectLst>
                  <a:glow rad="101600">
                    <a:prstClr val="white">
                      <a:alpha val="60000"/>
                    </a:prstClr>
                  </a:glow>
                </a:effectLst>
                <a:latin typeface="微软雅黑" pitchFamily="34" charset="-122"/>
                <a:ea typeface="微软雅黑" pitchFamily="34" charset="-122"/>
              </a:rPr>
              <a:t>剑南道成都府</a:t>
            </a:r>
            <a:endParaRPr lang="en-US" altLang="zh-CN" sz="1500" b="1" dirty="0">
              <a:solidFill>
                <a:srgbClr val="C00000"/>
              </a:solidFill>
              <a:effectLst>
                <a:glow rad="101600">
                  <a:prstClr val="white">
                    <a:alpha val="60000"/>
                  </a:prstClr>
                </a:glow>
              </a:effectLst>
              <a:latin typeface="微软雅黑" pitchFamily="34" charset="-122"/>
              <a:ea typeface="微软雅黑" pitchFamily="34" charset="-122"/>
            </a:endParaRPr>
          </a:p>
          <a:p>
            <a:pPr algn="ctr" defTabSz="685783">
              <a:defRPr/>
            </a:pPr>
            <a:r>
              <a:rPr lang="en-US" altLang="zh-CN" sz="1500" b="1" dirty="0">
                <a:solidFill>
                  <a:srgbClr val="305391"/>
                </a:solidFill>
                <a:effectLst>
                  <a:glow rad="101600">
                    <a:prstClr val="white">
                      <a:alpha val="60000"/>
                    </a:prstClr>
                  </a:glow>
                </a:effectLst>
                <a:latin typeface="微软雅黑" pitchFamily="34" charset="-122"/>
                <a:ea typeface="微软雅黑" pitchFamily="34" charset="-122"/>
              </a:rPr>
              <a:t>160950 / 46010</a:t>
            </a:r>
            <a:endParaRPr lang="zh-CN" altLang="en-US" sz="1500" b="1" dirty="0">
              <a:solidFill>
                <a:srgbClr val="305391"/>
              </a:solidFill>
              <a:effectLst>
                <a:glow rad="101600">
                  <a:prstClr val="white">
                    <a:alpha val="60000"/>
                  </a:prstClr>
                </a:glow>
              </a:effectLst>
              <a:latin typeface="微软雅黑" pitchFamily="34" charset="-122"/>
              <a:ea typeface="微软雅黑" pitchFamily="34" charset="-122"/>
            </a:endParaRPr>
          </a:p>
        </p:txBody>
      </p:sp>
      <p:sp>
        <p:nvSpPr>
          <p:cNvPr id="31" name="文本框 2"/>
          <p:cNvSpPr txBox="1"/>
          <p:nvPr/>
        </p:nvSpPr>
        <p:spPr>
          <a:xfrm>
            <a:off x="285720" y="214296"/>
            <a:ext cx="3252301" cy="410573"/>
          </a:xfrm>
          <a:prstGeom prst="rect">
            <a:avLst/>
          </a:prstGeom>
          <a:noFill/>
        </p:spPr>
        <p:txBody>
          <a:bodyPr wrap="square" lIns="71321" tIns="35661" rIns="71321" bIns="35661" rtlCol="0">
            <a:spAutoFit/>
          </a:bodyPr>
          <a:lstStyle/>
          <a:p>
            <a:pPr algn="l"/>
            <a:r>
              <a:rPr lang="en-US" altLang="zh-CN" sz="2200" b="1" dirty="0" smtClean="0">
                <a:latin typeface="江西拙楷" pitchFamily="2" charset="-122"/>
                <a:ea typeface="江西拙楷" pitchFamily="2" charset="-122"/>
              </a:rPr>
              <a:t>3.2  </a:t>
            </a:r>
            <a:r>
              <a:rPr lang="zh-CN" altLang="en-US" sz="2200" b="1" dirty="0" smtClean="0">
                <a:latin typeface="江西拙楷" pitchFamily="2" charset="-122"/>
                <a:ea typeface="江西拙楷" pitchFamily="2" charset="-122"/>
              </a:rPr>
              <a:t>租庸调制</a:t>
            </a:r>
            <a:r>
              <a:rPr lang="en-US" altLang="zh-CN" sz="2200" b="1" dirty="0" smtClean="0">
                <a:latin typeface="江西拙楷" pitchFamily="2" charset="-122"/>
                <a:ea typeface="江西拙楷" pitchFamily="2" charset="-122"/>
              </a:rPr>
              <a:t> </a:t>
            </a:r>
            <a:endParaRPr lang="zh-CN" altLang="en-US" sz="2200" b="1" dirty="0">
              <a:latin typeface="江西拙楷" pitchFamily="2" charset="-122"/>
              <a:ea typeface="江西拙楷" pitchFamily="2" charset="-122"/>
            </a:endParaRPr>
          </a:p>
        </p:txBody>
      </p:sp>
      <p:sp>
        <p:nvSpPr>
          <p:cNvPr id="32" name="矩形 31"/>
          <p:cNvSpPr/>
          <p:nvPr/>
        </p:nvSpPr>
        <p:spPr>
          <a:xfrm>
            <a:off x="1214414" y="1159509"/>
            <a:ext cx="7858148" cy="400110"/>
          </a:xfrm>
          <a:prstGeom prst="rect">
            <a:avLst/>
          </a:prstGeom>
        </p:spPr>
        <p:txBody>
          <a:bodyPr wrap="square">
            <a:spAutoFit/>
          </a:bodyPr>
          <a:lstStyle/>
          <a:p>
            <a:r>
              <a:rPr lang="zh-CN" altLang="en-US" sz="2000" b="1" dirty="0" smtClean="0">
                <a:solidFill>
                  <a:srgbClr val="C00000"/>
                </a:solidFill>
                <a:latin typeface="方正卡通简体" pitchFamily="65" charset="-122"/>
                <a:ea typeface="方正卡通简体" pitchFamily="65" charset="-122"/>
              </a:rPr>
              <a:t>结合图片信息和教材第</a:t>
            </a:r>
            <a:r>
              <a:rPr lang="en-US" altLang="zh-CN" sz="2000" b="1" dirty="0" smtClean="0">
                <a:solidFill>
                  <a:srgbClr val="C00000"/>
                </a:solidFill>
                <a:latin typeface="方正卡通简体" pitchFamily="65" charset="-122"/>
                <a:ea typeface="方正卡通简体" pitchFamily="65" charset="-122"/>
              </a:rPr>
              <a:t>40</a:t>
            </a:r>
            <a:r>
              <a:rPr lang="zh-CN" altLang="en-US" sz="2000" b="1" dirty="0" smtClean="0">
                <a:solidFill>
                  <a:srgbClr val="C00000"/>
                </a:solidFill>
                <a:latin typeface="方正卡通简体" pitchFamily="65" charset="-122"/>
                <a:ea typeface="方正卡通简体" pitchFamily="65" charset="-122"/>
              </a:rPr>
              <a:t>页史料阅读，分析唐朝赋税制度变化的原因。</a:t>
            </a:r>
          </a:p>
        </p:txBody>
      </p:sp>
      <p:grpSp>
        <p:nvGrpSpPr>
          <p:cNvPr id="33" name="组合 26"/>
          <p:cNvGrpSpPr/>
          <p:nvPr/>
        </p:nvGrpSpPr>
        <p:grpSpPr>
          <a:xfrm>
            <a:off x="285720" y="1071552"/>
            <a:ext cx="1143007" cy="624449"/>
            <a:chOff x="714348" y="4357701"/>
            <a:chExt cx="1752612" cy="624449"/>
          </a:xfrm>
        </p:grpSpPr>
        <p:pic>
          <p:nvPicPr>
            <p:cNvPr id="36" name="图片 35" descr="印章"/>
            <p:cNvPicPr>
              <a:picLocks noChangeAspect="1"/>
            </p:cNvPicPr>
            <p:nvPr/>
          </p:nvPicPr>
          <p:blipFill>
            <a:blip r:embed="rId4" cstate="screen">
              <a:lum bright="10000" contrast="-30000"/>
            </a:blip>
            <a:stretch>
              <a:fillRect/>
            </a:stretch>
          </p:blipFill>
          <p:spPr>
            <a:xfrm rot="5400000">
              <a:off x="1152223" y="3919826"/>
              <a:ext cx="624449" cy="1500200"/>
            </a:xfrm>
            <a:prstGeom prst="rect">
              <a:avLst/>
            </a:prstGeom>
          </p:spPr>
        </p:pic>
        <p:sp>
          <p:nvSpPr>
            <p:cNvPr id="37" name="矩形 36"/>
            <p:cNvSpPr/>
            <p:nvPr/>
          </p:nvSpPr>
          <p:spPr>
            <a:xfrm>
              <a:off x="823885" y="4421995"/>
              <a:ext cx="1643075" cy="461665"/>
            </a:xfrm>
            <a:prstGeom prst="rect">
              <a:avLst/>
            </a:prstGeom>
          </p:spPr>
          <p:txBody>
            <a:bodyPr wrap="square">
              <a:spAutoFit/>
            </a:bodyPr>
            <a:lstStyle/>
            <a:p>
              <a:pPr lvl="0"/>
              <a:r>
                <a:rPr lang="zh-CN" altLang="en-US" sz="2400" b="1" dirty="0" smtClean="0">
                  <a:solidFill>
                    <a:prstClr val="black"/>
                  </a:solidFill>
                  <a:latin typeface="方正卡通简体" pitchFamily="65" charset="-122"/>
                  <a:ea typeface="方正卡通简体" pitchFamily="65" charset="-122"/>
                </a:rPr>
                <a:t>思考</a:t>
              </a:r>
              <a:r>
                <a:rPr lang="en-US" altLang="zh-CN" sz="2400" b="1" dirty="0" smtClean="0">
                  <a:solidFill>
                    <a:prstClr val="black"/>
                  </a:solidFill>
                  <a:latin typeface="方正卡通简体" pitchFamily="65" charset="-122"/>
                  <a:ea typeface="方正卡通简体" pitchFamily="65" charset="-122"/>
                </a:rPr>
                <a:t>2</a:t>
              </a:r>
            </a:p>
          </p:txBody>
        </p:sp>
      </p:grpSp>
      <p:sp>
        <p:nvSpPr>
          <p:cNvPr id="38" name="燕尾形 37"/>
          <p:cNvSpPr/>
          <p:nvPr/>
        </p:nvSpPr>
        <p:spPr>
          <a:xfrm>
            <a:off x="357158" y="2466981"/>
            <a:ext cx="3214710" cy="433388"/>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100" b="1" dirty="0">
                <a:solidFill>
                  <a:schemeClr val="tx1"/>
                </a:solidFill>
                <a:latin typeface="江西拙楷" pitchFamily="2" charset="-122"/>
                <a:ea typeface="江西拙楷" pitchFamily="2" charset="-122"/>
              </a:rPr>
              <a:t>户籍损坏，</a:t>
            </a:r>
            <a:r>
              <a:rPr lang="zh-CN" altLang="en-US" sz="2100" b="1" dirty="0" smtClean="0">
                <a:solidFill>
                  <a:schemeClr val="tx1"/>
                </a:solidFill>
                <a:latin typeface="江西拙楷" pitchFamily="2" charset="-122"/>
                <a:ea typeface="江西拙楷" pitchFamily="2" charset="-122"/>
              </a:rPr>
              <a:t>人口不实</a:t>
            </a:r>
            <a:endParaRPr lang="zh-CN" altLang="en-US" sz="2100" b="1" dirty="0">
              <a:solidFill>
                <a:schemeClr val="tx1"/>
              </a:solidFill>
              <a:latin typeface="江西拙楷" pitchFamily="2" charset="-122"/>
              <a:ea typeface="江西拙楷" pitchFamily="2" charset="-122"/>
            </a:endParaRPr>
          </a:p>
        </p:txBody>
      </p:sp>
      <p:sp>
        <p:nvSpPr>
          <p:cNvPr id="39" name="燕尾形 38"/>
          <p:cNvSpPr/>
          <p:nvPr/>
        </p:nvSpPr>
        <p:spPr>
          <a:xfrm>
            <a:off x="357158" y="2967047"/>
            <a:ext cx="3429024" cy="433388"/>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100" b="1" dirty="0">
                <a:solidFill>
                  <a:schemeClr val="tx1"/>
                </a:solidFill>
                <a:latin typeface="江西拙楷" pitchFamily="2" charset="-122"/>
                <a:ea typeface="江西拙楷" pitchFamily="2" charset="-122"/>
                <a:sym typeface="+mn-ea"/>
              </a:rPr>
              <a:t>军费加至赋税，任意加收</a:t>
            </a:r>
          </a:p>
        </p:txBody>
      </p:sp>
      <p:sp>
        <p:nvSpPr>
          <p:cNvPr id="40" name="燕尾形 39"/>
          <p:cNvSpPr/>
          <p:nvPr/>
        </p:nvSpPr>
        <p:spPr>
          <a:xfrm>
            <a:off x="315725" y="4067188"/>
            <a:ext cx="4399152" cy="433388"/>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100" b="1" dirty="0">
                <a:solidFill>
                  <a:schemeClr val="tx1"/>
                </a:solidFill>
                <a:latin typeface="江西拙楷" pitchFamily="2" charset="-122"/>
                <a:ea typeface="江西拙楷" pitchFamily="2" charset="-122"/>
                <a:sym typeface="+mn-ea"/>
              </a:rPr>
              <a:t>富者逃税，穷者课税，贫富差距拉大</a:t>
            </a:r>
          </a:p>
        </p:txBody>
      </p:sp>
      <p:sp>
        <p:nvSpPr>
          <p:cNvPr id="41" name="燕尾形 40"/>
          <p:cNvSpPr/>
          <p:nvPr/>
        </p:nvSpPr>
        <p:spPr>
          <a:xfrm>
            <a:off x="428596" y="3538551"/>
            <a:ext cx="3688080" cy="433388"/>
          </a:xfrm>
          <a:prstGeom prst="chevr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100" b="1" dirty="0">
                <a:solidFill>
                  <a:schemeClr val="tx1"/>
                </a:solidFill>
                <a:latin typeface="江西拙楷" pitchFamily="2" charset="-122"/>
                <a:ea typeface="江西拙楷" pitchFamily="2" charset="-122"/>
                <a:sym typeface="+mn-ea"/>
              </a:rPr>
              <a:t>官吏盘剥严重，逃户变多</a:t>
            </a:r>
          </a:p>
        </p:txBody>
      </p:sp>
      <p:sp>
        <p:nvSpPr>
          <p:cNvPr id="42" name="文本框 45"/>
          <p:cNvSpPr txBox="1"/>
          <p:nvPr/>
        </p:nvSpPr>
        <p:spPr>
          <a:xfrm>
            <a:off x="4786314" y="2571750"/>
            <a:ext cx="3357586" cy="1785104"/>
          </a:xfrm>
          <a:prstGeom prst="rect">
            <a:avLst/>
          </a:prstGeom>
          <a:solidFill>
            <a:schemeClr val="accent2">
              <a:lumMod val="60000"/>
              <a:lumOff val="40000"/>
            </a:schemeClr>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nSpc>
                <a:spcPts val="3300"/>
              </a:lnSpc>
            </a:pPr>
            <a:r>
              <a:rPr lang="zh-CN" altLang="en-US" sz="2400" b="1" dirty="0" smtClean="0">
                <a:solidFill>
                  <a:srgbClr val="002060"/>
                </a:solidFill>
                <a:latin typeface="江西拙楷" pitchFamily="2" charset="-122"/>
                <a:ea typeface="江西拙楷" pitchFamily="2" charset="-122"/>
                <a:cs typeface="黑体" panose="02010609060101010101" pitchFamily="2" charset="-122"/>
              </a:rPr>
              <a:t>    以</a:t>
            </a:r>
            <a:r>
              <a:rPr lang="zh-CN" altLang="en-US" sz="2400" b="1" dirty="0" smtClean="0">
                <a:solidFill>
                  <a:srgbClr val="FF0000"/>
                </a:solidFill>
                <a:latin typeface="江西拙楷" pitchFamily="2" charset="-122"/>
                <a:ea typeface="江西拙楷" pitchFamily="2" charset="-122"/>
                <a:cs typeface="黑体" panose="02010609060101010101" pitchFamily="2" charset="-122"/>
              </a:rPr>
              <a:t>均田制</a:t>
            </a:r>
            <a:r>
              <a:rPr lang="zh-CN" altLang="en-US" sz="2400" b="1" dirty="0" smtClean="0">
                <a:solidFill>
                  <a:srgbClr val="002060"/>
                </a:solidFill>
                <a:latin typeface="江西拙楷" pitchFamily="2" charset="-122"/>
                <a:ea typeface="江西拙楷" pitchFamily="2" charset="-122"/>
                <a:cs typeface="黑体" panose="02010609060101010101" pitchFamily="2" charset="-122"/>
              </a:rPr>
              <a:t>为基础，以</a:t>
            </a:r>
            <a:r>
              <a:rPr lang="zh-CN" altLang="en-US" sz="2400" b="1" dirty="0" smtClean="0">
                <a:solidFill>
                  <a:srgbClr val="FF0000"/>
                </a:solidFill>
                <a:latin typeface="江西拙楷" pitchFamily="2" charset="-122"/>
                <a:ea typeface="江西拙楷" pitchFamily="2" charset="-122"/>
                <a:cs typeface="黑体" panose="02010609060101010101" pitchFamily="2" charset="-122"/>
              </a:rPr>
              <a:t>人丁</a:t>
            </a:r>
            <a:r>
              <a:rPr lang="zh-CN" altLang="en-US" sz="2400" b="1" dirty="0" smtClean="0">
                <a:solidFill>
                  <a:srgbClr val="002060"/>
                </a:solidFill>
                <a:latin typeface="江西拙楷" pitchFamily="2" charset="-122"/>
                <a:ea typeface="江西拙楷" pitchFamily="2" charset="-122"/>
                <a:cs typeface="黑体" panose="02010609060101010101" pitchFamily="2" charset="-122"/>
              </a:rPr>
              <a:t>为本的租佣调会制度无法实行，严重影响了国家的财政收入。</a:t>
            </a:r>
            <a:endParaRPr lang="zh-CN" altLang="en-US" sz="2400" b="1" dirty="0">
              <a:solidFill>
                <a:srgbClr val="002060"/>
              </a:solidFill>
              <a:latin typeface="江西拙楷" pitchFamily="2" charset="-122"/>
              <a:ea typeface="江西拙楷" pitchFamily="2" charset="-122"/>
              <a:cs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0-#ppt_w/2"/>
                                          </p:val>
                                        </p:tav>
                                        <p:tav tm="100000">
                                          <p:val>
                                            <p:strVal val="#ppt_x"/>
                                          </p:val>
                                        </p:tav>
                                      </p:tavLst>
                                    </p:anim>
                                    <p:anim calcmode="lin" valueType="num">
                                      <p:cBhvr additive="base">
                                        <p:cTn id="19"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fill="hold"/>
                                        <p:tgtEl>
                                          <p:spTgt spid="39"/>
                                        </p:tgtEl>
                                        <p:attrNameLst>
                                          <p:attrName>ppt_x</p:attrName>
                                        </p:attrNameLst>
                                      </p:cBhvr>
                                      <p:tavLst>
                                        <p:tav tm="0">
                                          <p:val>
                                            <p:strVal val="0-#ppt_w/2"/>
                                          </p:val>
                                        </p:tav>
                                        <p:tav tm="100000">
                                          <p:val>
                                            <p:strVal val="#ppt_x"/>
                                          </p:val>
                                        </p:tav>
                                      </p:tavLst>
                                    </p:anim>
                                    <p:anim calcmode="lin" valueType="num">
                                      <p:cBhvr additive="base">
                                        <p:cTn id="25"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500" fill="hold"/>
                                        <p:tgtEl>
                                          <p:spTgt spid="41"/>
                                        </p:tgtEl>
                                        <p:attrNameLst>
                                          <p:attrName>ppt_x</p:attrName>
                                        </p:attrNameLst>
                                      </p:cBhvr>
                                      <p:tavLst>
                                        <p:tav tm="0">
                                          <p:val>
                                            <p:strVal val="0-#ppt_w/2"/>
                                          </p:val>
                                        </p:tav>
                                        <p:tav tm="100000">
                                          <p:val>
                                            <p:strVal val="#ppt_x"/>
                                          </p:val>
                                        </p:tav>
                                      </p:tavLst>
                                    </p:anim>
                                    <p:anim calcmode="lin" valueType="num">
                                      <p:cBhvr additive="base">
                                        <p:cTn id="31"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0-#ppt_w/2"/>
                                          </p:val>
                                        </p:tav>
                                        <p:tav tm="100000">
                                          <p:val>
                                            <p:strVal val="#ppt_x"/>
                                          </p:val>
                                        </p:tav>
                                      </p:tavLst>
                                    </p:anim>
                                    <p:anim calcmode="lin" valueType="num">
                                      <p:cBhvr additive="base">
                                        <p:cTn id="37"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slide(fromLeft)">
                                      <p:cBhvr>
                                        <p:cTn id="4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2" grpId="0"/>
      <p:bldP spid="38" grpId="0" bldLvl="0" animBg="1"/>
      <p:bldP spid="39" grpId="0" bldLvl="0" animBg="1"/>
      <p:bldP spid="40" grpId="0" bldLvl="0" animBg="1"/>
      <p:bldP spid="41" grpId="0" bldLvl="0" animBg="1"/>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3500430" y="928676"/>
            <a:ext cx="2428892" cy="3857652"/>
            <a:chOff x="5143504" y="785800"/>
            <a:chExt cx="2714644" cy="3857652"/>
          </a:xfrm>
        </p:grpSpPr>
        <p:sp>
          <p:nvSpPr>
            <p:cNvPr id="44" name="矩形 43"/>
            <p:cNvSpPr/>
            <p:nvPr/>
          </p:nvSpPr>
          <p:spPr>
            <a:xfrm>
              <a:off x="5429256" y="1071552"/>
              <a:ext cx="2428892" cy="3571900"/>
            </a:xfrm>
            <a:prstGeom prst="rect">
              <a:avLst/>
            </a:prstGeom>
            <a:solidFill>
              <a:schemeClr val="accent2">
                <a:lumMod val="40000"/>
                <a:lumOff val="60000"/>
                <a:alpha val="62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5143504" y="785800"/>
              <a:ext cx="714380" cy="64294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3200" dirty="0" smtClean="0">
                  <a:latin typeface="江西拙楷" pitchFamily="2" charset="-122"/>
                  <a:ea typeface="江西拙楷" pitchFamily="2" charset="-122"/>
                </a:rPr>
                <a:t>利</a:t>
              </a:r>
              <a:endParaRPr lang="zh-CN" altLang="en-US" sz="3200" dirty="0">
                <a:latin typeface="江西拙楷" pitchFamily="2" charset="-122"/>
                <a:ea typeface="江西拙楷" pitchFamily="2" charset="-122"/>
              </a:endParaRPr>
            </a:p>
          </p:txBody>
        </p:sp>
      </p:grpSp>
      <p:pic>
        <p:nvPicPr>
          <p:cNvPr id="39" name="Picture 2" descr="C:\Users\Administrator\Desktop\微信图片_20200808165400_副本.jpg"/>
          <p:cNvPicPr>
            <a:picLocks noChangeAspect="1" noChangeArrowheads="1"/>
          </p:cNvPicPr>
          <p:nvPr/>
        </p:nvPicPr>
        <p:blipFill>
          <a:blip r:embed="rId4" cstate="print">
            <a:clrChange>
              <a:clrFrom>
                <a:srgbClr val="FFFFFF"/>
              </a:clrFrom>
              <a:clrTo>
                <a:srgbClr val="FFFFFF">
                  <a:alpha val="0"/>
                </a:srgbClr>
              </a:clrTo>
            </a:clrChange>
          </a:blip>
          <a:srcRect l="14844" t="54471" r="49712" b="18335"/>
          <a:stretch>
            <a:fillRect/>
          </a:stretch>
        </p:blipFill>
        <p:spPr bwMode="auto">
          <a:xfrm rot="1055407">
            <a:off x="7731012" y="3126204"/>
            <a:ext cx="1755069" cy="1794042"/>
          </a:xfrm>
          <a:prstGeom prst="rect">
            <a:avLst/>
          </a:prstGeom>
          <a:noFill/>
        </p:spPr>
      </p:pic>
      <p:sp>
        <p:nvSpPr>
          <p:cNvPr id="4" name="文本框 2"/>
          <p:cNvSpPr txBox="1"/>
          <p:nvPr/>
        </p:nvSpPr>
        <p:spPr>
          <a:xfrm>
            <a:off x="329091" y="214296"/>
            <a:ext cx="3252301" cy="410573"/>
          </a:xfrm>
          <a:prstGeom prst="rect">
            <a:avLst/>
          </a:prstGeom>
          <a:noFill/>
        </p:spPr>
        <p:txBody>
          <a:bodyPr wrap="square" lIns="71321" tIns="35661" rIns="71321" bIns="35661" rtlCol="0">
            <a:spAutoFit/>
          </a:bodyPr>
          <a:lstStyle/>
          <a:p>
            <a:r>
              <a:rPr lang="en-US" altLang="zh-CN" sz="2200" b="1" dirty="0" smtClean="0">
                <a:latin typeface="江西拙楷" pitchFamily="2" charset="-122"/>
                <a:ea typeface="江西拙楷" pitchFamily="2" charset="-122"/>
              </a:rPr>
              <a:t>3.3  </a:t>
            </a:r>
            <a:r>
              <a:rPr lang="zh-CN" altLang="en-US" sz="2200" b="1" dirty="0" smtClean="0">
                <a:latin typeface="江西拙楷" pitchFamily="2" charset="-122"/>
                <a:ea typeface="江西拙楷" pitchFamily="2" charset="-122"/>
              </a:rPr>
              <a:t>两税法</a:t>
            </a:r>
            <a:endParaRPr lang="zh-CN" altLang="en-US" sz="2200" b="1" dirty="0">
              <a:latin typeface="江西拙楷" pitchFamily="2" charset="-122"/>
              <a:ea typeface="江西拙楷" pitchFamily="2" charset="-122"/>
            </a:endParaRPr>
          </a:p>
        </p:txBody>
      </p:sp>
      <p:sp>
        <p:nvSpPr>
          <p:cNvPr id="7" name="文本框 7"/>
          <p:cNvSpPr txBox="1"/>
          <p:nvPr/>
        </p:nvSpPr>
        <p:spPr>
          <a:xfrm>
            <a:off x="1214414" y="1586939"/>
            <a:ext cx="2269770" cy="484746"/>
          </a:xfrm>
          <a:prstGeom prst="rect">
            <a:avLst/>
          </a:prstGeom>
          <a:noFill/>
        </p:spPr>
        <p:txBody>
          <a:bodyPr wrap="square" lIns="68579" tIns="34289" rIns="68579" bIns="34289" rtlCol="0">
            <a:spAutoFit/>
          </a:bodyPr>
          <a:lstStyle/>
          <a:p>
            <a:pPr algn="ctr">
              <a:lnSpc>
                <a:spcPct val="150000"/>
              </a:lnSpc>
            </a:pPr>
            <a:r>
              <a:rPr lang="zh-CN" altLang="en-US" b="1" dirty="0">
                <a:solidFill>
                  <a:srgbClr val="C00000"/>
                </a:solidFill>
                <a:latin typeface="仿宋" pitchFamily="49" charset="-122"/>
                <a:ea typeface="仿宋" pitchFamily="49" charset="-122"/>
              </a:rPr>
              <a:t>以土地、财产为主</a:t>
            </a:r>
          </a:p>
        </p:txBody>
      </p:sp>
      <p:sp>
        <p:nvSpPr>
          <p:cNvPr id="9" name="文本框 9"/>
          <p:cNvSpPr txBox="1"/>
          <p:nvPr/>
        </p:nvSpPr>
        <p:spPr>
          <a:xfrm>
            <a:off x="1214414" y="3214693"/>
            <a:ext cx="2269770" cy="484746"/>
          </a:xfrm>
          <a:prstGeom prst="rect">
            <a:avLst/>
          </a:prstGeom>
          <a:noFill/>
        </p:spPr>
        <p:txBody>
          <a:bodyPr wrap="square" lIns="68579" tIns="34289" rIns="68579" bIns="34289" rtlCol="0">
            <a:spAutoFit/>
          </a:bodyPr>
          <a:lstStyle/>
          <a:p>
            <a:pPr algn="ctr">
              <a:lnSpc>
                <a:spcPct val="150000"/>
              </a:lnSpc>
            </a:pPr>
            <a:r>
              <a:rPr lang="zh-CN" altLang="en-US" b="1" dirty="0">
                <a:solidFill>
                  <a:srgbClr val="C00000"/>
                </a:solidFill>
                <a:latin typeface="仿宋" pitchFamily="49" charset="-122"/>
                <a:ea typeface="仿宋" pitchFamily="49" charset="-122"/>
              </a:rPr>
              <a:t>征收钱币为主</a:t>
            </a:r>
          </a:p>
        </p:txBody>
      </p:sp>
      <p:sp>
        <p:nvSpPr>
          <p:cNvPr id="10" name="文本框 10"/>
          <p:cNvSpPr txBox="1"/>
          <p:nvPr/>
        </p:nvSpPr>
        <p:spPr>
          <a:xfrm>
            <a:off x="1357290" y="4000511"/>
            <a:ext cx="2071702" cy="623246"/>
          </a:xfrm>
          <a:prstGeom prst="rect">
            <a:avLst/>
          </a:prstGeom>
          <a:noFill/>
        </p:spPr>
        <p:txBody>
          <a:bodyPr wrap="square" lIns="68579" tIns="34289" rIns="68579" bIns="34289" rtlCol="0">
            <a:spAutoFit/>
          </a:bodyPr>
          <a:lstStyle/>
          <a:p>
            <a:pPr algn="ctr"/>
            <a:r>
              <a:rPr lang="zh-CN" altLang="en-US" b="1" dirty="0" smtClean="0">
                <a:solidFill>
                  <a:srgbClr val="C00000"/>
                </a:solidFill>
                <a:latin typeface="仿宋" pitchFamily="49" charset="-122"/>
                <a:ea typeface="仿宋" pitchFamily="49" charset="-122"/>
              </a:rPr>
              <a:t>不分主户和客户，一律就地落籍纳税</a:t>
            </a:r>
            <a:endParaRPr lang="zh-CN" altLang="en-US" b="1" dirty="0">
              <a:solidFill>
                <a:srgbClr val="C00000"/>
              </a:solidFill>
              <a:latin typeface="仿宋" pitchFamily="49" charset="-122"/>
              <a:ea typeface="仿宋" pitchFamily="49" charset="-122"/>
            </a:endParaRPr>
          </a:p>
        </p:txBody>
      </p:sp>
      <p:sp>
        <p:nvSpPr>
          <p:cNvPr id="15" name="矩形 7"/>
          <p:cNvSpPr/>
          <p:nvPr/>
        </p:nvSpPr>
        <p:spPr>
          <a:xfrm>
            <a:off x="3786182" y="3999563"/>
            <a:ext cx="2269808" cy="643890"/>
          </a:xfrm>
          <a:prstGeom prst="rect">
            <a:avLst/>
          </a:prstGeom>
          <a:noFill/>
          <a:ln>
            <a:noFill/>
          </a:ln>
        </p:spPr>
        <p:style>
          <a:lnRef idx="2">
            <a:schemeClr val="dk1"/>
          </a:lnRef>
          <a:fillRef idx="1">
            <a:schemeClr val="lt1"/>
          </a:fillRef>
          <a:effectRef idx="0">
            <a:schemeClr val="dk1"/>
          </a:effectRef>
          <a:fontRef idx="minor">
            <a:schemeClr val="dk1"/>
          </a:fontRef>
        </p:style>
        <p:txBody>
          <a:bodyPr vertOverflow="overflow" horzOverflow="overflow" vert="horz" wrap="square" lIns="68579" tIns="34289" rIns="68579" bIns="34289" numCol="1" spcCol="0" rtlCol="0" fromWordArt="0" anchor="ctr" anchorCtr="0" forceAA="0" compatLnSpc="1">
            <a:noAutofit/>
          </a:bodyPr>
          <a:lstStyle/>
          <a:p>
            <a:pPr lvl="0" algn="l">
              <a:buClrTx/>
              <a:buSzTx/>
              <a:buFontTx/>
            </a:pPr>
            <a:r>
              <a:rPr lang="en-US" altLang="zh-CN" sz="2000" dirty="0" err="1">
                <a:solidFill>
                  <a:srgbClr val="000000"/>
                </a:solidFill>
                <a:latin typeface="江西拙楷" pitchFamily="2" charset="-122"/>
                <a:ea typeface="江西拙楷" pitchFamily="2" charset="-122"/>
                <a:cs typeface="楷体" panose="02010609060101010101" charset="-122"/>
                <a:sym typeface="+mn-ea"/>
              </a:rPr>
              <a:t>扩大了收税对象</a:t>
            </a:r>
            <a:endParaRPr lang="en-US" altLang="zh-CN" sz="2000" dirty="0">
              <a:solidFill>
                <a:srgbClr val="000000"/>
              </a:solidFill>
              <a:latin typeface="江西拙楷" pitchFamily="2" charset="-122"/>
              <a:ea typeface="江西拙楷" pitchFamily="2" charset="-122"/>
              <a:cs typeface="楷体" panose="02010609060101010101" charset="-122"/>
              <a:sym typeface="+mn-ea"/>
            </a:endParaRPr>
          </a:p>
          <a:p>
            <a:pPr lvl="0" algn="l">
              <a:buClrTx/>
              <a:buSzTx/>
              <a:buFontTx/>
            </a:pPr>
            <a:r>
              <a:rPr lang="zh-CN" altLang="en-US" sz="2000" dirty="0">
                <a:solidFill>
                  <a:srgbClr val="000000"/>
                </a:solidFill>
                <a:latin typeface="江西拙楷" pitchFamily="2" charset="-122"/>
                <a:ea typeface="江西拙楷" pitchFamily="2" charset="-122"/>
                <a:cs typeface="楷体" panose="02010609060101010101" charset="-122"/>
                <a:sym typeface="+mn-ea"/>
              </a:rPr>
              <a:t>增加了财政收入</a:t>
            </a:r>
          </a:p>
        </p:txBody>
      </p:sp>
      <p:sp>
        <p:nvSpPr>
          <p:cNvPr id="25" name="矩形 7"/>
          <p:cNvSpPr/>
          <p:nvPr/>
        </p:nvSpPr>
        <p:spPr>
          <a:xfrm>
            <a:off x="3786182" y="1714495"/>
            <a:ext cx="2117884" cy="437674"/>
          </a:xfrm>
          <a:prstGeom prst="rect">
            <a:avLst/>
          </a:prstGeom>
          <a:noFill/>
          <a:ln>
            <a:noFill/>
          </a:ln>
        </p:spPr>
        <p:style>
          <a:lnRef idx="2">
            <a:schemeClr val="dk1"/>
          </a:lnRef>
          <a:fillRef idx="1">
            <a:schemeClr val="lt1"/>
          </a:fillRef>
          <a:effectRef idx="0">
            <a:schemeClr val="dk1"/>
          </a:effectRef>
          <a:fontRef idx="minor">
            <a:schemeClr val="dk1"/>
          </a:fontRef>
        </p:style>
        <p:txBody>
          <a:bodyPr vertOverflow="overflow" horzOverflow="overflow" vert="horz" wrap="square" lIns="68579" tIns="34289" rIns="68579" bIns="34289" numCol="1" spcCol="0" rtlCol="0" fromWordArt="0" anchor="ctr" anchorCtr="0" forceAA="0" compatLnSpc="1">
            <a:noAutofit/>
          </a:bodyPr>
          <a:lstStyle/>
          <a:p>
            <a:pPr lvl="0" algn="l">
              <a:buClrTx/>
              <a:buSzTx/>
              <a:buFontTx/>
            </a:pPr>
            <a:r>
              <a:rPr lang="zh-CN" altLang="en-US" sz="2000" dirty="0">
                <a:solidFill>
                  <a:srgbClr val="000000"/>
                </a:solidFill>
                <a:latin typeface="江西拙楷" pitchFamily="2" charset="-122"/>
                <a:ea typeface="江西拙楷" pitchFamily="2" charset="-122"/>
                <a:cs typeface="楷体" panose="02010609060101010101" charset="-122"/>
                <a:sym typeface="+mn-ea"/>
              </a:rPr>
              <a:t>放松了人身</a:t>
            </a:r>
            <a:r>
              <a:rPr lang="zh-CN" altLang="en-US" sz="2000" dirty="0" smtClean="0">
                <a:solidFill>
                  <a:srgbClr val="000000"/>
                </a:solidFill>
                <a:latin typeface="江西拙楷" pitchFamily="2" charset="-122"/>
                <a:ea typeface="江西拙楷" pitchFamily="2" charset="-122"/>
                <a:cs typeface="楷体" panose="02010609060101010101" charset="-122"/>
                <a:sym typeface="+mn-ea"/>
              </a:rPr>
              <a:t>控制</a:t>
            </a:r>
            <a:r>
              <a:rPr lang="en-US" altLang="zh-CN" sz="2000" dirty="0" smtClean="0">
                <a:solidFill>
                  <a:srgbClr val="000000"/>
                </a:solidFill>
                <a:latin typeface="江西拙楷" pitchFamily="2" charset="-122"/>
                <a:ea typeface="江西拙楷" pitchFamily="2" charset="-122"/>
                <a:cs typeface="楷体" panose="02010609060101010101" charset="-122"/>
                <a:sym typeface="+mn-ea"/>
              </a:rPr>
              <a:t>,</a:t>
            </a:r>
            <a:r>
              <a:rPr lang="zh-CN" altLang="en-US" sz="2000" dirty="0" smtClean="0">
                <a:solidFill>
                  <a:srgbClr val="000000"/>
                </a:solidFill>
                <a:latin typeface="江西拙楷" pitchFamily="2" charset="-122"/>
                <a:ea typeface="江西拙楷" pitchFamily="2" charset="-122"/>
                <a:cs typeface="楷体" panose="02010609060101010101" charset="-122"/>
                <a:sym typeface="+mn-ea"/>
              </a:rPr>
              <a:t>体现了公平公正</a:t>
            </a:r>
            <a:endParaRPr lang="zh-CN" altLang="en-US" sz="2000" dirty="0">
              <a:solidFill>
                <a:srgbClr val="000000"/>
              </a:solidFill>
              <a:latin typeface="江西拙楷" pitchFamily="2" charset="-122"/>
              <a:ea typeface="江西拙楷" pitchFamily="2" charset="-122"/>
              <a:cs typeface="楷体" panose="02010609060101010101" charset="-122"/>
              <a:sym typeface="+mn-ea"/>
            </a:endParaRPr>
          </a:p>
        </p:txBody>
      </p:sp>
      <p:sp>
        <p:nvSpPr>
          <p:cNvPr id="31" name="右箭头 30"/>
          <p:cNvSpPr/>
          <p:nvPr/>
        </p:nvSpPr>
        <p:spPr>
          <a:xfrm>
            <a:off x="3428992" y="4228155"/>
            <a:ext cx="285752" cy="200036"/>
          </a:xfrm>
          <a:prstGeom prst="rightArrow">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右箭头 31"/>
          <p:cNvSpPr/>
          <p:nvPr/>
        </p:nvSpPr>
        <p:spPr>
          <a:xfrm>
            <a:off x="3428992" y="1871649"/>
            <a:ext cx="285752" cy="200036"/>
          </a:xfrm>
          <a:prstGeom prst="rightArrow">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6"/>
          <p:cNvSpPr/>
          <p:nvPr/>
        </p:nvSpPr>
        <p:spPr>
          <a:xfrm>
            <a:off x="3786182" y="2486034"/>
            <a:ext cx="2197894" cy="656273"/>
          </a:xfrm>
          <a:prstGeom prst="rect">
            <a:avLst/>
          </a:prstGeom>
          <a:noFill/>
          <a:ln>
            <a:noFill/>
          </a:ln>
        </p:spPr>
        <p:style>
          <a:lnRef idx="2">
            <a:schemeClr val="dk1"/>
          </a:lnRef>
          <a:fillRef idx="1">
            <a:schemeClr val="lt1"/>
          </a:fillRef>
          <a:effectRef idx="0">
            <a:schemeClr val="dk1"/>
          </a:effectRef>
          <a:fontRef idx="minor">
            <a:schemeClr val="dk1"/>
          </a:fontRef>
        </p:style>
        <p:txBody>
          <a:bodyPr vertOverflow="overflow" horzOverflow="overflow" vert="horz" wrap="square" lIns="68579" tIns="34289" rIns="68579" bIns="34289" numCol="1" spcCol="0" rtlCol="0" fromWordArt="0" anchor="ctr" anchorCtr="0" forceAA="0" compatLnSpc="1">
            <a:noAutofit/>
          </a:bodyPr>
          <a:lstStyle/>
          <a:p>
            <a:pPr lvl="0" algn="l">
              <a:buClrTx/>
              <a:buSzTx/>
              <a:buFontTx/>
            </a:pPr>
            <a:r>
              <a:rPr lang="en-US" altLang="zh-CN" sz="2000" dirty="0" err="1">
                <a:solidFill>
                  <a:srgbClr val="000000"/>
                </a:solidFill>
                <a:latin typeface="江西拙楷" pitchFamily="2" charset="-122"/>
                <a:ea typeface="江西拙楷" pitchFamily="2" charset="-122"/>
                <a:cs typeface="楷体" panose="02010609060101010101" charset="-122"/>
                <a:sym typeface="+mn-ea"/>
              </a:rPr>
              <a:t>简化了税收名目</a:t>
            </a:r>
            <a:endParaRPr lang="en-US" altLang="zh-CN" sz="2000" dirty="0">
              <a:solidFill>
                <a:srgbClr val="000000"/>
              </a:solidFill>
              <a:latin typeface="江西拙楷" pitchFamily="2" charset="-122"/>
              <a:ea typeface="江西拙楷" pitchFamily="2" charset="-122"/>
              <a:cs typeface="楷体" panose="02010609060101010101" charset="-122"/>
              <a:sym typeface="+mn-ea"/>
            </a:endParaRPr>
          </a:p>
          <a:p>
            <a:pPr lvl="0" algn="l">
              <a:buClrTx/>
              <a:buSzTx/>
              <a:buFontTx/>
            </a:pPr>
            <a:r>
              <a:rPr lang="zh-CN" altLang="en-US" sz="2000" dirty="0">
                <a:solidFill>
                  <a:srgbClr val="000000"/>
                </a:solidFill>
                <a:latin typeface="江西拙楷" pitchFamily="2" charset="-122"/>
                <a:ea typeface="江西拙楷" pitchFamily="2" charset="-122"/>
                <a:cs typeface="楷体" panose="02010609060101010101" charset="-122"/>
                <a:sym typeface="+mn-ea"/>
              </a:rPr>
              <a:t>减轻了人民</a:t>
            </a:r>
            <a:r>
              <a:rPr lang="zh-CN" altLang="en-US" sz="2000" dirty="0" smtClean="0">
                <a:solidFill>
                  <a:srgbClr val="000000"/>
                </a:solidFill>
                <a:latin typeface="江西拙楷" pitchFamily="2" charset="-122"/>
                <a:ea typeface="江西拙楷" pitchFamily="2" charset="-122"/>
                <a:cs typeface="楷体" panose="02010609060101010101" charset="-122"/>
                <a:sym typeface="+mn-ea"/>
              </a:rPr>
              <a:t>负担</a:t>
            </a:r>
            <a:endParaRPr lang="en-US" altLang="zh-CN" sz="2000" dirty="0" smtClean="0">
              <a:solidFill>
                <a:srgbClr val="000000"/>
              </a:solidFill>
              <a:latin typeface="江西拙楷" pitchFamily="2" charset="-122"/>
              <a:ea typeface="江西拙楷" pitchFamily="2" charset="-122"/>
              <a:cs typeface="楷体" panose="02010609060101010101" charset="-122"/>
              <a:sym typeface="+mn-ea"/>
            </a:endParaRPr>
          </a:p>
          <a:p>
            <a:pPr lvl="0" algn="l">
              <a:buClrTx/>
              <a:buSzTx/>
              <a:buFontTx/>
            </a:pPr>
            <a:r>
              <a:rPr lang="zh-CN" altLang="en-US" sz="2000" dirty="0" smtClean="0">
                <a:solidFill>
                  <a:srgbClr val="000000"/>
                </a:solidFill>
                <a:latin typeface="江西拙楷" pitchFamily="2" charset="-122"/>
                <a:ea typeface="江西拙楷" pitchFamily="2" charset="-122"/>
                <a:cs typeface="楷体" panose="02010609060101010101" charset="-122"/>
                <a:sym typeface="+mn-ea"/>
              </a:rPr>
              <a:t>缓和社会矛盾</a:t>
            </a:r>
            <a:endParaRPr lang="zh-CN" altLang="en-US" sz="2000" dirty="0">
              <a:solidFill>
                <a:srgbClr val="000000"/>
              </a:solidFill>
              <a:latin typeface="江西拙楷" pitchFamily="2" charset="-122"/>
              <a:ea typeface="江西拙楷" pitchFamily="2" charset="-122"/>
              <a:cs typeface="楷体" panose="02010609060101010101" charset="-122"/>
              <a:sym typeface="+mn-ea"/>
            </a:endParaRPr>
          </a:p>
        </p:txBody>
      </p:sp>
      <p:sp>
        <p:nvSpPr>
          <p:cNvPr id="34" name="右箭头 33"/>
          <p:cNvSpPr/>
          <p:nvPr/>
        </p:nvSpPr>
        <p:spPr>
          <a:xfrm>
            <a:off x="3428992" y="2786064"/>
            <a:ext cx="285752" cy="200036"/>
          </a:xfrm>
          <a:prstGeom prst="rightArrow">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3786182" y="3286131"/>
            <a:ext cx="2427446" cy="478155"/>
          </a:xfrm>
          <a:prstGeom prst="rect">
            <a:avLst/>
          </a:prstGeom>
          <a:noFill/>
          <a:ln>
            <a:noFill/>
          </a:ln>
        </p:spPr>
        <p:style>
          <a:lnRef idx="2">
            <a:schemeClr val="dk1"/>
          </a:lnRef>
          <a:fillRef idx="1">
            <a:schemeClr val="lt1"/>
          </a:fillRef>
          <a:effectRef idx="0">
            <a:schemeClr val="dk1"/>
          </a:effectRef>
          <a:fontRef idx="minor">
            <a:schemeClr val="dk1"/>
          </a:fontRef>
        </p:style>
        <p:txBody>
          <a:bodyPr vertOverflow="overflow" horzOverflow="overflow" vert="horz" wrap="square" lIns="68579" tIns="34289" rIns="68579" bIns="34289" numCol="1" spcCol="0" rtlCol="0" fromWordArt="0" anchor="ctr" anchorCtr="0" forceAA="0" compatLnSpc="1">
            <a:noAutofit/>
          </a:bodyPr>
          <a:lstStyle/>
          <a:p>
            <a:pPr lvl="0" algn="l">
              <a:buClrTx/>
              <a:buSzTx/>
              <a:buFontTx/>
            </a:pPr>
            <a:r>
              <a:rPr lang="zh-CN" altLang="en-US" sz="2000" dirty="0" smtClean="0">
                <a:solidFill>
                  <a:srgbClr val="000000"/>
                </a:solidFill>
                <a:latin typeface="江西拙楷" pitchFamily="2" charset="-122"/>
                <a:ea typeface="江西拙楷" pitchFamily="2" charset="-122"/>
                <a:cs typeface="楷体" panose="02010609060101010101" charset="-122"/>
                <a:sym typeface="+mn-ea"/>
              </a:rPr>
              <a:t>推动商品经济发展</a:t>
            </a:r>
            <a:endParaRPr lang="zh-CN" altLang="en-US" sz="2000" dirty="0">
              <a:solidFill>
                <a:srgbClr val="000000"/>
              </a:solidFill>
              <a:latin typeface="江西拙楷" pitchFamily="2" charset="-122"/>
              <a:ea typeface="江西拙楷" pitchFamily="2" charset="-122"/>
              <a:cs typeface="楷体" panose="02010609060101010101" charset="-122"/>
              <a:sym typeface="+mn-ea"/>
            </a:endParaRPr>
          </a:p>
        </p:txBody>
      </p:sp>
      <p:sp>
        <p:nvSpPr>
          <p:cNvPr id="36" name="右箭头 35"/>
          <p:cNvSpPr/>
          <p:nvPr/>
        </p:nvSpPr>
        <p:spPr>
          <a:xfrm>
            <a:off x="3428992" y="3443285"/>
            <a:ext cx="285752" cy="200036"/>
          </a:xfrm>
          <a:prstGeom prst="rightArrow">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表格 2"/>
          <p:cNvGraphicFramePr>
            <a:graphicFrameLocks noGrp="1"/>
          </p:cNvGraphicFramePr>
          <p:nvPr>
            <p:custDataLst>
              <p:tags r:id="rId1"/>
            </p:custDataLst>
          </p:nvPr>
        </p:nvGraphicFramePr>
        <p:xfrm>
          <a:off x="142844" y="1000115"/>
          <a:ext cx="3286148" cy="3857651"/>
        </p:xfrm>
        <a:graphic>
          <a:graphicData uri="http://schemas.openxmlformats.org/drawingml/2006/table">
            <a:tbl>
              <a:tblPr firstRow="1" bandRow="1">
                <a:tableStyleId>{5C22544A-7EE6-4342-B048-85BDC9FD1C3A}</a:tableStyleId>
              </a:tblPr>
              <a:tblGrid>
                <a:gridCol w="1039690"/>
                <a:gridCol w="2246458"/>
              </a:tblGrid>
              <a:tr h="562098">
                <a:tc>
                  <a:txBody>
                    <a:bodyPr/>
                    <a:lstStyle/>
                    <a:p>
                      <a:pPr algn="ctr"/>
                      <a:r>
                        <a:rPr lang="zh-CN" altLang="en-US" sz="1800" b="1" dirty="0" smtClean="0">
                          <a:solidFill>
                            <a:srgbClr val="C00000"/>
                          </a:solidFill>
                          <a:latin typeface="江西拙楷" pitchFamily="2" charset="-122"/>
                          <a:ea typeface="江西拙楷" pitchFamily="2" charset="-122"/>
                        </a:rPr>
                        <a:t>项目</a:t>
                      </a:r>
                      <a:endParaRPr lang="zh-CN" altLang="en-US" sz="1800" b="1" dirty="0">
                        <a:solidFill>
                          <a:srgbClr val="C00000"/>
                        </a:solidFill>
                        <a:latin typeface="江西拙楷" pitchFamily="2" charset="-122"/>
                        <a:ea typeface="江西拙楷" pitchFamily="2" charset="-122"/>
                      </a:endParaRPr>
                    </a:p>
                  </a:txBody>
                  <a:tcPr marL="68580" marR="68580" marT="34290" marB="34290" anchor="ctr">
                    <a:lnL w="28575" cap="flat" cmpd="sng" algn="ctr">
                      <a:solidFill>
                        <a:srgbClr val="A2A0B6"/>
                      </a:solidFill>
                      <a:prstDash val="solid"/>
                      <a:round/>
                      <a:headEnd type="none" w="med" len="med"/>
                      <a:tailEnd type="none" w="med" len="med"/>
                    </a:lnL>
                    <a:lnR w="28575" cap="flat" cmpd="sng" algn="ctr">
                      <a:solidFill>
                        <a:srgbClr val="A2A0B6"/>
                      </a:solidFill>
                      <a:prstDash val="solid"/>
                      <a:round/>
                      <a:headEnd type="none" w="med" len="med"/>
                      <a:tailEnd type="none" w="med" len="med"/>
                    </a:lnR>
                    <a:lnT w="28575" cap="flat" cmpd="sng" algn="ctr">
                      <a:solidFill>
                        <a:srgbClr val="A2A0B6"/>
                      </a:solidFill>
                      <a:prstDash val="solid"/>
                      <a:round/>
                      <a:headEnd type="none" w="med" len="med"/>
                      <a:tailEnd type="none" w="med" len="med"/>
                    </a:lnT>
                    <a:lnB w="12700" cap="flat" cmpd="sng" algn="ctr">
                      <a:solidFill>
                        <a:srgbClr val="A2A0B6"/>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CN" altLang="en-US" sz="1800" b="1" kern="1200" dirty="0" smtClean="0">
                          <a:solidFill>
                            <a:srgbClr val="C00000"/>
                          </a:solidFill>
                          <a:latin typeface="江西拙楷" pitchFamily="2" charset="-122"/>
                          <a:ea typeface="江西拙楷" pitchFamily="2" charset="-122"/>
                          <a:cs typeface="+mn-cs"/>
                        </a:rPr>
                        <a:t>内容</a:t>
                      </a:r>
                      <a:endParaRPr lang="zh-CN" altLang="en-US" sz="1800" b="1" kern="1200" dirty="0">
                        <a:solidFill>
                          <a:srgbClr val="C00000"/>
                        </a:solidFill>
                        <a:latin typeface="江西拙楷" pitchFamily="2" charset="-122"/>
                        <a:ea typeface="江西拙楷" pitchFamily="2" charset="-122"/>
                        <a:cs typeface="+mn-cs"/>
                      </a:endParaRPr>
                    </a:p>
                  </a:txBody>
                  <a:tcPr marL="68580" marR="68580" marT="34290" marB="34290" anchor="ctr">
                    <a:lnL w="28575" cap="flat" cmpd="sng" algn="ctr">
                      <a:solidFill>
                        <a:srgbClr val="A2A0B6"/>
                      </a:solidFill>
                      <a:prstDash val="solid"/>
                      <a:round/>
                      <a:headEnd type="none" w="med" len="med"/>
                      <a:tailEnd type="none" w="med" len="med"/>
                    </a:lnL>
                    <a:lnR w="28575" cap="flat" cmpd="sng" algn="ctr">
                      <a:solidFill>
                        <a:srgbClr val="A2A0B6"/>
                      </a:solidFill>
                      <a:prstDash val="solid"/>
                      <a:round/>
                      <a:headEnd type="none" w="med" len="med"/>
                      <a:tailEnd type="none" w="med" len="med"/>
                    </a:lnR>
                    <a:lnT w="28575" cap="flat" cmpd="sng" algn="ctr">
                      <a:solidFill>
                        <a:srgbClr val="A2A0B6"/>
                      </a:solidFill>
                      <a:prstDash val="solid"/>
                      <a:round/>
                      <a:headEnd type="none" w="med" len="med"/>
                      <a:tailEnd type="none" w="med" len="med"/>
                    </a:lnT>
                    <a:lnB w="12700" cap="flat" cmpd="sng" algn="ctr">
                      <a:solidFill>
                        <a:srgbClr val="A2A0B6"/>
                      </a:solidFill>
                      <a:prstDash val="sysDash"/>
                      <a:round/>
                      <a:headEnd type="none" w="med" len="med"/>
                      <a:tailEnd type="none" w="med" len="med"/>
                    </a:lnB>
                    <a:lnTlToBr w="12700" cmpd="sng">
                      <a:noFill/>
                      <a:prstDash val="solid"/>
                    </a:lnTlToBr>
                    <a:lnBlToTr w="12700" cmpd="sng">
                      <a:noFill/>
                      <a:prstDash val="solid"/>
                    </a:lnBlToTr>
                    <a:noFill/>
                  </a:tcPr>
                </a:tc>
              </a:tr>
              <a:tr h="562098">
                <a:tc>
                  <a:txBody>
                    <a:bodyPr/>
                    <a:lstStyle/>
                    <a:p>
                      <a:pPr algn="ctr"/>
                      <a:r>
                        <a:rPr lang="zh-CN" altLang="en-US" sz="1800" b="1" dirty="0">
                          <a:solidFill>
                            <a:srgbClr val="525E84"/>
                          </a:solidFill>
                          <a:latin typeface="江西拙楷" pitchFamily="2" charset="-122"/>
                          <a:ea typeface="江西拙楷" pitchFamily="2" charset="-122"/>
                        </a:rPr>
                        <a:t>征税依据</a:t>
                      </a:r>
                    </a:p>
                  </a:txBody>
                  <a:tcPr marL="68580" marR="68580" marT="34290" marB="34290" anchor="ctr">
                    <a:lnL w="28575" cap="flat" cmpd="sng" algn="ctr">
                      <a:solidFill>
                        <a:srgbClr val="A2A0B6"/>
                      </a:solidFill>
                      <a:prstDash val="solid"/>
                      <a:round/>
                      <a:headEnd type="none" w="med" len="med"/>
                      <a:tailEnd type="none" w="med" len="med"/>
                    </a:lnL>
                    <a:lnR w="28575" cap="flat" cmpd="sng" algn="ctr">
                      <a:solidFill>
                        <a:srgbClr val="A2A0B6"/>
                      </a:solidFill>
                      <a:prstDash val="solid"/>
                      <a:round/>
                      <a:headEnd type="none" w="med" len="med"/>
                      <a:tailEnd type="none" w="med" len="med"/>
                    </a:lnR>
                    <a:lnT w="12700" cap="flat" cmpd="sng" algn="ctr">
                      <a:solidFill>
                        <a:srgbClr val="A2A0B6"/>
                      </a:solidFill>
                      <a:prstDash val="sysDash"/>
                      <a:round/>
                      <a:headEnd type="none" w="med" len="med"/>
                      <a:tailEnd type="none" w="med" len="med"/>
                    </a:lnT>
                    <a:lnB w="12700" cap="flat" cmpd="sng" algn="ctr">
                      <a:solidFill>
                        <a:srgbClr val="A2A0B6"/>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800" dirty="0">
                        <a:solidFill>
                          <a:schemeClr val="tx1"/>
                        </a:solidFill>
                        <a:latin typeface="微软雅黑" panose="020B0503020204020204" charset="-122"/>
                        <a:ea typeface="微软雅黑" panose="020B0503020204020204" charset="-122"/>
                      </a:endParaRPr>
                    </a:p>
                  </a:txBody>
                  <a:tcPr marL="68580" marR="68580" marT="34290" marB="34290" anchor="ctr">
                    <a:lnL w="28575" cap="flat" cmpd="sng" algn="ctr">
                      <a:solidFill>
                        <a:srgbClr val="A2A0B6"/>
                      </a:solidFill>
                      <a:prstDash val="solid"/>
                      <a:round/>
                      <a:headEnd type="none" w="med" len="med"/>
                      <a:tailEnd type="none" w="med" len="med"/>
                    </a:lnL>
                    <a:lnR w="28575" cap="flat" cmpd="sng" algn="ctr">
                      <a:solidFill>
                        <a:srgbClr val="A2A0B6"/>
                      </a:solidFill>
                      <a:prstDash val="solid"/>
                      <a:round/>
                      <a:headEnd type="none" w="med" len="med"/>
                      <a:tailEnd type="none" w="med" len="med"/>
                    </a:lnR>
                    <a:lnT w="12700" cap="flat" cmpd="sng" algn="ctr">
                      <a:solidFill>
                        <a:srgbClr val="A2A0B6"/>
                      </a:solidFill>
                      <a:prstDash val="sysDash"/>
                      <a:round/>
                      <a:headEnd type="none" w="med" len="med"/>
                      <a:tailEnd type="none" w="med" len="med"/>
                    </a:lnT>
                    <a:lnB w="12700" cap="flat" cmpd="sng" algn="ctr">
                      <a:solidFill>
                        <a:srgbClr val="A2A0B6"/>
                      </a:solidFill>
                      <a:prstDash val="sysDash"/>
                      <a:round/>
                      <a:headEnd type="none" w="med" len="med"/>
                      <a:tailEnd type="none" w="med" len="med"/>
                    </a:lnB>
                    <a:lnTlToBr w="12700" cmpd="sng">
                      <a:noFill/>
                      <a:prstDash val="solid"/>
                    </a:lnTlToBr>
                    <a:lnBlToTr w="12700" cmpd="sng">
                      <a:noFill/>
                      <a:prstDash val="solid"/>
                    </a:lnBlToTr>
                    <a:noFill/>
                  </a:tcPr>
                </a:tc>
              </a:tr>
              <a:tr h="1071389">
                <a:tc>
                  <a:txBody>
                    <a:bodyPr/>
                    <a:lstStyle/>
                    <a:p>
                      <a:pPr algn="ctr"/>
                      <a:r>
                        <a:rPr lang="zh-CN" altLang="en-US" sz="1800" b="1" dirty="0">
                          <a:solidFill>
                            <a:srgbClr val="525E84"/>
                          </a:solidFill>
                          <a:latin typeface="江西拙楷" pitchFamily="2" charset="-122"/>
                          <a:ea typeface="江西拙楷" pitchFamily="2" charset="-122"/>
                        </a:rPr>
                        <a:t>征收名目</a:t>
                      </a:r>
                    </a:p>
                  </a:txBody>
                  <a:tcPr marL="68580" marR="68580" marT="34290" marB="34290" anchor="ctr">
                    <a:lnL w="28575" cap="flat" cmpd="sng" algn="ctr">
                      <a:solidFill>
                        <a:srgbClr val="A2A0B6"/>
                      </a:solidFill>
                      <a:prstDash val="solid"/>
                      <a:round/>
                      <a:headEnd type="none" w="med" len="med"/>
                      <a:tailEnd type="none" w="med" len="med"/>
                    </a:lnL>
                    <a:lnR w="28575" cap="flat" cmpd="sng" algn="ctr">
                      <a:solidFill>
                        <a:srgbClr val="A2A0B6"/>
                      </a:solidFill>
                      <a:prstDash val="solid"/>
                      <a:round/>
                      <a:headEnd type="none" w="med" len="med"/>
                      <a:tailEnd type="none" w="med" len="med"/>
                    </a:lnR>
                    <a:lnT w="12700" cap="flat" cmpd="sng" algn="ctr">
                      <a:solidFill>
                        <a:srgbClr val="A2A0B6"/>
                      </a:solidFill>
                      <a:prstDash val="sysDash"/>
                      <a:round/>
                      <a:headEnd type="none" w="med" len="med"/>
                      <a:tailEnd type="none" w="med" len="med"/>
                    </a:lnT>
                    <a:lnB w="12700" cap="flat" cmpd="sng" algn="ctr">
                      <a:solidFill>
                        <a:srgbClr val="A2A0B6"/>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800" dirty="0">
                        <a:solidFill>
                          <a:schemeClr val="tx1"/>
                        </a:solidFill>
                        <a:latin typeface="微软雅黑" panose="020B0503020204020204" charset="-122"/>
                        <a:ea typeface="微软雅黑" panose="020B0503020204020204" charset="-122"/>
                      </a:endParaRPr>
                    </a:p>
                  </a:txBody>
                  <a:tcPr marL="68580" marR="68580" marT="34290" marB="34290" anchor="ctr">
                    <a:lnL w="28575" cap="flat" cmpd="sng" algn="ctr">
                      <a:solidFill>
                        <a:srgbClr val="A2A0B6"/>
                      </a:solidFill>
                      <a:prstDash val="solid"/>
                      <a:round/>
                      <a:headEnd type="none" w="med" len="med"/>
                      <a:tailEnd type="none" w="med" len="med"/>
                    </a:lnL>
                    <a:lnR w="28575" cap="flat" cmpd="sng" algn="ctr">
                      <a:solidFill>
                        <a:srgbClr val="A2A0B6"/>
                      </a:solidFill>
                      <a:prstDash val="solid"/>
                      <a:round/>
                      <a:headEnd type="none" w="med" len="med"/>
                      <a:tailEnd type="none" w="med" len="med"/>
                    </a:lnR>
                    <a:lnT w="12700" cap="flat" cmpd="sng" algn="ctr">
                      <a:solidFill>
                        <a:srgbClr val="A2A0B6"/>
                      </a:solidFill>
                      <a:prstDash val="sysDash"/>
                      <a:round/>
                      <a:headEnd type="none" w="med" len="med"/>
                      <a:tailEnd type="none" w="med" len="med"/>
                    </a:lnT>
                    <a:lnB w="12700" cap="flat" cmpd="sng" algn="ctr">
                      <a:solidFill>
                        <a:srgbClr val="A2A0B6"/>
                      </a:solidFill>
                      <a:prstDash val="sysDash"/>
                      <a:round/>
                      <a:headEnd type="none" w="med" len="med"/>
                      <a:tailEnd type="none" w="med" len="med"/>
                    </a:lnB>
                    <a:lnTlToBr w="12700" cmpd="sng">
                      <a:noFill/>
                      <a:prstDash val="solid"/>
                    </a:lnTlToBr>
                    <a:lnBlToTr w="12700" cmpd="sng">
                      <a:noFill/>
                      <a:prstDash val="solid"/>
                    </a:lnBlToTr>
                    <a:noFill/>
                  </a:tcPr>
                </a:tc>
              </a:tr>
              <a:tr h="562098">
                <a:tc>
                  <a:txBody>
                    <a:bodyPr/>
                    <a:lstStyle/>
                    <a:p>
                      <a:pPr algn="ctr"/>
                      <a:r>
                        <a:rPr lang="zh-CN" altLang="en-US" sz="1800" b="1" dirty="0">
                          <a:solidFill>
                            <a:srgbClr val="525E84"/>
                          </a:solidFill>
                          <a:latin typeface="江西拙楷" pitchFamily="2" charset="-122"/>
                          <a:ea typeface="江西拙楷" pitchFamily="2" charset="-122"/>
                        </a:rPr>
                        <a:t>征收形式</a:t>
                      </a:r>
                    </a:p>
                  </a:txBody>
                  <a:tcPr marL="68580" marR="68580" marT="34290" marB="34290" anchor="ctr">
                    <a:lnL w="28575" cap="flat" cmpd="sng" algn="ctr">
                      <a:solidFill>
                        <a:srgbClr val="A2A0B6"/>
                      </a:solidFill>
                      <a:prstDash val="solid"/>
                      <a:round/>
                      <a:headEnd type="none" w="med" len="med"/>
                      <a:tailEnd type="none" w="med" len="med"/>
                    </a:lnL>
                    <a:lnR w="28575" cap="flat" cmpd="sng" algn="ctr">
                      <a:solidFill>
                        <a:srgbClr val="A2A0B6"/>
                      </a:solidFill>
                      <a:prstDash val="solid"/>
                      <a:round/>
                      <a:headEnd type="none" w="med" len="med"/>
                      <a:tailEnd type="none" w="med" len="med"/>
                    </a:lnR>
                    <a:lnT w="12700" cap="flat" cmpd="sng" algn="ctr">
                      <a:solidFill>
                        <a:srgbClr val="A2A0B6"/>
                      </a:solidFill>
                      <a:prstDash val="sysDash"/>
                      <a:round/>
                      <a:headEnd type="none" w="med" len="med"/>
                      <a:tailEnd type="none" w="med" len="med"/>
                    </a:lnT>
                    <a:lnB w="12700" cap="flat" cmpd="sng" algn="ctr">
                      <a:solidFill>
                        <a:srgbClr val="A2A0B6"/>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800" dirty="0">
                        <a:solidFill>
                          <a:schemeClr val="tx1"/>
                        </a:solidFill>
                        <a:latin typeface="微软雅黑" panose="020B0503020204020204" charset="-122"/>
                        <a:ea typeface="微软雅黑" panose="020B0503020204020204" charset="-122"/>
                      </a:endParaRPr>
                    </a:p>
                  </a:txBody>
                  <a:tcPr marL="68580" marR="68580" marT="34290" marB="34290" anchor="ctr">
                    <a:lnL w="28575" cap="flat" cmpd="sng" algn="ctr">
                      <a:solidFill>
                        <a:srgbClr val="A2A0B6"/>
                      </a:solidFill>
                      <a:prstDash val="solid"/>
                      <a:round/>
                      <a:headEnd type="none" w="med" len="med"/>
                      <a:tailEnd type="none" w="med" len="med"/>
                    </a:lnL>
                    <a:lnR w="28575" cap="flat" cmpd="sng" algn="ctr">
                      <a:solidFill>
                        <a:srgbClr val="A2A0B6"/>
                      </a:solidFill>
                      <a:prstDash val="solid"/>
                      <a:round/>
                      <a:headEnd type="none" w="med" len="med"/>
                      <a:tailEnd type="none" w="med" len="med"/>
                    </a:lnR>
                    <a:lnT w="12700" cap="flat" cmpd="sng" algn="ctr">
                      <a:solidFill>
                        <a:srgbClr val="A2A0B6"/>
                      </a:solidFill>
                      <a:prstDash val="sysDash"/>
                      <a:round/>
                      <a:headEnd type="none" w="med" len="med"/>
                      <a:tailEnd type="none" w="med" len="med"/>
                    </a:lnT>
                    <a:lnB w="12700" cap="flat" cmpd="sng" algn="ctr">
                      <a:solidFill>
                        <a:srgbClr val="A2A0B6"/>
                      </a:solidFill>
                      <a:prstDash val="sysDash"/>
                      <a:round/>
                      <a:headEnd type="none" w="med" len="med"/>
                      <a:tailEnd type="none" w="med" len="med"/>
                    </a:lnB>
                    <a:lnTlToBr w="12700" cmpd="sng">
                      <a:noFill/>
                      <a:prstDash val="solid"/>
                    </a:lnTlToBr>
                    <a:lnBlToTr w="12700" cmpd="sng">
                      <a:noFill/>
                      <a:prstDash val="solid"/>
                    </a:lnBlToTr>
                    <a:noFill/>
                  </a:tcPr>
                </a:tc>
              </a:tr>
              <a:tr h="1099968">
                <a:tc>
                  <a:txBody>
                    <a:bodyPr/>
                    <a:lstStyle/>
                    <a:p>
                      <a:pPr algn="ctr"/>
                      <a:r>
                        <a:rPr lang="zh-CN" altLang="en-US" sz="1800" b="1" dirty="0">
                          <a:solidFill>
                            <a:srgbClr val="525E84"/>
                          </a:solidFill>
                          <a:latin typeface="江西拙楷" pitchFamily="2" charset="-122"/>
                          <a:ea typeface="江西拙楷" pitchFamily="2" charset="-122"/>
                        </a:rPr>
                        <a:t>征税对象</a:t>
                      </a:r>
                    </a:p>
                  </a:txBody>
                  <a:tcPr marL="68580" marR="68580" marT="34290" marB="34290" anchor="ctr">
                    <a:lnL w="28575" cap="flat" cmpd="sng" algn="ctr">
                      <a:solidFill>
                        <a:srgbClr val="A2A0B6"/>
                      </a:solidFill>
                      <a:prstDash val="solid"/>
                      <a:round/>
                      <a:headEnd type="none" w="med" len="med"/>
                      <a:tailEnd type="none" w="med" len="med"/>
                    </a:lnL>
                    <a:lnR w="28575" cap="flat" cmpd="sng" algn="ctr">
                      <a:solidFill>
                        <a:srgbClr val="A2A0B6"/>
                      </a:solidFill>
                      <a:prstDash val="solid"/>
                      <a:round/>
                      <a:headEnd type="none" w="med" len="med"/>
                      <a:tailEnd type="none" w="med" len="med"/>
                    </a:lnR>
                    <a:lnT w="12700" cap="flat" cmpd="sng" algn="ctr">
                      <a:solidFill>
                        <a:srgbClr val="A2A0B6"/>
                      </a:solidFill>
                      <a:prstDash val="sysDash"/>
                      <a:round/>
                      <a:headEnd type="none" w="med" len="med"/>
                      <a:tailEnd type="none" w="med" len="med"/>
                    </a:lnT>
                    <a:lnB w="12700" cap="flat" cmpd="sng" algn="ctr">
                      <a:solidFill>
                        <a:srgbClr val="A2A0B6"/>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800" dirty="0">
                        <a:solidFill>
                          <a:schemeClr val="tx1"/>
                        </a:solidFill>
                        <a:latin typeface="微软雅黑" panose="020B0503020204020204" charset="-122"/>
                        <a:ea typeface="微软雅黑" panose="020B0503020204020204" charset="-122"/>
                      </a:endParaRPr>
                    </a:p>
                  </a:txBody>
                  <a:tcPr marL="68580" marR="68580" marT="34290" marB="34290" anchor="ctr">
                    <a:lnL w="28575" cap="flat" cmpd="sng" algn="ctr">
                      <a:solidFill>
                        <a:srgbClr val="A2A0B6"/>
                      </a:solidFill>
                      <a:prstDash val="solid"/>
                      <a:round/>
                      <a:headEnd type="none" w="med" len="med"/>
                      <a:tailEnd type="none" w="med" len="med"/>
                    </a:lnL>
                    <a:lnR w="28575" cap="flat" cmpd="sng" algn="ctr">
                      <a:solidFill>
                        <a:srgbClr val="A2A0B6"/>
                      </a:solidFill>
                      <a:prstDash val="solid"/>
                      <a:round/>
                      <a:headEnd type="none" w="med" len="med"/>
                      <a:tailEnd type="none" w="med" len="med"/>
                    </a:lnR>
                    <a:lnT w="12700" cap="flat" cmpd="sng" algn="ctr">
                      <a:solidFill>
                        <a:srgbClr val="A2A0B6"/>
                      </a:solidFill>
                      <a:prstDash val="sysDash"/>
                      <a:round/>
                      <a:headEnd type="none" w="med" len="med"/>
                      <a:tailEnd type="none" w="med" len="med"/>
                    </a:lnT>
                    <a:lnB w="12700" cap="flat" cmpd="sng" algn="ctr">
                      <a:solidFill>
                        <a:srgbClr val="A2A0B6"/>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40" name="组合 39"/>
          <p:cNvGrpSpPr/>
          <p:nvPr/>
        </p:nvGrpSpPr>
        <p:grpSpPr>
          <a:xfrm>
            <a:off x="2285984" y="214296"/>
            <a:ext cx="1071570" cy="624449"/>
            <a:chOff x="714348" y="4357700"/>
            <a:chExt cx="1071570" cy="624449"/>
          </a:xfrm>
        </p:grpSpPr>
        <p:pic>
          <p:nvPicPr>
            <p:cNvPr id="41" name="图片 40" descr="印章"/>
            <p:cNvPicPr>
              <a:picLocks noChangeAspect="1"/>
            </p:cNvPicPr>
            <p:nvPr/>
          </p:nvPicPr>
          <p:blipFill>
            <a:blip r:embed="rId5" cstate="screen">
              <a:lum bright="10000" contrast="-30000"/>
            </a:blip>
            <a:stretch>
              <a:fillRect/>
            </a:stretch>
          </p:blipFill>
          <p:spPr>
            <a:xfrm rot="5400000">
              <a:off x="937908" y="4134140"/>
              <a:ext cx="624449" cy="1071570"/>
            </a:xfrm>
            <a:prstGeom prst="rect">
              <a:avLst/>
            </a:prstGeom>
          </p:spPr>
        </p:pic>
        <p:sp>
          <p:nvSpPr>
            <p:cNvPr id="42" name="矩形 41"/>
            <p:cNvSpPr/>
            <p:nvPr/>
          </p:nvSpPr>
          <p:spPr>
            <a:xfrm>
              <a:off x="785785" y="4421995"/>
              <a:ext cx="1000133" cy="461665"/>
            </a:xfrm>
            <a:prstGeom prst="rect">
              <a:avLst/>
            </a:prstGeom>
          </p:spPr>
          <p:txBody>
            <a:bodyPr wrap="square">
              <a:spAutoFit/>
            </a:bodyPr>
            <a:lstStyle/>
            <a:p>
              <a:pPr lvl="0"/>
              <a:r>
                <a:rPr lang="zh-CN" altLang="en-US" sz="2400" b="1" dirty="0" smtClean="0">
                  <a:solidFill>
                    <a:prstClr val="black"/>
                  </a:solidFill>
                  <a:latin typeface="方正卡通简体" pitchFamily="65" charset="-122"/>
                  <a:ea typeface="方正卡通简体" pitchFamily="65" charset="-122"/>
                </a:rPr>
                <a:t>思考</a:t>
              </a:r>
              <a:r>
                <a:rPr lang="en-US" altLang="zh-CN" sz="2400" b="1" dirty="0" smtClean="0">
                  <a:solidFill>
                    <a:prstClr val="black"/>
                  </a:solidFill>
                  <a:latin typeface="方正卡通简体" pitchFamily="65" charset="-122"/>
                  <a:ea typeface="方正卡通简体" pitchFamily="65" charset="-122"/>
                </a:rPr>
                <a:t>3</a:t>
              </a:r>
            </a:p>
          </p:txBody>
        </p:sp>
      </p:grpSp>
      <p:sp>
        <p:nvSpPr>
          <p:cNvPr id="43" name="矩形 42"/>
          <p:cNvSpPr/>
          <p:nvPr/>
        </p:nvSpPr>
        <p:spPr>
          <a:xfrm>
            <a:off x="3357554" y="357172"/>
            <a:ext cx="5429288" cy="400110"/>
          </a:xfrm>
          <a:prstGeom prst="rect">
            <a:avLst/>
          </a:prstGeom>
        </p:spPr>
        <p:txBody>
          <a:bodyPr wrap="square">
            <a:spAutoFit/>
          </a:bodyPr>
          <a:lstStyle/>
          <a:p>
            <a:r>
              <a:rPr lang="zh-CN" altLang="en-US" sz="2000" b="1" dirty="0" smtClean="0">
                <a:solidFill>
                  <a:srgbClr val="C00000"/>
                </a:solidFill>
                <a:latin typeface="方正卡通简体" pitchFamily="65" charset="-122"/>
                <a:ea typeface="方正卡通简体" pitchFamily="65" charset="-122"/>
              </a:rPr>
              <a:t>结合教材探究与拓展，讨论两税法的利弊？</a:t>
            </a:r>
          </a:p>
        </p:txBody>
      </p:sp>
      <p:pic>
        <p:nvPicPr>
          <p:cNvPr id="38" name="Picture 2" descr="C:\Users\Administrator\Desktop\微信图片_20200808165400_副本.jpg"/>
          <p:cNvPicPr>
            <a:picLocks noChangeAspect="1" noChangeArrowheads="1"/>
          </p:cNvPicPr>
          <p:nvPr/>
        </p:nvPicPr>
        <p:blipFill>
          <a:blip r:embed="rId4" cstate="print">
            <a:clrChange>
              <a:clrFrom>
                <a:srgbClr val="FFFFFF"/>
              </a:clrFrom>
              <a:clrTo>
                <a:srgbClr val="FFFFFF">
                  <a:alpha val="0"/>
                </a:srgbClr>
              </a:clrTo>
            </a:clrChange>
          </a:blip>
          <a:srcRect l="14844" t="54471" r="49712" b="18335"/>
          <a:stretch>
            <a:fillRect/>
          </a:stretch>
        </p:blipFill>
        <p:spPr bwMode="auto">
          <a:xfrm rot="1055407">
            <a:off x="7158878" y="3126205"/>
            <a:ext cx="1755069" cy="1794042"/>
          </a:xfrm>
          <a:prstGeom prst="rect">
            <a:avLst/>
          </a:prstGeom>
          <a:noFill/>
        </p:spPr>
      </p:pic>
      <p:pic>
        <p:nvPicPr>
          <p:cNvPr id="37" name="Picture 2" descr="C:\Users\Administrator\Desktop\微信图片_20200808165400_副本.jpg"/>
          <p:cNvPicPr>
            <a:picLocks noChangeAspect="1" noChangeArrowheads="1"/>
          </p:cNvPicPr>
          <p:nvPr/>
        </p:nvPicPr>
        <p:blipFill>
          <a:blip r:embed="rId4" cstate="print">
            <a:clrChange>
              <a:clrFrom>
                <a:srgbClr val="FFFFFF"/>
              </a:clrFrom>
              <a:clrTo>
                <a:srgbClr val="FFFFFF">
                  <a:alpha val="0"/>
                </a:srgbClr>
              </a:clrTo>
            </a:clrChange>
          </a:blip>
          <a:srcRect l="14844" t="54471" r="49712" b="18335"/>
          <a:stretch>
            <a:fillRect/>
          </a:stretch>
        </p:blipFill>
        <p:spPr bwMode="auto">
          <a:xfrm rot="1055407">
            <a:off x="7731012" y="2294937"/>
            <a:ext cx="1755069" cy="1794042"/>
          </a:xfrm>
          <a:prstGeom prst="rect">
            <a:avLst/>
          </a:prstGeom>
          <a:noFill/>
        </p:spPr>
      </p:pic>
      <p:grpSp>
        <p:nvGrpSpPr>
          <p:cNvPr id="47" name="组合 46"/>
          <p:cNvGrpSpPr/>
          <p:nvPr/>
        </p:nvGrpSpPr>
        <p:grpSpPr>
          <a:xfrm>
            <a:off x="5715007" y="928676"/>
            <a:ext cx="3286147" cy="3857652"/>
            <a:chOff x="5143504" y="785800"/>
            <a:chExt cx="2601558" cy="3857652"/>
          </a:xfrm>
        </p:grpSpPr>
        <p:sp>
          <p:nvSpPr>
            <p:cNvPr id="48" name="矩形 47"/>
            <p:cNvSpPr/>
            <p:nvPr/>
          </p:nvSpPr>
          <p:spPr>
            <a:xfrm>
              <a:off x="5485812" y="1071552"/>
              <a:ext cx="2259250" cy="3571900"/>
            </a:xfrm>
            <a:prstGeom prst="rect">
              <a:avLst/>
            </a:prstGeom>
            <a:solidFill>
              <a:schemeClr val="bg2">
                <a:lumMod val="75000"/>
                <a:alpha val="62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5143504" y="785800"/>
              <a:ext cx="714380" cy="642942"/>
            </a:xfrm>
            <a:prstGeom prst="ellipse">
              <a:avLst/>
            </a:prstGeom>
            <a:solidFill>
              <a:schemeClr val="bg2">
                <a:lumMod val="2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3200" dirty="0" smtClean="0">
                  <a:latin typeface="江西拙楷" pitchFamily="2" charset="-122"/>
                  <a:ea typeface="江西拙楷" pitchFamily="2" charset="-122"/>
                </a:rPr>
                <a:t>弊</a:t>
              </a:r>
              <a:endParaRPr lang="zh-CN" altLang="en-US" sz="3200" dirty="0">
                <a:latin typeface="江西拙楷" pitchFamily="2" charset="-122"/>
                <a:ea typeface="江西拙楷" pitchFamily="2" charset="-122"/>
              </a:endParaRPr>
            </a:p>
          </p:txBody>
        </p:sp>
      </p:grpSp>
      <p:sp>
        <p:nvSpPr>
          <p:cNvPr id="8" name="文本框 8"/>
          <p:cNvSpPr txBox="1"/>
          <p:nvPr/>
        </p:nvSpPr>
        <p:spPr>
          <a:xfrm>
            <a:off x="1214414" y="2314449"/>
            <a:ext cx="2214578" cy="900244"/>
          </a:xfrm>
          <a:prstGeom prst="rect">
            <a:avLst/>
          </a:prstGeom>
          <a:noFill/>
        </p:spPr>
        <p:txBody>
          <a:bodyPr wrap="square" lIns="68579" tIns="34289" rIns="68579" bIns="34289" rtlCol="0">
            <a:spAutoFit/>
          </a:bodyPr>
          <a:lstStyle/>
          <a:p>
            <a:pPr algn="ctr"/>
            <a:r>
              <a:rPr lang="zh-CN" altLang="en-US" b="1" dirty="0">
                <a:solidFill>
                  <a:srgbClr val="C00000"/>
                </a:solidFill>
                <a:latin typeface="仿宋" pitchFamily="49" charset="-122"/>
                <a:ea typeface="仿宋" pitchFamily="49" charset="-122"/>
              </a:rPr>
              <a:t>户</a:t>
            </a:r>
            <a:r>
              <a:rPr lang="zh-CN" altLang="en-US" b="1" dirty="0" smtClean="0">
                <a:solidFill>
                  <a:srgbClr val="C00000"/>
                </a:solidFill>
                <a:latin typeface="仿宋" pitchFamily="49" charset="-122"/>
                <a:ea typeface="仿宋" pitchFamily="49" charset="-122"/>
              </a:rPr>
              <a:t>税（财产）、</a:t>
            </a:r>
            <a:r>
              <a:rPr lang="zh-CN" altLang="en-US" b="1" dirty="0">
                <a:solidFill>
                  <a:srgbClr val="C00000"/>
                </a:solidFill>
                <a:latin typeface="仿宋" pitchFamily="49" charset="-122"/>
                <a:ea typeface="仿宋" pitchFamily="49" charset="-122"/>
              </a:rPr>
              <a:t>地税，取消租庸调和一切杂税、杂役</a:t>
            </a:r>
          </a:p>
        </p:txBody>
      </p:sp>
      <p:sp>
        <p:nvSpPr>
          <p:cNvPr id="50" name="矩形 49"/>
          <p:cNvSpPr/>
          <p:nvPr/>
        </p:nvSpPr>
        <p:spPr>
          <a:xfrm>
            <a:off x="6143636" y="1564557"/>
            <a:ext cx="2857520" cy="2985433"/>
          </a:xfrm>
          <a:prstGeom prst="rect">
            <a:avLst/>
          </a:prstGeom>
        </p:spPr>
        <p:txBody>
          <a:bodyPr wrap="square">
            <a:spAutoFit/>
          </a:bodyPr>
          <a:lstStyle/>
          <a:p>
            <a:pPr algn="just"/>
            <a:r>
              <a:rPr lang="zh-CN" altLang="en-US" sz="2000" dirty="0" smtClean="0">
                <a:solidFill>
                  <a:srgbClr val="000000"/>
                </a:solidFill>
                <a:latin typeface="江西拙楷" pitchFamily="2" charset="-122"/>
                <a:ea typeface="江西拙楷" pitchFamily="2" charset="-122"/>
                <a:cs typeface="楷体" panose="02010609060101010101" charset="-122"/>
                <a:sym typeface="+mn-ea"/>
              </a:rPr>
              <a:t>没有规定全国统一税额，各州之间税赋轻重不均；</a:t>
            </a:r>
          </a:p>
          <a:p>
            <a:pPr algn="just"/>
            <a:endParaRPr lang="en-US" altLang="zh-CN" sz="800" dirty="0" smtClean="0">
              <a:solidFill>
                <a:srgbClr val="000000"/>
              </a:solidFill>
              <a:latin typeface="江西拙楷" pitchFamily="2" charset="-122"/>
              <a:ea typeface="江西拙楷" pitchFamily="2" charset="-122"/>
              <a:cs typeface="楷体" panose="02010609060101010101" charset="-122"/>
              <a:sym typeface="+mn-ea"/>
            </a:endParaRPr>
          </a:p>
          <a:p>
            <a:pPr algn="just"/>
            <a:r>
              <a:rPr lang="zh-CN" altLang="en-US" sz="2000" dirty="0" smtClean="0">
                <a:solidFill>
                  <a:srgbClr val="000000"/>
                </a:solidFill>
                <a:latin typeface="江西拙楷" pitchFamily="2" charset="-122"/>
                <a:ea typeface="江西拙楷" pitchFamily="2" charset="-122"/>
                <a:cs typeface="楷体" panose="02010609060101010101" charset="-122"/>
                <a:sym typeface="+mn-ea"/>
              </a:rPr>
              <a:t>各类加征及苛敛杂税没有真正减税；</a:t>
            </a:r>
          </a:p>
          <a:p>
            <a:pPr algn="just"/>
            <a:endParaRPr lang="en-US" altLang="zh-CN" sz="2000" dirty="0" smtClean="0">
              <a:solidFill>
                <a:srgbClr val="000000"/>
              </a:solidFill>
              <a:latin typeface="江西拙楷" pitchFamily="2" charset="-122"/>
              <a:ea typeface="江西拙楷" pitchFamily="2" charset="-122"/>
              <a:cs typeface="楷体" panose="02010609060101010101" charset="-122"/>
              <a:sym typeface="+mn-ea"/>
            </a:endParaRPr>
          </a:p>
          <a:p>
            <a:pPr algn="just"/>
            <a:r>
              <a:rPr lang="zh-CN" altLang="en-US" sz="2000" dirty="0" smtClean="0">
                <a:solidFill>
                  <a:srgbClr val="000000"/>
                </a:solidFill>
                <a:latin typeface="江西拙楷" pitchFamily="2" charset="-122"/>
                <a:ea typeface="江西拙楷" pitchFamily="2" charset="-122"/>
                <a:cs typeface="楷体" panose="02010609060101010101" charset="-122"/>
                <a:sym typeface="+mn-ea"/>
              </a:rPr>
              <a:t>土地兼并严重；</a:t>
            </a:r>
            <a:endParaRPr lang="en-US" altLang="zh-CN" sz="2000" dirty="0" smtClean="0">
              <a:solidFill>
                <a:srgbClr val="000000"/>
              </a:solidFill>
              <a:latin typeface="江西拙楷" pitchFamily="2" charset="-122"/>
              <a:ea typeface="江西拙楷" pitchFamily="2" charset="-122"/>
              <a:cs typeface="楷体" panose="02010609060101010101" charset="-122"/>
              <a:sym typeface="+mn-ea"/>
            </a:endParaRPr>
          </a:p>
          <a:p>
            <a:pPr algn="just"/>
            <a:r>
              <a:rPr lang="en-US" altLang="zh-CN" sz="2000" dirty="0" smtClean="0">
                <a:solidFill>
                  <a:srgbClr val="000000"/>
                </a:solidFill>
                <a:latin typeface="江西拙楷" pitchFamily="2" charset="-122"/>
                <a:ea typeface="江西拙楷" pitchFamily="2" charset="-122"/>
                <a:cs typeface="楷体" panose="02010609060101010101" charset="-122"/>
                <a:sym typeface="+mn-ea"/>
              </a:rPr>
              <a:t>……</a:t>
            </a:r>
          </a:p>
          <a:p>
            <a:pPr algn="just"/>
            <a:r>
              <a:rPr lang="zh-CN" altLang="en-US" sz="2000" dirty="0" smtClean="0">
                <a:solidFill>
                  <a:srgbClr val="000000"/>
                </a:solidFill>
                <a:latin typeface="江西拙楷" pitchFamily="2" charset="-122"/>
                <a:ea typeface="江西拙楷" pitchFamily="2" charset="-122"/>
                <a:cs typeface="楷体" panose="02010609060101010101" charset="-122"/>
                <a:sym typeface="+mn-ea"/>
              </a:rPr>
              <a:t>没有灾害减免的规定等</a:t>
            </a:r>
            <a:endParaRPr lang="en-US" altLang="zh-CN" sz="2000" dirty="0" smtClean="0">
              <a:solidFill>
                <a:srgbClr val="000000"/>
              </a:solidFill>
              <a:latin typeface="江西拙楷" pitchFamily="2" charset="-122"/>
              <a:ea typeface="江西拙楷" pitchFamily="2" charset="-122"/>
              <a:cs typeface="楷体" panose="02010609060101010101" charset="-122"/>
              <a:sym typeface="+mn-ea"/>
            </a:endParaRPr>
          </a:p>
          <a:p>
            <a:pPr algn="just"/>
            <a:r>
              <a:rPr lang="en-US" altLang="zh-CN" sz="2000" dirty="0" smtClean="0">
                <a:solidFill>
                  <a:srgbClr val="000000"/>
                </a:solidFill>
                <a:latin typeface="江西拙楷" pitchFamily="2" charset="-122"/>
                <a:ea typeface="江西拙楷" pitchFamily="2" charset="-122"/>
                <a:cs typeface="楷体" panose="02010609060101010101" charset="-122"/>
                <a:sym typeface="+mn-ea"/>
              </a:rPr>
              <a:t>……</a:t>
            </a:r>
            <a:endParaRPr lang="zh-CN" altLang="en-US" sz="2000" dirty="0">
              <a:solidFill>
                <a:srgbClr val="000000"/>
              </a:solidFill>
              <a:latin typeface="江西拙楷" pitchFamily="2" charset="-122"/>
              <a:ea typeface="江西拙楷" pitchFamily="2" charset="-122"/>
              <a:cs typeface="楷体" panose="02010609060101010101" charset="-122"/>
              <a:sym typeface="+mn-ea"/>
            </a:endParaRPr>
          </a:p>
        </p:txBody>
      </p:sp>
      <p:sp>
        <p:nvSpPr>
          <p:cNvPr id="52" name="右箭头 51"/>
          <p:cNvSpPr/>
          <p:nvPr/>
        </p:nvSpPr>
        <p:spPr>
          <a:xfrm>
            <a:off x="5786446" y="1857370"/>
            <a:ext cx="285752" cy="200036"/>
          </a:xfrm>
          <a:prstGeom prst="rightArrow">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右箭头 52"/>
          <p:cNvSpPr/>
          <p:nvPr/>
        </p:nvSpPr>
        <p:spPr>
          <a:xfrm>
            <a:off x="5786446" y="2643188"/>
            <a:ext cx="285752" cy="200036"/>
          </a:xfrm>
          <a:prstGeom prst="rightArrow">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右箭头 53"/>
          <p:cNvSpPr/>
          <p:nvPr/>
        </p:nvSpPr>
        <p:spPr>
          <a:xfrm>
            <a:off x="5786446" y="3429006"/>
            <a:ext cx="285752" cy="200036"/>
          </a:xfrm>
          <a:prstGeom prst="rightArrow">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med" p14:dur="750">
        <p:pull/>
        <p:sndAc>
          <p:stSnd>
            <p:snd r:embed="" name="微信消息.wav"/>
          </p:stSnd>
        </p:sndAc>
      </p:transition>
    </mc:Choice>
    <mc:Fallback>
      <p:transition spd="med">
        <p:pull/>
        <p:sndAc>
          <p:stSnd>
            <p:snd r:embed="rId3" name="微信消息.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up)">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500"/>
                                        <p:tgtEl>
                                          <p:spTgt spid="3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childTnLst>
                          </p:cTn>
                        </p:par>
                        <p:par>
                          <p:cTn id="59" fill="hold">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down)">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500"/>
                                        <p:tgtEl>
                                          <p:spTgt spid="31"/>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wipe(up)">
                                      <p:cBhvr>
                                        <p:cTn id="76" dur="500"/>
                                        <p:tgtEl>
                                          <p:spTgt spid="4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wipe(left)">
                                      <p:cBhvr>
                                        <p:cTn id="81" dur="500"/>
                                        <p:tgtEl>
                                          <p:spTgt spid="52"/>
                                        </p:tgtEl>
                                      </p:cBhvr>
                                    </p:animEffect>
                                  </p:childTnLst>
                                </p:cTn>
                              </p:par>
                            </p:childTnLst>
                          </p:cTn>
                        </p:par>
                        <p:par>
                          <p:cTn id="82" fill="hold">
                            <p:stCondLst>
                              <p:cond delay="500"/>
                            </p:stCondLst>
                            <p:childTnLst>
                              <p:par>
                                <p:cTn id="83" presetID="3" presetClass="entr" presetSubtype="10" fill="hold" nodeType="afterEffect">
                                  <p:stCondLst>
                                    <p:cond delay="0"/>
                                  </p:stCondLst>
                                  <p:childTnLst>
                                    <p:set>
                                      <p:cBhvr>
                                        <p:cTn id="84" dur="1" fill="hold">
                                          <p:stCondLst>
                                            <p:cond delay="0"/>
                                          </p:stCondLst>
                                        </p:cTn>
                                        <p:tgtEl>
                                          <p:spTgt spid="50">
                                            <p:txEl>
                                              <p:pRg st="0" end="0"/>
                                            </p:txEl>
                                          </p:spTgt>
                                        </p:tgtEl>
                                        <p:attrNameLst>
                                          <p:attrName>style.visibility</p:attrName>
                                        </p:attrNameLst>
                                      </p:cBhvr>
                                      <p:to>
                                        <p:strVal val="visible"/>
                                      </p:to>
                                    </p:set>
                                    <p:animEffect transition="in" filter="blinds(horizontal)">
                                      <p:cBhvr>
                                        <p:cTn id="85" dur="500"/>
                                        <p:tgtEl>
                                          <p:spTgt spid="50">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left)">
                                      <p:cBhvr>
                                        <p:cTn id="90" dur="500"/>
                                        <p:tgtEl>
                                          <p:spTgt spid="53"/>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50">
                                            <p:txEl>
                                              <p:pRg st="2" end="2"/>
                                            </p:txEl>
                                          </p:spTgt>
                                        </p:tgtEl>
                                        <p:attrNameLst>
                                          <p:attrName>style.visibility</p:attrName>
                                        </p:attrNameLst>
                                      </p:cBhvr>
                                      <p:to>
                                        <p:strVal val="visible"/>
                                      </p:to>
                                    </p:set>
                                    <p:animEffect transition="in" filter="blinds(horizontal)">
                                      <p:cBhvr>
                                        <p:cTn id="95" dur="500"/>
                                        <p:tgtEl>
                                          <p:spTgt spid="50">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wipe(left)">
                                      <p:cBhvr>
                                        <p:cTn id="100" dur="500"/>
                                        <p:tgtEl>
                                          <p:spTgt spid="54"/>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nodeType="clickEffect">
                                  <p:stCondLst>
                                    <p:cond delay="0"/>
                                  </p:stCondLst>
                                  <p:childTnLst>
                                    <p:set>
                                      <p:cBhvr>
                                        <p:cTn id="104" dur="1" fill="hold">
                                          <p:stCondLst>
                                            <p:cond delay="0"/>
                                          </p:stCondLst>
                                        </p:cTn>
                                        <p:tgtEl>
                                          <p:spTgt spid="50">
                                            <p:txEl>
                                              <p:pRg st="4" end="4"/>
                                            </p:txEl>
                                          </p:spTgt>
                                        </p:tgtEl>
                                        <p:attrNameLst>
                                          <p:attrName>style.visibility</p:attrName>
                                        </p:attrNameLst>
                                      </p:cBhvr>
                                      <p:to>
                                        <p:strVal val="visible"/>
                                      </p:to>
                                    </p:set>
                                    <p:animEffect transition="in" filter="blinds(horizontal)">
                                      <p:cBhvr>
                                        <p:cTn id="105" dur="500"/>
                                        <p:tgtEl>
                                          <p:spTgt spid="50">
                                            <p:txEl>
                                              <p:pRg st="4" end="4"/>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nodeType="clickEffect">
                                  <p:stCondLst>
                                    <p:cond delay="0"/>
                                  </p:stCondLst>
                                  <p:childTnLst>
                                    <p:set>
                                      <p:cBhvr>
                                        <p:cTn id="109" dur="1" fill="hold">
                                          <p:stCondLst>
                                            <p:cond delay="0"/>
                                          </p:stCondLst>
                                        </p:cTn>
                                        <p:tgtEl>
                                          <p:spTgt spid="50">
                                            <p:txEl>
                                              <p:pRg st="5" end="5"/>
                                            </p:txEl>
                                          </p:spTgt>
                                        </p:tgtEl>
                                        <p:attrNameLst>
                                          <p:attrName>style.visibility</p:attrName>
                                        </p:attrNameLst>
                                      </p:cBhvr>
                                      <p:to>
                                        <p:strVal val="visible"/>
                                      </p:to>
                                    </p:set>
                                    <p:animEffect transition="in" filter="blinds(horizontal)">
                                      <p:cBhvr>
                                        <p:cTn id="110" dur="500"/>
                                        <p:tgtEl>
                                          <p:spTgt spid="50">
                                            <p:txEl>
                                              <p:pRg st="5" end="5"/>
                                            </p:txEl>
                                          </p:spTgt>
                                        </p:tgtEl>
                                      </p:cBhvr>
                                    </p:animEffect>
                                  </p:childTnLst>
                                </p:cTn>
                              </p:par>
                            </p:childTnLst>
                          </p:cTn>
                        </p:par>
                        <p:par>
                          <p:cTn id="111" fill="hold">
                            <p:stCondLst>
                              <p:cond delay="500"/>
                            </p:stCondLst>
                            <p:childTnLst>
                              <p:par>
                                <p:cTn id="112" presetID="3" presetClass="entr" presetSubtype="10" fill="hold" nodeType="afterEffect">
                                  <p:stCondLst>
                                    <p:cond delay="0"/>
                                  </p:stCondLst>
                                  <p:childTnLst>
                                    <p:set>
                                      <p:cBhvr>
                                        <p:cTn id="113" dur="1" fill="hold">
                                          <p:stCondLst>
                                            <p:cond delay="0"/>
                                          </p:stCondLst>
                                        </p:cTn>
                                        <p:tgtEl>
                                          <p:spTgt spid="50">
                                            <p:txEl>
                                              <p:pRg st="6" end="6"/>
                                            </p:txEl>
                                          </p:spTgt>
                                        </p:tgtEl>
                                        <p:attrNameLst>
                                          <p:attrName>style.visibility</p:attrName>
                                        </p:attrNameLst>
                                      </p:cBhvr>
                                      <p:to>
                                        <p:strVal val="visible"/>
                                      </p:to>
                                    </p:set>
                                    <p:animEffect transition="in" filter="blinds(horizontal)">
                                      <p:cBhvr>
                                        <p:cTn id="114" dur="500"/>
                                        <p:tgtEl>
                                          <p:spTgt spid="50">
                                            <p:txEl>
                                              <p:pRg st="6" end="6"/>
                                            </p:txEl>
                                          </p:spTgt>
                                        </p:tgtEl>
                                      </p:cBhvr>
                                    </p:animEffect>
                                  </p:childTnLst>
                                </p:cTn>
                              </p:par>
                              <p:par>
                                <p:cTn id="115" presetID="3" presetClass="entr" presetSubtype="10" fill="hold" nodeType="withEffect">
                                  <p:stCondLst>
                                    <p:cond delay="0"/>
                                  </p:stCondLst>
                                  <p:childTnLst>
                                    <p:set>
                                      <p:cBhvr>
                                        <p:cTn id="116" dur="1" fill="hold">
                                          <p:stCondLst>
                                            <p:cond delay="0"/>
                                          </p:stCondLst>
                                        </p:cTn>
                                        <p:tgtEl>
                                          <p:spTgt spid="50">
                                            <p:txEl>
                                              <p:pRg st="7" end="7"/>
                                            </p:txEl>
                                          </p:spTgt>
                                        </p:tgtEl>
                                        <p:attrNameLst>
                                          <p:attrName>style.visibility</p:attrName>
                                        </p:attrNameLst>
                                      </p:cBhvr>
                                      <p:to>
                                        <p:strVal val="visible"/>
                                      </p:to>
                                    </p:set>
                                    <p:animEffect transition="in" filter="blinds(horizontal)">
                                      <p:cBhvr>
                                        <p:cTn id="117" dur="500"/>
                                        <p:tgtEl>
                                          <p:spTgt spid="5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5" grpId="0"/>
      <p:bldP spid="25" grpId="0"/>
      <p:bldP spid="31" grpId="0" animBg="1"/>
      <p:bldP spid="32" grpId="0" animBg="1"/>
      <p:bldP spid="33" grpId="0"/>
      <p:bldP spid="34" grpId="0" animBg="1"/>
      <p:bldP spid="35" grpId="0"/>
      <p:bldP spid="36" grpId="0" animBg="1"/>
      <p:bldP spid="43" grpId="0"/>
      <p:bldP spid="8" grpId="0"/>
      <p:bldP spid="52" grpId="0" animBg="1"/>
      <p:bldP spid="53" grpId="0" animBg="1"/>
      <p:bldP spid="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F:\7\新建文件夹\微信图片_20200923223549_副本.jpg"/>
          <p:cNvPicPr>
            <a:picLocks noChangeAspect="1" noChangeArrowheads="1"/>
          </p:cNvPicPr>
          <p:nvPr/>
        </p:nvPicPr>
        <p:blipFill>
          <a:blip r:embed="rId4" cstate="print">
            <a:clrChange>
              <a:clrFrom>
                <a:srgbClr val="FFFFFF"/>
              </a:clrFrom>
              <a:clrTo>
                <a:srgbClr val="FFFFFF">
                  <a:alpha val="0"/>
                </a:srgbClr>
              </a:clrTo>
            </a:clrChange>
          </a:blip>
          <a:srcRect t="42468" b="25085"/>
          <a:stretch>
            <a:fillRect/>
          </a:stretch>
        </p:blipFill>
        <p:spPr bwMode="auto">
          <a:xfrm>
            <a:off x="6072198" y="3000378"/>
            <a:ext cx="4626394" cy="2000246"/>
          </a:xfrm>
          <a:prstGeom prst="rect">
            <a:avLst/>
          </a:prstGeom>
          <a:noFill/>
        </p:spPr>
      </p:pic>
      <p:sp>
        <p:nvSpPr>
          <p:cNvPr id="40" name="矩形 39"/>
          <p:cNvSpPr/>
          <p:nvPr/>
        </p:nvSpPr>
        <p:spPr>
          <a:xfrm>
            <a:off x="538163" y="1332072"/>
            <a:ext cx="881539" cy="714851"/>
          </a:xfrm>
          <a:prstGeom prst="rect">
            <a:avLst/>
          </a:prstGeom>
          <a:solidFill>
            <a:srgbClr val="FF3300"/>
          </a:solidFill>
          <a:ln w="9525">
            <a:noFill/>
          </a:ln>
          <a:effectLst>
            <a:outerShdw blurRad="50800" dist="38100" dir="5400000" algn="t" rotWithShape="0">
              <a:prstClr val="black">
                <a:alpha val="40000"/>
              </a:prstClr>
            </a:outerShdw>
          </a:effectLst>
        </p:spPr>
        <p:txBody>
          <a:bodyPr wrap="square" lIns="68580" tIns="34290" rIns="68580" bIns="34290">
            <a:spAutoFit/>
          </a:bodyPr>
          <a:lstStyle/>
          <a:p>
            <a:pPr algn="ctr" defTabSz="685800" eaLnBrk="0" fontAlgn="base" hangingPunct="0">
              <a:spcBef>
                <a:spcPct val="50000"/>
              </a:spcBef>
              <a:spcAft>
                <a:spcPct val="0"/>
              </a:spcAft>
              <a:buClr>
                <a:schemeClr val="bg1"/>
              </a:buClr>
            </a:pPr>
            <a:r>
              <a:rPr lang="zh-CN" altLang="en-US" sz="2100" b="1" noProof="1">
                <a:solidFill>
                  <a:schemeClr val="bg1"/>
                </a:solidFill>
                <a:effectLst>
                  <a:outerShdw blurRad="38100" dist="38100" dir="2700000">
                    <a:srgbClr val="000000"/>
                  </a:outerShdw>
                </a:effectLst>
                <a:latin typeface="江西拙楷" pitchFamily="2" charset="-122"/>
                <a:ea typeface="江西拙楷" pitchFamily="2" charset="-122"/>
              </a:rPr>
              <a:t>征税标准</a:t>
            </a:r>
          </a:p>
        </p:txBody>
      </p:sp>
      <p:sp>
        <p:nvSpPr>
          <p:cNvPr id="13" name="矩形 12"/>
          <p:cNvSpPr/>
          <p:nvPr/>
        </p:nvSpPr>
        <p:spPr>
          <a:xfrm>
            <a:off x="538163" y="2176939"/>
            <a:ext cx="881539" cy="714851"/>
          </a:xfrm>
          <a:prstGeom prst="rect">
            <a:avLst/>
          </a:prstGeom>
          <a:solidFill>
            <a:srgbClr val="FF3300"/>
          </a:solidFill>
          <a:ln w="9525">
            <a:noFill/>
          </a:ln>
          <a:effectLst>
            <a:outerShdw blurRad="50800" dist="38100" dir="5400000" algn="t" rotWithShape="0">
              <a:prstClr val="black">
                <a:alpha val="40000"/>
              </a:prstClr>
            </a:outerShdw>
          </a:effectLst>
        </p:spPr>
        <p:txBody>
          <a:bodyPr wrap="square" lIns="68580" tIns="34290" rIns="68580" bIns="34290">
            <a:spAutoFit/>
          </a:bodyPr>
          <a:lstStyle/>
          <a:p>
            <a:pPr algn="ctr" defTabSz="685800" eaLnBrk="0" fontAlgn="base" hangingPunct="0">
              <a:spcBef>
                <a:spcPct val="50000"/>
              </a:spcBef>
              <a:spcAft>
                <a:spcPct val="0"/>
              </a:spcAft>
              <a:buClr>
                <a:schemeClr val="bg1"/>
              </a:buClr>
            </a:pPr>
            <a:r>
              <a:rPr lang="zh-CN" altLang="en-US" sz="2100" b="1" noProof="1">
                <a:solidFill>
                  <a:schemeClr val="bg1"/>
                </a:solidFill>
                <a:effectLst>
                  <a:outerShdw blurRad="38100" dist="38100" dir="2700000">
                    <a:srgbClr val="000000"/>
                  </a:outerShdw>
                </a:effectLst>
                <a:latin typeface="江西拙楷" pitchFamily="2" charset="-122"/>
                <a:ea typeface="江西拙楷" pitchFamily="2" charset="-122"/>
              </a:rPr>
              <a:t>人身控制</a:t>
            </a:r>
          </a:p>
        </p:txBody>
      </p:sp>
      <p:sp>
        <p:nvSpPr>
          <p:cNvPr id="16" name="矩形 15"/>
          <p:cNvSpPr/>
          <p:nvPr/>
        </p:nvSpPr>
        <p:spPr>
          <a:xfrm>
            <a:off x="538163" y="3041333"/>
            <a:ext cx="881539" cy="714851"/>
          </a:xfrm>
          <a:prstGeom prst="rect">
            <a:avLst/>
          </a:prstGeom>
          <a:solidFill>
            <a:srgbClr val="FF3300"/>
          </a:solidFill>
          <a:ln w="9525">
            <a:noFill/>
          </a:ln>
          <a:effectLst>
            <a:outerShdw blurRad="50800" dist="38100" dir="5400000" algn="t" rotWithShape="0">
              <a:prstClr val="black">
                <a:alpha val="40000"/>
              </a:prstClr>
            </a:outerShdw>
          </a:effectLst>
        </p:spPr>
        <p:txBody>
          <a:bodyPr wrap="square" lIns="68580" tIns="34290" rIns="68580" bIns="34290">
            <a:spAutoFit/>
          </a:bodyPr>
          <a:lstStyle/>
          <a:p>
            <a:pPr algn="ctr" defTabSz="685800" eaLnBrk="0" fontAlgn="base" hangingPunct="0">
              <a:spcBef>
                <a:spcPct val="50000"/>
              </a:spcBef>
              <a:spcAft>
                <a:spcPct val="0"/>
              </a:spcAft>
              <a:buClr>
                <a:schemeClr val="bg1"/>
              </a:buClr>
            </a:pPr>
            <a:r>
              <a:rPr lang="zh-CN" altLang="en-US" sz="2100" b="1" noProof="1">
                <a:solidFill>
                  <a:schemeClr val="bg1"/>
                </a:solidFill>
                <a:effectLst>
                  <a:outerShdw blurRad="38100" dist="38100" dir="2700000">
                    <a:srgbClr val="000000"/>
                  </a:outerShdw>
                </a:effectLst>
                <a:latin typeface="江西拙楷" pitchFamily="2" charset="-122"/>
                <a:ea typeface="江西拙楷" pitchFamily="2" charset="-122"/>
              </a:rPr>
              <a:t>税收种类</a:t>
            </a:r>
          </a:p>
        </p:txBody>
      </p:sp>
      <p:sp>
        <p:nvSpPr>
          <p:cNvPr id="17" name="矩形 16"/>
          <p:cNvSpPr/>
          <p:nvPr/>
        </p:nvSpPr>
        <p:spPr>
          <a:xfrm>
            <a:off x="538163" y="3906203"/>
            <a:ext cx="881539" cy="714851"/>
          </a:xfrm>
          <a:prstGeom prst="rect">
            <a:avLst/>
          </a:prstGeom>
          <a:solidFill>
            <a:srgbClr val="FF3300"/>
          </a:solidFill>
          <a:ln w="9525">
            <a:noFill/>
          </a:ln>
          <a:effectLst>
            <a:outerShdw blurRad="50800" dist="38100" dir="5400000" algn="t" rotWithShape="0">
              <a:prstClr val="black">
                <a:alpha val="40000"/>
              </a:prstClr>
            </a:outerShdw>
          </a:effectLst>
        </p:spPr>
        <p:txBody>
          <a:bodyPr wrap="square" lIns="68580" tIns="34290" rIns="68580" bIns="34290">
            <a:spAutoFit/>
          </a:bodyPr>
          <a:lstStyle/>
          <a:p>
            <a:pPr algn="ctr" defTabSz="685800" eaLnBrk="0" fontAlgn="base" hangingPunct="0">
              <a:spcBef>
                <a:spcPct val="50000"/>
              </a:spcBef>
              <a:spcAft>
                <a:spcPct val="0"/>
              </a:spcAft>
              <a:buClr>
                <a:schemeClr val="bg1"/>
              </a:buClr>
            </a:pPr>
            <a:r>
              <a:rPr lang="zh-CN" altLang="en-US" sz="2100" b="1" noProof="1">
                <a:solidFill>
                  <a:schemeClr val="bg1"/>
                </a:solidFill>
                <a:effectLst>
                  <a:outerShdw blurRad="38100" dist="38100" dir="2700000">
                    <a:srgbClr val="000000"/>
                  </a:outerShdw>
                </a:effectLst>
                <a:latin typeface="江西拙楷" pitchFamily="2" charset="-122"/>
                <a:ea typeface="江西拙楷" pitchFamily="2" charset="-122"/>
              </a:rPr>
              <a:t>征税内容</a:t>
            </a:r>
          </a:p>
        </p:txBody>
      </p:sp>
      <p:sp>
        <p:nvSpPr>
          <p:cNvPr id="19" name="文本框 18"/>
          <p:cNvSpPr txBox="1"/>
          <p:nvPr/>
        </p:nvSpPr>
        <p:spPr>
          <a:xfrm>
            <a:off x="1579245" y="1286351"/>
            <a:ext cx="3157538" cy="899160"/>
          </a:xfrm>
          <a:prstGeom prst="rect">
            <a:avLst/>
          </a:prstGeom>
          <a:solidFill>
            <a:schemeClr val="bg1">
              <a:alpha val="33000"/>
            </a:schemeClr>
          </a:solidFill>
          <a:ln>
            <a:solidFill>
              <a:schemeClr val="tx1"/>
            </a:solidFill>
          </a:ln>
        </p:spPr>
        <p:txBody>
          <a:bodyPr wrap="square" lIns="68580" tIns="34290" rIns="68580" bIns="34290" rtlCol="0" anchor="t">
            <a:spAutoFit/>
          </a:bodyPr>
          <a:lstStyle/>
          <a:p>
            <a:pPr algn="ctr"/>
            <a:r>
              <a:rPr lang="zh-CN" altLang="en-US" b="1" dirty="0">
                <a:latin typeface="仿宋" pitchFamily="49" charset="-122"/>
                <a:ea typeface="仿宋" pitchFamily="49" charset="-122"/>
                <a:cs typeface="楷体" panose="02010609060101010101" charset="-122"/>
                <a:sym typeface="+mn-ea"/>
              </a:rPr>
              <a:t>（租庸调制）以“人丁”为本，不论土地、财产的多少，都要按丁交纳同等数量的绢、粟。</a:t>
            </a:r>
          </a:p>
        </p:txBody>
      </p:sp>
      <p:cxnSp>
        <p:nvCxnSpPr>
          <p:cNvPr id="21" name="直接箭头连接符 20"/>
          <p:cNvCxnSpPr/>
          <p:nvPr/>
        </p:nvCxnSpPr>
        <p:spPr>
          <a:xfrm>
            <a:off x="4923473" y="1735931"/>
            <a:ext cx="438626" cy="0"/>
          </a:xfrm>
          <a:prstGeom prst="straightConnector1">
            <a:avLst/>
          </a:prstGeom>
          <a:solidFill>
            <a:schemeClr val="accent1"/>
          </a:solidFill>
          <a:ln w="25400" cap="flat" cmpd="sng" algn="ctr">
            <a:solidFill>
              <a:schemeClr val="tx1"/>
            </a:solidFill>
            <a:prstDash val="solid"/>
            <a:round/>
            <a:headEnd type="none" w="med" len="med"/>
            <a:tailEnd type="arrow" w="med" len="med"/>
          </a:ln>
          <a:effectLst/>
        </p:spPr>
      </p:cxnSp>
      <p:sp>
        <p:nvSpPr>
          <p:cNvPr id="22" name="文本框 21"/>
          <p:cNvSpPr txBox="1"/>
          <p:nvPr/>
        </p:nvSpPr>
        <p:spPr>
          <a:xfrm>
            <a:off x="5533549" y="1424940"/>
            <a:ext cx="2974658" cy="623248"/>
          </a:xfrm>
          <a:prstGeom prst="rect">
            <a:avLst/>
          </a:prstGeom>
          <a:solidFill>
            <a:schemeClr val="bg1">
              <a:alpha val="83000"/>
            </a:schemeClr>
          </a:solidFill>
          <a:ln>
            <a:solidFill>
              <a:schemeClr val="tx1"/>
            </a:solidFill>
          </a:ln>
        </p:spPr>
        <p:txBody>
          <a:bodyPr wrap="square" lIns="68580" tIns="34290" rIns="68580" bIns="34290" rtlCol="0" anchor="t">
            <a:spAutoFit/>
          </a:bodyPr>
          <a:lstStyle/>
          <a:p>
            <a:pPr algn="ctr"/>
            <a:r>
              <a:rPr lang="zh-CN" altLang="en-US" b="1" dirty="0">
                <a:latin typeface="仿宋" pitchFamily="49" charset="-122"/>
                <a:ea typeface="仿宋" pitchFamily="49" charset="-122"/>
                <a:cs typeface="楷体" panose="02010609060101010101" charset="-122"/>
                <a:sym typeface="+mn-ea"/>
              </a:rPr>
              <a:t>（两税法）</a:t>
            </a:r>
            <a:r>
              <a:rPr lang="en-US" altLang="zh-CN" b="1" dirty="0">
                <a:latin typeface="仿宋" pitchFamily="49" charset="-122"/>
                <a:ea typeface="仿宋" pitchFamily="49" charset="-122"/>
                <a:cs typeface="楷体" panose="02010609060101010101" charset="-122"/>
                <a:sym typeface="+mn-ea"/>
              </a:rPr>
              <a:t>“</a:t>
            </a:r>
            <a:r>
              <a:rPr lang="zh-CN" altLang="en-US" b="1" dirty="0">
                <a:latin typeface="仿宋" pitchFamily="49" charset="-122"/>
                <a:ea typeface="仿宋" pitchFamily="49" charset="-122"/>
                <a:cs typeface="楷体" panose="02010609060101010101" charset="-122"/>
                <a:sym typeface="+mn-ea"/>
              </a:rPr>
              <a:t>唯以资产为宗，不以丁身为本。</a:t>
            </a:r>
            <a:r>
              <a:rPr lang="en-US" altLang="zh-CN" b="1" dirty="0">
                <a:latin typeface="仿宋" pitchFamily="49" charset="-122"/>
                <a:ea typeface="仿宋" pitchFamily="49" charset="-122"/>
                <a:cs typeface="楷体" panose="02010609060101010101" charset="-122"/>
                <a:sym typeface="+mn-ea"/>
              </a:rPr>
              <a:t>”</a:t>
            </a:r>
          </a:p>
        </p:txBody>
      </p:sp>
      <p:sp>
        <p:nvSpPr>
          <p:cNvPr id="27" name="文本框 26"/>
          <p:cNvSpPr txBox="1"/>
          <p:nvPr/>
        </p:nvSpPr>
        <p:spPr>
          <a:xfrm>
            <a:off x="1579246" y="2269808"/>
            <a:ext cx="2115026" cy="622459"/>
          </a:xfrm>
          <a:prstGeom prst="rect">
            <a:avLst/>
          </a:prstGeom>
          <a:solidFill>
            <a:schemeClr val="bg1">
              <a:alpha val="33000"/>
            </a:schemeClr>
          </a:solidFill>
          <a:ln>
            <a:solidFill>
              <a:schemeClr val="tx1"/>
            </a:solidFill>
          </a:ln>
        </p:spPr>
        <p:txBody>
          <a:bodyPr wrap="square" lIns="68580" tIns="34290" rIns="68580" bIns="34290" rtlCol="0" anchor="t">
            <a:spAutoFit/>
          </a:bodyPr>
          <a:lstStyle/>
          <a:p>
            <a:pPr algn="ctr"/>
            <a:r>
              <a:rPr lang="zh-CN" altLang="en-US" b="1" dirty="0">
                <a:latin typeface="仿宋" pitchFamily="49" charset="-122"/>
                <a:ea typeface="仿宋" pitchFamily="49" charset="-122"/>
                <a:cs typeface="楷体" panose="02010609060101010101" charset="-122"/>
                <a:sym typeface="+mn-ea"/>
              </a:rPr>
              <a:t>（均田制）成年男子承担一定的徭役</a:t>
            </a:r>
          </a:p>
        </p:txBody>
      </p:sp>
      <p:cxnSp>
        <p:nvCxnSpPr>
          <p:cNvPr id="28" name="直接箭头连接符 27"/>
          <p:cNvCxnSpPr/>
          <p:nvPr/>
        </p:nvCxnSpPr>
        <p:spPr>
          <a:xfrm>
            <a:off x="3760947" y="2581275"/>
            <a:ext cx="438626" cy="0"/>
          </a:xfrm>
          <a:prstGeom prst="straightConnector1">
            <a:avLst/>
          </a:prstGeom>
          <a:solidFill>
            <a:schemeClr val="accent1"/>
          </a:solidFill>
          <a:ln w="25400" cap="flat" cmpd="sng" algn="ctr">
            <a:solidFill>
              <a:schemeClr val="tx1"/>
            </a:solidFill>
            <a:prstDash val="solid"/>
            <a:round/>
            <a:headEnd type="none" w="med" len="med"/>
            <a:tailEnd type="arrow" w="med" len="med"/>
          </a:ln>
          <a:effectLst/>
        </p:spPr>
      </p:cxnSp>
      <p:sp>
        <p:nvSpPr>
          <p:cNvPr id="29" name="文本框 28"/>
          <p:cNvSpPr txBox="1"/>
          <p:nvPr/>
        </p:nvSpPr>
        <p:spPr>
          <a:xfrm>
            <a:off x="4285774" y="2269808"/>
            <a:ext cx="1468279" cy="623248"/>
          </a:xfrm>
          <a:prstGeom prst="rect">
            <a:avLst/>
          </a:prstGeom>
          <a:solidFill>
            <a:schemeClr val="bg1">
              <a:alpha val="60000"/>
            </a:schemeClr>
          </a:solidFill>
          <a:ln>
            <a:solidFill>
              <a:schemeClr val="tx1"/>
            </a:solidFill>
          </a:ln>
        </p:spPr>
        <p:txBody>
          <a:bodyPr wrap="square" lIns="68580" tIns="34290" rIns="68580" bIns="34290" rtlCol="0" anchor="t">
            <a:spAutoFit/>
          </a:bodyPr>
          <a:lstStyle/>
          <a:p>
            <a:pPr algn="ctr"/>
            <a:r>
              <a:rPr lang="zh-CN" altLang="en-US" b="1" dirty="0">
                <a:latin typeface="仿宋" pitchFamily="49" charset="-122"/>
                <a:ea typeface="仿宋" pitchFamily="49" charset="-122"/>
                <a:cs typeface="楷体" panose="02010609060101010101" charset="-122"/>
                <a:sym typeface="+mn-ea"/>
              </a:rPr>
              <a:t>（租庸调制）</a:t>
            </a:r>
            <a:r>
              <a:rPr lang="en-US" altLang="zh-CN" b="1" dirty="0">
                <a:latin typeface="仿宋" pitchFamily="49" charset="-122"/>
                <a:ea typeface="仿宋" pitchFamily="49" charset="-122"/>
                <a:cs typeface="楷体" panose="02010609060101010101" charset="-122"/>
                <a:sym typeface="+mn-ea"/>
              </a:rPr>
              <a:t>“</a:t>
            </a:r>
            <a:r>
              <a:rPr lang="zh-CN" altLang="en-US" b="1" dirty="0">
                <a:latin typeface="仿宋" pitchFamily="49" charset="-122"/>
                <a:ea typeface="仿宋" pitchFamily="49" charset="-122"/>
                <a:cs typeface="楷体" panose="02010609060101010101" charset="-122"/>
                <a:sym typeface="+mn-ea"/>
              </a:rPr>
              <a:t>以庸代役</a:t>
            </a:r>
            <a:r>
              <a:rPr lang="en-US" altLang="zh-CN" b="1" dirty="0">
                <a:latin typeface="仿宋" pitchFamily="49" charset="-122"/>
                <a:ea typeface="仿宋" pitchFamily="49" charset="-122"/>
                <a:cs typeface="楷体" panose="02010609060101010101" charset="-122"/>
                <a:sym typeface="+mn-ea"/>
              </a:rPr>
              <a:t>”</a:t>
            </a:r>
          </a:p>
        </p:txBody>
      </p:sp>
      <p:cxnSp>
        <p:nvCxnSpPr>
          <p:cNvPr id="30" name="直接箭头连接符 29"/>
          <p:cNvCxnSpPr/>
          <p:nvPr/>
        </p:nvCxnSpPr>
        <p:spPr>
          <a:xfrm>
            <a:off x="5809774" y="2581275"/>
            <a:ext cx="438626" cy="0"/>
          </a:xfrm>
          <a:prstGeom prst="straightConnector1">
            <a:avLst/>
          </a:prstGeom>
          <a:solidFill>
            <a:schemeClr val="accent1"/>
          </a:solidFill>
          <a:ln w="25400" cap="flat" cmpd="sng" algn="ctr">
            <a:solidFill>
              <a:schemeClr val="tx1"/>
            </a:solidFill>
            <a:prstDash val="solid"/>
            <a:round/>
            <a:headEnd type="none" w="med" len="med"/>
            <a:tailEnd type="arrow" w="med" len="med"/>
          </a:ln>
          <a:effectLst/>
        </p:spPr>
      </p:cxnSp>
      <p:sp>
        <p:nvSpPr>
          <p:cNvPr id="31" name="文本框 30"/>
          <p:cNvSpPr txBox="1"/>
          <p:nvPr/>
        </p:nvSpPr>
        <p:spPr>
          <a:xfrm>
            <a:off x="6360796" y="2270284"/>
            <a:ext cx="2147411" cy="622459"/>
          </a:xfrm>
          <a:prstGeom prst="rect">
            <a:avLst/>
          </a:prstGeom>
          <a:solidFill>
            <a:schemeClr val="bg1">
              <a:alpha val="83000"/>
            </a:schemeClr>
          </a:solidFill>
          <a:ln>
            <a:solidFill>
              <a:schemeClr val="tx1"/>
            </a:solidFill>
          </a:ln>
        </p:spPr>
        <p:txBody>
          <a:bodyPr wrap="square" lIns="68580" tIns="34290" rIns="68580" bIns="34290" rtlCol="0" anchor="t">
            <a:spAutoFit/>
          </a:bodyPr>
          <a:lstStyle/>
          <a:p>
            <a:pPr algn="ctr"/>
            <a:r>
              <a:rPr lang="zh-CN" altLang="en-US" b="1" dirty="0">
                <a:latin typeface="仿宋" pitchFamily="49" charset="-122"/>
                <a:ea typeface="仿宋" pitchFamily="49" charset="-122"/>
                <a:cs typeface="楷体" panose="02010609060101010101" charset="-122"/>
                <a:sym typeface="+mn-ea"/>
              </a:rPr>
              <a:t>（两税法）取消租庸调和一切杂役</a:t>
            </a:r>
            <a:endParaRPr lang="en-US" altLang="zh-CN" b="1" dirty="0">
              <a:latin typeface="仿宋" pitchFamily="49" charset="-122"/>
              <a:ea typeface="仿宋" pitchFamily="49" charset="-122"/>
              <a:cs typeface="楷体" panose="02010609060101010101" charset="-122"/>
              <a:sym typeface="+mn-ea"/>
            </a:endParaRPr>
          </a:p>
        </p:txBody>
      </p:sp>
      <p:sp>
        <p:nvSpPr>
          <p:cNvPr id="39" name="文本框 38"/>
          <p:cNvSpPr txBox="1"/>
          <p:nvPr/>
        </p:nvSpPr>
        <p:spPr>
          <a:xfrm>
            <a:off x="1579246" y="3041333"/>
            <a:ext cx="6928961" cy="715581"/>
          </a:xfrm>
          <a:prstGeom prst="rect">
            <a:avLst/>
          </a:prstGeom>
          <a:solidFill>
            <a:schemeClr val="bg1">
              <a:alpha val="83000"/>
            </a:schemeClr>
          </a:solidFill>
          <a:ln>
            <a:solidFill>
              <a:schemeClr val="tx1"/>
            </a:solidFill>
          </a:ln>
        </p:spPr>
        <p:txBody>
          <a:bodyPr wrap="square" lIns="68580" tIns="34290" rIns="68580" bIns="34290" rtlCol="0" anchor="t">
            <a:spAutoFit/>
          </a:bodyPr>
          <a:lstStyle/>
          <a:p>
            <a:pPr algn="ctr"/>
            <a:r>
              <a:rPr lang="zh-CN" altLang="en-US" sz="2100" b="1" dirty="0">
                <a:latin typeface="仿宋" pitchFamily="49" charset="-122"/>
                <a:ea typeface="仿宋" pitchFamily="49" charset="-122"/>
                <a:cs typeface="楷体" panose="02010609060101010101" charset="-122"/>
                <a:sym typeface="+mn-ea"/>
              </a:rPr>
              <a:t>（两税法）每户缴纳户税和地税，取消租庸调和一切杂税、杂役。一年分夏季和秋季两次纳税。</a:t>
            </a:r>
          </a:p>
        </p:txBody>
      </p:sp>
      <p:grpSp>
        <p:nvGrpSpPr>
          <p:cNvPr id="5" name="组合 43"/>
          <p:cNvGrpSpPr/>
          <p:nvPr/>
        </p:nvGrpSpPr>
        <p:grpSpPr>
          <a:xfrm>
            <a:off x="1571604" y="3071816"/>
            <a:ext cx="6929438" cy="738664"/>
            <a:chOff x="3437" y="3105"/>
            <a:chExt cx="14029" cy="1551"/>
          </a:xfrm>
          <a:solidFill>
            <a:schemeClr val="accent6">
              <a:lumMod val="40000"/>
              <a:lumOff val="60000"/>
            </a:schemeClr>
          </a:solidFill>
        </p:grpSpPr>
        <p:sp>
          <p:nvSpPr>
            <p:cNvPr id="45" name="矩形 44"/>
            <p:cNvSpPr/>
            <p:nvPr/>
          </p:nvSpPr>
          <p:spPr>
            <a:xfrm>
              <a:off x="3437" y="3105"/>
              <a:ext cx="14029" cy="1551"/>
            </a:xfrm>
            <a:prstGeom prst="rect">
              <a:avLst/>
            </a:prstGeom>
            <a:grpFill/>
            <a:ln w="127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anchor="t" anchorCtr="0" compatLnSpc="1">
              <a:spAutoFit/>
            </a:bodyPr>
            <a:lstStyle/>
            <a:p>
              <a:pPr algn="ctr" defTabSz="685800" fontAlgn="base">
                <a:spcBef>
                  <a:spcPct val="0"/>
                </a:spcBef>
                <a:spcAft>
                  <a:spcPct val="0"/>
                </a:spcAft>
              </a:pPr>
              <a:endParaRPr lang="zh-CN" altLang="zh-CN" sz="1400" b="1" dirty="0" smtClean="0">
                <a:latin typeface="Arial" panose="020B0604020202020204" pitchFamily="34" charset="0"/>
                <a:ea typeface="宋体" panose="02010600030101010101" pitchFamily="2" charset="-122"/>
              </a:endParaRPr>
            </a:p>
            <a:p>
              <a:pPr algn="ctr" defTabSz="685800" fontAlgn="base">
                <a:spcBef>
                  <a:spcPct val="0"/>
                </a:spcBef>
                <a:spcAft>
                  <a:spcPct val="0"/>
                </a:spcAft>
              </a:pPr>
              <a:endParaRPr lang="zh-CN" altLang="zh-CN" sz="1400" b="1" dirty="0" smtClean="0">
                <a:latin typeface="Arial" panose="020B0604020202020204" pitchFamily="34" charset="0"/>
                <a:ea typeface="宋体" panose="02010600030101010101" pitchFamily="2" charset="-122"/>
              </a:endParaRPr>
            </a:p>
            <a:p>
              <a:pPr algn="ctr" defTabSz="685800" fontAlgn="base">
                <a:spcBef>
                  <a:spcPct val="0"/>
                </a:spcBef>
                <a:spcAft>
                  <a:spcPct val="0"/>
                </a:spcAft>
              </a:pPr>
              <a:endParaRPr lang="zh-CN" altLang="zh-CN" sz="1400" b="1" dirty="0" smtClean="0">
                <a:latin typeface="Arial" panose="020B0604020202020204" pitchFamily="34" charset="0"/>
                <a:ea typeface="宋体" panose="02010600030101010101" pitchFamily="2" charset="-122"/>
              </a:endParaRPr>
            </a:p>
          </p:txBody>
        </p:sp>
        <p:sp>
          <p:nvSpPr>
            <p:cNvPr id="46" name="文本框 45"/>
            <p:cNvSpPr txBox="1"/>
            <p:nvPr/>
          </p:nvSpPr>
          <p:spPr>
            <a:xfrm>
              <a:off x="4280" y="3371"/>
              <a:ext cx="4768" cy="969"/>
            </a:xfrm>
            <a:prstGeom prst="rect">
              <a:avLst/>
            </a:prstGeom>
            <a:grpFill/>
          </p:spPr>
          <p:txBody>
            <a:bodyPr wrap="square" rtlCol="0">
              <a:spAutoFit/>
            </a:bodyPr>
            <a:lstStyle/>
            <a:p>
              <a:pPr algn="ctr"/>
              <a:r>
                <a:rPr lang="zh-CN" altLang="en-US" sz="2400" b="1" dirty="0">
                  <a:latin typeface="江西拙楷" pitchFamily="2" charset="-122"/>
                  <a:ea typeface="江西拙楷" pitchFamily="2" charset="-122"/>
                  <a:cs typeface="黑体" panose="02010609060101010101" pitchFamily="2" charset="-122"/>
                </a:rPr>
                <a:t>③</a:t>
              </a:r>
              <a:r>
                <a:rPr lang="zh-CN" altLang="en-US" sz="2400" b="1" dirty="0">
                  <a:solidFill>
                    <a:srgbClr val="C00000"/>
                  </a:solidFill>
                  <a:latin typeface="江西拙楷" pitchFamily="2" charset="-122"/>
                  <a:ea typeface="江西拙楷" pitchFamily="2" charset="-122"/>
                  <a:cs typeface="黑体" panose="02010609060101010101" pitchFamily="2" charset="-122"/>
                </a:rPr>
                <a:t>税收种类简化</a:t>
              </a:r>
            </a:p>
          </p:txBody>
        </p:sp>
      </p:grpSp>
      <p:sp>
        <p:nvSpPr>
          <p:cNvPr id="47" name="文本框 46"/>
          <p:cNvSpPr txBox="1"/>
          <p:nvPr/>
        </p:nvSpPr>
        <p:spPr>
          <a:xfrm>
            <a:off x="1579245" y="3998595"/>
            <a:ext cx="2872264" cy="623248"/>
          </a:xfrm>
          <a:prstGeom prst="rect">
            <a:avLst/>
          </a:prstGeom>
          <a:solidFill>
            <a:schemeClr val="bg1">
              <a:alpha val="33000"/>
            </a:schemeClr>
          </a:solidFill>
          <a:ln>
            <a:solidFill>
              <a:schemeClr val="tx1"/>
            </a:solidFill>
          </a:ln>
        </p:spPr>
        <p:txBody>
          <a:bodyPr wrap="square" lIns="68580" tIns="34290" rIns="68580" bIns="34290" rtlCol="0" anchor="t">
            <a:spAutoFit/>
          </a:bodyPr>
          <a:lstStyle/>
          <a:p>
            <a:pPr algn="ctr"/>
            <a:r>
              <a:rPr lang="zh-CN" altLang="en-US" b="1" dirty="0">
                <a:latin typeface="仿宋" pitchFamily="49" charset="-122"/>
                <a:ea typeface="仿宋" pitchFamily="49" charset="-122"/>
                <a:cs typeface="楷体" panose="02010609060101010101" charset="-122"/>
                <a:sym typeface="+mn-ea"/>
              </a:rPr>
              <a:t>（租庸调制）纳</a:t>
            </a:r>
            <a:r>
              <a:rPr lang="zh-CN" altLang="en-US" b="1" dirty="0">
                <a:solidFill>
                  <a:srgbClr val="C00000"/>
                </a:solidFill>
                <a:latin typeface="仿宋" pitchFamily="49" charset="-122"/>
                <a:ea typeface="仿宋" pitchFamily="49" charset="-122"/>
                <a:cs typeface="楷体" panose="02010609060101010101" charset="-122"/>
                <a:sym typeface="+mn-ea"/>
              </a:rPr>
              <a:t>粮</a:t>
            </a:r>
            <a:r>
              <a:rPr lang="zh-CN" altLang="en-US" b="1" dirty="0">
                <a:latin typeface="仿宋" pitchFamily="49" charset="-122"/>
                <a:ea typeface="仿宋" pitchFamily="49" charset="-122"/>
                <a:cs typeface="楷体" panose="02010609060101010101" charset="-122"/>
                <a:sym typeface="+mn-ea"/>
              </a:rPr>
              <a:t>为租；纳</a:t>
            </a:r>
            <a:r>
              <a:rPr lang="zh-CN" altLang="en-US" b="1" dirty="0">
                <a:solidFill>
                  <a:srgbClr val="C00000"/>
                </a:solidFill>
                <a:latin typeface="仿宋" pitchFamily="49" charset="-122"/>
                <a:ea typeface="仿宋" pitchFamily="49" charset="-122"/>
                <a:cs typeface="楷体" panose="02010609060101010101" charset="-122"/>
                <a:sym typeface="+mn-ea"/>
              </a:rPr>
              <a:t>布</a:t>
            </a:r>
            <a:r>
              <a:rPr lang="zh-CN" altLang="en-US" b="1" dirty="0">
                <a:latin typeface="仿宋" pitchFamily="49" charset="-122"/>
                <a:ea typeface="仿宋" pitchFamily="49" charset="-122"/>
                <a:cs typeface="楷体" panose="02010609060101010101" charset="-122"/>
                <a:sym typeface="+mn-ea"/>
              </a:rPr>
              <a:t>为调；纳</a:t>
            </a:r>
            <a:r>
              <a:rPr lang="zh-CN" altLang="en-US" b="1" dirty="0">
                <a:solidFill>
                  <a:srgbClr val="C00000"/>
                </a:solidFill>
                <a:latin typeface="仿宋" pitchFamily="49" charset="-122"/>
                <a:ea typeface="仿宋" pitchFamily="49" charset="-122"/>
                <a:cs typeface="楷体" panose="02010609060101010101" charset="-122"/>
                <a:sym typeface="+mn-ea"/>
              </a:rPr>
              <a:t>布</a:t>
            </a:r>
            <a:r>
              <a:rPr lang="zh-CN" altLang="en-US" b="1" dirty="0">
                <a:latin typeface="仿宋" pitchFamily="49" charset="-122"/>
                <a:ea typeface="仿宋" pitchFamily="49" charset="-122"/>
                <a:cs typeface="楷体" panose="02010609060101010101" charset="-122"/>
                <a:sym typeface="+mn-ea"/>
              </a:rPr>
              <a:t>代役为庸</a:t>
            </a:r>
          </a:p>
        </p:txBody>
      </p:sp>
      <p:sp>
        <p:nvSpPr>
          <p:cNvPr id="50" name="文本框 49"/>
          <p:cNvSpPr txBox="1"/>
          <p:nvPr/>
        </p:nvSpPr>
        <p:spPr>
          <a:xfrm>
            <a:off x="5153026" y="3998595"/>
            <a:ext cx="3355181" cy="623248"/>
          </a:xfrm>
          <a:prstGeom prst="rect">
            <a:avLst/>
          </a:prstGeom>
          <a:solidFill>
            <a:schemeClr val="bg1">
              <a:alpha val="83000"/>
            </a:schemeClr>
          </a:solidFill>
          <a:ln>
            <a:solidFill>
              <a:schemeClr val="tx1"/>
            </a:solidFill>
          </a:ln>
        </p:spPr>
        <p:txBody>
          <a:bodyPr wrap="square" lIns="68580" tIns="34290" rIns="68580" bIns="34290" rtlCol="0" anchor="t">
            <a:spAutoFit/>
          </a:bodyPr>
          <a:lstStyle/>
          <a:p>
            <a:pPr algn="ctr"/>
            <a:r>
              <a:rPr lang="zh-CN" altLang="en-US" b="1" dirty="0">
                <a:latin typeface="仿宋" pitchFamily="49" charset="-122"/>
                <a:ea typeface="仿宋" pitchFamily="49" charset="-122"/>
                <a:cs typeface="楷体" panose="02010609060101010101" charset="-122"/>
                <a:sym typeface="+mn-ea"/>
              </a:rPr>
              <a:t>（两税法）户税按户等高低征</a:t>
            </a:r>
            <a:r>
              <a:rPr lang="zh-CN" altLang="en-US" b="1" dirty="0">
                <a:solidFill>
                  <a:srgbClr val="C00000"/>
                </a:solidFill>
                <a:latin typeface="仿宋" pitchFamily="49" charset="-122"/>
                <a:ea typeface="仿宋" pitchFamily="49" charset="-122"/>
                <a:cs typeface="楷体" panose="02010609060101010101" charset="-122"/>
                <a:sym typeface="+mn-ea"/>
              </a:rPr>
              <a:t>钱</a:t>
            </a:r>
            <a:r>
              <a:rPr lang="zh-CN" altLang="en-US" b="1" dirty="0">
                <a:latin typeface="仿宋" pitchFamily="49" charset="-122"/>
                <a:ea typeface="仿宋" pitchFamily="49" charset="-122"/>
                <a:cs typeface="楷体" panose="02010609060101010101" charset="-122"/>
                <a:sym typeface="+mn-ea"/>
              </a:rPr>
              <a:t>，地税按亩缴纳谷物。</a:t>
            </a:r>
          </a:p>
        </p:txBody>
      </p:sp>
      <p:cxnSp>
        <p:nvCxnSpPr>
          <p:cNvPr id="51" name="直接箭头连接符 50"/>
          <p:cNvCxnSpPr/>
          <p:nvPr/>
        </p:nvCxnSpPr>
        <p:spPr>
          <a:xfrm>
            <a:off x="4541520" y="4258151"/>
            <a:ext cx="521494" cy="10478"/>
          </a:xfrm>
          <a:prstGeom prst="straightConnector1">
            <a:avLst/>
          </a:prstGeom>
          <a:solidFill>
            <a:schemeClr val="accent1"/>
          </a:solidFill>
          <a:ln w="25400" cap="flat" cmpd="sng" algn="ctr">
            <a:solidFill>
              <a:schemeClr val="tx1"/>
            </a:solidFill>
            <a:prstDash val="solid"/>
            <a:round/>
            <a:headEnd type="none" w="med" len="med"/>
            <a:tailEnd type="arrow" w="med" len="med"/>
          </a:ln>
          <a:effectLst/>
        </p:spPr>
      </p:cxnSp>
      <p:grpSp>
        <p:nvGrpSpPr>
          <p:cNvPr id="6" name="组合 51"/>
          <p:cNvGrpSpPr/>
          <p:nvPr/>
        </p:nvGrpSpPr>
        <p:grpSpPr>
          <a:xfrm>
            <a:off x="1571604" y="3929072"/>
            <a:ext cx="6928485" cy="738664"/>
            <a:chOff x="3437" y="3105"/>
            <a:chExt cx="14029" cy="1551"/>
          </a:xfrm>
          <a:solidFill>
            <a:schemeClr val="accent6">
              <a:lumMod val="40000"/>
              <a:lumOff val="60000"/>
            </a:schemeClr>
          </a:solidFill>
        </p:grpSpPr>
        <p:sp>
          <p:nvSpPr>
            <p:cNvPr id="53" name="矩形 52"/>
            <p:cNvSpPr/>
            <p:nvPr/>
          </p:nvSpPr>
          <p:spPr>
            <a:xfrm>
              <a:off x="3437" y="3105"/>
              <a:ext cx="14029" cy="1551"/>
            </a:xfrm>
            <a:prstGeom prst="rect">
              <a:avLst/>
            </a:prstGeom>
            <a:grpFill/>
            <a:ln w="127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anchor="t" anchorCtr="0" compatLnSpc="1">
              <a:spAutoFit/>
            </a:bodyPr>
            <a:lstStyle/>
            <a:p>
              <a:pPr algn="ctr" defTabSz="685800" fontAlgn="base">
                <a:spcBef>
                  <a:spcPct val="0"/>
                </a:spcBef>
                <a:spcAft>
                  <a:spcPct val="0"/>
                </a:spcAft>
              </a:pPr>
              <a:endParaRPr lang="zh-CN" altLang="zh-CN" sz="1400" b="1" dirty="0" smtClean="0">
                <a:latin typeface="Arial" panose="020B0604020202020204" pitchFamily="34" charset="0"/>
                <a:ea typeface="宋体" panose="02010600030101010101" pitchFamily="2" charset="-122"/>
              </a:endParaRPr>
            </a:p>
            <a:p>
              <a:pPr algn="ctr" defTabSz="685800" fontAlgn="base">
                <a:spcBef>
                  <a:spcPct val="0"/>
                </a:spcBef>
                <a:spcAft>
                  <a:spcPct val="0"/>
                </a:spcAft>
              </a:pPr>
              <a:endParaRPr lang="zh-CN" altLang="zh-CN" sz="1400" b="1" dirty="0" smtClean="0">
                <a:latin typeface="Arial" panose="020B0604020202020204" pitchFamily="34" charset="0"/>
                <a:ea typeface="宋体" panose="02010600030101010101" pitchFamily="2" charset="-122"/>
              </a:endParaRPr>
            </a:p>
            <a:p>
              <a:pPr algn="ctr" defTabSz="685800" fontAlgn="base">
                <a:spcBef>
                  <a:spcPct val="0"/>
                </a:spcBef>
                <a:spcAft>
                  <a:spcPct val="0"/>
                </a:spcAft>
              </a:pPr>
              <a:endParaRPr lang="zh-CN" altLang="zh-CN" sz="1400" b="1" dirty="0" smtClean="0">
                <a:latin typeface="Arial" panose="020B0604020202020204" pitchFamily="34" charset="0"/>
                <a:ea typeface="宋体" panose="02010600030101010101" pitchFamily="2" charset="-122"/>
              </a:endParaRPr>
            </a:p>
          </p:txBody>
        </p:sp>
        <p:sp>
          <p:nvSpPr>
            <p:cNvPr id="54" name="文本框 53"/>
            <p:cNvSpPr txBox="1"/>
            <p:nvPr/>
          </p:nvSpPr>
          <p:spPr>
            <a:xfrm>
              <a:off x="3942" y="3371"/>
              <a:ext cx="8608" cy="969"/>
            </a:xfrm>
            <a:prstGeom prst="rect">
              <a:avLst/>
            </a:prstGeom>
            <a:grpFill/>
          </p:spPr>
          <p:txBody>
            <a:bodyPr wrap="square" rtlCol="0">
              <a:spAutoFit/>
            </a:bodyPr>
            <a:lstStyle/>
            <a:p>
              <a:pPr algn="ctr"/>
              <a:r>
                <a:rPr lang="zh-CN" altLang="en-US" sz="2400" b="1" dirty="0">
                  <a:latin typeface="江西拙楷" pitchFamily="2" charset="-122"/>
                  <a:ea typeface="江西拙楷" pitchFamily="2" charset="-122"/>
                  <a:cs typeface="黑体" panose="02010609060101010101" pitchFamily="2" charset="-122"/>
                  <a:sym typeface="+mn-ea"/>
                </a:rPr>
                <a:t>④</a:t>
              </a:r>
              <a:r>
                <a:rPr lang="zh-CN" altLang="en-US" sz="2400" b="1" dirty="0">
                  <a:solidFill>
                    <a:srgbClr val="C00000"/>
                  </a:solidFill>
                  <a:latin typeface="江西拙楷" pitchFamily="2" charset="-122"/>
                  <a:ea typeface="江西拙楷" pitchFamily="2" charset="-122"/>
                  <a:cs typeface="黑体" panose="02010609060101010101" pitchFamily="2" charset="-122"/>
                  <a:sym typeface="+mn-ea"/>
                </a:rPr>
                <a:t>征税内容变化</a:t>
              </a:r>
              <a:r>
                <a:rPr lang="zh-CN" altLang="en-US" sz="2400" b="1" dirty="0">
                  <a:latin typeface="江西拙楷" pitchFamily="2" charset="-122"/>
                  <a:ea typeface="江西拙楷" pitchFamily="2" charset="-122"/>
                  <a:cs typeface="黑体" panose="02010609060101010101" pitchFamily="2" charset="-122"/>
                  <a:sym typeface="+mn-ea"/>
                </a:rPr>
                <a:t>，实物</a:t>
              </a:r>
              <a:r>
                <a:rPr lang="en-US" altLang="zh-CN" sz="2400" b="1" dirty="0">
                  <a:latin typeface="江西拙楷" pitchFamily="2" charset="-122"/>
                  <a:ea typeface="江西拙楷" pitchFamily="2" charset="-122"/>
                  <a:cs typeface="黑体" panose="02010609060101010101" pitchFamily="2" charset="-122"/>
                  <a:sym typeface="+mn-ea"/>
                </a:rPr>
                <a:t>→</a:t>
              </a:r>
              <a:r>
                <a:rPr lang="zh-CN" altLang="en-US" sz="2400" b="1" dirty="0">
                  <a:latin typeface="江西拙楷" pitchFamily="2" charset="-122"/>
                  <a:ea typeface="江西拙楷" pitchFamily="2" charset="-122"/>
                  <a:cs typeface="黑体" panose="02010609060101010101" pitchFamily="2" charset="-122"/>
                  <a:sym typeface="+mn-ea"/>
                </a:rPr>
                <a:t>货币</a:t>
              </a:r>
            </a:p>
          </p:txBody>
        </p:sp>
      </p:grpSp>
      <p:grpSp>
        <p:nvGrpSpPr>
          <p:cNvPr id="8" name="组合 25"/>
          <p:cNvGrpSpPr/>
          <p:nvPr/>
        </p:nvGrpSpPr>
        <p:grpSpPr>
          <a:xfrm>
            <a:off x="1571604" y="1357304"/>
            <a:ext cx="6929438" cy="738664"/>
            <a:chOff x="3437" y="3105"/>
            <a:chExt cx="14029" cy="1551"/>
          </a:xfrm>
          <a:solidFill>
            <a:schemeClr val="accent6">
              <a:lumMod val="40000"/>
              <a:lumOff val="60000"/>
            </a:schemeClr>
          </a:solidFill>
        </p:grpSpPr>
        <p:sp>
          <p:nvSpPr>
            <p:cNvPr id="24" name="矩形 23"/>
            <p:cNvSpPr/>
            <p:nvPr/>
          </p:nvSpPr>
          <p:spPr>
            <a:xfrm>
              <a:off x="3437" y="3105"/>
              <a:ext cx="14029" cy="1551"/>
            </a:xfrm>
            <a:prstGeom prst="rect">
              <a:avLst/>
            </a:prstGeom>
            <a:grpFill/>
            <a:ln w="127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anchor="t" anchorCtr="0" compatLnSpc="1">
              <a:spAutoFit/>
            </a:bodyPr>
            <a:lstStyle/>
            <a:p>
              <a:pPr defTabSz="685800" fontAlgn="base">
                <a:spcBef>
                  <a:spcPct val="0"/>
                </a:spcBef>
                <a:spcAft>
                  <a:spcPct val="0"/>
                </a:spcAft>
              </a:pPr>
              <a:endParaRPr lang="zh-CN" altLang="zh-CN" sz="1400" dirty="0" smtClean="0">
                <a:latin typeface="Arial" panose="020B0604020202020204" pitchFamily="34" charset="0"/>
                <a:ea typeface="宋体" panose="02010600030101010101" pitchFamily="2" charset="-122"/>
              </a:endParaRPr>
            </a:p>
            <a:p>
              <a:pPr defTabSz="685800" fontAlgn="base">
                <a:spcBef>
                  <a:spcPct val="0"/>
                </a:spcBef>
                <a:spcAft>
                  <a:spcPct val="0"/>
                </a:spcAft>
              </a:pPr>
              <a:endParaRPr lang="zh-CN" altLang="zh-CN" sz="1400" dirty="0" smtClean="0">
                <a:latin typeface="Arial" panose="020B0604020202020204" pitchFamily="34" charset="0"/>
                <a:ea typeface="宋体" panose="02010600030101010101" pitchFamily="2" charset="-122"/>
              </a:endParaRPr>
            </a:p>
            <a:p>
              <a:pPr defTabSz="685800" fontAlgn="base">
                <a:spcBef>
                  <a:spcPct val="0"/>
                </a:spcBef>
                <a:spcAft>
                  <a:spcPct val="0"/>
                </a:spcAft>
              </a:pPr>
              <a:endParaRPr lang="zh-CN" altLang="zh-CN" sz="1400" dirty="0" smtClean="0">
                <a:latin typeface="Arial" panose="020B0604020202020204" pitchFamily="34" charset="0"/>
                <a:ea typeface="宋体" panose="02010600030101010101" pitchFamily="2" charset="-122"/>
              </a:endParaRPr>
            </a:p>
          </p:txBody>
        </p:sp>
        <p:sp>
          <p:nvSpPr>
            <p:cNvPr id="25" name="文本框 24"/>
            <p:cNvSpPr txBox="1"/>
            <p:nvPr/>
          </p:nvSpPr>
          <p:spPr>
            <a:xfrm>
              <a:off x="4227" y="3371"/>
              <a:ext cx="12448" cy="969"/>
            </a:xfrm>
            <a:prstGeom prst="rect">
              <a:avLst/>
            </a:prstGeom>
            <a:grpFill/>
          </p:spPr>
          <p:txBody>
            <a:bodyPr wrap="square" rtlCol="0">
              <a:spAutoFit/>
            </a:bodyPr>
            <a:lstStyle/>
            <a:p>
              <a:r>
                <a:rPr lang="zh-CN" altLang="en-US" sz="2400" b="1" dirty="0">
                  <a:latin typeface="江西拙楷" pitchFamily="2" charset="-122"/>
                  <a:ea typeface="江西拙楷" pitchFamily="2" charset="-122"/>
                  <a:cs typeface="黑体" panose="02010609060101010101" pitchFamily="2" charset="-122"/>
                  <a:sym typeface="+mn-ea"/>
                </a:rPr>
                <a:t>①</a:t>
              </a:r>
              <a:r>
                <a:rPr lang="zh-CN" altLang="en-US" sz="2400" b="1" dirty="0">
                  <a:solidFill>
                    <a:srgbClr val="C00000"/>
                  </a:solidFill>
                  <a:latin typeface="江西拙楷" pitchFamily="2" charset="-122"/>
                  <a:ea typeface="江西拙楷" pitchFamily="2" charset="-122"/>
                  <a:cs typeface="黑体" panose="02010609060101010101" pitchFamily="2" charset="-122"/>
                  <a:sym typeface="+mn-ea"/>
                </a:rPr>
                <a:t>征税标准转变</a:t>
              </a:r>
              <a:r>
                <a:rPr lang="zh-CN" altLang="en-US" sz="2400" b="1" dirty="0">
                  <a:latin typeface="江西拙楷" pitchFamily="2" charset="-122"/>
                  <a:ea typeface="江西拙楷" pitchFamily="2" charset="-122"/>
                  <a:cs typeface="黑体" panose="02010609060101010101" pitchFamily="2" charset="-122"/>
                  <a:sym typeface="+mn-ea"/>
                </a:rPr>
                <a:t>，以人丁为主</a:t>
              </a:r>
              <a:r>
                <a:rPr lang="en-US" altLang="zh-CN" sz="2400" b="1" dirty="0">
                  <a:latin typeface="江西拙楷" pitchFamily="2" charset="-122"/>
                  <a:ea typeface="江西拙楷" pitchFamily="2" charset="-122"/>
                  <a:cs typeface="黑体" panose="02010609060101010101" pitchFamily="2" charset="-122"/>
                  <a:sym typeface="+mn-ea"/>
                </a:rPr>
                <a:t>→</a:t>
              </a:r>
              <a:r>
                <a:rPr lang="zh-CN" altLang="en-US" sz="2400" b="1" dirty="0">
                  <a:latin typeface="江西拙楷" pitchFamily="2" charset="-122"/>
                  <a:ea typeface="江西拙楷" pitchFamily="2" charset="-122"/>
                  <a:cs typeface="黑体" panose="02010609060101010101" pitchFamily="2" charset="-122"/>
                  <a:sym typeface="+mn-ea"/>
                </a:rPr>
                <a:t>以财产为主</a:t>
              </a:r>
            </a:p>
          </p:txBody>
        </p:sp>
      </p:grpSp>
      <p:grpSp>
        <p:nvGrpSpPr>
          <p:cNvPr id="9" name="组合 31"/>
          <p:cNvGrpSpPr/>
          <p:nvPr/>
        </p:nvGrpSpPr>
        <p:grpSpPr>
          <a:xfrm>
            <a:off x="1571604" y="2214560"/>
            <a:ext cx="6928485" cy="738664"/>
            <a:chOff x="3437" y="3105"/>
            <a:chExt cx="14029" cy="1551"/>
          </a:xfrm>
          <a:solidFill>
            <a:schemeClr val="accent6">
              <a:lumMod val="40000"/>
              <a:lumOff val="60000"/>
            </a:schemeClr>
          </a:solidFill>
        </p:grpSpPr>
        <p:sp>
          <p:nvSpPr>
            <p:cNvPr id="33" name="矩形 32"/>
            <p:cNvSpPr/>
            <p:nvPr/>
          </p:nvSpPr>
          <p:spPr>
            <a:xfrm>
              <a:off x="3437" y="3105"/>
              <a:ext cx="14029" cy="1551"/>
            </a:xfrm>
            <a:prstGeom prst="rect">
              <a:avLst/>
            </a:prstGeom>
            <a:grpFill/>
            <a:ln w="127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anchor="t" anchorCtr="0" compatLnSpc="1">
              <a:spAutoFit/>
            </a:bodyPr>
            <a:lstStyle/>
            <a:p>
              <a:pPr defTabSz="685800" fontAlgn="base">
                <a:spcBef>
                  <a:spcPct val="0"/>
                </a:spcBef>
                <a:spcAft>
                  <a:spcPct val="0"/>
                </a:spcAft>
              </a:pPr>
              <a:endParaRPr lang="zh-CN" altLang="zh-CN" sz="1400" b="1" dirty="0" smtClean="0">
                <a:latin typeface="Arial" panose="020B0604020202020204" pitchFamily="34" charset="0"/>
                <a:ea typeface="宋体" panose="02010600030101010101" pitchFamily="2" charset="-122"/>
              </a:endParaRPr>
            </a:p>
            <a:p>
              <a:pPr defTabSz="685800" fontAlgn="base">
                <a:spcBef>
                  <a:spcPct val="0"/>
                </a:spcBef>
                <a:spcAft>
                  <a:spcPct val="0"/>
                </a:spcAft>
              </a:pPr>
              <a:endParaRPr lang="zh-CN" altLang="zh-CN" sz="1400" b="1" dirty="0" smtClean="0">
                <a:latin typeface="Arial" panose="020B0604020202020204" pitchFamily="34" charset="0"/>
                <a:ea typeface="宋体" panose="02010600030101010101" pitchFamily="2" charset="-122"/>
              </a:endParaRPr>
            </a:p>
            <a:p>
              <a:pPr defTabSz="685800" fontAlgn="base">
                <a:spcBef>
                  <a:spcPct val="0"/>
                </a:spcBef>
                <a:spcAft>
                  <a:spcPct val="0"/>
                </a:spcAft>
              </a:pPr>
              <a:endParaRPr lang="zh-CN" altLang="zh-CN" sz="1400" b="1" dirty="0" smtClean="0">
                <a:latin typeface="Arial" panose="020B0604020202020204" pitchFamily="34" charset="0"/>
                <a:ea typeface="宋体" panose="02010600030101010101" pitchFamily="2" charset="-122"/>
              </a:endParaRPr>
            </a:p>
          </p:txBody>
        </p:sp>
        <p:sp>
          <p:nvSpPr>
            <p:cNvPr id="34" name="文本框 33"/>
            <p:cNvSpPr txBox="1"/>
            <p:nvPr/>
          </p:nvSpPr>
          <p:spPr>
            <a:xfrm>
              <a:off x="4278" y="3372"/>
              <a:ext cx="8608" cy="969"/>
            </a:xfrm>
            <a:prstGeom prst="rect">
              <a:avLst/>
            </a:prstGeom>
            <a:grpFill/>
          </p:spPr>
          <p:txBody>
            <a:bodyPr wrap="square" rtlCol="0">
              <a:spAutoFit/>
            </a:bodyPr>
            <a:lstStyle/>
            <a:p>
              <a:r>
                <a:rPr lang="zh-CN" altLang="en-US" sz="2400" b="1" dirty="0">
                  <a:latin typeface="江西拙楷" pitchFamily="2" charset="-122"/>
                  <a:ea typeface="江西拙楷" pitchFamily="2" charset="-122"/>
                  <a:cs typeface="黑体" panose="02010609060101010101" pitchFamily="2" charset="-122"/>
                  <a:sym typeface="+mn-ea"/>
                </a:rPr>
                <a:t>②政府对农民的</a:t>
              </a:r>
              <a:r>
                <a:rPr lang="zh-CN" altLang="en-US" sz="2400" b="1" dirty="0">
                  <a:solidFill>
                    <a:srgbClr val="C00000"/>
                  </a:solidFill>
                  <a:latin typeface="江西拙楷" pitchFamily="2" charset="-122"/>
                  <a:ea typeface="江西拙楷" pitchFamily="2" charset="-122"/>
                  <a:cs typeface="黑体" panose="02010609060101010101" pitchFamily="2" charset="-122"/>
                  <a:sym typeface="+mn-ea"/>
                </a:rPr>
                <a:t>人身控制减弱</a:t>
              </a:r>
            </a:p>
          </p:txBody>
        </p:sp>
      </p:grpSp>
      <p:sp>
        <p:nvSpPr>
          <p:cNvPr id="41" name="文本框 2"/>
          <p:cNvSpPr txBox="1"/>
          <p:nvPr/>
        </p:nvSpPr>
        <p:spPr>
          <a:xfrm>
            <a:off x="329091" y="214296"/>
            <a:ext cx="3252301" cy="410573"/>
          </a:xfrm>
          <a:prstGeom prst="rect">
            <a:avLst/>
          </a:prstGeom>
          <a:noFill/>
        </p:spPr>
        <p:txBody>
          <a:bodyPr wrap="square" lIns="71321" tIns="35661" rIns="71321" bIns="35661" rtlCol="0">
            <a:spAutoFit/>
          </a:bodyPr>
          <a:lstStyle/>
          <a:p>
            <a:r>
              <a:rPr lang="en-US" altLang="zh-CN" sz="2200" b="1" dirty="0" smtClean="0">
                <a:latin typeface="江西拙楷" pitchFamily="2" charset="-122"/>
                <a:ea typeface="江西拙楷" pitchFamily="2" charset="-122"/>
              </a:rPr>
              <a:t>3.4  </a:t>
            </a:r>
            <a:r>
              <a:rPr lang="zh-CN" altLang="en-US" sz="2200" b="1" dirty="0" smtClean="0">
                <a:latin typeface="江西拙楷" pitchFamily="2" charset="-122"/>
                <a:ea typeface="江西拙楷" pitchFamily="2" charset="-122"/>
              </a:rPr>
              <a:t>赋税制度的演变趋势</a:t>
            </a:r>
            <a:endParaRPr lang="zh-CN" altLang="en-US" sz="2200" b="1" dirty="0">
              <a:latin typeface="江西拙楷" pitchFamily="2" charset="-122"/>
              <a:ea typeface="江西拙楷" pitchFamily="2" charset="-122"/>
            </a:endParaRPr>
          </a:p>
        </p:txBody>
      </p:sp>
    </p:spTree>
  </p:cSld>
  <p:clrMapOvr>
    <a:masterClrMapping/>
  </p:clrMapOvr>
  <mc:AlternateContent xmlns:mc="http://schemas.openxmlformats.org/markup-compatibility/2006">
    <mc:Choice xmlns="" xmlns:p14="http://schemas.microsoft.com/office/powerpoint/2010/main" Requires="p14">
      <p:transition spd="med" p14:dur="750">
        <p:pull/>
        <p:sndAc>
          <p:stSnd>
            <p:snd r:embed="" name="微信消息.wav"/>
          </p:stSnd>
        </p:sndAc>
      </p:transition>
    </mc:Choice>
    <mc:Fallback>
      <p:transition spd="med">
        <p:pull/>
        <p:sndAc>
          <p:stSnd>
            <p:snd r:embed="rId3" name="微信消息.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par>
                                <p:cTn id="22" presetID="3"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linds(horizontal)">
                                      <p:cBhvr>
                                        <p:cTn id="37" dur="500"/>
                                        <p:tgtEl>
                                          <p:spTgt spid="27"/>
                                        </p:tgtEl>
                                      </p:cBhvr>
                                    </p:animEffect>
                                  </p:childTnLst>
                                </p:cTn>
                              </p:par>
                              <p:par>
                                <p:cTn id="38" presetID="3" presetClass="entr" presetSubtype="1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linds(horizontal)">
                                      <p:cBhvr>
                                        <p:cTn id="40" dur="500"/>
                                        <p:tgtEl>
                                          <p:spTgt spid="2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linds(horizontal)">
                                      <p:cBhvr>
                                        <p:cTn id="43" dur="500"/>
                                        <p:tgtEl>
                                          <p:spTgt spid="2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linds(horizontal)">
                                      <p:cBhvr>
                                        <p:cTn id="46" dur="500"/>
                                        <p:tgtEl>
                                          <p:spTgt spid="31"/>
                                        </p:tgtEl>
                                      </p:cBhvr>
                                    </p:animEffect>
                                  </p:childTnLst>
                                </p:cTn>
                              </p:par>
                              <p:par>
                                <p:cTn id="47" presetID="3" presetClass="entr" presetSubtype="1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linds(horizontal)">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strips(downLeft)">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linds(horizontal)">
                                      <p:cBhvr>
                                        <p:cTn id="59" dur="5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12"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strips(downLeft)">
                                      <p:cBhvr>
                                        <p:cTn id="64" dur="5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blinds(horizontal)">
                                      <p:cBhvr>
                                        <p:cTn id="69" dur="500"/>
                                        <p:tgtEl>
                                          <p:spTgt spid="47"/>
                                        </p:tgtEl>
                                      </p:cBhvr>
                                    </p:animEffect>
                                  </p:childTnLst>
                                </p:cTn>
                              </p:par>
                              <p:par>
                                <p:cTn id="70" presetID="3" presetClass="entr" presetSubtype="1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blinds(horizontal)">
                                      <p:cBhvr>
                                        <p:cTn id="72" dur="500"/>
                                        <p:tgtEl>
                                          <p:spTgt spid="51"/>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blinds(horizontal)">
                                      <p:cBhvr>
                                        <p:cTn id="75" dur="5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ntr" presetSubtype="12" fill="hold" nodeType="click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strips(downLeft)">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3" grpId="0" animBg="1"/>
      <p:bldP spid="16" grpId="0" animBg="1"/>
      <p:bldP spid="17" grpId="0" animBg="1"/>
      <p:bldP spid="19" grpId="0" animBg="1"/>
      <p:bldP spid="22" grpId="0" animBg="1"/>
      <p:bldP spid="27" grpId="0" animBg="1"/>
      <p:bldP spid="29" grpId="0" animBg="1"/>
      <p:bldP spid="31" grpId="0" animBg="1"/>
      <p:bldP spid="39" grpId="0" animBg="1"/>
      <p:bldP spid="47" grpId="0" animBg="1"/>
      <p:bldP spid="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71589"/>
            <a:ext cx="8229600" cy="3394472"/>
          </a:xfrm>
        </p:spPr>
        <p:txBody>
          <a:bodyPr/>
          <a:lstStyle/>
          <a:p>
            <a:endParaRPr lang="zh-CN" altLang="en-US" dirty="0"/>
          </a:p>
        </p:txBody>
      </p:sp>
      <p:grpSp>
        <p:nvGrpSpPr>
          <p:cNvPr id="4" name="组合 26"/>
          <p:cNvGrpSpPr/>
          <p:nvPr/>
        </p:nvGrpSpPr>
        <p:grpSpPr>
          <a:xfrm>
            <a:off x="428596" y="714363"/>
            <a:ext cx="1643075" cy="624449"/>
            <a:chOff x="714348" y="4357701"/>
            <a:chExt cx="1643075" cy="624449"/>
          </a:xfrm>
        </p:grpSpPr>
        <p:pic>
          <p:nvPicPr>
            <p:cNvPr id="5" name="图片 4" descr="印章"/>
            <p:cNvPicPr>
              <a:picLocks noChangeAspect="1"/>
            </p:cNvPicPr>
            <p:nvPr/>
          </p:nvPicPr>
          <p:blipFill>
            <a:blip r:embed="rId4" cstate="screen">
              <a:lum bright="10000" contrast="-30000"/>
            </a:blip>
            <a:stretch>
              <a:fillRect/>
            </a:stretch>
          </p:blipFill>
          <p:spPr>
            <a:xfrm rot="5400000">
              <a:off x="1152223" y="3919826"/>
              <a:ext cx="624449" cy="1500200"/>
            </a:xfrm>
            <a:prstGeom prst="rect">
              <a:avLst/>
            </a:prstGeom>
          </p:spPr>
        </p:pic>
        <p:sp>
          <p:nvSpPr>
            <p:cNvPr id="6" name="矩形 5"/>
            <p:cNvSpPr/>
            <p:nvPr/>
          </p:nvSpPr>
          <p:spPr>
            <a:xfrm>
              <a:off x="714348" y="4421995"/>
              <a:ext cx="1643075" cy="461665"/>
            </a:xfrm>
            <a:prstGeom prst="rect">
              <a:avLst/>
            </a:prstGeom>
          </p:spPr>
          <p:txBody>
            <a:bodyPr wrap="square">
              <a:spAutoFit/>
            </a:bodyPr>
            <a:lstStyle/>
            <a:p>
              <a:pPr lvl="0"/>
              <a:r>
                <a:rPr lang="zh-CN" altLang="en-US" sz="2400" b="1" dirty="0" smtClean="0">
                  <a:solidFill>
                    <a:prstClr val="black"/>
                  </a:solidFill>
                  <a:latin typeface="方正卡通简体" pitchFamily="65" charset="-122"/>
                  <a:ea typeface="方正卡通简体" pitchFamily="65" charset="-122"/>
                </a:rPr>
                <a:t>本课小结</a:t>
              </a:r>
              <a:endParaRPr lang="en-US" altLang="zh-CN" sz="2400" b="1" dirty="0" smtClean="0">
                <a:solidFill>
                  <a:prstClr val="black"/>
                </a:solidFill>
                <a:latin typeface="方正卡通简体" pitchFamily="65" charset="-122"/>
                <a:ea typeface="方正卡通简体" pitchFamily="65" charset="-122"/>
              </a:endParaRPr>
            </a:p>
          </p:txBody>
        </p:sp>
      </p:grpSp>
      <p:sp>
        <p:nvSpPr>
          <p:cNvPr id="7" name="文本框 4"/>
          <p:cNvSpPr txBox="1"/>
          <p:nvPr/>
        </p:nvSpPr>
        <p:spPr>
          <a:xfrm>
            <a:off x="2936537" y="1225285"/>
            <a:ext cx="1676060" cy="346249"/>
          </a:xfrm>
          <a:prstGeom prst="rect">
            <a:avLst/>
          </a:prstGeom>
          <a:noFill/>
        </p:spPr>
        <p:txBody>
          <a:bodyPr vert="horz" wrap="square" lIns="68580" tIns="34290" rIns="68580" bIns="34290" anchor="t">
            <a:spAutoFit/>
          </a:bodyPr>
          <a:lstStyle/>
          <a:p>
            <a:pPr algn="just" defTabSz="685800"/>
            <a:r>
              <a:rPr lang="zh-CN" altLang="en-US" dirty="0">
                <a:solidFill>
                  <a:schemeClr val="tx2">
                    <a:lumMod val="75000"/>
                  </a:schemeClr>
                </a:solidFill>
                <a:latin typeface="江西拙楷" pitchFamily="2" charset="-122"/>
                <a:ea typeface="江西拙楷" pitchFamily="2" charset="-122"/>
              </a:rPr>
              <a:t>九品中正制度</a:t>
            </a:r>
            <a:endParaRPr lang="ko-KR" altLang="en-US" dirty="0">
              <a:solidFill>
                <a:schemeClr val="tx2">
                  <a:lumMod val="75000"/>
                </a:schemeClr>
              </a:solidFill>
              <a:latin typeface="江西拙楷" pitchFamily="2" charset="-122"/>
              <a:ea typeface="黑体" panose="02010609060101010101" charset="-122"/>
            </a:endParaRPr>
          </a:p>
        </p:txBody>
      </p:sp>
      <p:sp>
        <p:nvSpPr>
          <p:cNvPr id="8" name="文本框 5"/>
          <p:cNvSpPr txBox="1"/>
          <p:nvPr/>
        </p:nvSpPr>
        <p:spPr>
          <a:xfrm>
            <a:off x="3996669" y="1570089"/>
            <a:ext cx="4308158" cy="1731243"/>
          </a:xfrm>
          <a:prstGeom prst="rect">
            <a:avLst/>
          </a:prstGeom>
          <a:noFill/>
        </p:spPr>
        <p:txBody>
          <a:bodyPr vert="horz" wrap="square" lIns="68580" tIns="34290" rIns="68580" bIns="34290" anchor="t">
            <a:spAutoFit/>
          </a:bodyPr>
          <a:lstStyle/>
          <a:p>
            <a:pPr algn="just" defTabSz="685800">
              <a:lnSpc>
                <a:spcPct val="120000"/>
              </a:lnSpc>
            </a:pPr>
            <a:r>
              <a:rPr dirty="0">
                <a:solidFill>
                  <a:schemeClr val="tx2">
                    <a:lumMod val="75000"/>
                  </a:schemeClr>
                </a:solidFill>
                <a:latin typeface="江西拙楷" pitchFamily="2" charset="-122"/>
                <a:ea typeface="江西拙楷" pitchFamily="2" charset="-122"/>
              </a:rPr>
              <a:t>隋文帝——分科考试</a:t>
            </a:r>
            <a:endParaRPr lang="ko-KR" altLang="en-US" dirty="0">
              <a:solidFill>
                <a:schemeClr val="tx2">
                  <a:lumMod val="75000"/>
                </a:schemeClr>
              </a:solidFill>
              <a:latin typeface="江西拙楷" pitchFamily="2" charset="-122"/>
              <a:ea typeface="黑体" panose="02010609060101010101" charset="-122"/>
            </a:endParaRPr>
          </a:p>
          <a:p>
            <a:pPr algn="just" defTabSz="685800">
              <a:lnSpc>
                <a:spcPct val="120000"/>
              </a:lnSpc>
            </a:pPr>
            <a:r>
              <a:rPr dirty="0">
                <a:solidFill>
                  <a:schemeClr val="tx2">
                    <a:lumMod val="75000"/>
                  </a:schemeClr>
                </a:solidFill>
                <a:latin typeface="江西拙楷" pitchFamily="2" charset="-122"/>
                <a:ea typeface="江西拙楷" pitchFamily="2" charset="-122"/>
              </a:rPr>
              <a:t>隋炀帝——始建进士科</a:t>
            </a:r>
            <a:endParaRPr lang="ko-KR" altLang="en-US" dirty="0">
              <a:solidFill>
                <a:schemeClr val="tx2">
                  <a:lumMod val="75000"/>
                </a:schemeClr>
              </a:solidFill>
              <a:latin typeface="江西拙楷" pitchFamily="2" charset="-122"/>
              <a:ea typeface="黑体" panose="02010609060101010101" charset="-122"/>
            </a:endParaRPr>
          </a:p>
          <a:p>
            <a:pPr algn="just" defTabSz="685800">
              <a:lnSpc>
                <a:spcPct val="120000"/>
              </a:lnSpc>
            </a:pPr>
            <a:r>
              <a:rPr dirty="0">
                <a:solidFill>
                  <a:schemeClr val="tx2">
                    <a:lumMod val="75000"/>
                  </a:schemeClr>
                </a:solidFill>
                <a:latin typeface="江西拙楷" pitchFamily="2" charset="-122"/>
                <a:ea typeface="江西拙楷" pitchFamily="2" charset="-122"/>
              </a:rPr>
              <a:t>唐太宗——增加科目，以进士和明经为主</a:t>
            </a:r>
            <a:endParaRPr lang="ko-KR" altLang="en-US" dirty="0">
              <a:solidFill>
                <a:schemeClr val="tx2">
                  <a:lumMod val="75000"/>
                </a:schemeClr>
              </a:solidFill>
              <a:latin typeface="江西拙楷" pitchFamily="2" charset="-122"/>
              <a:ea typeface="黑体" panose="02010609060101010101" charset="-122"/>
            </a:endParaRPr>
          </a:p>
          <a:p>
            <a:pPr algn="just" defTabSz="685800">
              <a:lnSpc>
                <a:spcPct val="120000"/>
              </a:lnSpc>
            </a:pPr>
            <a:r>
              <a:rPr dirty="0">
                <a:solidFill>
                  <a:schemeClr val="tx2">
                    <a:lumMod val="75000"/>
                  </a:schemeClr>
                </a:solidFill>
                <a:latin typeface="江西拙楷" pitchFamily="2" charset="-122"/>
                <a:ea typeface="江西拙楷" pitchFamily="2" charset="-122"/>
              </a:rPr>
              <a:t>武则天——首创武举和殿试</a:t>
            </a:r>
            <a:endParaRPr lang="ko-KR" altLang="en-US" dirty="0">
              <a:solidFill>
                <a:schemeClr val="tx2">
                  <a:lumMod val="75000"/>
                </a:schemeClr>
              </a:solidFill>
              <a:latin typeface="江西拙楷" pitchFamily="2" charset="-122"/>
              <a:ea typeface="黑体" panose="02010609060101010101" charset="-122"/>
            </a:endParaRPr>
          </a:p>
          <a:p>
            <a:pPr algn="just" defTabSz="685800">
              <a:lnSpc>
                <a:spcPct val="120000"/>
              </a:lnSpc>
            </a:pPr>
            <a:r>
              <a:rPr dirty="0">
                <a:solidFill>
                  <a:schemeClr val="tx2">
                    <a:lumMod val="75000"/>
                  </a:schemeClr>
                </a:solidFill>
                <a:latin typeface="江西拙楷" pitchFamily="2" charset="-122"/>
                <a:ea typeface="江西拙楷" pitchFamily="2" charset="-122"/>
              </a:rPr>
              <a:t>唐玄宗——任用高官主持考试</a:t>
            </a:r>
            <a:endParaRPr lang="ko-KR" altLang="en-US" dirty="0">
              <a:solidFill>
                <a:schemeClr val="tx2">
                  <a:lumMod val="75000"/>
                </a:schemeClr>
              </a:solidFill>
              <a:latin typeface="江西拙楷" pitchFamily="2" charset="-122"/>
              <a:ea typeface="黑体" panose="02010609060101010101" charset="-122"/>
            </a:endParaRPr>
          </a:p>
        </p:txBody>
      </p:sp>
      <p:sp>
        <p:nvSpPr>
          <p:cNvPr id="9" name="文本框 6"/>
          <p:cNvSpPr txBox="1"/>
          <p:nvPr/>
        </p:nvSpPr>
        <p:spPr>
          <a:xfrm>
            <a:off x="2932757" y="2262557"/>
            <a:ext cx="830997" cy="346249"/>
          </a:xfrm>
          <a:prstGeom prst="rect">
            <a:avLst/>
          </a:prstGeom>
          <a:noFill/>
        </p:spPr>
        <p:txBody>
          <a:bodyPr vert="horz" wrap="none" lIns="68580" tIns="34290" rIns="68580" bIns="34290" anchor="t">
            <a:spAutoFit/>
          </a:bodyPr>
          <a:lstStyle/>
          <a:p>
            <a:pPr algn="just" defTabSz="685800"/>
            <a:r>
              <a:rPr dirty="0">
                <a:solidFill>
                  <a:schemeClr val="tx2">
                    <a:lumMod val="75000"/>
                  </a:schemeClr>
                </a:solidFill>
                <a:latin typeface="江西拙楷" pitchFamily="2" charset="-122"/>
                <a:ea typeface="江西拙楷" pitchFamily="2" charset="-122"/>
              </a:rPr>
              <a:t>科举制</a:t>
            </a:r>
            <a:endParaRPr lang="ko-KR" altLang="en-US" dirty="0">
              <a:solidFill>
                <a:schemeClr val="tx2">
                  <a:lumMod val="75000"/>
                </a:schemeClr>
              </a:solidFill>
              <a:latin typeface="江西拙楷" pitchFamily="2" charset="-122"/>
              <a:ea typeface="黑体" panose="02010609060101010101" charset="-122"/>
            </a:endParaRPr>
          </a:p>
        </p:txBody>
      </p:sp>
      <p:sp>
        <p:nvSpPr>
          <p:cNvPr id="10" name="文本框 7"/>
          <p:cNvSpPr txBox="1"/>
          <p:nvPr/>
        </p:nvSpPr>
        <p:spPr>
          <a:xfrm>
            <a:off x="1571605" y="3300306"/>
            <a:ext cx="2910840" cy="346249"/>
          </a:xfrm>
          <a:prstGeom prst="rect">
            <a:avLst/>
          </a:prstGeom>
          <a:noFill/>
        </p:spPr>
        <p:txBody>
          <a:bodyPr vert="horz" wrap="square" lIns="68580" tIns="34290" rIns="68580" bIns="34290" anchor="t">
            <a:spAutoFit/>
          </a:bodyPr>
          <a:lstStyle/>
          <a:p>
            <a:pPr algn="just" defTabSz="685800"/>
            <a:r>
              <a:rPr dirty="0">
                <a:solidFill>
                  <a:schemeClr val="tx2">
                    <a:lumMod val="75000"/>
                  </a:schemeClr>
                </a:solidFill>
                <a:latin typeface="江西拙楷" pitchFamily="2" charset="-122"/>
                <a:ea typeface="江西拙楷" pitchFamily="2" charset="-122"/>
              </a:rPr>
              <a:t>中央官制——三省六部制</a:t>
            </a:r>
            <a:endParaRPr lang="ko-KR" altLang="en-US" dirty="0">
              <a:solidFill>
                <a:schemeClr val="tx2">
                  <a:lumMod val="75000"/>
                </a:schemeClr>
              </a:solidFill>
              <a:latin typeface="江西拙楷" pitchFamily="2" charset="-122"/>
              <a:ea typeface="黑体" panose="02010609060101010101" charset="-122"/>
            </a:endParaRPr>
          </a:p>
        </p:txBody>
      </p:sp>
      <p:sp>
        <p:nvSpPr>
          <p:cNvPr id="11" name="文本框 8"/>
          <p:cNvSpPr txBox="1"/>
          <p:nvPr/>
        </p:nvSpPr>
        <p:spPr>
          <a:xfrm>
            <a:off x="2752705" y="3719882"/>
            <a:ext cx="4246245" cy="1066446"/>
          </a:xfrm>
          <a:prstGeom prst="rect">
            <a:avLst/>
          </a:prstGeom>
          <a:noFill/>
        </p:spPr>
        <p:txBody>
          <a:bodyPr vert="horz" wrap="square" lIns="68580" tIns="34290" rIns="68580" bIns="34290" anchor="t">
            <a:spAutoFit/>
          </a:bodyPr>
          <a:lstStyle/>
          <a:p>
            <a:pPr algn="just" defTabSz="685800">
              <a:lnSpc>
                <a:spcPct val="120000"/>
              </a:lnSpc>
            </a:pPr>
            <a:r>
              <a:rPr dirty="0">
                <a:solidFill>
                  <a:schemeClr val="tx2">
                    <a:lumMod val="75000"/>
                  </a:schemeClr>
                </a:solidFill>
                <a:latin typeface="江西拙楷" pitchFamily="2" charset="-122"/>
                <a:ea typeface="江西拙楷" pitchFamily="2" charset="-122"/>
              </a:rPr>
              <a:t>租调制与均田令（魏晋南北朝时期）</a:t>
            </a:r>
            <a:endParaRPr lang="ko-KR" altLang="en-US" dirty="0">
              <a:solidFill>
                <a:schemeClr val="tx2">
                  <a:lumMod val="75000"/>
                </a:schemeClr>
              </a:solidFill>
              <a:latin typeface="江西拙楷" pitchFamily="2" charset="-122"/>
              <a:ea typeface="黑体" panose="02010609060101010101" charset="-122"/>
            </a:endParaRPr>
          </a:p>
          <a:p>
            <a:pPr algn="just" defTabSz="685800">
              <a:lnSpc>
                <a:spcPct val="120000"/>
              </a:lnSpc>
            </a:pPr>
            <a:r>
              <a:rPr dirty="0">
                <a:solidFill>
                  <a:schemeClr val="tx2">
                    <a:lumMod val="75000"/>
                  </a:schemeClr>
                </a:solidFill>
                <a:latin typeface="江西拙楷" pitchFamily="2" charset="-122"/>
                <a:ea typeface="江西拙楷" pitchFamily="2" charset="-122"/>
              </a:rPr>
              <a:t>租庸调制（唐朝初期）</a:t>
            </a:r>
            <a:endParaRPr lang="ko-KR" altLang="en-US" dirty="0">
              <a:solidFill>
                <a:schemeClr val="tx2">
                  <a:lumMod val="75000"/>
                </a:schemeClr>
              </a:solidFill>
              <a:latin typeface="江西拙楷" pitchFamily="2" charset="-122"/>
              <a:ea typeface="黑体" panose="02010609060101010101" charset="-122"/>
            </a:endParaRPr>
          </a:p>
          <a:p>
            <a:pPr algn="just" defTabSz="685800">
              <a:lnSpc>
                <a:spcPct val="120000"/>
              </a:lnSpc>
            </a:pPr>
            <a:r>
              <a:rPr dirty="0">
                <a:solidFill>
                  <a:schemeClr val="tx2">
                    <a:lumMod val="75000"/>
                  </a:schemeClr>
                </a:solidFill>
                <a:latin typeface="江西拙楷" pitchFamily="2" charset="-122"/>
                <a:ea typeface="江西拙楷" pitchFamily="2" charset="-122"/>
              </a:rPr>
              <a:t>两税法（唐朝中后期）</a:t>
            </a:r>
            <a:endParaRPr lang="ko-KR" altLang="en-US" dirty="0">
              <a:solidFill>
                <a:schemeClr val="tx2">
                  <a:lumMod val="75000"/>
                </a:schemeClr>
              </a:solidFill>
              <a:latin typeface="江西拙楷" pitchFamily="2" charset="-122"/>
              <a:ea typeface="黑体" panose="02010609060101010101" charset="-122"/>
            </a:endParaRPr>
          </a:p>
        </p:txBody>
      </p:sp>
      <p:sp>
        <p:nvSpPr>
          <p:cNvPr id="12" name="文本框 9"/>
          <p:cNvSpPr txBox="1"/>
          <p:nvPr/>
        </p:nvSpPr>
        <p:spPr>
          <a:xfrm>
            <a:off x="1571604" y="1747731"/>
            <a:ext cx="1364933" cy="346249"/>
          </a:xfrm>
          <a:prstGeom prst="rect">
            <a:avLst/>
          </a:prstGeom>
          <a:noFill/>
        </p:spPr>
        <p:txBody>
          <a:bodyPr vert="horz" wrap="square" lIns="68580" tIns="34290" rIns="68580" bIns="34290" anchor="t">
            <a:spAutoFit/>
          </a:bodyPr>
          <a:lstStyle/>
          <a:p>
            <a:pPr algn="just" defTabSz="685800"/>
            <a:r>
              <a:rPr dirty="0">
                <a:solidFill>
                  <a:schemeClr val="tx2">
                    <a:lumMod val="75000"/>
                  </a:schemeClr>
                </a:solidFill>
                <a:latin typeface="江西拙楷" pitchFamily="2" charset="-122"/>
                <a:ea typeface="江西拙楷" pitchFamily="2" charset="-122"/>
              </a:rPr>
              <a:t>选官制度</a:t>
            </a:r>
            <a:endParaRPr lang="ko-KR" altLang="en-US" dirty="0">
              <a:solidFill>
                <a:schemeClr val="tx2">
                  <a:lumMod val="75000"/>
                </a:schemeClr>
              </a:solidFill>
              <a:latin typeface="江西拙楷" pitchFamily="2" charset="-122"/>
              <a:ea typeface="黑体" panose="02010609060101010101" charset="-122"/>
            </a:endParaRPr>
          </a:p>
        </p:txBody>
      </p:sp>
      <p:sp>
        <p:nvSpPr>
          <p:cNvPr id="13" name="文本框 10"/>
          <p:cNvSpPr txBox="1"/>
          <p:nvPr/>
        </p:nvSpPr>
        <p:spPr>
          <a:xfrm>
            <a:off x="1571604" y="4079927"/>
            <a:ext cx="1364933" cy="346249"/>
          </a:xfrm>
          <a:prstGeom prst="rect">
            <a:avLst/>
          </a:prstGeom>
          <a:noFill/>
        </p:spPr>
        <p:txBody>
          <a:bodyPr vert="horz" wrap="square" lIns="68580" tIns="34290" rIns="68580" bIns="34290" anchor="t">
            <a:spAutoFit/>
          </a:bodyPr>
          <a:lstStyle/>
          <a:p>
            <a:pPr algn="just" defTabSz="685800"/>
            <a:r>
              <a:rPr dirty="0">
                <a:solidFill>
                  <a:schemeClr val="tx2">
                    <a:lumMod val="75000"/>
                  </a:schemeClr>
                </a:solidFill>
                <a:latin typeface="江西拙楷" pitchFamily="2" charset="-122"/>
                <a:ea typeface="江西拙楷" pitchFamily="2" charset="-122"/>
              </a:rPr>
              <a:t>赋税制度</a:t>
            </a:r>
            <a:endParaRPr lang="ko-KR" altLang="en-US" dirty="0">
              <a:solidFill>
                <a:schemeClr val="tx2">
                  <a:lumMod val="75000"/>
                </a:schemeClr>
              </a:solidFill>
              <a:latin typeface="江西拙楷" pitchFamily="2" charset="-122"/>
              <a:ea typeface="黑体" panose="02010609060101010101" charset="-122"/>
            </a:endParaRPr>
          </a:p>
        </p:txBody>
      </p:sp>
      <p:sp>
        <p:nvSpPr>
          <p:cNvPr id="14" name="形状 41"/>
          <p:cNvSpPr/>
          <p:nvPr/>
        </p:nvSpPr>
        <p:spPr>
          <a:xfrm>
            <a:off x="3820933" y="1756303"/>
            <a:ext cx="123825" cy="1358265"/>
          </a:xfrm>
          <a:prstGeom prst="leftBrace">
            <a:avLst>
              <a:gd name="adj1" fmla="val 111583"/>
              <a:gd name="adj2" fmla="val 50000"/>
            </a:avLst>
          </a:prstGeom>
          <a:ln w="25400" cap="flat" cmpd="sng">
            <a:solidFill>
              <a:schemeClr val="tx1">
                <a:alpha val="100000"/>
              </a:schemeClr>
            </a:solidFill>
            <a:prstDash val="soli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anchor="ctr">
            <a:noAutofit/>
          </a:bodyPr>
          <a:lstStyle/>
          <a:p>
            <a:pPr algn="ctr" defTabSz="685800"/>
            <a:endParaRPr lang="ko-KR" altLang="en-US" dirty="0">
              <a:solidFill>
                <a:schemeClr val="tx2">
                  <a:lumMod val="75000"/>
                </a:schemeClr>
              </a:solidFill>
              <a:latin typeface="江西拙楷" pitchFamily="2" charset="-122"/>
              <a:ea typeface="微软雅黑" panose="020B0503020204020204" charset="-122"/>
            </a:endParaRPr>
          </a:p>
        </p:txBody>
      </p:sp>
      <p:sp>
        <p:nvSpPr>
          <p:cNvPr id="15" name="形状 42"/>
          <p:cNvSpPr/>
          <p:nvPr/>
        </p:nvSpPr>
        <p:spPr>
          <a:xfrm>
            <a:off x="2752705" y="1387210"/>
            <a:ext cx="124301" cy="1066324"/>
          </a:xfrm>
          <a:prstGeom prst="leftBrace">
            <a:avLst>
              <a:gd name="adj1" fmla="val 111583"/>
              <a:gd name="adj2" fmla="val 50000"/>
            </a:avLst>
          </a:prstGeom>
          <a:ln w="25400" cap="flat" cmpd="sng">
            <a:solidFill>
              <a:schemeClr val="tx1">
                <a:alpha val="100000"/>
              </a:schemeClr>
            </a:solidFill>
            <a:prstDash val="soli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anchor="ctr">
            <a:noAutofit/>
          </a:bodyPr>
          <a:lstStyle/>
          <a:p>
            <a:pPr algn="ctr" defTabSz="685800"/>
            <a:endParaRPr lang="ko-KR" altLang="en-US" dirty="0">
              <a:solidFill>
                <a:schemeClr val="tx2">
                  <a:lumMod val="75000"/>
                </a:schemeClr>
              </a:solidFill>
              <a:latin typeface="江西拙楷" pitchFamily="2" charset="-122"/>
              <a:ea typeface="微软雅黑" panose="020B0503020204020204" charset="-122"/>
            </a:endParaRPr>
          </a:p>
        </p:txBody>
      </p:sp>
      <p:sp>
        <p:nvSpPr>
          <p:cNvPr id="16" name="形状 43"/>
          <p:cNvSpPr/>
          <p:nvPr/>
        </p:nvSpPr>
        <p:spPr>
          <a:xfrm>
            <a:off x="2628880" y="3842754"/>
            <a:ext cx="124301" cy="820103"/>
          </a:xfrm>
          <a:prstGeom prst="leftBrace">
            <a:avLst>
              <a:gd name="adj1" fmla="val 111538"/>
              <a:gd name="adj2" fmla="val 50000"/>
            </a:avLst>
          </a:prstGeom>
          <a:ln w="25400" cap="flat" cmpd="sng">
            <a:solidFill>
              <a:schemeClr val="tx1">
                <a:alpha val="100000"/>
              </a:schemeClr>
            </a:solidFill>
            <a:prstDash val="soli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anchor="ctr">
            <a:noAutofit/>
          </a:bodyPr>
          <a:lstStyle/>
          <a:p>
            <a:pPr algn="ctr" defTabSz="685800"/>
            <a:endParaRPr lang="ko-KR" altLang="en-US" dirty="0">
              <a:solidFill>
                <a:schemeClr val="tx2">
                  <a:lumMod val="75000"/>
                </a:schemeClr>
              </a:solidFill>
              <a:latin typeface="江西拙楷" pitchFamily="2" charset="-122"/>
              <a:ea typeface="微软雅黑" panose="020B0503020204020204" charset="-122"/>
            </a:endParaRPr>
          </a:p>
        </p:txBody>
      </p:sp>
      <p:sp>
        <p:nvSpPr>
          <p:cNvPr id="17" name="文本框 3"/>
          <p:cNvSpPr txBox="1"/>
          <p:nvPr/>
        </p:nvSpPr>
        <p:spPr>
          <a:xfrm>
            <a:off x="928662" y="1285866"/>
            <a:ext cx="500066" cy="3762568"/>
          </a:xfrm>
          <a:prstGeom prst="rect">
            <a:avLst/>
          </a:prstGeom>
          <a:noFill/>
        </p:spPr>
        <p:txBody>
          <a:bodyPr vert="horz" wrap="square" lIns="68580" tIns="34290" rIns="68580" bIns="34290" anchor="t">
            <a:spAutoFit/>
          </a:bodyPr>
          <a:lstStyle/>
          <a:p>
            <a:pPr algn="ctr" defTabSz="685800"/>
            <a:r>
              <a:rPr lang="zh-CN" altLang="en-US" sz="2400" b="1" dirty="0">
                <a:solidFill>
                  <a:schemeClr val="tx2">
                    <a:lumMod val="75000"/>
                  </a:schemeClr>
                </a:solidFill>
                <a:latin typeface="江西拙楷" pitchFamily="2" charset="-122"/>
                <a:ea typeface="江西拙楷" pitchFamily="2" charset="-122"/>
              </a:rPr>
              <a:t>隋唐制度的变化与创新</a:t>
            </a:r>
            <a:endParaRPr lang="ko-KR" altLang="en-US" sz="2400" b="1" dirty="0">
              <a:solidFill>
                <a:schemeClr val="tx2">
                  <a:lumMod val="75000"/>
                </a:schemeClr>
              </a:solidFill>
              <a:latin typeface="江西拙楷" pitchFamily="2" charset="-122"/>
              <a:ea typeface="黑体" panose="02010609060101010101" charset="-122"/>
            </a:endParaRPr>
          </a:p>
        </p:txBody>
      </p:sp>
      <p:pic>
        <p:nvPicPr>
          <p:cNvPr id="18" name="Picture 2" descr="C:\Users\Administrator\Desktop\所需图片\第6课 隋唐\微信图片_20200724163005_副本.jpg"/>
          <p:cNvPicPr>
            <a:picLocks noChangeAspect="1" noChangeArrowheads="1"/>
          </p:cNvPicPr>
          <p:nvPr/>
        </p:nvPicPr>
        <p:blipFill>
          <a:blip r:embed="rId5" cstate="print">
            <a:clrChange>
              <a:clrFrom>
                <a:srgbClr val="FFFFFF"/>
              </a:clrFrom>
              <a:clrTo>
                <a:srgbClr val="FFFFFF">
                  <a:alpha val="0"/>
                </a:srgbClr>
              </a:clrTo>
            </a:clrChange>
          </a:blip>
          <a:srcRect t="78147" r="64063"/>
          <a:stretch>
            <a:fillRect/>
          </a:stretch>
        </p:blipFill>
        <p:spPr bwMode="auto">
          <a:xfrm rot="16503317">
            <a:off x="6548329" y="3138559"/>
            <a:ext cx="2739342" cy="2219251"/>
          </a:xfrm>
          <a:prstGeom prst="rect">
            <a:avLst/>
          </a:prstGeom>
          <a:noFill/>
        </p:spPr>
      </p:pic>
      <p:pic>
        <p:nvPicPr>
          <p:cNvPr id="19" name="Picture 2" descr="C:\Users\Administrator\Desktop\所需图片\330388001592635641_副本.jpg"/>
          <p:cNvPicPr>
            <a:picLocks noChangeAspect="1" noChangeArrowheads="1"/>
          </p:cNvPicPr>
          <p:nvPr/>
        </p:nvPicPr>
        <p:blipFill>
          <a:blip r:embed="rId6" cstate="print">
            <a:clrChange>
              <a:clrFrom>
                <a:srgbClr val="F5F7F4"/>
              </a:clrFrom>
              <a:clrTo>
                <a:srgbClr val="F5F7F4">
                  <a:alpha val="0"/>
                </a:srgbClr>
              </a:clrTo>
            </a:clrChange>
          </a:blip>
          <a:srcRect/>
          <a:stretch>
            <a:fillRect/>
          </a:stretch>
        </p:blipFill>
        <p:spPr bwMode="auto">
          <a:xfrm>
            <a:off x="8360280" y="4286262"/>
            <a:ext cx="783720" cy="785800"/>
          </a:xfrm>
          <a:prstGeom prst="rect">
            <a:avLst/>
          </a:prstGeom>
          <a:noFill/>
        </p:spPr>
      </p:pic>
      <p:pic>
        <p:nvPicPr>
          <p:cNvPr id="20" name="图片 19" descr="图片6"/>
          <p:cNvPicPr>
            <a:picLocks noChangeAspect="1"/>
          </p:cNvPicPr>
          <p:nvPr>
            <p:custDataLst>
              <p:tags r:id="rId1"/>
            </p:custDataLst>
          </p:nvPr>
        </p:nvPicPr>
        <p:blipFill>
          <a:blip r:embed="rId7" cstate="print">
            <a:clrChange>
              <a:clrFrom>
                <a:srgbClr val="FFFFFF"/>
              </a:clrFrom>
              <a:clrTo>
                <a:srgbClr val="FFFFFF">
                  <a:alpha val="0"/>
                </a:srgbClr>
              </a:clrTo>
            </a:clrChange>
          </a:blip>
          <a:srcRect l="3425" t="30588" r="47347" b="39251"/>
          <a:stretch>
            <a:fillRect/>
          </a:stretch>
        </p:blipFill>
        <p:spPr>
          <a:xfrm>
            <a:off x="1928794" y="85708"/>
            <a:ext cx="5286412" cy="1057282"/>
          </a:xfrm>
          <a:prstGeom prst="rect">
            <a:avLst/>
          </a:prstGeom>
          <a:ln>
            <a:noFill/>
          </a:ln>
        </p:spPr>
      </p:pic>
      <p:grpSp>
        <p:nvGrpSpPr>
          <p:cNvPr id="21" name="组合 26"/>
          <p:cNvGrpSpPr/>
          <p:nvPr/>
        </p:nvGrpSpPr>
        <p:grpSpPr>
          <a:xfrm>
            <a:off x="428595" y="142858"/>
            <a:ext cx="1643075" cy="624449"/>
            <a:chOff x="714348" y="4357701"/>
            <a:chExt cx="1643075" cy="624449"/>
          </a:xfrm>
        </p:grpSpPr>
        <p:pic>
          <p:nvPicPr>
            <p:cNvPr id="22" name="图片 21" descr="印章"/>
            <p:cNvPicPr>
              <a:picLocks noChangeAspect="1"/>
            </p:cNvPicPr>
            <p:nvPr/>
          </p:nvPicPr>
          <p:blipFill>
            <a:blip r:embed="rId4" cstate="screen">
              <a:lum bright="10000" contrast="-30000"/>
            </a:blip>
            <a:stretch>
              <a:fillRect/>
            </a:stretch>
          </p:blipFill>
          <p:spPr>
            <a:xfrm rot="5400000">
              <a:off x="1152223" y="3919826"/>
              <a:ext cx="624449" cy="1500200"/>
            </a:xfrm>
            <a:prstGeom prst="rect">
              <a:avLst/>
            </a:prstGeom>
          </p:spPr>
        </p:pic>
        <p:sp>
          <p:nvSpPr>
            <p:cNvPr id="23" name="矩形 22"/>
            <p:cNvSpPr/>
            <p:nvPr/>
          </p:nvSpPr>
          <p:spPr>
            <a:xfrm>
              <a:off x="714348" y="4421995"/>
              <a:ext cx="1643075" cy="461665"/>
            </a:xfrm>
            <a:prstGeom prst="rect">
              <a:avLst/>
            </a:prstGeom>
          </p:spPr>
          <p:txBody>
            <a:bodyPr wrap="square">
              <a:spAutoFit/>
            </a:bodyPr>
            <a:lstStyle/>
            <a:p>
              <a:pPr lvl="0"/>
              <a:r>
                <a:rPr lang="zh-CN" altLang="en-US" sz="2400" b="1" dirty="0" smtClean="0">
                  <a:solidFill>
                    <a:prstClr val="black"/>
                  </a:solidFill>
                  <a:latin typeface="方正卡通简体" pitchFamily="65" charset="-122"/>
                  <a:ea typeface="方正卡通简体" pitchFamily="65" charset="-122"/>
                </a:rPr>
                <a:t>时空坐标</a:t>
              </a:r>
              <a:endParaRPr lang="en-US" altLang="zh-CN" sz="2400" b="1" dirty="0" smtClean="0">
                <a:solidFill>
                  <a:prstClr val="black"/>
                </a:solidFill>
                <a:latin typeface="方正卡通简体" pitchFamily="65" charset="-122"/>
                <a:ea typeface="方正卡通简体" pitchFamily="65" charset="-122"/>
              </a:endParaRPr>
            </a:p>
          </p:txBody>
        </p:sp>
      </p:grpSp>
      <p:sp>
        <p:nvSpPr>
          <p:cNvPr id="24" name="椭圆 23"/>
          <p:cNvSpPr/>
          <p:nvPr/>
        </p:nvSpPr>
        <p:spPr>
          <a:xfrm>
            <a:off x="714348" y="3143254"/>
            <a:ext cx="928694" cy="7143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714348" y="4214824"/>
            <a:ext cx="928694" cy="7143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57158" y="1643056"/>
            <a:ext cx="571504" cy="2977738"/>
          </a:xfrm>
          <a:prstGeom prst="rect">
            <a:avLst/>
          </a:prstGeom>
          <a:solidFill>
            <a:srgbClr val="FF3300"/>
          </a:solidFill>
          <a:ln w="9525">
            <a:noFill/>
          </a:ln>
          <a:effectLst>
            <a:outerShdw blurRad="50800" dist="38100" dir="5400000" algn="t" rotWithShape="0">
              <a:prstClr val="black">
                <a:alpha val="40000"/>
              </a:prstClr>
            </a:outerShdw>
            <a:softEdge rad="127000"/>
          </a:effectLst>
        </p:spPr>
        <p:txBody>
          <a:bodyPr wrap="square" lIns="68580" tIns="34290" rIns="68580" bIns="34290">
            <a:spAutoFit/>
          </a:bodyPr>
          <a:lstStyle/>
          <a:p>
            <a:pPr algn="ctr" defTabSz="685800" eaLnBrk="0" fontAlgn="base" hangingPunct="0">
              <a:spcBef>
                <a:spcPct val="50000"/>
              </a:spcBef>
              <a:spcAft>
                <a:spcPct val="0"/>
              </a:spcAft>
              <a:buClr>
                <a:schemeClr val="bg1"/>
              </a:buClr>
            </a:pPr>
            <a:r>
              <a:rPr lang="zh-CN" altLang="en-US" sz="2100" b="1" noProof="1" smtClean="0">
                <a:solidFill>
                  <a:schemeClr val="bg1"/>
                </a:solidFill>
                <a:effectLst>
                  <a:outerShdw blurRad="38100" dist="38100" dir="2700000">
                    <a:srgbClr val="000000"/>
                  </a:outerShdw>
                </a:effectLst>
                <a:latin typeface="江西拙楷" pitchFamily="2" charset="-122"/>
                <a:ea typeface="江西拙楷" pitchFamily="2" charset="-122"/>
              </a:rPr>
              <a:t>封建制度进一步发展</a:t>
            </a:r>
            <a:endParaRPr lang="zh-CN" altLang="en-US" sz="2100" b="1" noProof="1">
              <a:solidFill>
                <a:schemeClr val="bg1"/>
              </a:solidFill>
              <a:effectLst>
                <a:outerShdw blurRad="38100" dist="38100" dir="2700000">
                  <a:srgbClr val="000000"/>
                </a:outerShdw>
              </a:effectLst>
              <a:latin typeface="江西拙楷" pitchFamily="2" charset="-122"/>
              <a:ea typeface="江西拙楷" pitchFamily="2" charset="-122"/>
            </a:endParaRPr>
          </a:p>
        </p:txBody>
      </p:sp>
      <p:pic>
        <p:nvPicPr>
          <p:cNvPr id="2050" name="Picture 2"/>
          <p:cNvPicPr>
            <a:picLocks noChangeAspect="1" noChangeArrowheads="1"/>
          </p:cNvPicPr>
          <p:nvPr/>
        </p:nvPicPr>
        <p:blipFill>
          <a:blip r:embed="rId8" cstate="print">
            <a:lum bright="10000" contrast="10000"/>
          </a:blip>
          <a:srcRect l="10416" t="38281" r="10416" b="27344"/>
          <a:stretch>
            <a:fillRect/>
          </a:stretch>
        </p:blipFill>
        <p:spPr bwMode="auto">
          <a:xfrm>
            <a:off x="6182570" y="214296"/>
            <a:ext cx="2961430" cy="1714512"/>
          </a:xfrm>
          <a:prstGeom prst="rect">
            <a:avLst/>
          </a:prstGeom>
          <a:ln>
            <a:noFill/>
          </a:ln>
          <a:effectLst>
            <a:softEdge rad="112500"/>
          </a:effectLst>
        </p:spPr>
      </p:pic>
      <p:pic>
        <p:nvPicPr>
          <p:cNvPr id="2051" name="Picture 3"/>
          <p:cNvPicPr>
            <a:picLocks noChangeAspect="1" noChangeArrowheads="1"/>
          </p:cNvPicPr>
          <p:nvPr/>
        </p:nvPicPr>
        <p:blipFill>
          <a:blip r:embed="rId9" cstate="print">
            <a:lum bright="10000" contrast="10000"/>
          </a:blip>
          <a:srcRect l="2083" t="45312" r="5208" b="17187"/>
          <a:stretch>
            <a:fillRect/>
          </a:stretch>
        </p:blipFill>
        <p:spPr bwMode="auto">
          <a:xfrm>
            <a:off x="6286512" y="1857370"/>
            <a:ext cx="2857488" cy="1541118"/>
          </a:xfrm>
          <a:prstGeom prst="rect">
            <a:avLst/>
          </a:prstGeom>
          <a:ln>
            <a:noFill/>
          </a:ln>
          <a:effectLst>
            <a:softEdge rad="112500"/>
          </a:effectLst>
        </p:spPr>
      </p:pic>
      <p:pic>
        <p:nvPicPr>
          <p:cNvPr id="2052" name="Picture 4"/>
          <p:cNvPicPr>
            <a:picLocks noChangeAspect="1" noChangeArrowheads="1"/>
          </p:cNvPicPr>
          <p:nvPr/>
        </p:nvPicPr>
        <p:blipFill>
          <a:blip r:embed="rId10" cstate="print">
            <a:lum bright="10000" contrast="10000"/>
          </a:blip>
          <a:srcRect l="11458" t="41406" r="7291" b="14062"/>
          <a:stretch>
            <a:fillRect/>
          </a:stretch>
        </p:blipFill>
        <p:spPr bwMode="auto">
          <a:xfrm>
            <a:off x="6215074" y="3214692"/>
            <a:ext cx="2928926" cy="2035960"/>
          </a:xfrm>
          <a:prstGeom prst="rect">
            <a:avLst/>
          </a:prstGeom>
          <a:ln>
            <a:noFill/>
          </a:ln>
          <a:effectLst>
            <a:softEdge rad="112500"/>
          </a:effectLst>
        </p:spPr>
      </p:pic>
    </p:spTree>
  </p:cSld>
  <p:clrMapOvr>
    <a:masterClrMapping/>
  </p:clrMapOvr>
  <mc:AlternateContent xmlns:mc="http://schemas.openxmlformats.org/markup-compatibility/2006">
    <mc:Choice xmlns="" xmlns:p14="http://schemas.microsoft.com/office/powerpoint/2010/main" Requires="p14">
      <p:transition spd="med" p14:dur="750">
        <p:pull/>
        <p:sndAc>
          <p:stSnd>
            <p:snd r:embed="" name="微信消息.wav"/>
          </p:stSnd>
        </p:sndAc>
      </p:transition>
    </mc:Choice>
    <mc:Fallback>
      <p:transition spd="med">
        <p:pull/>
        <p:sndAc>
          <p:stSnd>
            <p:snd r:embed="rId3" name="微信消息.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linds(horizontal)">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linds(horizontal)">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2214546" y="571488"/>
            <a:ext cx="3429025" cy="503003"/>
            <a:chOff x="6572264" y="928677"/>
            <a:chExt cx="3429025" cy="558892"/>
          </a:xfrm>
        </p:grpSpPr>
        <p:pic>
          <p:nvPicPr>
            <p:cNvPr id="4" name="图片 3" descr="印章"/>
            <p:cNvPicPr>
              <a:picLocks noChangeAspect="1"/>
            </p:cNvPicPr>
            <p:nvPr/>
          </p:nvPicPr>
          <p:blipFill>
            <a:blip r:embed="rId2" cstate="screen">
              <a:lum bright="10000" contrast="-30000"/>
            </a:blip>
            <a:stretch>
              <a:fillRect/>
            </a:stretch>
          </p:blipFill>
          <p:spPr>
            <a:xfrm rot="5400000">
              <a:off x="8007331" y="-506390"/>
              <a:ext cx="558892" cy="3429025"/>
            </a:xfrm>
            <a:prstGeom prst="rect">
              <a:avLst/>
            </a:prstGeom>
          </p:spPr>
        </p:pic>
        <p:sp>
          <p:nvSpPr>
            <p:cNvPr id="5" name="矩形 4"/>
            <p:cNvSpPr/>
            <p:nvPr/>
          </p:nvSpPr>
          <p:spPr>
            <a:xfrm>
              <a:off x="6715140" y="967075"/>
              <a:ext cx="2969083" cy="512961"/>
            </a:xfrm>
            <a:prstGeom prst="rect">
              <a:avLst/>
            </a:prstGeom>
          </p:spPr>
          <p:txBody>
            <a:bodyPr wrap="none">
              <a:spAutoFit/>
            </a:bodyPr>
            <a:lstStyle/>
            <a:p>
              <a:pPr algn="l" rtl="0"/>
              <a:r>
                <a:rPr lang="zh-CN" altLang="en-US" sz="2400" b="1" kern="1200" dirty="0">
                  <a:solidFill>
                    <a:prstClr val="black"/>
                  </a:solidFill>
                  <a:latin typeface="方正卡通简体" pitchFamily="65" charset="-122"/>
                  <a:ea typeface="方正卡通简体" pitchFamily="65" charset="-122"/>
                  <a:cs typeface="+mn-cs"/>
                </a:rPr>
                <a:t>预习检测：一画三思</a:t>
              </a:r>
              <a:endParaRPr lang="en-US" altLang="zh-CN" sz="2400" b="1" kern="1200" dirty="0">
                <a:solidFill>
                  <a:prstClr val="black"/>
                </a:solidFill>
                <a:latin typeface="方正卡通简体" pitchFamily="65" charset="-122"/>
                <a:ea typeface="方正卡通简体" pitchFamily="65" charset="-122"/>
                <a:cs typeface="+mn-cs"/>
              </a:endParaRPr>
            </a:p>
          </p:txBody>
        </p:sp>
      </p:grpSp>
      <p:grpSp>
        <p:nvGrpSpPr>
          <p:cNvPr id="3" name="组合 18"/>
          <p:cNvGrpSpPr/>
          <p:nvPr/>
        </p:nvGrpSpPr>
        <p:grpSpPr>
          <a:xfrm>
            <a:off x="2428860" y="1285866"/>
            <a:ext cx="5143536" cy="1264920"/>
            <a:chOff x="1785918" y="2928940"/>
            <a:chExt cx="5143536" cy="1264920"/>
          </a:xfrm>
        </p:grpSpPr>
        <p:sp>
          <p:nvSpPr>
            <p:cNvPr id="6" name="TextBox 5"/>
            <p:cNvSpPr txBox="1"/>
            <p:nvPr/>
          </p:nvSpPr>
          <p:spPr>
            <a:xfrm>
              <a:off x="3428992" y="2967341"/>
              <a:ext cx="3500462" cy="461665"/>
            </a:xfrm>
            <a:prstGeom prst="rect">
              <a:avLst/>
            </a:prstGeom>
            <a:noFill/>
          </p:spPr>
          <p:txBody>
            <a:bodyPr wrap="square" rtlCol="0">
              <a:spAutoFit/>
            </a:bodyPr>
            <a:lstStyle/>
            <a:p>
              <a:pPr algn="l" rtl="0"/>
              <a:r>
                <a:rPr lang="zh-CN" altLang="en-US" sz="2400" b="1" kern="1200" dirty="0">
                  <a:solidFill>
                    <a:prstClr val="black"/>
                  </a:solidFill>
                  <a:latin typeface="仿宋" pitchFamily="49" charset="-122"/>
                  <a:ea typeface="仿宋" pitchFamily="49" charset="-122"/>
                  <a:cs typeface="+mn-cs"/>
                </a:rPr>
                <a:t>时空坐标（时间轴）</a:t>
              </a:r>
            </a:p>
          </p:txBody>
        </p:sp>
        <p:grpSp>
          <p:nvGrpSpPr>
            <p:cNvPr id="7" name="组合 17"/>
            <p:cNvGrpSpPr/>
            <p:nvPr/>
          </p:nvGrpSpPr>
          <p:grpSpPr>
            <a:xfrm>
              <a:off x="1785918" y="2928940"/>
              <a:ext cx="4357718" cy="1264920"/>
              <a:chOff x="1785918" y="3000378"/>
              <a:chExt cx="4000528" cy="1264920"/>
            </a:xfrm>
          </p:grpSpPr>
          <p:sp>
            <p:nvSpPr>
              <p:cNvPr id="9" name="任意多边形 8"/>
              <p:cNvSpPr/>
              <p:nvPr/>
            </p:nvSpPr>
            <p:spPr>
              <a:xfrm>
                <a:off x="1785918" y="3000378"/>
                <a:ext cx="4000528" cy="1264920"/>
              </a:xfrm>
              <a:custGeom>
                <a:avLst/>
                <a:gdLst>
                  <a:gd name="connsiteX0" fmla="*/ 58420 w 5969000"/>
                  <a:gd name="connsiteY0" fmla="*/ 0 h 1264920"/>
                  <a:gd name="connsiteX1" fmla="*/ 58420 w 5969000"/>
                  <a:gd name="connsiteY1" fmla="*/ 502920 h 1264920"/>
                  <a:gd name="connsiteX2" fmla="*/ 408940 w 5969000"/>
                  <a:gd name="connsiteY2" fmla="*/ 579120 h 1264920"/>
                  <a:gd name="connsiteX3" fmla="*/ 988060 w 5969000"/>
                  <a:gd name="connsiteY3" fmla="*/ 563880 h 1264920"/>
                  <a:gd name="connsiteX4" fmla="*/ 4737100 w 5969000"/>
                  <a:gd name="connsiteY4" fmla="*/ 548640 h 1264920"/>
                  <a:gd name="connsiteX5" fmla="*/ 5742940 w 5969000"/>
                  <a:gd name="connsiteY5" fmla="*/ 548640 h 1264920"/>
                  <a:gd name="connsiteX6" fmla="*/ 5941060 w 5969000"/>
                  <a:gd name="connsiteY6" fmla="*/ 731520 h 1264920"/>
                  <a:gd name="connsiteX7" fmla="*/ 5910580 w 5969000"/>
                  <a:gd name="connsiteY7" fmla="*/ 1264920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9000" h="1264920">
                    <a:moveTo>
                      <a:pt x="58420" y="0"/>
                    </a:moveTo>
                    <a:cubicBezTo>
                      <a:pt x="29210" y="203200"/>
                      <a:pt x="0" y="406400"/>
                      <a:pt x="58420" y="502920"/>
                    </a:cubicBezTo>
                    <a:cubicBezTo>
                      <a:pt x="116840" y="599440"/>
                      <a:pt x="254000" y="568960"/>
                      <a:pt x="408940" y="579120"/>
                    </a:cubicBezTo>
                    <a:cubicBezTo>
                      <a:pt x="563880" y="589280"/>
                      <a:pt x="988060" y="563880"/>
                      <a:pt x="988060" y="563880"/>
                    </a:cubicBezTo>
                    <a:lnTo>
                      <a:pt x="4737100" y="548640"/>
                    </a:lnTo>
                    <a:cubicBezTo>
                      <a:pt x="5529580" y="546100"/>
                      <a:pt x="5542280" y="518160"/>
                      <a:pt x="5742940" y="548640"/>
                    </a:cubicBezTo>
                    <a:cubicBezTo>
                      <a:pt x="5943600" y="579120"/>
                      <a:pt x="5913120" y="612140"/>
                      <a:pt x="5941060" y="731520"/>
                    </a:cubicBezTo>
                    <a:cubicBezTo>
                      <a:pt x="5969000" y="850900"/>
                      <a:pt x="5939790" y="1057910"/>
                      <a:pt x="5910580" y="1264920"/>
                    </a:cubicBezTo>
                  </a:path>
                </a:pathLst>
              </a:cu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zh-CN" altLang="en-US" kern="1200">
                  <a:solidFill>
                    <a:prstClr val="black"/>
                  </a:solidFill>
                  <a:latin typeface="Calibri"/>
                  <a:ea typeface="宋体"/>
                  <a:cs typeface="+mn-cs"/>
                </a:endParaRPr>
              </a:p>
            </p:txBody>
          </p:sp>
          <p:sp>
            <p:nvSpPr>
              <p:cNvPr id="10" name="TextBox 9"/>
              <p:cNvSpPr txBox="1"/>
              <p:nvPr/>
            </p:nvSpPr>
            <p:spPr>
              <a:xfrm>
                <a:off x="2071670" y="3000378"/>
                <a:ext cx="785818" cy="369332"/>
              </a:xfrm>
              <a:prstGeom prst="rect">
                <a:avLst/>
              </a:prstGeom>
              <a:noFill/>
            </p:spPr>
            <p:txBody>
              <a:bodyPr wrap="square" rtlCol="0">
                <a:spAutoFit/>
              </a:bodyPr>
              <a:lstStyle/>
              <a:p>
                <a:pPr algn="l" rtl="0"/>
                <a:r>
                  <a:rPr lang="zh-CN" altLang="en-US" b="1" kern="1200" dirty="0">
                    <a:solidFill>
                      <a:srgbClr val="C00000"/>
                    </a:solidFill>
                    <a:latin typeface="方正卡通简体" pitchFamily="65" charset="-122"/>
                    <a:ea typeface="方正卡通简体" pitchFamily="65" charset="-122"/>
                    <a:cs typeface="+mn-cs"/>
                  </a:rPr>
                  <a:t>时间</a:t>
                </a:r>
              </a:p>
            </p:txBody>
          </p:sp>
          <p:cxnSp>
            <p:nvCxnSpPr>
              <p:cNvPr id="15" name="直接连接符 14"/>
              <p:cNvCxnSpPr/>
              <p:nvPr/>
            </p:nvCxnSpPr>
            <p:spPr>
              <a:xfrm rot="5400000">
                <a:off x="2285654" y="3572212"/>
                <a:ext cx="288000" cy="1588"/>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71670" y="3786196"/>
                <a:ext cx="857256" cy="369332"/>
              </a:xfrm>
              <a:prstGeom prst="rect">
                <a:avLst/>
              </a:prstGeom>
              <a:noFill/>
            </p:spPr>
            <p:txBody>
              <a:bodyPr wrap="square" rtlCol="0">
                <a:spAutoFit/>
              </a:bodyPr>
              <a:lstStyle/>
              <a:p>
                <a:pPr algn="l" rtl="0"/>
                <a:r>
                  <a:rPr lang="zh-CN" altLang="en-US" b="1" kern="1200" dirty="0">
                    <a:solidFill>
                      <a:srgbClr val="C00000"/>
                    </a:solidFill>
                    <a:latin typeface="方正卡通简体" pitchFamily="65" charset="-122"/>
                    <a:ea typeface="方正卡通简体" pitchFamily="65" charset="-122"/>
                    <a:cs typeface="+mn-cs"/>
                  </a:rPr>
                  <a:t>事件</a:t>
                </a:r>
              </a:p>
            </p:txBody>
          </p:sp>
        </p:grpSp>
      </p:grpSp>
      <p:grpSp>
        <p:nvGrpSpPr>
          <p:cNvPr id="8" name="组合 26"/>
          <p:cNvGrpSpPr/>
          <p:nvPr/>
        </p:nvGrpSpPr>
        <p:grpSpPr>
          <a:xfrm>
            <a:off x="2000232" y="2643188"/>
            <a:ext cx="647934" cy="646331"/>
            <a:chOff x="1923802" y="2643188"/>
            <a:chExt cx="647934" cy="646331"/>
          </a:xfrm>
        </p:grpSpPr>
        <p:sp>
          <p:nvSpPr>
            <p:cNvPr id="22" name="椭圆 21"/>
            <p:cNvSpPr/>
            <p:nvPr/>
          </p:nvSpPr>
          <p:spPr>
            <a:xfrm>
              <a:off x="1928794" y="2643188"/>
              <a:ext cx="612000" cy="612000"/>
            </a:xfrm>
            <a:prstGeom prst="ellipse">
              <a:avLst/>
            </a:prstGeom>
            <a:solidFill>
              <a:schemeClr val="accent6">
                <a:lumMod val="40000"/>
                <a:lumOff val="60000"/>
              </a:schemeClr>
            </a:solidFill>
            <a:ln>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kern="1200">
                <a:solidFill>
                  <a:prstClr val="white"/>
                </a:solidFill>
                <a:latin typeface="Calibri"/>
                <a:ea typeface="宋体"/>
                <a:cs typeface="+mn-cs"/>
              </a:endParaRPr>
            </a:p>
          </p:txBody>
        </p:sp>
        <p:sp>
          <p:nvSpPr>
            <p:cNvPr id="23" name="矩形 22"/>
            <p:cNvSpPr/>
            <p:nvPr/>
          </p:nvSpPr>
          <p:spPr>
            <a:xfrm>
              <a:off x="1923802" y="2643188"/>
              <a:ext cx="647934" cy="646331"/>
            </a:xfrm>
            <a:prstGeom prst="rect">
              <a:avLst/>
            </a:prstGeom>
          </p:spPr>
          <p:txBody>
            <a:bodyPr wrap="none">
              <a:spAutoFit/>
            </a:bodyPr>
            <a:lstStyle/>
            <a:p>
              <a:pPr algn="l" rtl="0"/>
              <a:r>
                <a:rPr lang="zh-CN" altLang="en-US" sz="3600" b="1" kern="1200" dirty="0">
                  <a:solidFill>
                    <a:srgbClr val="C00000"/>
                  </a:solidFill>
                  <a:latin typeface="江西拙楷" pitchFamily="2" charset="-122"/>
                  <a:ea typeface="江西拙楷" pitchFamily="2" charset="-122"/>
                  <a:cs typeface="+mn-cs"/>
                </a:rPr>
                <a:t>思</a:t>
              </a:r>
            </a:p>
          </p:txBody>
        </p:sp>
      </p:grpSp>
      <p:sp>
        <p:nvSpPr>
          <p:cNvPr id="24" name="TextBox 23"/>
          <p:cNvSpPr txBox="1"/>
          <p:nvPr/>
        </p:nvSpPr>
        <p:spPr>
          <a:xfrm>
            <a:off x="2719604" y="2753027"/>
            <a:ext cx="5924362" cy="461665"/>
          </a:xfrm>
          <a:prstGeom prst="rect">
            <a:avLst/>
          </a:prstGeom>
          <a:noFill/>
        </p:spPr>
        <p:txBody>
          <a:bodyPr wrap="square" rtlCol="0">
            <a:spAutoFit/>
          </a:bodyPr>
          <a:lstStyle/>
          <a:p>
            <a:pPr algn="l" rtl="0"/>
            <a:r>
              <a:rPr lang="en-US" altLang="zh-CN" sz="2400" b="1" kern="1200" dirty="0" smtClean="0">
                <a:solidFill>
                  <a:prstClr val="black"/>
                </a:solidFill>
                <a:latin typeface="仿宋" pitchFamily="49" charset="-122"/>
                <a:ea typeface="仿宋" pitchFamily="49" charset="-122"/>
                <a:cs typeface="+mn-cs"/>
              </a:rPr>
              <a:t>01.</a:t>
            </a:r>
            <a:r>
              <a:rPr lang="zh-CN" altLang="en-US" sz="2400" b="1" kern="1200" dirty="0" smtClean="0">
                <a:solidFill>
                  <a:prstClr val="black"/>
                </a:solidFill>
                <a:latin typeface="仿宋" pitchFamily="49" charset="-122"/>
                <a:ea typeface="仿宋" pitchFamily="49" charset="-122"/>
                <a:cs typeface="+mn-cs"/>
              </a:rPr>
              <a:t>科举制对中国历代王朝统治有什么影响？</a:t>
            </a:r>
            <a:endParaRPr lang="zh-CN" altLang="en-US" sz="2400" b="1" kern="1200" dirty="0">
              <a:solidFill>
                <a:prstClr val="black"/>
              </a:solidFill>
              <a:latin typeface="仿宋" pitchFamily="49" charset="-122"/>
              <a:ea typeface="仿宋" pitchFamily="49" charset="-122"/>
              <a:cs typeface="+mn-cs"/>
            </a:endParaRPr>
          </a:p>
        </p:txBody>
      </p:sp>
      <p:sp>
        <p:nvSpPr>
          <p:cNvPr id="25" name="TextBox 24"/>
          <p:cNvSpPr txBox="1"/>
          <p:nvPr/>
        </p:nvSpPr>
        <p:spPr>
          <a:xfrm>
            <a:off x="2719604" y="3324531"/>
            <a:ext cx="6424396" cy="461665"/>
          </a:xfrm>
          <a:prstGeom prst="rect">
            <a:avLst/>
          </a:prstGeom>
          <a:noFill/>
        </p:spPr>
        <p:txBody>
          <a:bodyPr wrap="square" rtlCol="0">
            <a:spAutoFit/>
          </a:bodyPr>
          <a:lstStyle/>
          <a:p>
            <a:r>
              <a:rPr lang="en-US" altLang="zh-CN" sz="2400" b="1" kern="1200" dirty="0">
                <a:solidFill>
                  <a:prstClr val="black"/>
                </a:solidFill>
                <a:latin typeface="仿宋" pitchFamily="49" charset="-122"/>
                <a:ea typeface="仿宋" pitchFamily="49" charset="-122"/>
                <a:cs typeface="+mn-cs"/>
              </a:rPr>
              <a:t>02</a:t>
            </a:r>
            <a:r>
              <a:rPr lang="en-US" altLang="zh-CN" sz="2400" b="1" kern="1200" dirty="0" smtClean="0">
                <a:solidFill>
                  <a:prstClr val="black"/>
                </a:solidFill>
                <a:latin typeface="仿宋" pitchFamily="49" charset="-122"/>
                <a:ea typeface="仿宋" pitchFamily="49" charset="-122"/>
                <a:cs typeface="+mn-cs"/>
              </a:rPr>
              <a:t>.</a:t>
            </a:r>
            <a:r>
              <a:rPr lang="zh-CN" altLang="en-US" sz="2400" b="1" dirty="0" smtClean="0">
                <a:solidFill>
                  <a:prstClr val="black"/>
                </a:solidFill>
                <a:latin typeface="仿宋" pitchFamily="49" charset="-122"/>
                <a:ea typeface="仿宋" pitchFamily="49" charset="-122"/>
              </a:rPr>
              <a:t>唐朝赋税制度的变化的原因？</a:t>
            </a:r>
          </a:p>
        </p:txBody>
      </p:sp>
      <p:sp>
        <p:nvSpPr>
          <p:cNvPr id="26" name="TextBox 25"/>
          <p:cNvSpPr txBox="1"/>
          <p:nvPr/>
        </p:nvSpPr>
        <p:spPr>
          <a:xfrm>
            <a:off x="2719604" y="3896035"/>
            <a:ext cx="6210114" cy="461665"/>
          </a:xfrm>
          <a:prstGeom prst="rect">
            <a:avLst/>
          </a:prstGeom>
          <a:noFill/>
        </p:spPr>
        <p:txBody>
          <a:bodyPr wrap="square" rtlCol="0">
            <a:spAutoFit/>
          </a:bodyPr>
          <a:lstStyle/>
          <a:p>
            <a:r>
              <a:rPr lang="en-US" altLang="zh-CN" sz="2400" b="1" kern="1200" dirty="0">
                <a:solidFill>
                  <a:prstClr val="black"/>
                </a:solidFill>
                <a:latin typeface="仿宋" pitchFamily="49" charset="-122"/>
                <a:ea typeface="仿宋" pitchFamily="49" charset="-122"/>
                <a:cs typeface="+mn-cs"/>
              </a:rPr>
              <a:t>03</a:t>
            </a:r>
            <a:r>
              <a:rPr lang="en-US" altLang="zh-CN" sz="2400" b="1" kern="1200" dirty="0" smtClean="0">
                <a:solidFill>
                  <a:prstClr val="black"/>
                </a:solidFill>
                <a:latin typeface="仿宋" pitchFamily="49" charset="-122"/>
                <a:ea typeface="仿宋" pitchFamily="49" charset="-122"/>
                <a:cs typeface="+mn-cs"/>
              </a:rPr>
              <a:t>.</a:t>
            </a:r>
            <a:r>
              <a:rPr lang="zh-CN" altLang="en-US" sz="2400" b="1" dirty="0" smtClean="0">
                <a:solidFill>
                  <a:prstClr val="black"/>
                </a:solidFill>
                <a:latin typeface="仿宋" pitchFamily="49" charset="-122"/>
                <a:ea typeface="仿宋" pitchFamily="49" charset="-122"/>
              </a:rPr>
              <a:t>两税法的利弊？</a:t>
            </a:r>
          </a:p>
        </p:txBody>
      </p:sp>
      <p:grpSp>
        <p:nvGrpSpPr>
          <p:cNvPr id="11" name="组合 27"/>
          <p:cNvGrpSpPr/>
          <p:nvPr/>
        </p:nvGrpSpPr>
        <p:grpSpPr>
          <a:xfrm>
            <a:off x="3571868" y="1214428"/>
            <a:ext cx="647934" cy="646331"/>
            <a:chOff x="1923802" y="2643188"/>
            <a:chExt cx="647934" cy="646331"/>
          </a:xfrm>
        </p:grpSpPr>
        <p:sp>
          <p:nvSpPr>
            <p:cNvPr id="29" name="椭圆 28"/>
            <p:cNvSpPr/>
            <p:nvPr/>
          </p:nvSpPr>
          <p:spPr>
            <a:xfrm>
              <a:off x="1928794" y="2643188"/>
              <a:ext cx="612000" cy="612000"/>
            </a:xfrm>
            <a:prstGeom prst="ellipse">
              <a:avLst/>
            </a:prstGeom>
            <a:solidFill>
              <a:schemeClr val="accent6">
                <a:lumMod val="40000"/>
                <a:lumOff val="60000"/>
              </a:schemeClr>
            </a:solidFill>
            <a:ln>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kern="1200">
                <a:solidFill>
                  <a:prstClr val="white"/>
                </a:solidFill>
                <a:latin typeface="Calibri"/>
                <a:ea typeface="宋体"/>
                <a:cs typeface="+mn-cs"/>
              </a:endParaRPr>
            </a:p>
          </p:txBody>
        </p:sp>
        <p:sp>
          <p:nvSpPr>
            <p:cNvPr id="30" name="矩形 29"/>
            <p:cNvSpPr/>
            <p:nvPr/>
          </p:nvSpPr>
          <p:spPr>
            <a:xfrm>
              <a:off x="1923802" y="2643188"/>
              <a:ext cx="647934" cy="646331"/>
            </a:xfrm>
            <a:prstGeom prst="rect">
              <a:avLst/>
            </a:prstGeom>
          </p:spPr>
          <p:txBody>
            <a:bodyPr wrap="none">
              <a:spAutoFit/>
            </a:bodyPr>
            <a:lstStyle/>
            <a:p>
              <a:pPr algn="l" rtl="0"/>
              <a:r>
                <a:rPr lang="zh-CN" altLang="en-US" sz="3600" b="1" kern="1200" dirty="0">
                  <a:solidFill>
                    <a:srgbClr val="C00000"/>
                  </a:solidFill>
                  <a:latin typeface="江西拙楷" pitchFamily="2" charset="-122"/>
                  <a:ea typeface="江西拙楷" pitchFamily="2" charset="-122"/>
                  <a:cs typeface="+mn-cs"/>
                </a:rPr>
                <a:t>画</a:t>
              </a:r>
            </a:p>
          </p:txBody>
        </p:sp>
      </p:grpSp>
      <p:pic>
        <p:nvPicPr>
          <p:cNvPr id="3074" name="Picture 2" descr="C:\Users\Administrator\Desktop\所需图片\第6课 隋唐\微信图片_20200724163011_副本.jpg"/>
          <p:cNvPicPr>
            <a:picLocks noChangeAspect="1" noChangeArrowheads="1"/>
          </p:cNvPicPr>
          <p:nvPr/>
        </p:nvPicPr>
        <p:blipFill>
          <a:blip r:embed="rId3" cstate="print">
            <a:clrChange>
              <a:clrFrom>
                <a:srgbClr val="FFFFFF"/>
              </a:clrFrom>
              <a:clrTo>
                <a:srgbClr val="FFFFFF">
                  <a:alpha val="0"/>
                </a:srgbClr>
              </a:clrTo>
            </a:clrChange>
          </a:blip>
          <a:srcRect t="53518"/>
          <a:stretch>
            <a:fillRect/>
          </a:stretch>
        </p:blipFill>
        <p:spPr bwMode="auto">
          <a:xfrm rot="16200000">
            <a:off x="268329" y="1017505"/>
            <a:ext cx="1967703" cy="121854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dministrator\Desktop\微信图片_20200807141837.jpg"/>
          <p:cNvPicPr>
            <a:picLocks noChangeAspect="1" noChangeArrowheads="1"/>
          </p:cNvPicPr>
          <p:nvPr/>
        </p:nvPicPr>
        <p:blipFill>
          <a:blip r:embed="rId2" cstate="print"/>
          <a:srcRect l="59375" t="29687" b="66406"/>
          <a:stretch>
            <a:fillRect/>
          </a:stretch>
        </p:blipFill>
        <p:spPr bwMode="auto">
          <a:xfrm rot="829146">
            <a:off x="-203971" y="809194"/>
            <a:ext cx="7181489" cy="3349811"/>
          </a:xfrm>
          <a:prstGeom prst="snip2DiagRect">
            <a:avLst>
              <a:gd name="adj1" fmla="val 0"/>
              <a:gd name="adj2" fmla="val 50000"/>
            </a:avLst>
          </a:prstGeom>
          <a:noFill/>
        </p:spPr>
      </p:pic>
      <p:pic>
        <p:nvPicPr>
          <p:cNvPr id="5122" name="Picture 2" descr="C:\Users\Administrator\Desktop\微信图片_20200807141837.jpg"/>
          <p:cNvPicPr>
            <a:picLocks noChangeAspect="1" noChangeArrowheads="1"/>
          </p:cNvPicPr>
          <p:nvPr/>
        </p:nvPicPr>
        <p:blipFill>
          <a:blip r:embed="rId2" cstate="print">
            <a:lum bright="20000"/>
          </a:blip>
          <a:srcRect l="9375" t="38281" r="1041" b="32031"/>
          <a:stretch>
            <a:fillRect/>
          </a:stretch>
        </p:blipFill>
        <p:spPr bwMode="auto">
          <a:xfrm rot="881404">
            <a:off x="2756541" y="1694237"/>
            <a:ext cx="6143668" cy="2714644"/>
          </a:xfrm>
          <a:prstGeom prst="rect">
            <a:avLst/>
          </a:prstGeom>
          <a:noFill/>
        </p:spPr>
      </p:pic>
      <p:pic>
        <p:nvPicPr>
          <p:cNvPr id="8" name="图片 7" descr="新文档 2019-03-05 15.40.53_13"/>
          <p:cNvPicPr>
            <a:picLocks noChangeAspect="1"/>
          </p:cNvPicPr>
          <p:nvPr/>
        </p:nvPicPr>
        <p:blipFill>
          <a:blip r:embed="rId3" cstate="print">
            <a:clrChange>
              <a:clrFrom>
                <a:srgbClr val="FFFFFF"/>
              </a:clrFrom>
              <a:clrTo>
                <a:srgbClr val="FFFFFF">
                  <a:alpha val="0"/>
                </a:srgbClr>
              </a:clrTo>
            </a:clrChange>
          </a:blip>
          <a:srcRect l="7366" t="10896" r="1562" b="13369"/>
          <a:stretch>
            <a:fillRect/>
          </a:stretch>
        </p:blipFill>
        <p:spPr>
          <a:xfrm rot="1380223">
            <a:off x="392285" y="1742497"/>
            <a:ext cx="2553675" cy="1065019"/>
          </a:xfrm>
          <a:prstGeom prst="rect">
            <a:avLst/>
          </a:prstGeom>
        </p:spPr>
      </p:pic>
      <p:sp>
        <p:nvSpPr>
          <p:cNvPr id="7" name="矩形 6"/>
          <p:cNvSpPr/>
          <p:nvPr/>
        </p:nvSpPr>
        <p:spPr>
          <a:xfrm>
            <a:off x="0" y="1807363"/>
            <a:ext cx="9144000" cy="385765"/>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 Placeholder 33"/>
          <p:cNvSpPr txBox="1"/>
          <p:nvPr/>
        </p:nvSpPr>
        <p:spPr>
          <a:xfrm>
            <a:off x="1285853" y="1357304"/>
            <a:ext cx="3571899" cy="103255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buNone/>
            </a:pPr>
            <a:r>
              <a:rPr lang="en-US" altLang="zh-CN" sz="8000" dirty="0" smtClean="0">
                <a:solidFill>
                  <a:prstClr val="black"/>
                </a:solidFill>
                <a:latin typeface="Impact" panose="020B0806030902050204" pitchFamily="34" charset="0"/>
                <a:ea typeface="江西拙楷" pitchFamily="2" charset="-122"/>
              </a:rPr>
              <a:t>01·</a:t>
            </a:r>
            <a:endParaRPr lang="zh-CN" altLang="en-US" sz="3600" b="1" spc="78" dirty="0">
              <a:solidFill>
                <a:schemeClr val="accent6">
                  <a:lumMod val="75000"/>
                </a:schemeClr>
              </a:solidFill>
              <a:latin typeface="江西拙楷" pitchFamily="2" charset="-122"/>
              <a:ea typeface="江西拙楷" pitchFamily="2" charset="-122"/>
            </a:endParaRPr>
          </a:p>
        </p:txBody>
      </p:sp>
      <p:sp>
        <p:nvSpPr>
          <p:cNvPr id="10" name="矩形 9"/>
          <p:cNvSpPr/>
          <p:nvPr/>
        </p:nvSpPr>
        <p:spPr>
          <a:xfrm>
            <a:off x="3000364" y="1428742"/>
            <a:ext cx="2481705" cy="769441"/>
          </a:xfrm>
          <a:prstGeom prst="rect">
            <a:avLst/>
          </a:prstGeom>
        </p:spPr>
        <p:txBody>
          <a:bodyPr wrap="none">
            <a:spAutoFit/>
          </a:bodyPr>
          <a:lstStyle/>
          <a:p>
            <a:r>
              <a:rPr lang="zh-CN" altLang="en-US" sz="4400" b="1" spc="78" dirty="0">
                <a:ln>
                  <a:solidFill>
                    <a:schemeClr val="bg1"/>
                  </a:solidFill>
                </a:ln>
                <a:latin typeface="江西拙楷" pitchFamily="2" charset="-122"/>
                <a:ea typeface="江西拙楷" pitchFamily="2" charset="-122"/>
              </a:rPr>
              <a:t>选官制度</a:t>
            </a:r>
            <a:endParaRPr lang="zh-CN" altLang="en-US" dirty="0">
              <a:ln>
                <a:solidFill>
                  <a:schemeClr val="bg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0034" y="857238"/>
            <a:ext cx="7929618" cy="707886"/>
          </a:xfrm>
          <a:prstGeom prst="rect">
            <a:avLst/>
          </a:prstGeom>
        </p:spPr>
        <p:txBody>
          <a:bodyPr wrap="square">
            <a:spAutoFit/>
          </a:bodyPr>
          <a:lstStyle/>
          <a:p>
            <a:r>
              <a:rPr lang="zh-CN" altLang="en-US" sz="2000" dirty="0" smtClean="0">
                <a:solidFill>
                  <a:srgbClr val="C00000"/>
                </a:solidFill>
                <a:latin typeface="方正卡通简体" pitchFamily="65" charset="-122"/>
                <a:ea typeface="方正卡通简体" pitchFamily="65" charset="-122"/>
              </a:rPr>
              <a:t>                            请同学们自主阅读教材并思考，从西周时期到隋唐，中国古代的选官制度发生了怎样的变化，其选官标准是什么？</a:t>
            </a:r>
            <a:endParaRPr lang="zh-CN" altLang="en-US" sz="2000" dirty="0">
              <a:solidFill>
                <a:srgbClr val="C00000"/>
              </a:solidFill>
              <a:latin typeface="方正卡通简体" pitchFamily="65" charset="-122"/>
              <a:ea typeface="方正卡通简体" pitchFamily="65" charset="-122"/>
            </a:endParaRPr>
          </a:p>
        </p:txBody>
      </p:sp>
      <p:sp>
        <p:nvSpPr>
          <p:cNvPr id="3" name="文本框 2"/>
          <p:cNvSpPr txBox="1"/>
          <p:nvPr/>
        </p:nvSpPr>
        <p:spPr>
          <a:xfrm>
            <a:off x="329091" y="326233"/>
            <a:ext cx="3252301" cy="410573"/>
          </a:xfrm>
          <a:prstGeom prst="rect">
            <a:avLst/>
          </a:prstGeom>
          <a:noFill/>
        </p:spPr>
        <p:txBody>
          <a:bodyPr wrap="square" lIns="71321" tIns="35661" rIns="71321" bIns="35661" rtlCol="0">
            <a:spAutoFit/>
          </a:bodyPr>
          <a:lstStyle/>
          <a:p>
            <a:pPr algn="l"/>
            <a:r>
              <a:rPr lang="en-US" altLang="zh-CN" sz="2200" b="1" dirty="0" smtClean="0">
                <a:latin typeface="江西拙楷" pitchFamily="2" charset="-122"/>
                <a:ea typeface="江西拙楷" pitchFamily="2" charset="-122"/>
              </a:rPr>
              <a:t>1.1  </a:t>
            </a:r>
            <a:r>
              <a:rPr lang="zh-CN" altLang="en-US" sz="2200" b="1" dirty="0" smtClean="0">
                <a:latin typeface="江西拙楷" pitchFamily="2" charset="-122"/>
                <a:ea typeface="江西拙楷" pitchFamily="2" charset="-122"/>
              </a:rPr>
              <a:t>选官 </a:t>
            </a:r>
            <a:r>
              <a:rPr lang="en-US" altLang="zh-CN" sz="2200" b="1" dirty="0" smtClean="0">
                <a:latin typeface="江西拙楷" pitchFamily="2" charset="-122"/>
                <a:ea typeface="江西拙楷" pitchFamily="2" charset="-122"/>
              </a:rPr>
              <a:t>· </a:t>
            </a:r>
            <a:r>
              <a:rPr lang="zh-CN" altLang="en-US" sz="2200" b="1" dirty="0" smtClean="0">
                <a:latin typeface="江西拙楷" pitchFamily="2" charset="-122"/>
                <a:ea typeface="江西拙楷" pitchFamily="2" charset="-122"/>
              </a:rPr>
              <a:t>制度演变</a:t>
            </a:r>
            <a:endParaRPr lang="zh-CN" altLang="en-US" sz="2200" b="1" dirty="0">
              <a:latin typeface="江西拙楷" pitchFamily="2" charset="-122"/>
              <a:ea typeface="江西拙楷" pitchFamily="2" charset="-122"/>
            </a:endParaRPr>
          </a:p>
        </p:txBody>
      </p:sp>
      <p:grpSp>
        <p:nvGrpSpPr>
          <p:cNvPr id="5" name="Group 49"/>
          <p:cNvGrpSpPr/>
          <p:nvPr/>
        </p:nvGrpSpPr>
        <p:grpSpPr bwMode="auto">
          <a:xfrm>
            <a:off x="811642" y="2982063"/>
            <a:ext cx="7924324" cy="309563"/>
            <a:chOff x="0" y="0"/>
            <a:chExt cx="7924275" cy="309188"/>
          </a:xfrm>
        </p:grpSpPr>
        <p:sp>
          <p:nvSpPr>
            <p:cNvPr id="6" name="矩形 49"/>
            <p:cNvSpPr>
              <a:spLocks noChangeArrowheads="1"/>
            </p:cNvSpPr>
            <p:nvPr/>
          </p:nvSpPr>
          <p:spPr bwMode="auto">
            <a:xfrm>
              <a:off x="0" y="0"/>
              <a:ext cx="7924275" cy="309188"/>
            </a:xfrm>
            <a:prstGeom prst="rect">
              <a:avLst/>
            </a:prstGeom>
            <a:solidFill>
              <a:schemeClr val="bg1">
                <a:lumMod val="65000"/>
              </a:schemeClr>
            </a:solidFill>
            <a:ln>
              <a:noFill/>
            </a:ln>
            <a:extLst>
              <a:ext uri="{91240B29-F687-4F45-9708-019B960494DF}">
                <a14:hiddenLine xmlns:a14="http://schemas.microsoft.com/office/drawing/2010/main" xmlns="" w="12700">
                  <a:solidFill>
                    <a:srgbClr val="42719B"/>
                  </a:solidFill>
                  <a:bevel/>
                </a14:hiddenLine>
              </a:ext>
            </a:extLst>
          </p:spPr>
          <p:txBody>
            <a:bodyPr anchor="ctr"/>
            <a:lstStyle/>
            <a:p>
              <a:pPr algn="ctr"/>
              <a:endParaRPr lang="zh-CN" altLang="zh-CN" dirty="0">
                <a:solidFill>
                  <a:srgbClr val="FFFFFF"/>
                </a:solidFill>
                <a:latin typeface="宋体" panose="02010600030101010101" pitchFamily="2" charset="-122"/>
                <a:ea typeface="江西拙楷" pitchFamily="2" charset="-122"/>
                <a:sym typeface="宋体" panose="02010600030101010101" pitchFamily="2" charset="-122"/>
              </a:endParaRPr>
            </a:p>
          </p:txBody>
        </p:sp>
        <p:sp>
          <p:nvSpPr>
            <p:cNvPr id="7" name="燕尾形 50"/>
            <p:cNvSpPr>
              <a:spLocks noChangeArrowheads="1"/>
            </p:cNvSpPr>
            <p:nvPr/>
          </p:nvSpPr>
          <p:spPr bwMode="auto">
            <a:xfrm rot="5400000">
              <a:off x="447875" y="45803"/>
              <a:ext cx="237581" cy="237581"/>
            </a:xfrm>
            <a:prstGeom prst="chevron">
              <a:avLst>
                <a:gd name="adj" fmla="val 50000"/>
              </a:avLst>
            </a:prstGeom>
            <a:solidFill>
              <a:schemeClr val="bg1"/>
            </a:solidFill>
            <a:ln>
              <a:noFill/>
            </a:ln>
            <a:extLst>
              <a:ext uri="{91240B29-F687-4F45-9708-019B960494DF}">
                <a14:hiddenLine xmlns:a14="http://schemas.microsoft.com/office/drawing/2010/main" xmlns="" w="12700">
                  <a:solidFill>
                    <a:srgbClr val="42719B"/>
                  </a:solidFill>
                  <a:bevel/>
                </a14:hiddenLine>
              </a:ext>
            </a:extLst>
          </p:spPr>
          <p:txBody>
            <a:bodyPr anchor="ctr"/>
            <a:lstStyle/>
            <a:p>
              <a:pPr algn="ctr"/>
              <a:endParaRPr lang="zh-CN" altLang="zh-CN" dirty="0">
                <a:solidFill>
                  <a:srgbClr val="000000"/>
                </a:solidFill>
                <a:latin typeface="宋体" panose="02010600030101010101" pitchFamily="2" charset="-122"/>
                <a:ea typeface="江西拙楷" pitchFamily="2" charset="-122"/>
                <a:sym typeface="宋体" panose="02010600030101010101" pitchFamily="2" charset="-122"/>
              </a:endParaRPr>
            </a:p>
          </p:txBody>
        </p:sp>
        <p:sp>
          <p:nvSpPr>
            <p:cNvPr id="8" name="燕尾形 51"/>
            <p:cNvSpPr>
              <a:spLocks noChangeArrowheads="1"/>
            </p:cNvSpPr>
            <p:nvPr/>
          </p:nvSpPr>
          <p:spPr bwMode="auto">
            <a:xfrm rot="5400000">
              <a:off x="1960257" y="45802"/>
              <a:ext cx="237581" cy="237581"/>
            </a:xfrm>
            <a:prstGeom prst="chevron">
              <a:avLst>
                <a:gd name="adj" fmla="val 50000"/>
              </a:avLst>
            </a:prstGeom>
            <a:solidFill>
              <a:schemeClr val="bg1"/>
            </a:solidFill>
            <a:ln>
              <a:noFill/>
            </a:ln>
            <a:extLst>
              <a:ext uri="{91240B29-F687-4F45-9708-019B960494DF}">
                <a14:hiddenLine xmlns:a14="http://schemas.microsoft.com/office/drawing/2010/main" xmlns="" w="12700">
                  <a:solidFill>
                    <a:srgbClr val="42719B"/>
                  </a:solidFill>
                  <a:bevel/>
                </a14:hiddenLine>
              </a:ext>
            </a:extLst>
          </p:spPr>
          <p:txBody>
            <a:bodyPr anchor="ctr"/>
            <a:lstStyle/>
            <a:p>
              <a:pPr algn="ctr"/>
              <a:endParaRPr lang="zh-CN" altLang="zh-CN" dirty="0">
                <a:solidFill>
                  <a:srgbClr val="000000"/>
                </a:solidFill>
                <a:latin typeface="宋体" panose="02010600030101010101" pitchFamily="2" charset="-122"/>
                <a:ea typeface="江西拙楷" pitchFamily="2" charset="-122"/>
                <a:sym typeface="宋体" panose="02010600030101010101" pitchFamily="2" charset="-122"/>
              </a:endParaRPr>
            </a:p>
          </p:txBody>
        </p:sp>
        <p:sp>
          <p:nvSpPr>
            <p:cNvPr id="9" name="燕尾形 52"/>
            <p:cNvSpPr>
              <a:spLocks noChangeArrowheads="1"/>
            </p:cNvSpPr>
            <p:nvPr/>
          </p:nvSpPr>
          <p:spPr bwMode="auto">
            <a:xfrm rot="5400000">
              <a:off x="3639090" y="51518"/>
              <a:ext cx="237581" cy="237581"/>
            </a:xfrm>
            <a:prstGeom prst="chevron">
              <a:avLst>
                <a:gd name="adj" fmla="val 50000"/>
              </a:avLst>
            </a:prstGeom>
            <a:solidFill>
              <a:schemeClr val="bg1"/>
            </a:solidFill>
            <a:ln>
              <a:noFill/>
            </a:ln>
            <a:extLst>
              <a:ext uri="{91240B29-F687-4F45-9708-019B960494DF}">
                <a14:hiddenLine xmlns:a14="http://schemas.microsoft.com/office/drawing/2010/main" xmlns="" w="12700">
                  <a:solidFill>
                    <a:srgbClr val="42719B"/>
                  </a:solidFill>
                  <a:bevel/>
                </a14:hiddenLine>
              </a:ext>
            </a:extLst>
          </p:spPr>
          <p:txBody>
            <a:bodyPr anchor="ctr"/>
            <a:lstStyle/>
            <a:p>
              <a:pPr algn="ctr"/>
              <a:endParaRPr lang="zh-CN" altLang="zh-CN" dirty="0">
                <a:solidFill>
                  <a:srgbClr val="000000"/>
                </a:solidFill>
                <a:latin typeface="宋体" panose="02010600030101010101" pitchFamily="2" charset="-122"/>
                <a:ea typeface="江西拙楷" pitchFamily="2" charset="-122"/>
                <a:sym typeface="宋体" panose="02010600030101010101" pitchFamily="2" charset="-122"/>
              </a:endParaRPr>
            </a:p>
          </p:txBody>
        </p:sp>
        <p:sp>
          <p:nvSpPr>
            <p:cNvPr id="10" name="燕尾形 53"/>
            <p:cNvSpPr>
              <a:spLocks noChangeArrowheads="1"/>
            </p:cNvSpPr>
            <p:nvPr/>
          </p:nvSpPr>
          <p:spPr bwMode="auto">
            <a:xfrm rot="5400000">
              <a:off x="5250580" y="40380"/>
              <a:ext cx="237581" cy="237581"/>
            </a:xfrm>
            <a:prstGeom prst="chevron">
              <a:avLst>
                <a:gd name="adj" fmla="val 50000"/>
              </a:avLst>
            </a:prstGeom>
            <a:solidFill>
              <a:schemeClr val="bg1"/>
            </a:solidFill>
            <a:ln>
              <a:noFill/>
            </a:ln>
            <a:extLst>
              <a:ext uri="{91240B29-F687-4F45-9708-019B960494DF}">
                <a14:hiddenLine xmlns:a14="http://schemas.microsoft.com/office/drawing/2010/main" xmlns="" w="12700">
                  <a:solidFill>
                    <a:srgbClr val="42719B"/>
                  </a:solidFill>
                  <a:bevel/>
                </a14:hiddenLine>
              </a:ext>
            </a:extLst>
          </p:spPr>
          <p:txBody>
            <a:bodyPr anchor="ctr"/>
            <a:lstStyle/>
            <a:p>
              <a:pPr algn="ctr"/>
              <a:endParaRPr lang="zh-CN" altLang="zh-CN" dirty="0">
                <a:solidFill>
                  <a:srgbClr val="000000"/>
                </a:solidFill>
                <a:latin typeface="宋体" panose="02010600030101010101" pitchFamily="2" charset="-122"/>
                <a:ea typeface="江西拙楷" pitchFamily="2" charset="-122"/>
                <a:sym typeface="宋体" panose="02010600030101010101" pitchFamily="2" charset="-122"/>
              </a:endParaRPr>
            </a:p>
          </p:txBody>
        </p:sp>
        <p:sp>
          <p:nvSpPr>
            <p:cNvPr id="11" name="燕尾形 54"/>
            <p:cNvSpPr>
              <a:spLocks noChangeArrowheads="1"/>
            </p:cNvSpPr>
            <p:nvPr/>
          </p:nvSpPr>
          <p:spPr bwMode="auto">
            <a:xfrm rot="5400000">
              <a:off x="6937284" y="51082"/>
              <a:ext cx="237581" cy="237581"/>
            </a:xfrm>
            <a:prstGeom prst="chevron">
              <a:avLst>
                <a:gd name="adj" fmla="val 50000"/>
              </a:avLst>
            </a:prstGeom>
            <a:solidFill>
              <a:schemeClr val="bg1"/>
            </a:solidFill>
            <a:ln>
              <a:noFill/>
            </a:ln>
            <a:extLst>
              <a:ext uri="{91240B29-F687-4F45-9708-019B960494DF}">
                <a14:hiddenLine xmlns:a14="http://schemas.microsoft.com/office/drawing/2010/main" xmlns="" w="12700">
                  <a:solidFill>
                    <a:srgbClr val="42719B"/>
                  </a:solidFill>
                  <a:bevel/>
                </a14:hiddenLine>
              </a:ext>
            </a:extLst>
          </p:spPr>
          <p:txBody>
            <a:bodyPr anchor="ctr"/>
            <a:lstStyle/>
            <a:p>
              <a:pPr algn="ctr"/>
              <a:endParaRPr lang="zh-CN" altLang="zh-CN" dirty="0">
                <a:solidFill>
                  <a:srgbClr val="000000"/>
                </a:solidFill>
                <a:latin typeface="宋体" panose="02010600030101010101" pitchFamily="2" charset="-122"/>
                <a:ea typeface="江西拙楷" pitchFamily="2" charset="-122"/>
                <a:sym typeface="宋体" panose="02010600030101010101" pitchFamily="2" charset="-122"/>
              </a:endParaRPr>
            </a:p>
          </p:txBody>
        </p:sp>
      </p:grpSp>
      <p:grpSp>
        <p:nvGrpSpPr>
          <p:cNvPr id="12" name="Group 43"/>
          <p:cNvGrpSpPr/>
          <p:nvPr/>
        </p:nvGrpSpPr>
        <p:grpSpPr bwMode="auto">
          <a:xfrm>
            <a:off x="823306" y="3358245"/>
            <a:ext cx="8034974" cy="447290"/>
            <a:chOff x="121177" y="12636"/>
            <a:chExt cx="8034804" cy="447905"/>
          </a:xfrm>
        </p:grpSpPr>
        <p:sp>
          <p:nvSpPr>
            <p:cNvPr id="13" name="矩形 43"/>
            <p:cNvSpPr>
              <a:spLocks noChangeArrowheads="1"/>
            </p:cNvSpPr>
            <p:nvPr/>
          </p:nvSpPr>
          <p:spPr bwMode="auto">
            <a:xfrm>
              <a:off x="121177" y="34973"/>
              <a:ext cx="1679848" cy="425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20000"/>
                </a:lnSpc>
              </a:pPr>
              <a:r>
                <a:rPr lang="zh-CN" altLang="en-US" dirty="0">
                  <a:solidFill>
                    <a:srgbClr val="000000"/>
                  </a:solidFill>
                  <a:latin typeface="江西拙楷" pitchFamily="2" charset="-122"/>
                  <a:ea typeface="江西拙楷" pitchFamily="2" charset="-122"/>
                  <a:sym typeface="微软雅黑" panose="020B0503020204020204" charset="-122"/>
                </a:rPr>
                <a:t>商周时期</a:t>
              </a:r>
            </a:p>
          </p:txBody>
        </p:sp>
        <p:sp>
          <p:nvSpPr>
            <p:cNvPr id="14" name="矩形 44"/>
            <p:cNvSpPr>
              <a:spLocks noChangeArrowheads="1"/>
            </p:cNvSpPr>
            <p:nvPr/>
          </p:nvSpPr>
          <p:spPr bwMode="auto">
            <a:xfrm>
              <a:off x="1533776" y="34973"/>
              <a:ext cx="1389351" cy="398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20000"/>
                </a:lnSpc>
              </a:pPr>
              <a:r>
                <a:rPr lang="zh-CN" altLang="en-US" dirty="0">
                  <a:solidFill>
                    <a:srgbClr val="000000"/>
                  </a:solidFill>
                  <a:latin typeface="江西拙楷" pitchFamily="2" charset="-122"/>
                  <a:ea typeface="江西拙楷" pitchFamily="2" charset="-122"/>
                  <a:sym typeface="微软雅黑" panose="020B0503020204020204" charset="-122"/>
                </a:rPr>
                <a:t>战国</a:t>
              </a:r>
              <a:r>
                <a:rPr lang="en-US" altLang="zh-CN" dirty="0">
                  <a:solidFill>
                    <a:srgbClr val="000000"/>
                  </a:solidFill>
                  <a:latin typeface="江西拙楷" pitchFamily="2" charset="-122"/>
                  <a:ea typeface="江西拙楷" pitchFamily="2" charset="-122"/>
                  <a:sym typeface="微软雅黑" panose="020B0503020204020204" charset="-122"/>
                </a:rPr>
                <a:t>—</a:t>
              </a:r>
              <a:r>
                <a:rPr lang="zh-CN" altLang="en-US" dirty="0">
                  <a:solidFill>
                    <a:srgbClr val="000000"/>
                  </a:solidFill>
                  <a:latin typeface="江西拙楷" pitchFamily="2" charset="-122"/>
                  <a:ea typeface="江西拙楷" pitchFamily="2" charset="-122"/>
                  <a:sym typeface="微软雅黑" panose="020B0503020204020204" charset="-122"/>
                </a:rPr>
                <a:t>秦朝</a:t>
              </a:r>
            </a:p>
          </p:txBody>
        </p:sp>
        <p:sp>
          <p:nvSpPr>
            <p:cNvPr id="15" name="矩形 45"/>
            <p:cNvSpPr>
              <a:spLocks noChangeArrowheads="1"/>
            </p:cNvSpPr>
            <p:nvPr/>
          </p:nvSpPr>
          <p:spPr bwMode="auto">
            <a:xfrm>
              <a:off x="3566749" y="35225"/>
              <a:ext cx="1679848" cy="425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20000"/>
                </a:lnSpc>
              </a:pPr>
              <a:r>
                <a:rPr lang="zh-CN" altLang="en-US" dirty="0">
                  <a:solidFill>
                    <a:srgbClr val="000000"/>
                  </a:solidFill>
                  <a:latin typeface="江西拙楷" pitchFamily="2" charset="-122"/>
                  <a:ea typeface="江西拙楷" pitchFamily="2" charset="-122"/>
                  <a:sym typeface="微软雅黑" panose="020B0503020204020204" charset="-122"/>
                </a:rPr>
                <a:t>汉代 </a:t>
              </a:r>
            </a:p>
          </p:txBody>
        </p:sp>
        <p:sp>
          <p:nvSpPr>
            <p:cNvPr id="16" name="矩形 46"/>
            <p:cNvSpPr>
              <a:spLocks noChangeArrowheads="1"/>
            </p:cNvSpPr>
            <p:nvPr/>
          </p:nvSpPr>
          <p:spPr bwMode="auto">
            <a:xfrm>
              <a:off x="4810116" y="12794"/>
              <a:ext cx="1679848" cy="425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20000"/>
                </a:lnSpc>
              </a:pPr>
              <a:r>
                <a:rPr lang="zh-CN" altLang="en-US" dirty="0">
                  <a:solidFill>
                    <a:srgbClr val="000000"/>
                  </a:solidFill>
                  <a:latin typeface="江西拙楷" pitchFamily="2" charset="-122"/>
                  <a:ea typeface="江西拙楷" pitchFamily="2" charset="-122"/>
                  <a:sym typeface="微软雅黑" panose="020B0503020204020204" charset="-122"/>
                </a:rPr>
                <a:t>魏晋南北朝</a:t>
              </a:r>
            </a:p>
          </p:txBody>
        </p:sp>
        <p:sp>
          <p:nvSpPr>
            <p:cNvPr id="17" name="矩形 47"/>
            <p:cNvSpPr>
              <a:spLocks noChangeArrowheads="1"/>
            </p:cNvSpPr>
            <p:nvPr/>
          </p:nvSpPr>
          <p:spPr bwMode="auto">
            <a:xfrm>
              <a:off x="6476133" y="12636"/>
              <a:ext cx="1679848" cy="398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20000"/>
                </a:lnSpc>
              </a:pPr>
              <a:r>
                <a:rPr lang="zh-CN" altLang="en-US" dirty="0">
                  <a:solidFill>
                    <a:srgbClr val="000000"/>
                  </a:solidFill>
                  <a:latin typeface="江西拙楷" pitchFamily="2" charset="-122"/>
                  <a:ea typeface="江西拙楷" pitchFamily="2" charset="-122"/>
                  <a:sym typeface="微软雅黑" panose="020B0503020204020204" charset="-122"/>
                </a:rPr>
                <a:t>隋唐</a:t>
              </a:r>
              <a:r>
                <a:rPr lang="en-US" altLang="zh-CN" dirty="0">
                  <a:solidFill>
                    <a:srgbClr val="000000"/>
                  </a:solidFill>
                  <a:latin typeface="江西拙楷" pitchFamily="2" charset="-122"/>
                  <a:ea typeface="江西拙楷" pitchFamily="2" charset="-122"/>
                  <a:sym typeface="微软雅黑" panose="020B0503020204020204" charset="-122"/>
                </a:rPr>
                <a:t>—1905</a:t>
              </a:r>
              <a:r>
                <a:rPr lang="zh-CN" altLang="en-US" dirty="0">
                  <a:solidFill>
                    <a:srgbClr val="000000"/>
                  </a:solidFill>
                  <a:latin typeface="江西拙楷" pitchFamily="2" charset="-122"/>
                  <a:ea typeface="江西拙楷" pitchFamily="2" charset="-122"/>
                  <a:sym typeface="微软雅黑" panose="020B0503020204020204" charset="-122"/>
                </a:rPr>
                <a:t>年</a:t>
              </a:r>
            </a:p>
          </p:txBody>
        </p:sp>
      </p:grpSp>
      <p:grpSp>
        <p:nvGrpSpPr>
          <p:cNvPr id="18" name="组合 5"/>
          <p:cNvGrpSpPr/>
          <p:nvPr/>
        </p:nvGrpSpPr>
        <p:grpSpPr>
          <a:xfrm>
            <a:off x="6947640" y="1725753"/>
            <a:ext cx="1461365" cy="1055370"/>
            <a:chOff x="8978593" y="1527810"/>
            <a:chExt cx="1948487" cy="1407160"/>
          </a:xfrm>
        </p:grpSpPr>
        <p:sp>
          <p:nvSpPr>
            <p:cNvPr id="19" name="燕尾形 40"/>
            <p:cNvSpPr>
              <a:spLocks noChangeArrowheads="1"/>
            </p:cNvSpPr>
            <p:nvPr/>
          </p:nvSpPr>
          <p:spPr bwMode="auto">
            <a:xfrm>
              <a:off x="8978593" y="2129056"/>
              <a:ext cx="287867" cy="287867"/>
            </a:xfrm>
            <a:prstGeom prst="chevron">
              <a:avLst>
                <a:gd name="adj" fmla="val 50000"/>
              </a:avLst>
            </a:prstGeom>
            <a:solidFill>
              <a:srgbClr val="009E9F"/>
            </a:solidFill>
            <a:ln>
              <a:noFill/>
            </a:ln>
          </p:spPr>
          <p:txBody>
            <a:bodyPr anchor="ctr"/>
            <a:lstStyle/>
            <a:p>
              <a:pPr algn="ctr"/>
              <a:endParaRPr lang="zh-CN" altLang="zh-CN" dirty="0">
                <a:solidFill>
                  <a:srgbClr val="FFFFFF"/>
                </a:solidFill>
                <a:latin typeface="宋体" panose="02010600030101010101" pitchFamily="2" charset="-122"/>
                <a:ea typeface="江西拙楷" pitchFamily="2" charset="-122"/>
                <a:sym typeface="宋体" panose="02010600030101010101" pitchFamily="2" charset="-122"/>
              </a:endParaRPr>
            </a:p>
          </p:txBody>
        </p:sp>
        <p:pic>
          <p:nvPicPr>
            <p:cNvPr id="20" name="图片 19"/>
            <p:cNvPicPr>
              <a:picLocks noChangeAspect="1"/>
            </p:cNvPicPr>
            <p:nvPr/>
          </p:nvPicPr>
          <p:blipFill>
            <a:blip r:embed="rId2" cstate="print"/>
            <a:stretch>
              <a:fillRect/>
            </a:stretch>
          </p:blipFill>
          <p:spPr>
            <a:xfrm>
              <a:off x="9484360" y="1527810"/>
              <a:ext cx="1442720" cy="1407160"/>
            </a:xfrm>
            <a:prstGeom prst="rect">
              <a:avLst/>
            </a:prstGeom>
          </p:spPr>
        </p:pic>
      </p:grpSp>
      <p:grpSp>
        <p:nvGrpSpPr>
          <p:cNvPr id="21" name="组合 2"/>
          <p:cNvGrpSpPr/>
          <p:nvPr/>
        </p:nvGrpSpPr>
        <p:grpSpPr>
          <a:xfrm>
            <a:off x="2036563" y="1769568"/>
            <a:ext cx="1335622" cy="1055370"/>
            <a:chOff x="2430491" y="1586230"/>
            <a:chExt cx="1780829" cy="1407160"/>
          </a:xfrm>
        </p:grpSpPr>
        <p:sp>
          <p:nvSpPr>
            <p:cNvPr id="22" name="燕尾形 39"/>
            <p:cNvSpPr>
              <a:spLocks noChangeArrowheads="1"/>
            </p:cNvSpPr>
            <p:nvPr/>
          </p:nvSpPr>
          <p:spPr bwMode="auto">
            <a:xfrm>
              <a:off x="2430491" y="2146201"/>
              <a:ext cx="287867" cy="287867"/>
            </a:xfrm>
            <a:prstGeom prst="chevron">
              <a:avLst>
                <a:gd name="adj" fmla="val 50000"/>
              </a:avLst>
            </a:prstGeom>
            <a:solidFill>
              <a:srgbClr val="009E9F"/>
            </a:solidFill>
            <a:ln>
              <a:noFill/>
            </a:ln>
          </p:spPr>
          <p:txBody>
            <a:bodyPr anchor="ctr"/>
            <a:lstStyle/>
            <a:p>
              <a:pPr algn="ctr"/>
              <a:endParaRPr lang="zh-CN" altLang="zh-CN" dirty="0">
                <a:solidFill>
                  <a:srgbClr val="FFFFFF"/>
                </a:solidFill>
                <a:latin typeface="宋体" panose="02010600030101010101" pitchFamily="2" charset="-122"/>
                <a:ea typeface="江西拙楷" pitchFamily="2" charset="-122"/>
                <a:sym typeface="宋体" panose="02010600030101010101" pitchFamily="2" charset="-122"/>
              </a:endParaRPr>
            </a:p>
          </p:txBody>
        </p:sp>
        <p:pic>
          <p:nvPicPr>
            <p:cNvPr id="23" name="图片 22"/>
            <p:cNvPicPr>
              <a:picLocks noChangeAspect="1"/>
            </p:cNvPicPr>
            <p:nvPr/>
          </p:nvPicPr>
          <p:blipFill>
            <a:blip r:embed="rId3" cstate="print"/>
            <a:stretch>
              <a:fillRect/>
            </a:stretch>
          </p:blipFill>
          <p:spPr>
            <a:xfrm>
              <a:off x="2811780" y="1586230"/>
              <a:ext cx="1399540" cy="1407160"/>
            </a:xfrm>
            <a:prstGeom prst="rect">
              <a:avLst/>
            </a:prstGeom>
          </p:spPr>
        </p:pic>
      </p:grpSp>
      <p:pic>
        <p:nvPicPr>
          <p:cNvPr id="24" name="图片 23"/>
          <p:cNvPicPr>
            <a:picLocks noChangeAspect="1"/>
          </p:cNvPicPr>
          <p:nvPr/>
        </p:nvPicPr>
        <p:blipFill>
          <a:blip r:embed="rId4" cstate="print"/>
          <a:stretch>
            <a:fillRect/>
          </a:stretch>
        </p:blipFill>
        <p:spPr>
          <a:xfrm>
            <a:off x="908544" y="1756709"/>
            <a:ext cx="1055370" cy="1055370"/>
          </a:xfrm>
          <a:prstGeom prst="rect">
            <a:avLst/>
          </a:prstGeom>
        </p:spPr>
      </p:pic>
      <p:grpSp>
        <p:nvGrpSpPr>
          <p:cNvPr id="25" name="组合 3"/>
          <p:cNvGrpSpPr/>
          <p:nvPr/>
        </p:nvGrpSpPr>
        <p:grpSpPr>
          <a:xfrm>
            <a:off x="3627715" y="1773854"/>
            <a:ext cx="1460399" cy="1050131"/>
            <a:chOff x="4552026" y="1591945"/>
            <a:chExt cx="1947199" cy="1400175"/>
          </a:xfrm>
        </p:grpSpPr>
        <p:pic>
          <p:nvPicPr>
            <p:cNvPr id="26" name="图片 25"/>
            <p:cNvPicPr>
              <a:picLocks noChangeAspect="1"/>
            </p:cNvPicPr>
            <p:nvPr/>
          </p:nvPicPr>
          <p:blipFill>
            <a:blip r:embed="rId5" cstate="print"/>
            <a:stretch>
              <a:fillRect/>
            </a:stretch>
          </p:blipFill>
          <p:spPr>
            <a:xfrm>
              <a:off x="5099050" y="1591945"/>
              <a:ext cx="1400175" cy="1400175"/>
            </a:xfrm>
            <a:prstGeom prst="rect">
              <a:avLst/>
            </a:prstGeom>
          </p:spPr>
        </p:pic>
        <p:sp>
          <p:nvSpPr>
            <p:cNvPr id="27" name="燕尾形 39"/>
            <p:cNvSpPr>
              <a:spLocks noChangeArrowheads="1"/>
            </p:cNvSpPr>
            <p:nvPr/>
          </p:nvSpPr>
          <p:spPr bwMode="auto">
            <a:xfrm>
              <a:off x="4552026" y="2148106"/>
              <a:ext cx="287867" cy="287867"/>
            </a:xfrm>
            <a:prstGeom prst="chevron">
              <a:avLst>
                <a:gd name="adj" fmla="val 50000"/>
              </a:avLst>
            </a:prstGeom>
            <a:solidFill>
              <a:srgbClr val="009E9F"/>
            </a:solidFill>
            <a:ln>
              <a:noFill/>
            </a:ln>
          </p:spPr>
          <p:txBody>
            <a:bodyPr anchor="ctr"/>
            <a:lstStyle/>
            <a:p>
              <a:pPr algn="ctr"/>
              <a:endParaRPr lang="zh-CN" altLang="zh-CN" dirty="0">
                <a:solidFill>
                  <a:srgbClr val="FFFFFF"/>
                </a:solidFill>
                <a:latin typeface="宋体" panose="02010600030101010101" pitchFamily="2" charset="-122"/>
                <a:ea typeface="江西拙楷" pitchFamily="2" charset="-122"/>
                <a:sym typeface="宋体" panose="02010600030101010101" pitchFamily="2" charset="-122"/>
              </a:endParaRPr>
            </a:p>
          </p:txBody>
        </p:sp>
      </p:grpSp>
      <p:grpSp>
        <p:nvGrpSpPr>
          <p:cNvPr id="28" name="组合 4"/>
          <p:cNvGrpSpPr/>
          <p:nvPr/>
        </p:nvGrpSpPr>
        <p:grpSpPr>
          <a:xfrm>
            <a:off x="5222676" y="1769568"/>
            <a:ext cx="1487069" cy="1055370"/>
            <a:chOff x="6678641" y="1586230"/>
            <a:chExt cx="1982759" cy="1407160"/>
          </a:xfrm>
        </p:grpSpPr>
        <p:pic>
          <p:nvPicPr>
            <p:cNvPr id="29" name="图片 28"/>
            <p:cNvPicPr>
              <a:picLocks noChangeAspect="1"/>
            </p:cNvPicPr>
            <p:nvPr/>
          </p:nvPicPr>
          <p:blipFill>
            <a:blip r:embed="rId6" cstate="print"/>
            <a:stretch>
              <a:fillRect/>
            </a:stretch>
          </p:blipFill>
          <p:spPr>
            <a:xfrm>
              <a:off x="7254240" y="1586230"/>
              <a:ext cx="1407160" cy="1407160"/>
            </a:xfrm>
            <a:prstGeom prst="rect">
              <a:avLst/>
            </a:prstGeom>
          </p:spPr>
        </p:pic>
        <p:sp>
          <p:nvSpPr>
            <p:cNvPr id="30" name="燕尾形 39"/>
            <p:cNvSpPr>
              <a:spLocks noChangeArrowheads="1"/>
            </p:cNvSpPr>
            <p:nvPr/>
          </p:nvSpPr>
          <p:spPr bwMode="auto">
            <a:xfrm>
              <a:off x="6678641" y="2087146"/>
              <a:ext cx="287867" cy="287867"/>
            </a:xfrm>
            <a:prstGeom prst="chevron">
              <a:avLst>
                <a:gd name="adj" fmla="val 50000"/>
              </a:avLst>
            </a:prstGeom>
            <a:solidFill>
              <a:srgbClr val="009E9F"/>
            </a:solidFill>
            <a:ln>
              <a:noFill/>
            </a:ln>
          </p:spPr>
          <p:txBody>
            <a:bodyPr anchor="ctr"/>
            <a:lstStyle/>
            <a:p>
              <a:pPr algn="ctr"/>
              <a:endParaRPr lang="zh-CN" altLang="zh-CN" dirty="0">
                <a:solidFill>
                  <a:srgbClr val="FFFFFF"/>
                </a:solidFill>
                <a:latin typeface="宋体" panose="02010600030101010101" pitchFamily="2" charset="-122"/>
                <a:ea typeface="江西拙楷" pitchFamily="2" charset="-122"/>
                <a:sym typeface="宋体" panose="02010600030101010101" pitchFamily="2" charset="-122"/>
              </a:endParaRPr>
            </a:p>
          </p:txBody>
        </p:sp>
      </p:grpSp>
      <p:sp>
        <p:nvSpPr>
          <p:cNvPr id="31" name="矩形 43"/>
          <p:cNvSpPr>
            <a:spLocks noChangeArrowheads="1"/>
          </p:cNvSpPr>
          <p:nvPr/>
        </p:nvSpPr>
        <p:spPr bwMode="auto">
          <a:xfrm>
            <a:off x="1037131" y="3942220"/>
            <a:ext cx="921068" cy="84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2100" dirty="0">
                <a:solidFill>
                  <a:srgbClr val="000000"/>
                </a:solidFill>
                <a:latin typeface="江西拙楷" pitchFamily="2" charset="-122"/>
                <a:ea typeface="江西拙楷" pitchFamily="2" charset="-122"/>
                <a:sym typeface="微软雅黑" panose="020B0503020204020204" charset="-122"/>
              </a:rPr>
              <a:t>血缘关系</a:t>
            </a:r>
          </a:p>
        </p:txBody>
      </p:sp>
      <p:sp>
        <p:nvSpPr>
          <p:cNvPr id="32" name="矩形 43"/>
          <p:cNvSpPr>
            <a:spLocks noChangeArrowheads="1"/>
          </p:cNvSpPr>
          <p:nvPr/>
        </p:nvSpPr>
        <p:spPr bwMode="auto">
          <a:xfrm>
            <a:off x="2498743" y="3978416"/>
            <a:ext cx="731044" cy="457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2100" dirty="0">
                <a:solidFill>
                  <a:srgbClr val="000000"/>
                </a:solidFill>
                <a:latin typeface="江西拙楷" pitchFamily="2" charset="-122"/>
                <a:ea typeface="江西拙楷" pitchFamily="2" charset="-122"/>
                <a:sym typeface="微软雅黑" panose="020B0503020204020204" charset="-122"/>
              </a:rPr>
              <a:t>军功</a:t>
            </a:r>
          </a:p>
        </p:txBody>
      </p:sp>
      <p:sp>
        <p:nvSpPr>
          <p:cNvPr id="33" name="矩形 43"/>
          <p:cNvSpPr>
            <a:spLocks noChangeArrowheads="1"/>
          </p:cNvSpPr>
          <p:nvPr/>
        </p:nvSpPr>
        <p:spPr bwMode="auto">
          <a:xfrm>
            <a:off x="4153711" y="3942220"/>
            <a:ext cx="832485" cy="84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2100" dirty="0">
                <a:solidFill>
                  <a:srgbClr val="000000"/>
                </a:solidFill>
                <a:latin typeface="江西拙楷" pitchFamily="2" charset="-122"/>
                <a:ea typeface="江西拙楷" pitchFamily="2" charset="-122"/>
                <a:sym typeface="微软雅黑" panose="020B0503020204020204" charset="-122"/>
              </a:rPr>
              <a:t>品行才能</a:t>
            </a:r>
          </a:p>
        </p:txBody>
      </p:sp>
      <p:sp>
        <p:nvSpPr>
          <p:cNvPr id="34" name="矩形 43"/>
          <p:cNvSpPr>
            <a:spLocks noChangeArrowheads="1"/>
          </p:cNvSpPr>
          <p:nvPr/>
        </p:nvSpPr>
        <p:spPr bwMode="auto">
          <a:xfrm>
            <a:off x="5789154" y="4004983"/>
            <a:ext cx="920591" cy="425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2100" dirty="0" smtClean="0">
                <a:solidFill>
                  <a:srgbClr val="000000"/>
                </a:solidFill>
                <a:latin typeface="江西拙楷" pitchFamily="2" charset="-122"/>
                <a:ea typeface="江西拙楷" pitchFamily="2" charset="-122"/>
                <a:sym typeface="微软雅黑" panose="020B0503020204020204" charset="-122"/>
              </a:rPr>
              <a:t>门第</a:t>
            </a:r>
            <a:endParaRPr lang="zh-CN" altLang="en-US" sz="2100" dirty="0">
              <a:solidFill>
                <a:srgbClr val="000000"/>
              </a:solidFill>
              <a:latin typeface="江西拙楷" pitchFamily="2" charset="-122"/>
              <a:ea typeface="江西拙楷" pitchFamily="2" charset="-122"/>
              <a:sym typeface="微软雅黑" panose="020B0503020204020204" charset="-122"/>
            </a:endParaRPr>
          </a:p>
        </p:txBody>
      </p:sp>
      <p:sp>
        <p:nvSpPr>
          <p:cNvPr id="35" name="矩形 43"/>
          <p:cNvSpPr>
            <a:spLocks noChangeArrowheads="1"/>
          </p:cNvSpPr>
          <p:nvPr/>
        </p:nvSpPr>
        <p:spPr bwMode="auto">
          <a:xfrm>
            <a:off x="7549850" y="3873164"/>
            <a:ext cx="859155" cy="84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2100" dirty="0">
                <a:solidFill>
                  <a:srgbClr val="000000"/>
                </a:solidFill>
                <a:latin typeface="江西拙楷" pitchFamily="2" charset="-122"/>
                <a:ea typeface="江西拙楷" pitchFamily="2" charset="-122"/>
                <a:sym typeface="微软雅黑" panose="020B0503020204020204" charset="-122"/>
              </a:rPr>
              <a:t>考试能力</a:t>
            </a:r>
          </a:p>
        </p:txBody>
      </p:sp>
      <p:sp>
        <p:nvSpPr>
          <p:cNvPr id="36" name="文本框 8"/>
          <p:cNvSpPr txBox="1"/>
          <p:nvPr/>
        </p:nvSpPr>
        <p:spPr>
          <a:xfrm>
            <a:off x="214282" y="1927607"/>
            <a:ext cx="680314" cy="715581"/>
          </a:xfrm>
          <a:prstGeom prst="rect">
            <a:avLst/>
          </a:prstGeom>
          <a:noFill/>
          <a:ln>
            <a:solidFill>
              <a:schemeClr val="tx1"/>
            </a:solidFill>
            <a:prstDash val="lgDashDot"/>
          </a:ln>
        </p:spPr>
        <p:txBody>
          <a:bodyPr wrap="none" lIns="68580" tIns="34290" rIns="68580" bIns="34290" rtlCol="0" anchor="t">
            <a:spAutoFit/>
          </a:bodyPr>
          <a:lstStyle/>
          <a:p>
            <a:r>
              <a:rPr lang="zh-CN" altLang="en-US" sz="2100" b="1" dirty="0">
                <a:solidFill>
                  <a:srgbClr val="C00000"/>
                </a:solidFill>
                <a:latin typeface="江西拙楷" pitchFamily="2" charset="-122"/>
                <a:ea typeface="江西拙楷" pitchFamily="2" charset="-122"/>
                <a:sym typeface="+mn-ea"/>
              </a:rPr>
              <a:t>选官</a:t>
            </a:r>
          </a:p>
          <a:p>
            <a:r>
              <a:rPr lang="zh-CN" altLang="en-US" sz="2100" b="1" dirty="0">
                <a:solidFill>
                  <a:srgbClr val="C00000"/>
                </a:solidFill>
                <a:latin typeface="江西拙楷" pitchFamily="2" charset="-122"/>
                <a:ea typeface="江西拙楷" pitchFamily="2" charset="-122"/>
                <a:sym typeface="+mn-ea"/>
              </a:rPr>
              <a:t>方式</a:t>
            </a:r>
          </a:p>
        </p:txBody>
      </p:sp>
      <p:sp>
        <p:nvSpPr>
          <p:cNvPr id="37" name="文本框 9"/>
          <p:cNvSpPr txBox="1"/>
          <p:nvPr/>
        </p:nvSpPr>
        <p:spPr>
          <a:xfrm>
            <a:off x="287514" y="3978415"/>
            <a:ext cx="677108" cy="715581"/>
          </a:xfrm>
          <a:prstGeom prst="rect">
            <a:avLst/>
          </a:prstGeom>
          <a:noFill/>
          <a:ln>
            <a:solidFill>
              <a:schemeClr val="tx1"/>
            </a:solidFill>
            <a:prstDash val="lgDash"/>
          </a:ln>
        </p:spPr>
        <p:txBody>
          <a:bodyPr wrap="none" lIns="68580" tIns="34290" rIns="68580" bIns="34290" rtlCol="0" anchor="t">
            <a:spAutoFit/>
          </a:bodyPr>
          <a:lstStyle/>
          <a:p>
            <a:r>
              <a:rPr lang="zh-CN" altLang="en-US" sz="2100" b="1" dirty="0">
                <a:solidFill>
                  <a:srgbClr val="C00000"/>
                </a:solidFill>
                <a:latin typeface="江西拙楷" pitchFamily="2" charset="-122"/>
                <a:ea typeface="江西拙楷" pitchFamily="2" charset="-122"/>
                <a:sym typeface="+mn-ea"/>
              </a:rPr>
              <a:t>依据</a:t>
            </a:r>
          </a:p>
          <a:p>
            <a:r>
              <a:rPr lang="zh-CN" altLang="en-US" sz="2100" b="1" dirty="0">
                <a:solidFill>
                  <a:srgbClr val="C00000"/>
                </a:solidFill>
                <a:latin typeface="江西拙楷" pitchFamily="2" charset="-122"/>
                <a:ea typeface="江西拙楷" pitchFamily="2" charset="-122"/>
                <a:sym typeface="+mn-ea"/>
              </a:rPr>
              <a:t>标准</a:t>
            </a:r>
          </a:p>
        </p:txBody>
      </p:sp>
      <p:grpSp>
        <p:nvGrpSpPr>
          <p:cNvPr id="38" name="组合 37"/>
          <p:cNvGrpSpPr/>
          <p:nvPr/>
        </p:nvGrpSpPr>
        <p:grpSpPr>
          <a:xfrm>
            <a:off x="428596" y="642925"/>
            <a:ext cx="1643075" cy="624450"/>
            <a:chOff x="714348" y="4357701"/>
            <a:chExt cx="1643075" cy="624449"/>
          </a:xfrm>
        </p:grpSpPr>
        <p:pic>
          <p:nvPicPr>
            <p:cNvPr id="39" name="图片 38" descr="印章"/>
            <p:cNvPicPr>
              <a:picLocks noChangeAspect="1"/>
            </p:cNvPicPr>
            <p:nvPr/>
          </p:nvPicPr>
          <p:blipFill>
            <a:blip r:embed="rId7" cstate="screen">
              <a:lum bright="10000" contrast="-30000"/>
            </a:blip>
            <a:stretch>
              <a:fillRect/>
            </a:stretch>
          </p:blipFill>
          <p:spPr>
            <a:xfrm rot="5400000">
              <a:off x="1152223" y="3919826"/>
              <a:ext cx="624449" cy="1500200"/>
            </a:xfrm>
            <a:prstGeom prst="rect">
              <a:avLst/>
            </a:prstGeom>
          </p:spPr>
        </p:pic>
        <p:sp>
          <p:nvSpPr>
            <p:cNvPr id="40" name="矩形 39"/>
            <p:cNvSpPr/>
            <p:nvPr/>
          </p:nvSpPr>
          <p:spPr>
            <a:xfrm>
              <a:off x="714348" y="4421995"/>
              <a:ext cx="1643075" cy="461665"/>
            </a:xfrm>
            <a:prstGeom prst="rect">
              <a:avLst/>
            </a:prstGeom>
          </p:spPr>
          <p:txBody>
            <a:bodyPr wrap="square">
              <a:spAutoFit/>
            </a:bodyPr>
            <a:lstStyle/>
            <a:p>
              <a:pPr lvl="0"/>
              <a:r>
                <a:rPr lang="zh-CN" altLang="en-US" sz="2400" b="1" dirty="0" smtClean="0">
                  <a:solidFill>
                    <a:prstClr val="black"/>
                  </a:solidFill>
                  <a:latin typeface="方正卡通简体" pitchFamily="65" charset="-122"/>
                  <a:ea typeface="方正卡通简体" pitchFamily="65" charset="-122"/>
                </a:rPr>
                <a:t>自主学习</a:t>
              </a:r>
              <a:endParaRPr lang="en-US" altLang="zh-CN" sz="2400" b="1" dirty="0" smtClean="0">
                <a:solidFill>
                  <a:prstClr val="black"/>
                </a:solidFill>
                <a:latin typeface="方正卡通简体" pitchFamily="65" charset="-122"/>
                <a:ea typeface="方正卡通简体" pitchFamily="65"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up)">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up)">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up)">
                                      <p:cBhvr>
                                        <p:cTn id="6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rcRect l="4921" t="10100" r="35555" b="1080"/>
          <a:stretch>
            <a:fillRect/>
          </a:stretch>
        </p:blipFill>
        <p:spPr>
          <a:xfrm>
            <a:off x="4786314" y="428610"/>
            <a:ext cx="4143407" cy="4143404"/>
          </a:xfrm>
          <a:prstGeom prst="rect">
            <a:avLst/>
          </a:prstGeom>
        </p:spPr>
      </p:pic>
      <p:sp>
        <p:nvSpPr>
          <p:cNvPr id="4" name="文本框 22"/>
          <p:cNvSpPr txBox="1"/>
          <p:nvPr/>
        </p:nvSpPr>
        <p:spPr>
          <a:xfrm>
            <a:off x="714348" y="1643056"/>
            <a:ext cx="4000528" cy="2843792"/>
          </a:xfrm>
          <a:prstGeom prst="rect">
            <a:avLst/>
          </a:prstGeom>
          <a:solidFill>
            <a:schemeClr val="accent2">
              <a:lumMod val="20000"/>
              <a:lumOff val="80000"/>
            </a:schemeClr>
          </a:solidFill>
          <a:ln w="19050">
            <a:solidFill>
              <a:srgbClr val="C00000"/>
            </a:solidFill>
            <a:prstDash val="lgDash"/>
          </a:ln>
        </p:spPr>
        <p:txBody>
          <a:bodyPr wrap="square" lIns="68580" tIns="34290" rIns="68580" bIns="34290" rtlCol="0" anchor="t">
            <a:spAutoFit/>
          </a:bodyPr>
          <a:lstStyle/>
          <a:p>
            <a:pPr algn="l">
              <a:lnSpc>
                <a:spcPct val="130000"/>
              </a:lnSpc>
            </a:pPr>
            <a:r>
              <a:rPr lang="zh-CN" altLang="en-US" sz="2100" b="1" dirty="0" smtClean="0">
                <a:latin typeface="仿宋" pitchFamily="49" charset="-122"/>
                <a:ea typeface="仿宋" pitchFamily="49" charset="-122"/>
                <a:cs typeface="楷体" panose="02010609060101010101" charset="-122"/>
                <a:sym typeface="+mn-ea"/>
              </a:rPr>
              <a:t>   九品</a:t>
            </a:r>
            <a:r>
              <a:rPr lang="zh-CN" altLang="en-US" sz="2100" b="1" dirty="0">
                <a:latin typeface="仿宋" pitchFamily="49" charset="-122"/>
                <a:ea typeface="仿宋" pitchFamily="49" charset="-122"/>
                <a:cs typeface="楷体" panose="02010609060101010101" charset="-122"/>
                <a:sym typeface="+mn-ea"/>
              </a:rPr>
              <a:t>中正制度</a:t>
            </a:r>
            <a:r>
              <a:rPr lang="en-US" altLang="zh-CN" sz="2100" b="1" dirty="0">
                <a:latin typeface="仿宋" pitchFamily="49" charset="-122"/>
                <a:ea typeface="仿宋" pitchFamily="49" charset="-122"/>
                <a:cs typeface="楷体" panose="02010609060101010101" charset="-122"/>
                <a:sym typeface="+mn-ea"/>
              </a:rPr>
              <a:t>……</a:t>
            </a:r>
            <a:r>
              <a:rPr lang="zh-CN" altLang="en-US" sz="2100" b="1" dirty="0">
                <a:latin typeface="仿宋" pitchFamily="49" charset="-122"/>
                <a:ea typeface="仿宋" pitchFamily="49" charset="-122"/>
                <a:cs typeface="楷体" panose="02010609060101010101" charset="-122"/>
                <a:sym typeface="+mn-ea"/>
              </a:rPr>
              <a:t>在其初创之时，犹能</a:t>
            </a:r>
            <a:r>
              <a:rPr lang="en-US" altLang="zh-CN" sz="2100" b="1" dirty="0">
                <a:latin typeface="仿宋" pitchFamily="49" charset="-122"/>
                <a:ea typeface="仿宋" pitchFamily="49" charset="-122"/>
                <a:cs typeface="楷体" panose="02010609060101010101" charset="-122"/>
                <a:sym typeface="+mn-ea"/>
              </a:rPr>
              <a:t>“</a:t>
            </a:r>
            <a:r>
              <a:rPr lang="zh-CN" altLang="en-US" sz="2100" b="1" dirty="0">
                <a:latin typeface="仿宋" pitchFamily="49" charset="-122"/>
                <a:ea typeface="仿宋" pitchFamily="49" charset="-122"/>
                <a:cs typeface="楷体" panose="02010609060101010101" charset="-122"/>
                <a:sym typeface="+mn-ea"/>
              </a:rPr>
              <a:t>盖</a:t>
            </a:r>
            <a:r>
              <a:rPr lang="zh-CN" altLang="en-US" sz="2100" b="1" dirty="0">
                <a:solidFill>
                  <a:srgbClr val="C00000"/>
                </a:solidFill>
                <a:latin typeface="仿宋" pitchFamily="49" charset="-122"/>
                <a:ea typeface="仿宋" pitchFamily="49" charset="-122"/>
                <a:cs typeface="楷体" panose="02010609060101010101" charset="-122"/>
                <a:sym typeface="+mn-ea"/>
              </a:rPr>
              <a:t>以论人才优劣</a:t>
            </a:r>
            <a:r>
              <a:rPr lang="zh-CN" altLang="en-US" sz="2100" b="1" dirty="0">
                <a:latin typeface="仿宋" pitchFamily="49" charset="-122"/>
                <a:ea typeface="仿宋" pitchFamily="49" charset="-122"/>
                <a:cs typeface="楷体" panose="02010609060101010101" charset="-122"/>
                <a:sym typeface="+mn-ea"/>
              </a:rPr>
              <a:t>，非为世族高卑</a:t>
            </a:r>
            <a:r>
              <a:rPr lang="en-US" altLang="zh-CN" sz="2100" b="1" dirty="0">
                <a:latin typeface="仿宋" pitchFamily="49" charset="-122"/>
                <a:ea typeface="仿宋" pitchFamily="49" charset="-122"/>
                <a:cs typeface="楷体" panose="02010609060101010101" charset="-122"/>
                <a:sym typeface="+mn-ea"/>
              </a:rPr>
              <a:t>”</a:t>
            </a:r>
            <a:r>
              <a:rPr lang="zh-CN" altLang="en-US" sz="2100" b="1" dirty="0">
                <a:latin typeface="仿宋" pitchFamily="49" charset="-122"/>
                <a:ea typeface="仿宋" pitchFamily="49" charset="-122"/>
                <a:cs typeface="楷体" panose="02010609060101010101" charset="-122"/>
                <a:sym typeface="+mn-ea"/>
              </a:rPr>
              <a:t>，选拔出有用人才，但后来逐渐被门阀世族所把控，以至于</a:t>
            </a:r>
            <a:r>
              <a:rPr lang="en-US" altLang="zh-CN" sz="2100" b="1" dirty="0">
                <a:latin typeface="仿宋" pitchFamily="49" charset="-122"/>
                <a:ea typeface="仿宋" pitchFamily="49" charset="-122"/>
                <a:cs typeface="楷体" panose="02010609060101010101" charset="-122"/>
                <a:sym typeface="+mn-ea"/>
              </a:rPr>
              <a:t>“</a:t>
            </a:r>
            <a:r>
              <a:rPr lang="zh-CN" altLang="en-US" sz="2100" b="1" dirty="0">
                <a:solidFill>
                  <a:srgbClr val="C00000"/>
                </a:solidFill>
                <a:latin typeface="仿宋" pitchFamily="49" charset="-122"/>
                <a:ea typeface="仿宋" pitchFamily="49" charset="-122"/>
                <a:cs typeface="楷体" panose="02010609060101010101" charset="-122"/>
                <a:sym typeface="+mn-ea"/>
              </a:rPr>
              <a:t>上品无寒门，下品无势族</a:t>
            </a:r>
            <a:r>
              <a:rPr lang="en-US" altLang="zh-CN" sz="2100" b="1" dirty="0">
                <a:latin typeface="仿宋" pitchFamily="49" charset="-122"/>
                <a:ea typeface="仿宋" pitchFamily="49" charset="-122"/>
                <a:cs typeface="楷体" panose="02010609060101010101" charset="-122"/>
                <a:sym typeface="+mn-ea"/>
              </a:rPr>
              <a:t>”</a:t>
            </a:r>
            <a:r>
              <a:rPr lang="zh-CN" altLang="en-US" sz="2100" b="1" dirty="0">
                <a:latin typeface="仿宋" pitchFamily="49" charset="-122"/>
                <a:ea typeface="仿宋" pitchFamily="49" charset="-122"/>
                <a:cs typeface="楷体" panose="02010609060101010101" charset="-122"/>
                <a:sym typeface="+mn-ea"/>
              </a:rPr>
              <a:t>。</a:t>
            </a:r>
          </a:p>
          <a:p>
            <a:pPr algn="r">
              <a:lnSpc>
                <a:spcPct val="130000"/>
              </a:lnSpc>
            </a:pPr>
            <a:r>
              <a:rPr lang="en-US" altLang="zh-CN" sz="1400" b="1" dirty="0">
                <a:latin typeface="江西拙楷" pitchFamily="2" charset="-122"/>
                <a:ea typeface="江西拙楷" pitchFamily="2" charset="-122"/>
                <a:cs typeface="楷体" panose="02010609060101010101" charset="-122"/>
                <a:sym typeface="+mn-ea"/>
              </a:rPr>
              <a:t>——</a:t>
            </a:r>
            <a:r>
              <a:rPr lang="zh-CN" altLang="en-US" sz="1400" b="1" dirty="0">
                <a:latin typeface="江西拙楷" pitchFamily="2" charset="-122"/>
                <a:ea typeface="江西拙楷" pitchFamily="2" charset="-122"/>
                <a:cs typeface="楷体" panose="02010609060101010101" charset="-122"/>
                <a:sym typeface="+mn-ea"/>
              </a:rPr>
              <a:t>《秦汉以来中国古代选官制度演进研究》</a:t>
            </a:r>
          </a:p>
        </p:txBody>
      </p:sp>
      <p:pic>
        <p:nvPicPr>
          <p:cNvPr id="6" name="图片 5"/>
          <p:cNvPicPr>
            <a:picLocks noChangeAspect="1"/>
          </p:cNvPicPr>
          <p:nvPr/>
        </p:nvPicPr>
        <p:blipFill>
          <a:blip r:embed="rId3" cstate="print"/>
          <a:stretch>
            <a:fillRect/>
          </a:stretch>
        </p:blipFill>
        <p:spPr>
          <a:xfrm>
            <a:off x="788857" y="285734"/>
            <a:ext cx="1055370" cy="10553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p:cNvSpPr txBox="1"/>
          <p:nvPr/>
        </p:nvSpPr>
        <p:spPr>
          <a:xfrm>
            <a:off x="214282" y="928676"/>
            <a:ext cx="2357422" cy="707886"/>
          </a:xfrm>
          <a:prstGeom prst="rect">
            <a:avLst/>
          </a:prstGeom>
          <a:noFill/>
        </p:spPr>
        <p:txBody>
          <a:bodyPr wrap="square" rtlCol="0" anchor="t">
            <a:spAutoFit/>
            <a:scene3d>
              <a:camera prst="orthographicFront"/>
              <a:lightRig rig="threePt" dir="t"/>
            </a:scene3d>
          </a:bodyPr>
          <a:lstStyle/>
          <a:p>
            <a:pPr algn="l">
              <a:lnSpc>
                <a:spcPct val="100000"/>
              </a:lnSpc>
              <a:spcBef>
                <a:spcPts val="0"/>
              </a:spcBef>
              <a:spcAft>
                <a:spcPts val="0"/>
              </a:spcAft>
            </a:pPr>
            <a:r>
              <a:rPr lang="zh-CN" altLang="en-US" sz="2000" b="1" dirty="0">
                <a:solidFill>
                  <a:schemeClr val="tx1"/>
                </a:solidFill>
                <a:effectLst>
                  <a:outerShdw blurRad="38100" dist="19050" dir="2700000" algn="tl" rotWithShape="0">
                    <a:schemeClr val="dk1">
                      <a:alpha val="40000"/>
                    </a:schemeClr>
                  </a:outerShdw>
                </a:effectLst>
                <a:latin typeface="仿宋" pitchFamily="49" charset="-122"/>
                <a:ea typeface="仿宋" pitchFamily="49" charset="-122"/>
                <a:sym typeface="+mn-ea"/>
              </a:rPr>
              <a:t>开始采用分科考试的方式选拔官员</a:t>
            </a:r>
          </a:p>
        </p:txBody>
      </p:sp>
      <p:grpSp>
        <p:nvGrpSpPr>
          <p:cNvPr id="4" name="组合 3"/>
          <p:cNvGrpSpPr/>
          <p:nvPr/>
        </p:nvGrpSpPr>
        <p:grpSpPr>
          <a:xfrm>
            <a:off x="428596" y="1309996"/>
            <a:ext cx="8072494" cy="2928958"/>
            <a:chOff x="2294" y="2867"/>
            <a:chExt cx="14844" cy="5714"/>
          </a:xfrm>
        </p:grpSpPr>
        <p:grpSp>
          <p:nvGrpSpPr>
            <p:cNvPr id="5" name="组合 5"/>
            <p:cNvGrpSpPr/>
            <p:nvPr/>
          </p:nvGrpSpPr>
          <p:grpSpPr>
            <a:xfrm>
              <a:off x="2294" y="2866"/>
              <a:ext cx="14844" cy="5711"/>
              <a:chOff x="1258398" y="1716185"/>
              <a:chExt cx="5878709" cy="2262909"/>
            </a:xfrm>
          </p:grpSpPr>
          <p:sp>
            <p:nvSpPr>
              <p:cNvPr id="11" name="椭圆 3"/>
              <p:cNvSpPr/>
              <p:nvPr/>
            </p:nvSpPr>
            <p:spPr>
              <a:xfrm rot="1540905">
                <a:off x="1258398" y="2082005"/>
                <a:ext cx="1678759" cy="1243526"/>
              </a:xfrm>
              <a:custGeom>
                <a:avLst/>
                <a:gdLst/>
                <a:ahLst/>
                <a:cxnLst/>
                <a:rect l="l" t="t" r="r" b="b"/>
                <a:pathLst>
                  <a:path w="1944216" h="1440160">
                    <a:moveTo>
                      <a:pt x="720080" y="0"/>
                    </a:moveTo>
                    <a:cubicBezTo>
                      <a:pt x="1001925" y="0"/>
                      <a:pt x="1245950" y="161925"/>
                      <a:pt x="1361521" y="399165"/>
                    </a:cubicBezTo>
                    <a:lnTo>
                      <a:pt x="1757168" y="399165"/>
                    </a:lnTo>
                    <a:lnTo>
                      <a:pt x="1944216" y="759205"/>
                    </a:lnTo>
                    <a:lnTo>
                      <a:pt x="1757168" y="1119245"/>
                    </a:lnTo>
                    <a:lnTo>
                      <a:pt x="1319048" y="1119245"/>
                    </a:lnTo>
                    <a:cubicBezTo>
                      <a:pt x="1190239" y="1312807"/>
                      <a:pt x="970032" y="1440160"/>
                      <a:pt x="720080" y="1440160"/>
                    </a:cubicBezTo>
                    <a:cubicBezTo>
                      <a:pt x="322391" y="1440160"/>
                      <a:pt x="0" y="1117769"/>
                      <a:pt x="0" y="720080"/>
                    </a:cubicBezTo>
                    <a:cubicBezTo>
                      <a:pt x="0" y="322391"/>
                      <a:pt x="322391" y="0"/>
                      <a:pt x="720080" y="0"/>
                    </a:cubicBezTo>
                    <a:close/>
                  </a:path>
                </a:pathLst>
              </a:custGeom>
              <a:gradFill flip="none" rotWithShape="1">
                <a:gsLst>
                  <a:gs pos="100000">
                    <a:srgbClr val="FCFCFC"/>
                  </a:gs>
                  <a:gs pos="0">
                    <a:srgbClr val="CCCCCC"/>
                  </a:gs>
                </a:gsLst>
                <a:lin ang="7200000" scaled="0"/>
                <a:tileRect/>
              </a:gra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latin typeface="仿宋" pitchFamily="49" charset="-122"/>
                  <a:ea typeface="仿宋" pitchFamily="49" charset="-122"/>
                </a:endParaRPr>
              </a:p>
            </p:txBody>
          </p:sp>
          <p:sp>
            <p:nvSpPr>
              <p:cNvPr id="12" name="椭圆 3"/>
              <p:cNvSpPr/>
              <p:nvPr/>
            </p:nvSpPr>
            <p:spPr>
              <a:xfrm rot="19123987">
                <a:off x="2425816" y="2549492"/>
                <a:ext cx="1678759" cy="1243526"/>
              </a:xfrm>
              <a:custGeom>
                <a:avLst/>
                <a:gdLst/>
                <a:ahLst/>
                <a:cxnLst/>
                <a:rect l="l" t="t" r="r" b="b"/>
                <a:pathLst>
                  <a:path w="1944216" h="1440160">
                    <a:moveTo>
                      <a:pt x="720080" y="0"/>
                    </a:moveTo>
                    <a:cubicBezTo>
                      <a:pt x="1001925" y="0"/>
                      <a:pt x="1245950" y="161925"/>
                      <a:pt x="1361521" y="399165"/>
                    </a:cubicBezTo>
                    <a:lnTo>
                      <a:pt x="1757168" y="399165"/>
                    </a:lnTo>
                    <a:lnTo>
                      <a:pt x="1944216" y="759205"/>
                    </a:lnTo>
                    <a:lnTo>
                      <a:pt x="1757168" y="1119245"/>
                    </a:lnTo>
                    <a:lnTo>
                      <a:pt x="1319048" y="1119245"/>
                    </a:lnTo>
                    <a:cubicBezTo>
                      <a:pt x="1190239" y="1312807"/>
                      <a:pt x="970032" y="1440160"/>
                      <a:pt x="720080" y="1440160"/>
                    </a:cubicBezTo>
                    <a:cubicBezTo>
                      <a:pt x="322391" y="1440160"/>
                      <a:pt x="0" y="1117769"/>
                      <a:pt x="0" y="720080"/>
                    </a:cubicBezTo>
                    <a:cubicBezTo>
                      <a:pt x="0" y="322391"/>
                      <a:pt x="322391" y="0"/>
                      <a:pt x="720080" y="0"/>
                    </a:cubicBezTo>
                    <a:close/>
                  </a:path>
                </a:pathLst>
              </a:custGeom>
              <a:gradFill flip="none" rotWithShape="1">
                <a:gsLst>
                  <a:gs pos="100000">
                    <a:srgbClr val="FCFCFC"/>
                  </a:gs>
                  <a:gs pos="0">
                    <a:srgbClr val="CCCCCC"/>
                  </a:gs>
                </a:gsLst>
                <a:lin ang="9600000" scaled="0"/>
                <a:tileRect/>
              </a:gra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latin typeface="仿宋" pitchFamily="49" charset="-122"/>
                  <a:ea typeface="仿宋" pitchFamily="49" charset="-122"/>
                </a:endParaRPr>
              </a:p>
            </p:txBody>
          </p:sp>
          <p:sp>
            <p:nvSpPr>
              <p:cNvPr id="13" name="椭圆 3"/>
              <p:cNvSpPr/>
              <p:nvPr/>
            </p:nvSpPr>
            <p:spPr>
              <a:xfrm rot="1540905">
                <a:off x="3558927" y="2082005"/>
                <a:ext cx="1678759" cy="1243526"/>
              </a:xfrm>
              <a:custGeom>
                <a:avLst/>
                <a:gdLst/>
                <a:ahLst/>
                <a:cxnLst/>
                <a:rect l="l" t="t" r="r" b="b"/>
                <a:pathLst>
                  <a:path w="1944216" h="1440160">
                    <a:moveTo>
                      <a:pt x="720080" y="0"/>
                    </a:moveTo>
                    <a:cubicBezTo>
                      <a:pt x="1001925" y="0"/>
                      <a:pt x="1245950" y="161925"/>
                      <a:pt x="1361521" y="399165"/>
                    </a:cubicBezTo>
                    <a:lnTo>
                      <a:pt x="1757168" y="399165"/>
                    </a:lnTo>
                    <a:lnTo>
                      <a:pt x="1944216" y="759205"/>
                    </a:lnTo>
                    <a:lnTo>
                      <a:pt x="1757168" y="1119245"/>
                    </a:lnTo>
                    <a:lnTo>
                      <a:pt x="1319048" y="1119245"/>
                    </a:lnTo>
                    <a:cubicBezTo>
                      <a:pt x="1190239" y="1312807"/>
                      <a:pt x="970032" y="1440160"/>
                      <a:pt x="720080" y="1440160"/>
                    </a:cubicBezTo>
                    <a:cubicBezTo>
                      <a:pt x="322391" y="1440160"/>
                      <a:pt x="0" y="1117769"/>
                      <a:pt x="0" y="720080"/>
                    </a:cubicBezTo>
                    <a:cubicBezTo>
                      <a:pt x="0" y="322391"/>
                      <a:pt x="322391" y="0"/>
                      <a:pt x="720080" y="0"/>
                    </a:cubicBezTo>
                    <a:close/>
                  </a:path>
                </a:pathLst>
              </a:custGeom>
              <a:gradFill flip="none" rotWithShape="1">
                <a:gsLst>
                  <a:gs pos="100000">
                    <a:srgbClr val="FCFCFC"/>
                  </a:gs>
                  <a:gs pos="0">
                    <a:srgbClr val="CCCCCC"/>
                  </a:gs>
                </a:gsLst>
                <a:lin ang="7200000" scaled="0"/>
                <a:tileRect/>
              </a:gra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latin typeface="仿宋" pitchFamily="49" charset="-122"/>
                  <a:ea typeface="仿宋" pitchFamily="49" charset="-122"/>
                </a:endParaRPr>
              </a:p>
            </p:txBody>
          </p:sp>
          <p:sp>
            <p:nvSpPr>
              <p:cNvPr id="14" name="椭圆 3"/>
              <p:cNvSpPr/>
              <p:nvPr/>
            </p:nvSpPr>
            <p:spPr>
              <a:xfrm rot="19123987">
                <a:off x="4693194" y="2549492"/>
                <a:ext cx="1678759" cy="1243526"/>
              </a:xfrm>
              <a:custGeom>
                <a:avLst/>
                <a:gdLst/>
                <a:ahLst/>
                <a:cxnLst/>
                <a:rect l="l" t="t" r="r" b="b"/>
                <a:pathLst>
                  <a:path w="1944216" h="1440160">
                    <a:moveTo>
                      <a:pt x="720080" y="0"/>
                    </a:moveTo>
                    <a:cubicBezTo>
                      <a:pt x="1001925" y="0"/>
                      <a:pt x="1245950" y="161925"/>
                      <a:pt x="1361521" y="399165"/>
                    </a:cubicBezTo>
                    <a:lnTo>
                      <a:pt x="1757168" y="399165"/>
                    </a:lnTo>
                    <a:lnTo>
                      <a:pt x="1944216" y="759205"/>
                    </a:lnTo>
                    <a:lnTo>
                      <a:pt x="1757168" y="1119245"/>
                    </a:lnTo>
                    <a:lnTo>
                      <a:pt x="1319048" y="1119245"/>
                    </a:lnTo>
                    <a:cubicBezTo>
                      <a:pt x="1190239" y="1312807"/>
                      <a:pt x="970032" y="1440160"/>
                      <a:pt x="720080" y="1440160"/>
                    </a:cubicBezTo>
                    <a:cubicBezTo>
                      <a:pt x="322391" y="1440160"/>
                      <a:pt x="0" y="1117769"/>
                      <a:pt x="0" y="720080"/>
                    </a:cubicBezTo>
                    <a:cubicBezTo>
                      <a:pt x="0" y="322391"/>
                      <a:pt x="322391" y="0"/>
                      <a:pt x="720080" y="0"/>
                    </a:cubicBezTo>
                    <a:close/>
                  </a:path>
                </a:pathLst>
              </a:custGeom>
              <a:gradFill flip="none" rotWithShape="1">
                <a:gsLst>
                  <a:gs pos="100000">
                    <a:srgbClr val="FCFCFC"/>
                  </a:gs>
                  <a:gs pos="0">
                    <a:srgbClr val="CCCCCC"/>
                  </a:gs>
                </a:gsLst>
                <a:lin ang="9600000" scaled="0"/>
                <a:tileRect/>
              </a:gra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latin typeface="仿宋" pitchFamily="49" charset="-122"/>
                  <a:ea typeface="仿宋" pitchFamily="49" charset="-122"/>
                </a:endParaRPr>
              </a:p>
            </p:txBody>
          </p:sp>
          <p:sp>
            <p:nvSpPr>
              <p:cNvPr id="15" name="椭圆 14"/>
              <p:cNvSpPr/>
              <p:nvPr/>
            </p:nvSpPr>
            <p:spPr>
              <a:xfrm>
                <a:off x="5858616" y="1971717"/>
                <a:ext cx="1278491" cy="1278491"/>
              </a:xfrm>
              <a:prstGeom prst="ellipse">
                <a:avLst/>
              </a:prstGeom>
              <a:gradFill flip="none" rotWithShape="1">
                <a:gsLst>
                  <a:gs pos="100000">
                    <a:srgbClr val="FCFCFC"/>
                  </a:gs>
                  <a:gs pos="0">
                    <a:srgbClr val="CCCCCC"/>
                  </a:gs>
                </a:gsLst>
                <a:lin ang="7200000" scaled="0"/>
                <a:tileRect/>
              </a:gra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latin typeface="仿宋" pitchFamily="49" charset="-122"/>
                  <a:ea typeface="仿宋" pitchFamily="49" charset="-122"/>
                </a:endParaRPr>
              </a:p>
            </p:txBody>
          </p:sp>
          <p:sp>
            <p:nvSpPr>
              <p:cNvPr id="16" name="椭圆 15"/>
              <p:cNvSpPr/>
              <p:nvPr/>
            </p:nvSpPr>
            <p:spPr>
              <a:xfrm>
                <a:off x="1401507" y="2116301"/>
                <a:ext cx="998316" cy="998317"/>
              </a:xfrm>
              <a:prstGeom prst="ellipse">
                <a:avLst/>
              </a:prstGeom>
              <a:solidFill>
                <a:srgbClr val="A23C82"/>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latin typeface="仿宋" pitchFamily="49" charset="-122"/>
                  <a:ea typeface="仿宋" pitchFamily="49" charset="-122"/>
                </a:endParaRPr>
              </a:p>
            </p:txBody>
          </p:sp>
          <p:sp>
            <p:nvSpPr>
              <p:cNvPr id="17" name="椭圆 16"/>
              <p:cNvSpPr/>
              <p:nvPr/>
            </p:nvSpPr>
            <p:spPr>
              <a:xfrm>
                <a:off x="2603195" y="2817450"/>
                <a:ext cx="998316" cy="998317"/>
              </a:xfrm>
              <a:prstGeom prst="ellipse">
                <a:avLst/>
              </a:prstGeom>
              <a:solidFill>
                <a:srgbClr val="E72918"/>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latin typeface="仿宋" pitchFamily="49" charset="-122"/>
                  <a:ea typeface="仿宋" pitchFamily="49" charset="-122"/>
                </a:endParaRPr>
              </a:p>
            </p:txBody>
          </p:sp>
          <p:sp>
            <p:nvSpPr>
              <p:cNvPr id="18" name="椭圆 17"/>
              <p:cNvSpPr/>
              <p:nvPr/>
            </p:nvSpPr>
            <p:spPr>
              <a:xfrm>
                <a:off x="3703152" y="2116301"/>
                <a:ext cx="998316" cy="998317"/>
              </a:xfrm>
              <a:prstGeom prst="ellipse">
                <a:avLst/>
              </a:prstGeom>
              <a:solidFill>
                <a:srgbClr val="F39E02"/>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latin typeface="仿宋" pitchFamily="49" charset="-122"/>
                  <a:ea typeface="仿宋" pitchFamily="49" charset="-122"/>
                </a:endParaRPr>
              </a:p>
            </p:txBody>
          </p:sp>
          <p:sp>
            <p:nvSpPr>
              <p:cNvPr id="19" name="椭圆 18"/>
              <p:cNvSpPr/>
              <p:nvPr/>
            </p:nvSpPr>
            <p:spPr>
              <a:xfrm>
                <a:off x="4873278" y="2817450"/>
                <a:ext cx="998316" cy="998317"/>
              </a:xfrm>
              <a:prstGeom prst="ellipse">
                <a:avLst/>
              </a:prstGeom>
              <a:solidFill>
                <a:srgbClr val="009E9F"/>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latin typeface="仿宋" pitchFamily="49" charset="-122"/>
                  <a:ea typeface="仿宋" pitchFamily="49" charset="-122"/>
                </a:endParaRPr>
              </a:p>
            </p:txBody>
          </p:sp>
          <p:sp>
            <p:nvSpPr>
              <p:cNvPr id="20" name="椭圆 19"/>
              <p:cNvSpPr/>
              <p:nvPr/>
            </p:nvSpPr>
            <p:spPr>
              <a:xfrm>
                <a:off x="5998702" y="2116301"/>
                <a:ext cx="998316" cy="998317"/>
              </a:xfrm>
              <a:prstGeom prst="ellipse">
                <a:avLst/>
              </a:prstGeom>
              <a:solidFill>
                <a:srgbClr val="A23C82"/>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000" b="1">
                  <a:latin typeface="仿宋" pitchFamily="49" charset="-122"/>
                  <a:ea typeface="仿宋" pitchFamily="49" charset="-122"/>
                </a:endParaRPr>
              </a:p>
            </p:txBody>
          </p:sp>
          <p:sp>
            <p:nvSpPr>
              <p:cNvPr id="21" name="TextBox 14"/>
              <p:cNvSpPr txBox="1">
                <a:spLocks noChangeArrowheads="1"/>
              </p:cNvSpPr>
              <p:nvPr/>
            </p:nvSpPr>
            <p:spPr bwMode="auto">
              <a:xfrm>
                <a:off x="1433052" y="1716185"/>
                <a:ext cx="790894" cy="309287"/>
              </a:xfrm>
              <a:prstGeom prst="rect">
                <a:avLst/>
              </a:prstGeom>
              <a:noFill/>
              <a:ln w="9525">
                <a:noFill/>
                <a:miter lim="800000"/>
              </a:ln>
            </p:spPr>
            <p:txBody>
              <a:bodyPr wrap="square">
                <a:spAutoFit/>
              </a:bodyPr>
              <a:lstStyle/>
              <a:p>
                <a:pPr algn="ctr"/>
                <a:endParaRPr lang="zh-CN" altLang="en-US" sz="2000" b="1" dirty="0">
                  <a:latin typeface="仿宋" pitchFamily="49" charset="-122"/>
                  <a:ea typeface="仿宋" pitchFamily="49" charset="-122"/>
                  <a:cs typeface="微软雅黑" panose="020B0503020204020204" charset="-122"/>
                </a:endParaRPr>
              </a:p>
            </p:txBody>
          </p:sp>
          <p:sp>
            <p:nvSpPr>
              <p:cNvPr id="22" name="弧形 21"/>
              <p:cNvSpPr/>
              <p:nvPr/>
            </p:nvSpPr>
            <p:spPr>
              <a:xfrm>
                <a:off x="1509437" y="1956619"/>
                <a:ext cx="1592263" cy="1590675"/>
              </a:xfrm>
              <a:prstGeom prst="arc">
                <a:avLst>
                  <a:gd name="adj1" fmla="val 15989364"/>
                  <a:gd name="adj2" fmla="val 21071665"/>
                </a:avLst>
              </a:prstGeom>
              <a:ln w="28575">
                <a:solidFill>
                  <a:srgbClr val="A23C82"/>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sz="2000" b="1">
                  <a:latin typeface="仿宋" pitchFamily="49" charset="-122"/>
                  <a:ea typeface="仿宋" pitchFamily="49" charset="-122"/>
                </a:endParaRPr>
              </a:p>
            </p:txBody>
          </p:sp>
          <p:sp>
            <p:nvSpPr>
              <p:cNvPr id="23" name="弧形 22"/>
              <p:cNvSpPr/>
              <p:nvPr/>
            </p:nvSpPr>
            <p:spPr>
              <a:xfrm flipV="1">
                <a:off x="2714350" y="2386832"/>
                <a:ext cx="1592262" cy="1592262"/>
              </a:xfrm>
              <a:prstGeom prst="arc">
                <a:avLst>
                  <a:gd name="adj1" fmla="val 15989364"/>
                  <a:gd name="adj2" fmla="val 21071665"/>
                </a:avLst>
              </a:prstGeom>
              <a:ln w="28575">
                <a:solidFill>
                  <a:srgbClr val="E72918"/>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sz="2000" b="1">
                  <a:latin typeface="仿宋" pitchFamily="49" charset="-122"/>
                  <a:ea typeface="仿宋" pitchFamily="49" charset="-122"/>
                </a:endParaRPr>
              </a:p>
            </p:txBody>
          </p:sp>
          <p:sp>
            <p:nvSpPr>
              <p:cNvPr id="24" name="弧形 23"/>
              <p:cNvSpPr/>
              <p:nvPr/>
            </p:nvSpPr>
            <p:spPr>
              <a:xfrm>
                <a:off x="3808137" y="1956619"/>
                <a:ext cx="1592263" cy="1590675"/>
              </a:xfrm>
              <a:prstGeom prst="arc">
                <a:avLst>
                  <a:gd name="adj1" fmla="val 15989364"/>
                  <a:gd name="adj2" fmla="val 21071665"/>
                </a:avLst>
              </a:prstGeom>
              <a:ln w="28575">
                <a:solidFill>
                  <a:srgbClr val="F39E02"/>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sz="2000" b="1">
                  <a:latin typeface="仿宋" pitchFamily="49" charset="-122"/>
                  <a:ea typeface="仿宋" pitchFamily="49" charset="-122"/>
                </a:endParaRPr>
              </a:p>
            </p:txBody>
          </p:sp>
          <p:sp>
            <p:nvSpPr>
              <p:cNvPr id="25" name="弧形 24"/>
              <p:cNvSpPr/>
              <p:nvPr/>
            </p:nvSpPr>
            <p:spPr>
              <a:xfrm flipV="1">
                <a:off x="5011462" y="2386832"/>
                <a:ext cx="1592263" cy="1592262"/>
              </a:xfrm>
              <a:prstGeom prst="arc">
                <a:avLst>
                  <a:gd name="adj1" fmla="val 15989364"/>
                  <a:gd name="adj2" fmla="val 21071665"/>
                </a:avLst>
              </a:prstGeom>
              <a:ln w="28575">
                <a:solidFill>
                  <a:srgbClr val="009E9F"/>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sz="2000" b="1">
                  <a:latin typeface="仿宋" pitchFamily="49" charset="-122"/>
                  <a:ea typeface="仿宋" pitchFamily="49" charset="-122"/>
                </a:endParaRPr>
              </a:p>
            </p:txBody>
          </p:sp>
        </p:grpSp>
        <p:pic>
          <p:nvPicPr>
            <p:cNvPr id="6" name="图片 3"/>
            <p:cNvPicPr>
              <a:picLocks noChangeAspect="1"/>
            </p:cNvPicPr>
            <p:nvPr/>
          </p:nvPicPr>
          <p:blipFill>
            <a:blip r:embed="rId2" cstate="print"/>
            <a:srcRect b="14441"/>
            <a:stretch>
              <a:fillRect/>
            </a:stretch>
          </p:blipFill>
          <p:spPr>
            <a:xfrm>
              <a:off x="5689" y="5581"/>
              <a:ext cx="2521" cy="2654"/>
            </a:xfrm>
            <a:prstGeom prst="ellipse">
              <a:avLst/>
            </a:prstGeom>
          </p:spPr>
        </p:pic>
        <p:pic>
          <p:nvPicPr>
            <p:cNvPr id="7" name="图片 6"/>
            <p:cNvPicPr>
              <a:picLocks noChangeAspect="1"/>
            </p:cNvPicPr>
            <p:nvPr/>
          </p:nvPicPr>
          <p:blipFill>
            <a:blip r:embed="rId3" cstate="print"/>
            <a:srcRect l="-1119" t="-917" r="6841" b="25953"/>
            <a:stretch>
              <a:fillRect/>
            </a:stretch>
          </p:blipFill>
          <p:spPr>
            <a:xfrm>
              <a:off x="2575" y="3825"/>
              <a:ext cx="2680" cy="2601"/>
            </a:xfrm>
            <a:prstGeom prst="ellipse">
              <a:avLst/>
            </a:prstGeom>
          </p:spPr>
        </p:pic>
        <p:pic>
          <p:nvPicPr>
            <p:cNvPr id="8" name="图片 7"/>
            <p:cNvPicPr>
              <a:picLocks noChangeAspect="1"/>
            </p:cNvPicPr>
            <p:nvPr/>
          </p:nvPicPr>
          <p:blipFill>
            <a:blip r:embed="rId4" cstate="print"/>
            <a:srcRect l="14876" t="1511" r="12214" b="59562"/>
            <a:stretch>
              <a:fillRect/>
            </a:stretch>
          </p:blipFill>
          <p:spPr>
            <a:xfrm>
              <a:off x="8436" y="3824"/>
              <a:ext cx="2622" cy="2602"/>
            </a:xfrm>
            <a:prstGeom prst="ellipse">
              <a:avLst/>
            </a:prstGeom>
          </p:spPr>
        </p:pic>
        <p:pic>
          <p:nvPicPr>
            <p:cNvPr id="9" name="图片 8"/>
            <p:cNvPicPr>
              <a:picLocks noChangeAspect="1"/>
            </p:cNvPicPr>
            <p:nvPr/>
          </p:nvPicPr>
          <p:blipFill>
            <a:blip r:embed="rId5" cstate="print"/>
            <a:srcRect l="5721" t="4920" r="8035" b="21847"/>
            <a:stretch>
              <a:fillRect/>
            </a:stretch>
          </p:blipFill>
          <p:spPr>
            <a:xfrm>
              <a:off x="11341" y="5499"/>
              <a:ext cx="2681" cy="2820"/>
            </a:xfrm>
            <a:prstGeom prst="ellipse">
              <a:avLst/>
            </a:prstGeom>
          </p:spPr>
        </p:pic>
        <p:pic>
          <p:nvPicPr>
            <p:cNvPr id="10" name="图片 9"/>
            <p:cNvPicPr>
              <a:picLocks noChangeAspect="1"/>
            </p:cNvPicPr>
            <p:nvPr/>
          </p:nvPicPr>
          <p:blipFill>
            <a:blip r:embed="rId6" cstate="print"/>
            <a:srcRect l="3060" t="21877"/>
            <a:stretch>
              <a:fillRect/>
            </a:stretch>
          </p:blipFill>
          <p:spPr>
            <a:xfrm>
              <a:off x="14278" y="3877"/>
              <a:ext cx="2521" cy="2531"/>
            </a:xfrm>
            <a:prstGeom prst="ellipse">
              <a:avLst/>
            </a:prstGeom>
          </p:spPr>
        </p:pic>
      </p:grpSp>
      <p:sp>
        <p:nvSpPr>
          <p:cNvPr id="26" name="TextBox 14"/>
          <p:cNvSpPr txBox="1">
            <a:spLocks noChangeArrowheads="1"/>
          </p:cNvSpPr>
          <p:nvPr/>
        </p:nvSpPr>
        <p:spPr bwMode="auto">
          <a:xfrm>
            <a:off x="3286116" y="928676"/>
            <a:ext cx="2624817" cy="707886"/>
          </a:xfrm>
          <a:prstGeom prst="rect">
            <a:avLst/>
          </a:prstGeom>
          <a:noFill/>
          <a:ln w="9525">
            <a:noFill/>
            <a:miter lim="800000"/>
          </a:ln>
        </p:spPr>
        <p:txBody>
          <a:bodyPr wrap="square">
            <a:spAutoFit/>
          </a:bodyPr>
          <a:lstStyle/>
          <a:p>
            <a:pPr algn="l"/>
            <a:r>
              <a:rPr lang="zh-CN" altLang="en-US" sz="2000" b="1" dirty="0">
                <a:effectLst>
                  <a:outerShdw blurRad="38100" dist="19050" dir="2700000" algn="tl" rotWithShape="0">
                    <a:schemeClr val="dk1">
                      <a:alpha val="40000"/>
                    </a:schemeClr>
                  </a:outerShdw>
                </a:effectLst>
                <a:latin typeface="仿宋" pitchFamily="49" charset="-122"/>
                <a:ea typeface="仿宋" pitchFamily="49" charset="-122"/>
              </a:rPr>
              <a:t>增加了考试科目，以进士和明经两科为主</a:t>
            </a:r>
          </a:p>
        </p:txBody>
      </p:sp>
      <p:sp>
        <p:nvSpPr>
          <p:cNvPr id="27" name="TextBox 14"/>
          <p:cNvSpPr txBox="1">
            <a:spLocks noChangeArrowheads="1"/>
          </p:cNvSpPr>
          <p:nvPr/>
        </p:nvSpPr>
        <p:spPr bwMode="auto">
          <a:xfrm>
            <a:off x="6357950" y="932168"/>
            <a:ext cx="2786051" cy="707886"/>
          </a:xfrm>
          <a:prstGeom prst="rect">
            <a:avLst/>
          </a:prstGeom>
          <a:noFill/>
          <a:ln w="9525">
            <a:noFill/>
            <a:miter lim="800000"/>
          </a:ln>
        </p:spPr>
        <p:txBody>
          <a:bodyPr wrap="square">
            <a:spAutoFit/>
          </a:bodyPr>
          <a:lstStyle/>
          <a:p>
            <a:pPr algn="l"/>
            <a:r>
              <a:rPr lang="zh-CN" altLang="en-US" sz="2000" b="1" dirty="0">
                <a:effectLst>
                  <a:outerShdw blurRad="38100" dist="19050" dir="2700000" algn="tl" rotWithShape="0">
                    <a:schemeClr val="dk1">
                      <a:alpha val="40000"/>
                    </a:schemeClr>
                  </a:outerShdw>
                </a:effectLst>
                <a:latin typeface="仿宋" pitchFamily="49" charset="-122"/>
                <a:ea typeface="仿宋" pitchFamily="49" charset="-122"/>
                <a:sym typeface="+mn-ea"/>
              </a:rPr>
              <a:t>任用高官主持考试，提高了科举考试的地位</a:t>
            </a:r>
            <a:endParaRPr lang="zh-CN" altLang="en-US" sz="2000" b="1" dirty="0">
              <a:effectLst>
                <a:outerShdw blurRad="38100" dist="19050" dir="2700000" algn="tl" rotWithShape="0">
                  <a:schemeClr val="dk1">
                    <a:alpha val="40000"/>
                  </a:schemeClr>
                </a:outerShdw>
              </a:effectLst>
              <a:latin typeface="仿宋" pitchFamily="49" charset="-122"/>
              <a:ea typeface="仿宋" pitchFamily="49" charset="-122"/>
            </a:endParaRPr>
          </a:p>
        </p:txBody>
      </p:sp>
      <p:sp>
        <p:nvSpPr>
          <p:cNvPr id="28" name="文本框 1"/>
          <p:cNvSpPr txBox="1"/>
          <p:nvPr/>
        </p:nvSpPr>
        <p:spPr>
          <a:xfrm>
            <a:off x="714348" y="3095946"/>
            <a:ext cx="954107" cy="400110"/>
          </a:xfrm>
          <a:prstGeom prst="rect">
            <a:avLst/>
          </a:prstGeom>
          <a:noFill/>
        </p:spPr>
        <p:txBody>
          <a:bodyPr wrap="none" rtlCol="0" anchor="t">
            <a:spAutoFit/>
          </a:bodyPr>
          <a:lstStyle/>
          <a:p>
            <a:r>
              <a:rPr lang="zh-CN" altLang="en-US" sz="2000" b="1" dirty="0">
                <a:solidFill>
                  <a:srgbClr val="FF0000"/>
                </a:solidFill>
                <a:latin typeface="仿宋" pitchFamily="49" charset="-122"/>
                <a:ea typeface="仿宋" pitchFamily="49" charset="-122"/>
                <a:cs typeface="微软雅黑" panose="020B0503020204020204" charset="-122"/>
                <a:sym typeface="+mn-ea"/>
              </a:rPr>
              <a:t>隋文帝</a:t>
            </a:r>
          </a:p>
        </p:txBody>
      </p:sp>
      <p:sp>
        <p:nvSpPr>
          <p:cNvPr id="29" name="文本框 2"/>
          <p:cNvSpPr txBox="1"/>
          <p:nvPr/>
        </p:nvSpPr>
        <p:spPr>
          <a:xfrm>
            <a:off x="2428860" y="4096078"/>
            <a:ext cx="954107" cy="400110"/>
          </a:xfrm>
          <a:prstGeom prst="rect">
            <a:avLst/>
          </a:prstGeom>
          <a:noFill/>
        </p:spPr>
        <p:txBody>
          <a:bodyPr wrap="none" rtlCol="0" anchor="t">
            <a:spAutoFit/>
          </a:bodyPr>
          <a:lstStyle/>
          <a:p>
            <a:r>
              <a:rPr lang="zh-CN" altLang="en-US" sz="2000" b="1" dirty="0">
                <a:solidFill>
                  <a:srgbClr val="FF0000"/>
                </a:solidFill>
                <a:latin typeface="仿宋" pitchFamily="49" charset="-122"/>
                <a:ea typeface="仿宋" pitchFamily="49" charset="-122"/>
                <a:cs typeface="微软雅黑" panose="020B0503020204020204" charset="-122"/>
                <a:sym typeface="+mn-ea"/>
              </a:rPr>
              <a:t>隋炀帝</a:t>
            </a:r>
          </a:p>
        </p:txBody>
      </p:sp>
      <p:sp>
        <p:nvSpPr>
          <p:cNvPr id="30" name="文本框 6"/>
          <p:cNvSpPr txBox="1"/>
          <p:nvPr/>
        </p:nvSpPr>
        <p:spPr>
          <a:xfrm>
            <a:off x="4000496" y="3095946"/>
            <a:ext cx="954107" cy="400110"/>
          </a:xfrm>
          <a:prstGeom prst="rect">
            <a:avLst/>
          </a:prstGeom>
          <a:noFill/>
        </p:spPr>
        <p:txBody>
          <a:bodyPr wrap="none" rtlCol="0" anchor="t">
            <a:spAutoFit/>
          </a:bodyPr>
          <a:lstStyle/>
          <a:p>
            <a:r>
              <a:rPr lang="zh-CN" altLang="en-US" sz="2000" b="1" dirty="0">
                <a:solidFill>
                  <a:srgbClr val="FF0000"/>
                </a:solidFill>
                <a:latin typeface="仿宋" pitchFamily="49" charset="-122"/>
                <a:ea typeface="仿宋" pitchFamily="49" charset="-122"/>
                <a:cs typeface="微软雅黑" panose="020B0503020204020204" charset="-122"/>
                <a:sym typeface="+mn-ea"/>
              </a:rPr>
              <a:t>唐太宗</a:t>
            </a:r>
          </a:p>
        </p:txBody>
      </p:sp>
      <p:sp>
        <p:nvSpPr>
          <p:cNvPr id="31" name="文本框 22"/>
          <p:cNvSpPr txBox="1"/>
          <p:nvPr/>
        </p:nvSpPr>
        <p:spPr>
          <a:xfrm>
            <a:off x="5500694" y="4024640"/>
            <a:ext cx="954107" cy="400110"/>
          </a:xfrm>
          <a:prstGeom prst="rect">
            <a:avLst/>
          </a:prstGeom>
          <a:noFill/>
        </p:spPr>
        <p:txBody>
          <a:bodyPr wrap="none" rtlCol="0" anchor="t">
            <a:spAutoFit/>
          </a:bodyPr>
          <a:lstStyle/>
          <a:p>
            <a:pPr algn="l"/>
            <a:r>
              <a:rPr lang="zh-CN" altLang="en-US" sz="2000" b="1" dirty="0">
                <a:solidFill>
                  <a:srgbClr val="FF0000"/>
                </a:solidFill>
                <a:latin typeface="仿宋" pitchFamily="49" charset="-122"/>
                <a:ea typeface="仿宋" pitchFamily="49" charset="-122"/>
                <a:cs typeface="微软雅黑" panose="020B0503020204020204" charset="-122"/>
                <a:sym typeface="+mn-ea"/>
              </a:rPr>
              <a:t>武则天</a:t>
            </a:r>
          </a:p>
        </p:txBody>
      </p:sp>
      <p:sp>
        <p:nvSpPr>
          <p:cNvPr id="32" name="文本框 23"/>
          <p:cNvSpPr txBox="1"/>
          <p:nvPr/>
        </p:nvSpPr>
        <p:spPr>
          <a:xfrm>
            <a:off x="7286644" y="3095946"/>
            <a:ext cx="954107" cy="400110"/>
          </a:xfrm>
          <a:prstGeom prst="rect">
            <a:avLst/>
          </a:prstGeom>
          <a:noFill/>
        </p:spPr>
        <p:txBody>
          <a:bodyPr wrap="none" rtlCol="0" anchor="t">
            <a:spAutoFit/>
          </a:bodyPr>
          <a:lstStyle/>
          <a:p>
            <a:r>
              <a:rPr lang="zh-CN" altLang="en-US" sz="2000" b="1" dirty="0">
                <a:solidFill>
                  <a:srgbClr val="FF0000"/>
                </a:solidFill>
                <a:latin typeface="仿宋" pitchFamily="49" charset="-122"/>
                <a:ea typeface="仿宋" pitchFamily="49" charset="-122"/>
                <a:cs typeface="微软雅黑" panose="020B0503020204020204" charset="-122"/>
                <a:sym typeface="+mn-ea"/>
              </a:rPr>
              <a:t>唐玄宗</a:t>
            </a:r>
          </a:p>
        </p:txBody>
      </p:sp>
      <p:sp>
        <p:nvSpPr>
          <p:cNvPr id="33" name="TextBox 14"/>
          <p:cNvSpPr txBox="1">
            <a:spLocks noChangeArrowheads="1"/>
          </p:cNvSpPr>
          <p:nvPr/>
        </p:nvSpPr>
        <p:spPr bwMode="auto">
          <a:xfrm>
            <a:off x="2143108" y="4435632"/>
            <a:ext cx="1857388" cy="707886"/>
          </a:xfrm>
          <a:prstGeom prst="rect">
            <a:avLst/>
          </a:prstGeom>
          <a:noFill/>
          <a:ln w="9525">
            <a:noFill/>
            <a:miter lim="800000"/>
          </a:ln>
        </p:spPr>
        <p:txBody>
          <a:bodyPr wrap="square">
            <a:spAutoFit/>
          </a:bodyPr>
          <a:lstStyle/>
          <a:p>
            <a:pPr algn="l"/>
            <a:r>
              <a:rPr lang="zh-CN" altLang="en-US" sz="2000" b="1" dirty="0">
                <a:effectLst>
                  <a:outerShdw blurRad="38100" dist="19050" dir="2700000" algn="tl" rotWithShape="0">
                    <a:schemeClr val="dk1">
                      <a:alpha val="40000"/>
                    </a:schemeClr>
                  </a:outerShdw>
                </a:effectLst>
                <a:latin typeface="仿宋" pitchFamily="49" charset="-122"/>
                <a:ea typeface="仿宋" pitchFamily="49" charset="-122"/>
                <a:sym typeface="+mn-ea"/>
              </a:rPr>
              <a:t>始建进士科，科举制度形成</a:t>
            </a:r>
            <a:endParaRPr lang="zh-CN" altLang="en-US" sz="2000" b="1" dirty="0">
              <a:effectLst>
                <a:outerShdw blurRad="38100" dist="19050" dir="2700000" algn="tl" rotWithShape="0">
                  <a:schemeClr val="dk1">
                    <a:alpha val="40000"/>
                  </a:schemeClr>
                </a:outerShdw>
              </a:effectLst>
              <a:latin typeface="仿宋" pitchFamily="49" charset="-122"/>
              <a:ea typeface="仿宋" pitchFamily="49" charset="-122"/>
            </a:endParaRPr>
          </a:p>
        </p:txBody>
      </p:sp>
      <p:sp>
        <p:nvSpPr>
          <p:cNvPr id="34" name="TextBox 14"/>
          <p:cNvSpPr txBox="1">
            <a:spLocks noChangeArrowheads="1"/>
          </p:cNvSpPr>
          <p:nvPr/>
        </p:nvSpPr>
        <p:spPr bwMode="auto">
          <a:xfrm>
            <a:off x="5357818" y="4435614"/>
            <a:ext cx="2988310" cy="707886"/>
          </a:xfrm>
          <a:prstGeom prst="rect">
            <a:avLst/>
          </a:prstGeom>
          <a:noFill/>
          <a:ln w="9525">
            <a:noFill/>
            <a:miter lim="800000"/>
          </a:ln>
        </p:spPr>
        <p:txBody>
          <a:bodyPr wrap="square">
            <a:spAutoFit/>
          </a:bodyPr>
          <a:lstStyle/>
          <a:p>
            <a:pPr algn="l"/>
            <a:r>
              <a:rPr lang="zh-CN" altLang="en-US" sz="2000" b="1">
                <a:effectLst>
                  <a:outerShdw blurRad="38100" dist="19050" dir="2700000" algn="tl" rotWithShape="0">
                    <a:schemeClr val="dk1">
                      <a:alpha val="40000"/>
                    </a:schemeClr>
                  </a:outerShdw>
                </a:effectLst>
                <a:latin typeface="仿宋" pitchFamily="49" charset="-122"/>
                <a:ea typeface="仿宋" pitchFamily="49" charset="-122"/>
              </a:rPr>
              <a:t>扩大科举取士的人数，首创了武举和殿试</a:t>
            </a:r>
          </a:p>
        </p:txBody>
      </p:sp>
      <p:pic>
        <p:nvPicPr>
          <p:cNvPr id="35" name="图片 34"/>
          <p:cNvPicPr>
            <a:picLocks noChangeAspect="1"/>
          </p:cNvPicPr>
          <p:nvPr/>
        </p:nvPicPr>
        <p:blipFill>
          <a:blip r:embed="rId7" cstate="print"/>
          <a:stretch>
            <a:fillRect/>
          </a:stretch>
        </p:blipFill>
        <p:spPr>
          <a:xfrm>
            <a:off x="357158" y="0"/>
            <a:ext cx="1082040" cy="10553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7"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2285984" y="214296"/>
            <a:ext cx="1071570" cy="624449"/>
            <a:chOff x="714348" y="4357700"/>
            <a:chExt cx="1071570" cy="624449"/>
          </a:xfrm>
        </p:grpSpPr>
        <p:pic>
          <p:nvPicPr>
            <p:cNvPr id="4" name="图片 3" descr="印章"/>
            <p:cNvPicPr>
              <a:picLocks noChangeAspect="1"/>
            </p:cNvPicPr>
            <p:nvPr/>
          </p:nvPicPr>
          <p:blipFill>
            <a:blip r:embed="rId2" cstate="screen">
              <a:lum bright="10000" contrast="-30000"/>
            </a:blip>
            <a:stretch>
              <a:fillRect/>
            </a:stretch>
          </p:blipFill>
          <p:spPr>
            <a:xfrm rot="5400000">
              <a:off x="937908" y="4134140"/>
              <a:ext cx="624449" cy="1071570"/>
            </a:xfrm>
            <a:prstGeom prst="rect">
              <a:avLst/>
            </a:prstGeom>
          </p:spPr>
        </p:pic>
        <p:sp>
          <p:nvSpPr>
            <p:cNvPr id="5" name="矩形 4"/>
            <p:cNvSpPr/>
            <p:nvPr/>
          </p:nvSpPr>
          <p:spPr>
            <a:xfrm>
              <a:off x="785785" y="4421995"/>
              <a:ext cx="1000133" cy="461665"/>
            </a:xfrm>
            <a:prstGeom prst="rect">
              <a:avLst/>
            </a:prstGeom>
          </p:spPr>
          <p:txBody>
            <a:bodyPr wrap="square">
              <a:spAutoFit/>
            </a:bodyPr>
            <a:lstStyle/>
            <a:p>
              <a:pPr lvl="0"/>
              <a:r>
                <a:rPr lang="zh-CN" altLang="en-US" sz="2400" b="1" dirty="0" smtClean="0">
                  <a:solidFill>
                    <a:prstClr val="black"/>
                  </a:solidFill>
                  <a:latin typeface="方正卡通简体" pitchFamily="65" charset="-122"/>
                  <a:ea typeface="方正卡通简体" pitchFamily="65" charset="-122"/>
                </a:rPr>
                <a:t>思考</a:t>
              </a:r>
              <a:r>
                <a:rPr lang="en-US" altLang="zh-CN" sz="2400" b="1" dirty="0" smtClean="0">
                  <a:solidFill>
                    <a:prstClr val="black"/>
                  </a:solidFill>
                  <a:latin typeface="方正卡通简体" pitchFamily="65" charset="-122"/>
                  <a:ea typeface="方正卡通简体" pitchFamily="65" charset="-122"/>
                </a:rPr>
                <a:t>1</a:t>
              </a:r>
            </a:p>
          </p:txBody>
        </p:sp>
      </p:grpSp>
      <p:sp>
        <p:nvSpPr>
          <p:cNvPr id="6" name="矩形 5"/>
          <p:cNvSpPr/>
          <p:nvPr/>
        </p:nvSpPr>
        <p:spPr>
          <a:xfrm>
            <a:off x="3357554" y="314252"/>
            <a:ext cx="5286412" cy="400110"/>
          </a:xfrm>
          <a:prstGeom prst="rect">
            <a:avLst/>
          </a:prstGeom>
        </p:spPr>
        <p:txBody>
          <a:bodyPr wrap="square">
            <a:spAutoFit/>
          </a:bodyPr>
          <a:lstStyle/>
          <a:p>
            <a:r>
              <a:rPr lang="zh-CN" altLang="en-US" sz="2000" b="1" dirty="0" smtClean="0">
                <a:solidFill>
                  <a:srgbClr val="C00000"/>
                </a:solidFill>
                <a:latin typeface="方正卡通简体" pitchFamily="65" charset="-122"/>
                <a:ea typeface="方正卡通简体" pitchFamily="65" charset="-122"/>
              </a:rPr>
              <a:t>科举制对中国历代王朝统治有什么影响？</a:t>
            </a:r>
          </a:p>
        </p:txBody>
      </p:sp>
      <p:sp>
        <p:nvSpPr>
          <p:cNvPr id="7" name="文本框 3">
            <a:hlinkClick r:id="" action="ppaction://noaction"/>
          </p:cNvPr>
          <p:cNvSpPr txBox="1"/>
          <p:nvPr/>
        </p:nvSpPr>
        <p:spPr>
          <a:xfrm>
            <a:off x="142844" y="970588"/>
            <a:ext cx="384279" cy="3023905"/>
          </a:xfrm>
          <a:prstGeom prst="rect">
            <a:avLst/>
          </a:prstGeom>
          <a:solidFill>
            <a:srgbClr val="FFC000"/>
          </a:solidFill>
          <a:ln w="9525">
            <a:noFill/>
          </a:ln>
        </p:spPr>
        <p:txBody>
          <a:bodyPr wrap="square" lIns="68580" tIns="34290" rIns="68580" bIns="34290">
            <a:spAutoFit/>
          </a:bodyPr>
          <a:lstStyle/>
          <a:p>
            <a:pPr algn="ctr"/>
            <a:r>
              <a:rPr lang="zh-CN" altLang="en-US" sz="2400" b="1" dirty="0" smtClean="0">
                <a:latin typeface="方正卡通简体" pitchFamily="65" charset="-122"/>
                <a:ea typeface="方正卡通简体" pitchFamily="65" charset="-122"/>
                <a:cs typeface="宋体" panose="02010600030101010101" pitchFamily="2" charset="-122"/>
                <a:sym typeface="+mn-ea"/>
              </a:rPr>
              <a:t>   </a:t>
            </a:r>
            <a:endParaRPr lang="en-US" altLang="zh-CN" sz="2400" b="1" dirty="0" smtClean="0">
              <a:latin typeface="方正卡通简体" pitchFamily="65" charset="-122"/>
              <a:ea typeface="方正卡通简体" pitchFamily="65" charset="-122"/>
              <a:cs typeface="宋体" panose="02010600030101010101" pitchFamily="2" charset="-122"/>
              <a:sym typeface="+mn-ea"/>
            </a:endParaRPr>
          </a:p>
          <a:p>
            <a:pPr algn="ctr"/>
            <a:endParaRPr lang="en-US" altLang="zh-CN" sz="2400" b="1" dirty="0" smtClean="0">
              <a:latin typeface="方正卡通简体" pitchFamily="65" charset="-122"/>
              <a:ea typeface="方正卡通简体" pitchFamily="65" charset="-122"/>
              <a:cs typeface="宋体" panose="02010600030101010101" pitchFamily="2" charset="-122"/>
              <a:sym typeface="+mn-ea"/>
            </a:endParaRPr>
          </a:p>
          <a:p>
            <a:pPr algn="ctr"/>
            <a:r>
              <a:rPr lang="zh-CN" altLang="en-US" sz="2400" b="1" dirty="0" smtClean="0">
                <a:latin typeface="方正卡通简体" pitchFamily="65" charset="-122"/>
                <a:ea typeface="方正卡通简体" pitchFamily="65" charset="-122"/>
                <a:cs typeface="宋体" panose="02010600030101010101" pitchFamily="2" charset="-122"/>
                <a:sym typeface="+mn-ea"/>
              </a:rPr>
              <a:t>学思之窗</a:t>
            </a:r>
            <a:endParaRPr lang="en-US" altLang="zh-CN" sz="2400" b="1" dirty="0" smtClean="0">
              <a:latin typeface="方正卡通简体" pitchFamily="65" charset="-122"/>
              <a:ea typeface="方正卡通简体" pitchFamily="65" charset="-122"/>
              <a:cs typeface="宋体" panose="02010600030101010101" pitchFamily="2" charset="-122"/>
              <a:sym typeface="+mn-ea"/>
            </a:endParaRPr>
          </a:p>
          <a:p>
            <a:pPr algn="ctr"/>
            <a:endParaRPr lang="en-US" altLang="zh-CN" sz="2400" b="1" dirty="0" smtClean="0">
              <a:latin typeface="方正卡通简体" pitchFamily="65" charset="-122"/>
              <a:ea typeface="方正卡通简体" pitchFamily="65" charset="-122"/>
              <a:cs typeface="宋体" panose="02010600030101010101" pitchFamily="2" charset="-122"/>
              <a:sym typeface="+mn-ea"/>
            </a:endParaRPr>
          </a:p>
          <a:p>
            <a:pPr algn="ctr"/>
            <a:endParaRPr lang="zh-CN" altLang="en-US" sz="2400" b="1" dirty="0">
              <a:latin typeface="方正卡通简体" pitchFamily="65" charset="-122"/>
              <a:ea typeface="方正卡通简体" pitchFamily="65" charset="-122"/>
              <a:cs typeface="宋体" panose="02010600030101010101" pitchFamily="2" charset="-122"/>
              <a:sym typeface="+mn-ea"/>
            </a:endParaRPr>
          </a:p>
        </p:txBody>
      </p:sp>
      <p:sp>
        <p:nvSpPr>
          <p:cNvPr id="8" name="文本框 5"/>
          <p:cNvSpPr txBox="1"/>
          <p:nvPr/>
        </p:nvSpPr>
        <p:spPr>
          <a:xfrm>
            <a:off x="666304" y="928676"/>
            <a:ext cx="8191500" cy="900246"/>
          </a:xfrm>
          <a:prstGeom prst="rect">
            <a:avLst/>
          </a:prstGeom>
          <a:noFill/>
          <a:ln w="19050">
            <a:solidFill>
              <a:srgbClr val="C00000"/>
            </a:solidFill>
            <a:prstDash val="lgDash"/>
          </a:ln>
        </p:spPr>
        <p:txBody>
          <a:bodyPr wrap="square" lIns="68580" tIns="34290" rIns="68580" bIns="34290" rtlCol="0">
            <a:spAutoFit/>
          </a:bodyPr>
          <a:lstStyle/>
          <a:p>
            <a:r>
              <a:rPr lang="zh-CN" altLang="en-US" dirty="0">
                <a:solidFill>
                  <a:srgbClr val="C00000"/>
                </a:solidFill>
                <a:latin typeface="江西拙楷" pitchFamily="2" charset="-122"/>
                <a:ea typeface="江西拙楷" pitchFamily="2" charset="-122"/>
                <a:cs typeface="微软雅黑 Light" panose="020B0502040204020203" charset="-122"/>
              </a:rPr>
              <a:t>材料一：</a:t>
            </a:r>
            <a:r>
              <a:rPr lang="zh-CN" altLang="en-US" b="1" dirty="0">
                <a:latin typeface="仿宋" pitchFamily="49" charset="-122"/>
                <a:ea typeface="仿宋" pitchFamily="49" charset="-122"/>
                <a:cs typeface="微软雅黑 Light" panose="020B0502040204020203" charset="-122"/>
              </a:rPr>
              <a:t>隋炀帝时增设进士科</a:t>
            </a:r>
            <a:r>
              <a:rPr lang="en-US" altLang="zh-CN" b="1" dirty="0">
                <a:latin typeface="仿宋" pitchFamily="49" charset="-122"/>
                <a:ea typeface="仿宋" pitchFamily="49" charset="-122"/>
                <a:cs typeface="微软雅黑 Light" panose="020B0502040204020203" charset="-122"/>
              </a:rPr>
              <a:t>……</a:t>
            </a:r>
            <a:r>
              <a:rPr lang="zh-CN" altLang="en-US" b="1" dirty="0">
                <a:latin typeface="仿宋" pitchFamily="49" charset="-122"/>
                <a:ea typeface="仿宋" pitchFamily="49" charset="-122"/>
                <a:cs typeface="微软雅黑 Light" panose="020B0502040204020203" charset="-122"/>
              </a:rPr>
              <a:t>经过唐代的发展，考试作为一项重要制度确立起来。这样，士人可以不经荐举，直接报名考试</a:t>
            </a:r>
            <a:r>
              <a:rPr lang="en-US" altLang="zh-CN" b="1" dirty="0">
                <a:latin typeface="仿宋" pitchFamily="49" charset="-122"/>
                <a:ea typeface="仿宋" pitchFamily="49" charset="-122"/>
                <a:cs typeface="微软雅黑 Light" panose="020B0502040204020203" charset="-122"/>
              </a:rPr>
              <a:t>……</a:t>
            </a:r>
            <a:r>
              <a:rPr lang="zh-CN" altLang="en-US" b="1" dirty="0">
                <a:latin typeface="仿宋" pitchFamily="49" charset="-122"/>
                <a:ea typeface="仿宋" pitchFamily="49" charset="-122"/>
                <a:cs typeface="微软雅黑 Light" panose="020B0502040204020203" charset="-122"/>
              </a:rPr>
              <a:t>由政府择优录取，从而纠正了魏晋以来世家大族垄断用人做官大权的状况</a:t>
            </a:r>
            <a:r>
              <a:rPr lang="zh-CN" altLang="en-US" b="1" dirty="0" smtClean="0">
                <a:latin typeface="仿宋" pitchFamily="49" charset="-122"/>
                <a:ea typeface="仿宋" pitchFamily="49" charset="-122"/>
                <a:cs typeface="微软雅黑 Light" panose="020B0502040204020203" charset="-122"/>
              </a:rPr>
              <a:t>。     </a:t>
            </a:r>
            <a:r>
              <a:rPr lang="en-US" altLang="zh-CN" sz="1400" dirty="0" smtClean="0">
                <a:latin typeface="黑体" pitchFamily="49" charset="-122"/>
                <a:ea typeface="黑体" pitchFamily="49" charset="-122"/>
                <a:cs typeface="微软雅黑 Light" panose="020B0502040204020203" charset="-122"/>
              </a:rPr>
              <a:t>——</a:t>
            </a:r>
            <a:r>
              <a:rPr lang="zh-CN" altLang="en-US" sz="1400" dirty="0">
                <a:latin typeface="黑体" pitchFamily="49" charset="-122"/>
                <a:ea typeface="黑体" pitchFamily="49" charset="-122"/>
                <a:cs typeface="微软雅黑 Light" panose="020B0502040204020203" charset="-122"/>
              </a:rPr>
              <a:t>韦庆远《中国政治制度史》</a:t>
            </a:r>
          </a:p>
        </p:txBody>
      </p:sp>
      <p:sp>
        <p:nvSpPr>
          <p:cNvPr id="9" name="文本框 6"/>
          <p:cNvSpPr txBox="1"/>
          <p:nvPr/>
        </p:nvSpPr>
        <p:spPr>
          <a:xfrm>
            <a:off x="666780" y="1970722"/>
            <a:ext cx="8191500" cy="1177245"/>
          </a:xfrm>
          <a:prstGeom prst="rect">
            <a:avLst/>
          </a:prstGeom>
          <a:noFill/>
          <a:ln w="19050">
            <a:solidFill>
              <a:srgbClr val="C00000"/>
            </a:solidFill>
            <a:prstDash val="lgDash"/>
          </a:ln>
        </p:spPr>
        <p:txBody>
          <a:bodyPr wrap="square" lIns="68580" tIns="34290" rIns="68580" bIns="34290" rtlCol="0">
            <a:spAutoFit/>
          </a:bodyPr>
          <a:lstStyle/>
          <a:p>
            <a:pPr algn="l"/>
            <a:r>
              <a:rPr lang="zh-CN" altLang="en-US" dirty="0">
                <a:solidFill>
                  <a:srgbClr val="C00000"/>
                </a:solidFill>
                <a:latin typeface="江西拙楷" pitchFamily="2" charset="-122"/>
                <a:ea typeface="江西拙楷" pitchFamily="2" charset="-122"/>
                <a:cs typeface="微软雅黑 Light" panose="020B0502040204020203" charset="-122"/>
                <a:sym typeface="+mn-ea"/>
              </a:rPr>
              <a:t>材料二：</a:t>
            </a:r>
            <a:r>
              <a:rPr lang="zh-CN" altLang="en-US" b="1" dirty="0">
                <a:latin typeface="仿宋" pitchFamily="49" charset="-122"/>
                <a:ea typeface="仿宋" pitchFamily="49" charset="-122"/>
                <a:cs typeface="微软雅黑" panose="020B0503020204020204" charset="-122"/>
                <a:sym typeface="+mn-ea"/>
              </a:rPr>
              <a:t>进士科始于隋大业中， 盛于贞观、永</a:t>
            </a:r>
            <a:r>
              <a:rPr lang="zh-CN" altLang="en-US" b="1" dirty="0" smtClean="0">
                <a:latin typeface="仿宋" pitchFamily="49" charset="-122"/>
                <a:ea typeface="仿宋" pitchFamily="49" charset="-122"/>
                <a:cs typeface="微软雅黑" panose="020B0503020204020204" charset="-122"/>
                <a:sym typeface="+mn-ea"/>
              </a:rPr>
              <a:t>徽之际</a:t>
            </a:r>
            <a:r>
              <a:rPr lang="zh-CN" altLang="en-US" b="1" dirty="0">
                <a:latin typeface="仿宋" pitchFamily="49" charset="-122"/>
                <a:ea typeface="仿宋" pitchFamily="49" charset="-122"/>
                <a:cs typeface="微软雅黑" panose="020B0503020204020204" charset="-122"/>
                <a:sym typeface="+mn-ea"/>
              </a:rPr>
              <a:t>缙绅虽位极人臣，不由进士者终不为美</a:t>
            </a:r>
            <a:r>
              <a:rPr lang="en-US" altLang="zh-CN" b="1" dirty="0">
                <a:latin typeface="仿宋" pitchFamily="49" charset="-122"/>
                <a:ea typeface="仿宋" pitchFamily="49" charset="-122"/>
                <a:cs typeface="微软雅黑" panose="020B0503020204020204" charset="-122"/>
                <a:sym typeface="+mn-ea"/>
              </a:rPr>
              <a:t>……</a:t>
            </a:r>
            <a:r>
              <a:rPr lang="zh-CN" altLang="en-US" b="1" dirty="0">
                <a:latin typeface="仿宋" pitchFamily="49" charset="-122"/>
                <a:ea typeface="仿宋" pitchFamily="49" charset="-122"/>
                <a:cs typeface="微软雅黑" panose="020B0503020204020204" charset="-122"/>
                <a:sym typeface="+mn-ea"/>
              </a:rPr>
              <a:t>其推重谓之“白衣公卿”，又曰“一品白衫”。其艰难谓之“三十老明经，五十少进士”。</a:t>
            </a:r>
            <a:r>
              <a:rPr lang="en-US" altLang="zh-CN" b="1" dirty="0">
                <a:latin typeface="仿宋" pitchFamily="49" charset="-122"/>
                <a:ea typeface="仿宋" pitchFamily="49" charset="-122"/>
                <a:cs typeface="微软雅黑" panose="020B0503020204020204" charset="-122"/>
                <a:sym typeface="+mn-ea"/>
              </a:rPr>
              <a:t>……</a:t>
            </a:r>
            <a:r>
              <a:rPr lang="zh-CN" altLang="en-US" b="1" dirty="0">
                <a:latin typeface="仿宋" pitchFamily="49" charset="-122"/>
                <a:ea typeface="仿宋" pitchFamily="49" charset="-122"/>
                <a:cs typeface="微软雅黑" panose="020B0503020204020204" charset="-122"/>
                <a:sym typeface="+mn-ea"/>
              </a:rPr>
              <a:t>其有老死于文场者，亦无所恨。故有诗云：“</a:t>
            </a:r>
            <a:r>
              <a:rPr lang="zh-CN" altLang="en-US" b="1" dirty="0">
                <a:solidFill>
                  <a:srgbClr val="FF0000"/>
                </a:solidFill>
                <a:latin typeface="仿宋" pitchFamily="49" charset="-122"/>
                <a:ea typeface="仿宋" pitchFamily="49" charset="-122"/>
                <a:cs typeface="微软雅黑" panose="020B0503020204020204" charset="-122"/>
                <a:sym typeface="+mn-ea"/>
              </a:rPr>
              <a:t>太宗皇帝真长策，赚得英雄尽白头</a:t>
            </a:r>
            <a:r>
              <a:rPr lang="zh-CN" altLang="en-US" b="1" dirty="0">
                <a:latin typeface="仿宋" pitchFamily="49" charset="-122"/>
                <a:ea typeface="仿宋" pitchFamily="49" charset="-122"/>
                <a:cs typeface="微软雅黑" panose="020B0503020204020204" charset="-122"/>
                <a:sym typeface="+mn-ea"/>
              </a:rPr>
              <a:t>！</a:t>
            </a:r>
            <a:r>
              <a:rPr lang="zh-CN" altLang="en-US" b="1" dirty="0">
                <a:latin typeface="黑体" pitchFamily="49" charset="-122"/>
                <a:ea typeface="黑体" pitchFamily="49" charset="-122"/>
                <a:cs typeface="微软雅黑" panose="020B0503020204020204" charset="-122"/>
                <a:sym typeface="+mn-ea"/>
              </a:rPr>
              <a:t>”               </a:t>
            </a:r>
            <a:r>
              <a:rPr lang="en-US" altLang="zh-CN" sz="1400" dirty="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王定保</a:t>
            </a:r>
            <a:r>
              <a:rPr lang="en-US" altLang="zh-CN" sz="1400" dirty="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唐摭言</a:t>
            </a:r>
            <a:r>
              <a:rPr lang="en-US" altLang="zh-CN" sz="1400" dirty="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卷一</a:t>
            </a:r>
            <a:endParaRPr lang="zh-CN" altLang="en-US" sz="1400" dirty="0">
              <a:latin typeface="黑体" pitchFamily="49" charset="-122"/>
              <a:ea typeface="黑体" pitchFamily="49" charset="-122"/>
              <a:cs typeface="微软雅黑 Light" panose="020B0502040204020203" charset="-122"/>
            </a:endParaRPr>
          </a:p>
        </p:txBody>
      </p:sp>
      <p:sp>
        <p:nvSpPr>
          <p:cNvPr id="10" name="文本框 7"/>
          <p:cNvSpPr txBox="1"/>
          <p:nvPr/>
        </p:nvSpPr>
        <p:spPr>
          <a:xfrm>
            <a:off x="642910" y="4042424"/>
            <a:ext cx="8191500" cy="623248"/>
          </a:xfrm>
          <a:prstGeom prst="rect">
            <a:avLst/>
          </a:prstGeom>
          <a:noFill/>
          <a:ln w="19050">
            <a:solidFill>
              <a:srgbClr val="C00000"/>
            </a:solidFill>
            <a:prstDash val="lgDash"/>
          </a:ln>
        </p:spPr>
        <p:txBody>
          <a:bodyPr wrap="square" lIns="68580" tIns="34290" rIns="68580" bIns="34290" rtlCol="0">
            <a:spAutoFit/>
          </a:bodyPr>
          <a:lstStyle/>
          <a:p>
            <a:pPr algn="l"/>
            <a:r>
              <a:rPr lang="zh-CN" altLang="en-US" dirty="0" smtClean="0">
                <a:solidFill>
                  <a:srgbClr val="C00000"/>
                </a:solidFill>
                <a:latin typeface="江西拙楷" pitchFamily="2" charset="-122"/>
                <a:ea typeface="江西拙楷" pitchFamily="2" charset="-122"/>
                <a:cs typeface="微软雅黑 Light" panose="020B0502040204020203" charset="-122"/>
                <a:sym typeface="+mn-ea"/>
              </a:rPr>
              <a:t>材料四：</a:t>
            </a:r>
            <a:r>
              <a:rPr lang="zh-CN" altLang="en-US" b="1" dirty="0">
                <a:latin typeface="仿宋" pitchFamily="49" charset="-122"/>
                <a:ea typeface="仿宋" pitchFamily="49" charset="-122"/>
                <a:cs typeface="微软雅黑" panose="020B0503020204020204" charset="-122"/>
                <a:sym typeface="+mn-ea"/>
              </a:rPr>
              <a:t>（科举制度）“为所有西方国家以考试录用人员的文官考试制度提供了一个遥远的榜样</a:t>
            </a:r>
            <a:r>
              <a:rPr lang="zh-CN" altLang="en-US" sz="1400" dirty="0">
                <a:latin typeface="江西拙楷" pitchFamily="2" charset="-122"/>
                <a:ea typeface="江西拙楷" pitchFamily="2" charset="-122"/>
                <a:cs typeface="微软雅黑 Light" panose="020B0502040204020203" charset="-122"/>
                <a:sym typeface="+mn-ea"/>
              </a:rPr>
              <a:t>。                                             </a:t>
            </a:r>
            <a:r>
              <a:rPr lang="zh-CN" altLang="en-US" sz="1400" dirty="0" smtClean="0">
                <a:latin typeface="江西拙楷" pitchFamily="2" charset="-122"/>
                <a:ea typeface="江西拙楷" pitchFamily="2" charset="-122"/>
                <a:cs typeface="微软雅黑 Light" panose="020B0502040204020203" charset="-122"/>
                <a:sym typeface="+mn-ea"/>
              </a:rPr>
              <a:t>                    </a:t>
            </a:r>
            <a:r>
              <a:rPr lang="zh-CN" altLang="en-US" sz="1400" dirty="0" smtClean="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崔瑞德</a:t>
            </a:r>
            <a:r>
              <a:rPr lang="zh-CN" altLang="zh-CN" sz="1400" dirty="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剑桥中国隋唐史</a:t>
            </a:r>
            <a:r>
              <a:rPr lang="zh-CN" altLang="zh-CN" sz="1400" dirty="0">
                <a:latin typeface="黑体" pitchFamily="49" charset="-122"/>
                <a:ea typeface="黑体" pitchFamily="49" charset="-122"/>
                <a:cs typeface="微软雅黑 Light" panose="020B0502040204020203" charset="-122"/>
                <a:sym typeface="+mn-ea"/>
              </a:rPr>
              <a:t>》</a:t>
            </a:r>
            <a:endParaRPr lang="zh-CN" altLang="en-US" sz="1400" dirty="0">
              <a:latin typeface="黑体" pitchFamily="49" charset="-122"/>
              <a:ea typeface="黑体" pitchFamily="49" charset="-122"/>
              <a:cs typeface="微软雅黑 Light" panose="020B0502040204020203" charset="-122"/>
            </a:endParaRPr>
          </a:p>
        </p:txBody>
      </p:sp>
      <p:sp>
        <p:nvSpPr>
          <p:cNvPr id="15" name="文本框 7"/>
          <p:cNvSpPr txBox="1"/>
          <p:nvPr/>
        </p:nvSpPr>
        <p:spPr>
          <a:xfrm>
            <a:off x="642910" y="3256606"/>
            <a:ext cx="8191500" cy="623248"/>
          </a:xfrm>
          <a:prstGeom prst="rect">
            <a:avLst/>
          </a:prstGeom>
          <a:noFill/>
          <a:ln w="19050">
            <a:solidFill>
              <a:srgbClr val="C00000"/>
            </a:solidFill>
            <a:prstDash val="lgDash"/>
          </a:ln>
        </p:spPr>
        <p:txBody>
          <a:bodyPr wrap="square" lIns="68580" tIns="34290" rIns="68580" bIns="34290" rtlCol="0">
            <a:spAutoFit/>
          </a:bodyPr>
          <a:lstStyle/>
          <a:p>
            <a:r>
              <a:rPr lang="zh-CN" altLang="en-US" dirty="0" smtClean="0">
                <a:solidFill>
                  <a:srgbClr val="C00000"/>
                </a:solidFill>
                <a:latin typeface="江西拙楷" pitchFamily="2" charset="-122"/>
                <a:ea typeface="江西拙楷" pitchFamily="2" charset="-122"/>
                <a:cs typeface="微软雅黑 Light" panose="020B0502040204020203" charset="-122"/>
                <a:sym typeface="+mn-ea"/>
              </a:rPr>
              <a:t>材料三：</a:t>
            </a:r>
            <a:r>
              <a:rPr lang="zh-CN" altLang="en-US" b="1" dirty="0" smtClean="0">
                <a:latin typeface="仿宋" pitchFamily="49" charset="-122"/>
                <a:ea typeface="仿宋" pitchFamily="49" charset="-122"/>
                <a:cs typeface="微软雅黑" panose="020B0503020204020204" charset="-122"/>
                <a:sym typeface="+mn-ea"/>
              </a:rPr>
              <a:t>贫苦子弟，类皆廉谨自勉，埋首窗下</a:t>
            </a:r>
            <a:r>
              <a:rPr lang="en-US" altLang="zh-CN" b="1" dirty="0" smtClean="0">
                <a:latin typeface="仿宋" pitchFamily="49" charset="-122"/>
                <a:ea typeface="仿宋" pitchFamily="49" charset="-122"/>
                <a:cs typeface="微软雅黑" panose="020B0503020204020204" charset="-122"/>
                <a:sym typeface="+mn-ea"/>
              </a:rPr>
              <a:t>……</a:t>
            </a:r>
            <a:r>
              <a:rPr lang="zh-CN" altLang="en-US" b="1" dirty="0" smtClean="0">
                <a:latin typeface="仿宋" pitchFamily="49" charset="-122"/>
                <a:ea typeface="仿宋" pitchFamily="49" charset="-122"/>
                <a:cs typeface="微软雅黑" panose="020B0503020204020204" charset="-122"/>
                <a:sym typeface="+mn-ea"/>
              </a:rPr>
              <a:t>即纨绔子弟，亦知苦读，以获科第</a:t>
            </a:r>
            <a:r>
              <a:rPr lang="en-US" altLang="zh-CN" b="1" dirty="0" smtClean="0">
                <a:latin typeface="仿宋" pitchFamily="49" charset="-122"/>
                <a:ea typeface="仿宋" pitchFamily="49" charset="-122"/>
                <a:cs typeface="微软雅黑" panose="020B0503020204020204" charset="-122"/>
                <a:sym typeface="+mn-ea"/>
              </a:rPr>
              <a:t>…</a:t>
            </a:r>
            <a:r>
              <a:rPr lang="zh-CN" altLang="en-US" b="1" dirty="0" smtClean="0">
                <a:latin typeface="仿宋" pitchFamily="49" charset="-122"/>
                <a:ea typeface="仿宋" pitchFamily="49" charset="-122"/>
                <a:cs typeface="微软雅黑" panose="020B0503020204020204" charset="-122"/>
                <a:sym typeface="+mn-ea"/>
              </a:rPr>
              <a:t>是皆科举鼓励之功有甚于今日十万督学之力也。</a:t>
            </a:r>
            <a:r>
              <a:rPr lang="en-US" altLang="zh-CN" sz="1400" dirty="0" smtClean="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邓嗣禹</a:t>
            </a:r>
            <a:r>
              <a:rPr lang="en-US" altLang="zh-CN" sz="1400" dirty="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中国考试制度史</a:t>
            </a:r>
            <a:r>
              <a:rPr lang="en-US" altLang="zh-CN" sz="1400" dirty="0" smtClean="0">
                <a:latin typeface="黑体" pitchFamily="49" charset="-122"/>
                <a:ea typeface="黑体" pitchFamily="49" charset="-122"/>
                <a:cs typeface="微软雅黑 Light" panose="020B0502040204020203" charset="-122"/>
                <a:sym typeface="+mn-ea"/>
              </a:rPr>
              <a:t>》</a:t>
            </a:r>
            <a:endParaRPr lang="zh-CN" altLang="en-US" sz="1400" dirty="0">
              <a:latin typeface="黑体" pitchFamily="49" charset="-122"/>
              <a:ea typeface="黑体" pitchFamily="49" charset="-122"/>
              <a:cs typeface="微软雅黑 Light" panose="020B0502040204020203" charset="-122"/>
            </a:endParaRPr>
          </a:p>
        </p:txBody>
      </p:sp>
      <p:pic>
        <p:nvPicPr>
          <p:cNvPr id="20" name="图片 19"/>
          <p:cNvPicPr>
            <a:picLocks noChangeAspect="1"/>
          </p:cNvPicPr>
          <p:nvPr/>
        </p:nvPicPr>
        <p:blipFill>
          <a:blip r:embed="rId3" cstate="print"/>
          <a:stretch>
            <a:fillRect/>
          </a:stretch>
        </p:blipFill>
        <p:spPr>
          <a:xfrm>
            <a:off x="357158" y="0"/>
            <a:ext cx="1082040" cy="10553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285984" y="214296"/>
            <a:ext cx="1071570" cy="624449"/>
            <a:chOff x="714348" y="4357700"/>
            <a:chExt cx="1071570" cy="624449"/>
          </a:xfrm>
        </p:grpSpPr>
        <p:pic>
          <p:nvPicPr>
            <p:cNvPr id="4" name="图片 3" descr="印章"/>
            <p:cNvPicPr>
              <a:picLocks noChangeAspect="1"/>
            </p:cNvPicPr>
            <p:nvPr/>
          </p:nvPicPr>
          <p:blipFill>
            <a:blip r:embed="rId2" cstate="screen">
              <a:lum bright="10000" contrast="-30000"/>
            </a:blip>
            <a:stretch>
              <a:fillRect/>
            </a:stretch>
          </p:blipFill>
          <p:spPr>
            <a:xfrm rot="5400000">
              <a:off x="937908" y="4134140"/>
              <a:ext cx="624449" cy="1071570"/>
            </a:xfrm>
            <a:prstGeom prst="rect">
              <a:avLst/>
            </a:prstGeom>
          </p:spPr>
        </p:pic>
        <p:sp>
          <p:nvSpPr>
            <p:cNvPr id="5" name="矩形 4"/>
            <p:cNvSpPr/>
            <p:nvPr/>
          </p:nvSpPr>
          <p:spPr>
            <a:xfrm>
              <a:off x="785785" y="4421995"/>
              <a:ext cx="1000133" cy="461665"/>
            </a:xfrm>
            <a:prstGeom prst="rect">
              <a:avLst/>
            </a:prstGeom>
          </p:spPr>
          <p:txBody>
            <a:bodyPr wrap="square">
              <a:spAutoFit/>
            </a:bodyPr>
            <a:lstStyle/>
            <a:p>
              <a:pPr lvl="0"/>
              <a:r>
                <a:rPr lang="zh-CN" altLang="en-US" sz="2400" b="1" dirty="0" smtClean="0">
                  <a:solidFill>
                    <a:prstClr val="black"/>
                  </a:solidFill>
                  <a:latin typeface="方正卡通简体" pitchFamily="65" charset="-122"/>
                  <a:ea typeface="方正卡通简体" pitchFamily="65" charset="-122"/>
                </a:rPr>
                <a:t>思考</a:t>
              </a:r>
              <a:r>
                <a:rPr lang="en-US" altLang="zh-CN" sz="2400" b="1" dirty="0" smtClean="0">
                  <a:solidFill>
                    <a:prstClr val="black"/>
                  </a:solidFill>
                  <a:latin typeface="方正卡通简体" pitchFamily="65" charset="-122"/>
                  <a:ea typeface="方正卡通简体" pitchFamily="65" charset="-122"/>
                </a:rPr>
                <a:t>1</a:t>
              </a:r>
            </a:p>
          </p:txBody>
        </p:sp>
      </p:grpSp>
      <p:sp>
        <p:nvSpPr>
          <p:cNvPr id="6" name="矩形 5"/>
          <p:cNvSpPr/>
          <p:nvPr/>
        </p:nvSpPr>
        <p:spPr>
          <a:xfrm>
            <a:off x="3357554" y="314252"/>
            <a:ext cx="5286412" cy="400110"/>
          </a:xfrm>
          <a:prstGeom prst="rect">
            <a:avLst/>
          </a:prstGeom>
        </p:spPr>
        <p:txBody>
          <a:bodyPr wrap="square">
            <a:spAutoFit/>
          </a:bodyPr>
          <a:lstStyle/>
          <a:p>
            <a:r>
              <a:rPr lang="zh-CN" altLang="en-US" sz="2000" b="1" dirty="0" smtClean="0">
                <a:solidFill>
                  <a:srgbClr val="C00000"/>
                </a:solidFill>
                <a:latin typeface="方正卡通简体" pitchFamily="65" charset="-122"/>
                <a:ea typeface="方正卡通简体" pitchFamily="65" charset="-122"/>
              </a:rPr>
              <a:t>科举制对中国历代王朝统治有什么影响？</a:t>
            </a:r>
          </a:p>
        </p:txBody>
      </p:sp>
      <p:sp>
        <p:nvSpPr>
          <p:cNvPr id="7" name="文本框 3">
            <a:hlinkClick r:id="" action="ppaction://noaction"/>
          </p:cNvPr>
          <p:cNvSpPr txBox="1"/>
          <p:nvPr/>
        </p:nvSpPr>
        <p:spPr>
          <a:xfrm>
            <a:off x="142844" y="970588"/>
            <a:ext cx="384279" cy="3023905"/>
          </a:xfrm>
          <a:prstGeom prst="rect">
            <a:avLst/>
          </a:prstGeom>
          <a:solidFill>
            <a:srgbClr val="FFC000"/>
          </a:solidFill>
          <a:ln w="9525">
            <a:noFill/>
          </a:ln>
        </p:spPr>
        <p:txBody>
          <a:bodyPr wrap="square" lIns="68580" tIns="34290" rIns="68580" bIns="34290">
            <a:spAutoFit/>
          </a:bodyPr>
          <a:lstStyle/>
          <a:p>
            <a:pPr algn="ctr"/>
            <a:r>
              <a:rPr lang="zh-CN" altLang="en-US" sz="2400" b="1" dirty="0" smtClean="0">
                <a:latin typeface="方正卡通简体" pitchFamily="65" charset="-122"/>
                <a:ea typeface="方正卡通简体" pitchFamily="65" charset="-122"/>
                <a:cs typeface="宋体" panose="02010600030101010101" pitchFamily="2" charset="-122"/>
                <a:sym typeface="+mn-ea"/>
              </a:rPr>
              <a:t>   </a:t>
            </a:r>
            <a:endParaRPr lang="en-US" altLang="zh-CN" sz="2400" b="1" dirty="0" smtClean="0">
              <a:latin typeface="方正卡通简体" pitchFamily="65" charset="-122"/>
              <a:ea typeface="方正卡通简体" pitchFamily="65" charset="-122"/>
              <a:cs typeface="宋体" panose="02010600030101010101" pitchFamily="2" charset="-122"/>
              <a:sym typeface="+mn-ea"/>
            </a:endParaRPr>
          </a:p>
          <a:p>
            <a:pPr algn="ctr"/>
            <a:endParaRPr lang="en-US" altLang="zh-CN" sz="2400" b="1" dirty="0" smtClean="0">
              <a:latin typeface="方正卡通简体" pitchFamily="65" charset="-122"/>
              <a:ea typeface="方正卡通简体" pitchFamily="65" charset="-122"/>
              <a:cs typeface="宋体" panose="02010600030101010101" pitchFamily="2" charset="-122"/>
              <a:sym typeface="+mn-ea"/>
            </a:endParaRPr>
          </a:p>
          <a:p>
            <a:pPr algn="ctr"/>
            <a:r>
              <a:rPr lang="zh-CN" altLang="en-US" sz="2400" b="1" dirty="0" smtClean="0">
                <a:latin typeface="方正卡通简体" pitchFamily="65" charset="-122"/>
                <a:ea typeface="方正卡通简体" pitchFamily="65" charset="-122"/>
                <a:cs typeface="宋体" panose="02010600030101010101" pitchFamily="2" charset="-122"/>
                <a:sym typeface="+mn-ea"/>
              </a:rPr>
              <a:t>学思之窗</a:t>
            </a:r>
            <a:endParaRPr lang="en-US" altLang="zh-CN" sz="2400" b="1" dirty="0" smtClean="0">
              <a:latin typeface="方正卡通简体" pitchFamily="65" charset="-122"/>
              <a:ea typeface="方正卡通简体" pitchFamily="65" charset="-122"/>
              <a:cs typeface="宋体" panose="02010600030101010101" pitchFamily="2" charset="-122"/>
              <a:sym typeface="+mn-ea"/>
            </a:endParaRPr>
          </a:p>
          <a:p>
            <a:pPr algn="ctr"/>
            <a:endParaRPr lang="en-US" altLang="zh-CN" sz="2400" b="1" dirty="0" smtClean="0">
              <a:latin typeface="方正卡通简体" pitchFamily="65" charset="-122"/>
              <a:ea typeface="方正卡通简体" pitchFamily="65" charset="-122"/>
              <a:cs typeface="宋体" panose="02010600030101010101" pitchFamily="2" charset="-122"/>
              <a:sym typeface="+mn-ea"/>
            </a:endParaRPr>
          </a:p>
          <a:p>
            <a:pPr algn="ctr"/>
            <a:endParaRPr lang="zh-CN" altLang="en-US" sz="2400" b="1" dirty="0">
              <a:latin typeface="方正卡通简体" pitchFamily="65" charset="-122"/>
              <a:ea typeface="方正卡通简体" pitchFamily="65" charset="-122"/>
              <a:cs typeface="宋体" panose="02010600030101010101" pitchFamily="2" charset="-122"/>
              <a:sym typeface="+mn-ea"/>
            </a:endParaRPr>
          </a:p>
        </p:txBody>
      </p:sp>
      <p:sp>
        <p:nvSpPr>
          <p:cNvPr id="8" name="文本框 5"/>
          <p:cNvSpPr txBox="1"/>
          <p:nvPr/>
        </p:nvSpPr>
        <p:spPr>
          <a:xfrm>
            <a:off x="666304" y="928676"/>
            <a:ext cx="8191500" cy="900246"/>
          </a:xfrm>
          <a:prstGeom prst="rect">
            <a:avLst/>
          </a:prstGeom>
          <a:noFill/>
          <a:ln w="19050">
            <a:solidFill>
              <a:srgbClr val="C00000"/>
            </a:solidFill>
            <a:prstDash val="lgDash"/>
          </a:ln>
        </p:spPr>
        <p:txBody>
          <a:bodyPr wrap="square" lIns="68580" tIns="34290" rIns="68580" bIns="34290" rtlCol="0">
            <a:spAutoFit/>
          </a:bodyPr>
          <a:lstStyle/>
          <a:p>
            <a:r>
              <a:rPr lang="zh-CN" altLang="en-US" dirty="0">
                <a:solidFill>
                  <a:srgbClr val="C00000"/>
                </a:solidFill>
                <a:latin typeface="江西拙楷" pitchFamily="2" charset="-122"/>
                <a:ea typeface="江西拙楷" pitchFamily="2" charset="-122"/>
                <a:cs typeface="微软雅黑 Light" panose="020B0502040204020203" charset="-122"/>
              </a:rPr>
              <a:t>材料一：</a:t>
            </a:r>
            <a:r>
              <a:rPr lang="zh-CN" altLang="en-US" b="1" dirty="0">
                <a:latin typeface="仿宋" pitchFamily="49" charset="-122"/>
                <a:ea typeface="仿宋" pitchFamily="49" charset="-122"/>
                <a:cs typeface="微软雅黑 Light" panose="020B0502040204020203" charset="-122"/>
              </a:rPr>
              <a:t>隋炀帝时增设进士科</a:t>
            </a:r>
            <a:r>
              <a:rPr lang="en-US" altLang="zh-CN" b="1" dirty="0">
                <a:latin typeface="仿宋" pitchFamily="49" charset="-122"/>
                <a:ea typeface="仿宋" pitchFamily="49" charset="-122"/>
                <a:cs typeface="微软雅黑 Light" panose="020B0502040204020203" charset="-122"/>
              </a:rPr>
              <a:t>……</a:t>
            </a:r>
            <a:r>
              <a:rPr lang="zh-CN" altLang="en-US" b="1" dirty="0">
                <a:latin typeface="仿宋" pitchFamily="49" charset="-122"/>
                <a:ea typeface="仿宋" pitchFamily="49" charset="-122"/>
                <a:cs typeface="微软雅黑 Light" panose="020B0502040204020203" charset="-122"/>
              </a:rPr>
              <a:t>经过唐代的发展，考试作为一项重要制度确立起来。这样，士人可以不经荐举，直接报名考试</a:t>
            </a:r>
            <a:r>
              <a:rPr lang="en-US" altLang="zh-CN" b="1" dirty="0">
                <a:latin typeface="仿宋" pitchFamily="49" charset="-122"/>
                <a:ea typeface="仿宋" pitchFamily="49" charset="-122"/>
                <a:cs typeface="微软雅黑 Light" panose="020B0502040204020203" charset="-122"/>
              </a:rPr>
              <a:t>……</a:t>
            </a:r>
            <a:r>
              <a:rPr lang="zh-CN" altLang="en-US" b="1" dirty="0">
                <a:latin typeface="仿宋" pitchFamily="49" charset="-122"/>
                <a:ea typeface="仿宋" pitchFamily="49" charset="-122"/>
                <a:cs typeface="微软雅黑 Light" panose="020B0502040204020203" charset="-122"/>
              </a:rPr>
              <a:t>由政府择优录取，从而纠正了魏晋以来世家大族垄断用人做官大权的状况</a:t>
            </a:r>
            <a:r>
              <a:rPr lang="zh-CN" altLang="en-US" b="1" dirty="0" smtClean="0">
                <a:latin typeface="仿宋" pitchFamily="49" charset="-122"/>
                <a:ea typeface="仿宋" pitchFamily="49" charset="-122"/>
                <a:cs typeface="微软雅黑 Light" panose="020B0502040204020203" charset="-122"/>
              </a:rPr>
              <a:t>。     </a:t>
            </a:r>
            <a:r>
              <a:rPr lang="en-US" altLang="zh-CN" sz="1400" dirty="0" smtClean="0">
                <a:latin typeface="黑体" pitchFamily="49" charset="-122"/>
                <a:ea typeface="黑体" pitchFamily="49" charset="-122"/>
                <a:cs typeface="微软雅黑 Light" panose="020B0502040204020203" charset="-122"/>
              </a:rPr>
              <a:t>——</a:t>
            </a:r>
            <a:r>
              <a:rPr lang="zh-CN" altLang="en-US" sz="1400" dirty="0">
                <a:latin typeface="黑体" pitchFamily="49" charset="-122"/>
                <a:ea typeface="黑体" pitchFamily="49" charset="-122"/>
                <a:cs typeface="微软雅黑 Light" panose="020B0502040204020203" charset="-122"/>
              </a:rPr>
              <a:t>韦庆远《中国政治制度史》</a:t>
            </a:r>
          </a:p>
        </p:txBody>
      </p:sp>
      <p:sp>
        <p:nvSpPr>
          <p:cNvPr id="9" name="文本框 6"/>
          <p:cNvSpPr txBox="1"/>
          <p:nvPr/>
        </p:nvSpPr>
        <p:spPr>
          <a:xfrm>
            <a:off x="666780" y="1970722"/>
            <a:ext cx="8191500" cy="1177245"/>
          </a:xfrm>
          <a:prstGeom prst="rect">
            <a:avLst/>
          </a:prstGeom>
          <a:noFill/>
          <a:ln w="19050">
            <a:solidFill>
              <a:srgbClr val="C00000"/>
            </a:solidFill>
            <a:prstDash val="lgDash"/>
          </a:ln>
        </p:spPr>
        <p:txBody>
          <a:bodyPr wrap="square" lIns="68580" tIns="34290" rIns="68580" bIns="34290" rtlCol="0">
            <a:spAutoFit/>
          </a:bodyPr>
          <a:lstStyle/>
          <a:p>
            <a:pPr algn="l"/>
            <a:r>
              <a:rPr lang="zh-CN" altLang="en-US" dirty="0">
                <a:solidFill>
                  <a:srgbClr val="C00000"/>
                </a:solidFill>
                <a:latin typeface="江西拙楷" pitchFamily="2" charset="-122"/>
                <a:ea typeface="江西拙楷" pitchFamily="2" charset="-122"/>
                <a:cs typeface="微软雅黑 Light" panose="020B0502040204020203" charset="-122"/>
                <a:sym typeface="+mn-ea"/>
              </a:rPr>
              <a:t>材料二：</a:t>
            </a:r>
            <a:r>
              <a:rPr lang="zh-CN" altLang="en-US" b="1" dirty="0">
                <a:latin typeface="仿宋" pitchFamily="49" charset="-122"/>
                <a:ea typeface="仿宋" pitchFamily="49" charset="-122"/>
                <a:cs typeface="微软雅黑" panose="020B0503020204020204" charset="-122"/>
                <a:sym typeface="+mn-ea"/>
              </a:rPr>
              <a:t>进士科始于隋大业中， 盛于贞观、永</a:t>
            </a:r>
            <a:r>
              <a:rPr lang="zh-CN" altLang="en-US" b="1" dirty="0" smtClean="0">
                <a:latin typeface="仿宋" pitchFamily="49" charset="-122"/>
                <a:ea typeface="仿宋" pitchFamily="49" charset="-122"/>
                <a:cs typeface="微软雅黑" panose="020B0503020204020204" charset="-122"/>
                <a:sym typeface="+mn-ea"/>
              </a:rPr>
              <a:t>徽之际</a:t>
            </a:r>
            <a:r>
              <a:rPr lang="zh-CN" altLang="en-US" b="1" dirty="0">
                <a:latin typeface="仿宋" pitchFamily="49" charset="-122"/>
                <a:ea typeface="仿宋" pitchFamily="49" charset="-122"/>
                <a:cs typeface="微软雅黑" panose="020B0503020204020204" charset="-122"/>
                <a:sym typeface="+mn-ea"/>
              </a:rPr>
              <a:t>缙绅虽位极人臣，不由进士者终不为美</a:t>
            </a:r>
            <a:r>
              <a:rPr lang="en-US" altLang="zh-CN" b="1" dirty="0">
                <a:latin typeface="仿宋" pitchFamily="49" charset="-122"/>
                <a:ea typeface="仿宋" pitchFamily="49" charset="-122"/>
                <a:cs typeface="微软雅黑" panose="020B0503020204020204" charset="-122"/>
                <a:sym typeface="+mn-ea"/>
              </a:rPr>
              <a:t>……</a:t>
            </a:r>
            <a:r>
              <a:rPr lang="zh-CN" altLang="en-US" b="1" dirty="0">
                <a:latin typeface="仿宋" pitchFamily="49" charset="-122"/>
                <a:ea typeface="仿宋" pitchFamily="49" charset="-122"/>
                <a:cs typeface="微软雅黑" panose="020B0503020204020204" charset="-122"/>
                <a:sym typeface="+mn-ea"/>
              </a:rPr>
              <a:t>其推重谓之“白衣公卿”，又曰“一品白衫”。其艰难谓之“三十老明经，五十少进士”。</a:t>
            </a:r>
            <a:r>
              <a:rPr lang="en-US" altLang="zh-CN" b="1" dirty="0">
                <a:latin typeface="仿宋" pitchFamily="49" charset="-122"/>
                <a:ea typeface="仿宋" pitchFamily="49" charset="-122"/>
                <a:cs typeface="微软雅黑" panose="020B0503020204020204" charset="-122"/>
                <a:sym typeface="+mn-ea"/>
              </a:rPr>
              <a:t>……</a:t>
            </a:r>
            <a:r>
              <a:rPr lang="zh-CN" altLang="en-US" b="1" dirty="0">
                <a:latin typeface="仿宋" pitchFamily="49" charset="-122"/>
                <a:ea typeface="仿宋" pitchFamily="49" charset="-122"/>
                <a:cs typeface="微软雅黑" panose="020B0503020204020204" charset="-122"/>
                <a:sym typeface="+mn-ea"/>
              </a:rPr>
              <a:t>其有老死于文场者，亦无所恨。故有诗云：“</a:t>
            </a:r>
            <a:r>
              <a:rPr lang="zh-CN" altLang="en-US" b="1" dirty="0">
                <a:solidFill>
                  <a:srgbClr val="FF0000"/>
                </a:solidFill>
                <a:latin typeface="仿宋" pitchFamily="49" charset="-122"/>
                <a:ea typeface="仿宋" pitchFamily="49" charset="-122"/>
                <a:cs typeface="微软雅黑" panose="020B0503020204020204" charset="-122"/>
                <a:sym typeface="+mn-ea"/>
              </a:rPr>
              <a:t>太宗皇帝真长策，赚得英雄尽白头</a:t>
            </a:r>
            <a:r>
              <a:rPr lang="zh-CN" altLang="en-US" b="1" dirty="0">
                <a:latin typeface="仿宋" pitchFamily="49" charset="-122"/>
                <a:ea typeface="仿宋" pitchFamily="49" charset="-122"/>
                <a:cs typeface="微软雅黑" panose="020B0503020204020204" charset="-122"/>
                <a:sym typeface="+mn-ea"/>
              </a:rPr>
              <a:t>！</a:t>
            </a:r>
            <a:r>
              <a:rPr lang="zh-CN" altLang="en-US" b="1" dirty="0">
                <a:latin typeface="黑体" pitchFamily="49" charset="-122"/>
                <a:ea typeface="黑体" pitchFamily="49" charset="-122"/>
                <a:cs typeface="微软雅黑" panose="020B0503020204020204" charset="-122"/>
                <a:sym typeface="+mn-ea"/>
              </a:rPr>
              <a:t>”               </a:t>
            </a:r>
            <a:r>
              <a:rPr lang="en-US" altLang="zh-CN" sz="1400" dirty="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王定保</a:t>
            </a:r>
            <a:r>
              <a:rPr lang="en-US" altLang="zh-CN" sz="1400" dirty="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唐摭言</a:t>
            </a:r>
            <a:r>
              <a:rPr lang="en-US" altLang="zh-CN" sz="1400" dirty="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卷一</a:t>
            </a:r>
            <a:endParaRPr lang="zh-CN" altLang="en-US" sz="1400" dirty="0">
              <a:latin typeface="黑体" pitchFamily="49" charset="-122"/>
              <a:ea typeface="黑体" pitchFamily="49" charset="-122"/>
              <a:cs typeface="微软雅黑 Light" panose="020B0502040204020203" charset="-122"/>
            </a:endParaRPr>
          </a:p>
        </p:txBody>
      </p:sp>
      <p:sp>
        <p:nvSpPr>
          <p:cNvPr id="10" name="文本框 7"/>
          <p:cNvSpPr txBox="1"/>
          <p:nvPr/>
        </p:nvSpPr>
        <p:spPr>
          <a:xfrm>
            <a:off x="642910" y="4042424"/>
            <a:ext cx="8191500" cy="623248"/>
          </a:xfrm>
          <a:prstGeom prst="rect">
            <a:avLst/>
          </a:prstGeom>
          <a:noFill/>
          <a:ln w="19050">
            <a:solidFill>
              <a:srgbClr val="C00000"/>
            </a:solidFill>
            <a:prstDash val="lgDash"/>
          </a:ln>
        </p:spPr>
        <p:txBody>
          <a:bodyPr wrap="square" lIns="68580" tIns="34290" rIns="68580" bIns="34290" rtlCol="0">
            <a:spAutoFit/>
          </a:bodyPr>
          <a:lstStyle/>
          <a:p>
            <a:pPr algn="l"/>
            <a:r>
              <a:rPr lang="zh-CN" altLang="en-US" dirty="0" smtClean="0">
                <a:solidFill>
                  <a:srgbClr val="C00000"/>
                </a:solidFill>
                <a:latin typeface="江西拙楷" pitchFamily="2" charset="-122"/>
                <a:ea typeface="江西拙楷" pitchFamily="2" charset="-122"/>
                <a:cs typeface="微软雅黑 Light" panose="020B0502040204020203" charset="-122"/>
                <a:sym typeface="+mn-ea"/>
              </a:rPr>
              <a:t>材料四：</a:t>
            </a:r>
            <a:r>
              <a:rPr lang="zh-CN" altLang="en-US" b="1" dirty="0">
                <a:latin typeface="仿宋" pitchFamily="49" charset="-122"/>
                <a:ea typeface="仿宋" pitchFamily="49" charset="-122"/>
                <a:cs typeface="微软雅黑" panose="020B0503020204020204" charset="-122"/>
                <a:sym typeface="+mn-ea"/>
              </a:rPr>
              <a:t>（科举制度）“为所有西方国家以考试录用人员的文官考试制度提供了一个遥远的榜样</a:t>
            </a:r>
            <a:r>
              <a:rPr lang="zh-CN" altLang="en-US" sz="1400" dirty="0">
                <a:latin typeface="江西拙楷" pitchFamily="2" charset="-122"/>
                <a:ea typeface="江西拙楷" pitchFamily="2" charset="-122"/>
                <a:cs typeface="微软雅黑 Light" panose="020B0502040204020203" charset="-122"/>
                <a:sym typeface="+mn-ea"/>
              </a:rPr>
              <a:t>。                                             </a:t>
            </a:r>
            <a:r>
              <a:rPr lang="zh-CN" altLang="en-US" sz="1400" dirty="0" smtClean="0">
                <a:latin typeface="江西拙楷" pitchFamily="2" charset="-122"/>
                <a:ea typeface="江西拙楷" pitchFamily="2" charset="-122"/>
                <a:cs typeface="微软雅黑 Light" panose="020B0502040204020203" charset="-122"/>
                <a:sym typeface="+mn-ea"/>
              </a:rPr>
              <a:t>                    </a:t>
            </a:r>
            <a:r>
              <a:rPr lang="zh-CN" altLang="en-US" sz="1400" dirty="0" smtClean="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崔瑞德</a:t>
            </a:r>
            <a:r>
              <a:rPr lang="zh-CN" altLang="zh-CN" sz="1400" dirty="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剑桥中国隋唐史</a:t>
            </a:r>
            <a:r>
              <a:rPr lang="zh-CN" altLang="zh-CN" sz="1400" dirty="0">
                <a:latin typeface="黑体" pitchFamily="49" charset="-122"/>
                <a:ea typeface="黑体" pitchFamily="49" charset="-122"/>
                <a:cs typeface="微软雅黑 Light" panose="020B0502040204020203" charset="-122"/>
                <a:sym typeface="+mn-ea"/>
              </a:rPr>
              <a:t>》</a:t>
            </a:r>
            <a:endParaRPr lang="zh-CN" altLang="en-US" sz="1400" dirty="0">
              <a:latin typeface="黑体" pitchFamily="49" charset="-122"/>
              <a:ea typeface="黑体" pitchFamily="49" charset="-122"/>
              <a:cs typeface="微软雅黑 Light" panose="020B0502040204020203" charset="-122"/>
            </a:endParaRPr>
          </a:p>
        </p:txBody>
      </p:sp>
      <p:sp>
        <p:nvSpPr>
          <p:cNvPr id="11" name="文本框 40"/>
          <p:cNvSpPr txBox="1"/>
          <p:nvPr/>
        </p:nvSpPr>
        <p:spPr>
          <a:xfrm>
            <a:off x="714348" y="980903"/>
            <a:ext cx="8072494" cy="838691"/>
          </a:xfrm>
          <a:prstGeom prst="rect">
            <a:avLst/>
          </a:prstGeom>
          <a:solidFill>
            <a:srgbClr val="D9B59F"/>
          </a:solidFill>
        </p:spPr>
        <p:txBody>
          <a:bodyPr wrap="square" lIns="68580" tIns="34290" rIns="68580" bIns="34290" rtlCol="0">
            <a:spAutoFit/>
          </a:bodyPr>
          <a:lstStyle/>
          <a:p>
            <a:pPr algn="just" defTabSz="685800">
              <a:lnSpc>
                <a:spcPct val="125000"/>
              </a:lnSpc>
              <a:tabLst>
                <a:tab pos="772001" algn="l"/>
                <a:tab pos="1387793" algn="l"/>
                <a:tab pos="1903571" algn="l"/>
                <a:tab pos="2416493" algn="l"/>
              </a:tabLst>
            </a:pPr>
            <a:r>
              <a:rPr lang="zh-CN" altLang="zh-CN" sz="2000" dirty="0" smtClean="0">
                <a:solidFill>
                  <a:schemeClr val="tx1">
                    <a:lumMod val="95000"/>
                    <a:lumOff val="5000"/>
                  </a:schemeClr>
                </a:solidFill>
                <a:latin typeface="江西拙楷" pitchFamily="2" charset="-122"/>
                <a:ea typeface="江西拙楷" pitchFamily="2" charset="-122"/>
                <a:cs typeface="黑体" panose="02010609060101010101" charset="-122"/>
                <a:sym typeface="+mn-ea"/>
              </a:rPr>
              <a:t>①科举制打破了世家大族对选拔人才的垄断</a:t>
            </a:r>
            <a:r>
              <a:rPr lang="zh-CN" altLang="en-US" sz="2000" dirty="0" smtClean="0">
                <a:solidFill>
                  <a:schemeClr val="tx1">
                    <a:lumMod val="95000"/>
                    <a:lumOff val="5000"/>
                  </a:schemeClr>
                </a:solidFill>
                <a:latin typeface="江西拙楷" pitchFamily="2" charset="-122"/>
                <a:ea typeface="江西拙楷" pitchFamily="2" charset="-122"/>
                <a:cs typeface="黑体" panose="02010609060101010101" charset="-122"/>
                <a:sym typeface="+mn-ea"/>
              </a:rPr>
              <a:t>，</a:t>
            </a:r>
            <a:r>
              <a:rPr lang="zh-CN" altLang="zh-CN" sz="2000" dirty="0" smtClean="0">
                <a:solidFill>
                  <a:schemeClr val="tx1">
                    <a:lumMod val="95000"/>
                    <a:lumOff val="5000"/>
                  </a:schemeClr>
                </a:solidFill>
                <a:latin typeface="江西拙楷" pitchFamily="2" charset="-122"/>
                <a:ea typeface="江西拙楷" pitchFamily="2" charset="-122"/>
                <a:cs typeface="黑体" panose="02010609060101010101" charset="-122"/>
                <a:sym typeface="+mn-ea"/>
              </a:rPr>
              <a:t>扩大了封建政权的统治基础</a:t>
            </a:r>
            <a:r>
              <a:rPr lang="zh-CN" altLang="en-US" sz="2000" dirty="0" smtClean="0">
                <a:solidFill>
                  <a:schemeClr val="tx1">
                    <a:lumMod val="95000"/>
                    <a:lumOff val="5000"/>
                  </a:schemeClr>
                </a:solidFill>
                <a:latin typeface="江西拙楷" pitchFamily="2" charset="-122"/>
                <a:ea typeface="江西拙楷" pitchFamily="2" charset="-122"/>
                <a:cs typeface="黑体" panose="02010609060101010101" charset="-122"/>
                <a:sym typeface="+mn-ea"/>
              </a:rPr>
              <a:t>，</a:t>
            </a:r>
            <a:r>
              <a:rPr lang="zh-CN" altLang="zh-CN" sz="2000" dirty="0" smtClean="0">
                <a:solidFill>
                  <a:schemeClr val="tx1">
                    <a:lumMod val="95000"/>
                    <a:lumOff val="5000"/>
                  </a:schemeClr>
                </a:solidFill>
                <a:latin typeface="江西拙楷" pitchFamily="2" charset="-122"/>
                <a:ea typeface="江西拙楷" pitchFamily="2" charset="-122"/>
                <a:cs typeface="黑体" panose="02010609060101010101" charset="-122"/>
                <a:sym typeface="+mn-ea"/>
              </a:rPr>
              <a:t>有利于</a:t>
            </a:r>
            <a:r>
              <a:rPr lang="zh-CN" altLang="zh-CN" sz="2000" dirty="0" smtClean="0">
                <a:solidFill>
                  <a:srgbClr val="FF0000"/>
                </a:solidFill>
                <a:latin typeface="江西拙楷" pitchFamily="2" charset="-122"/>
                <a:ea typeface="江西拙楷" pitchFamily="2" charset="-122"/>
                <a:cs typeface="黑体" panose="02010609060101010101" charset="-122"/>
                <a:sym typeface="+mn-ea"/>
              </a:rPr>
              <a:t>中央集权</a:t>
            </a:r>
            <a:r>
              <a:rPr lang="zh-CN" altLang="zh-CN" sz="2000" dirty="0" smtClean="0">
                <a:solidFill>
                  <a:schemeClr val="tx1">
                    <a:lumMod val="95000"/>
                    <a:lumOff val="5000"/>
                  </a:schemeClr>
                </a:solidFill>
                <a:latin typeface="江西拙楷" pitchFamily="2" charset="-122"/>
                <a:ea typeface="江西拙楷" pitchFamily="2" charset="-122"/>
                <a:cs typeface="黑体" panose="02010609060101010101" charset="-122"/>
                <a:sym typeface="+mn-ea"/>
              </a:rPr>
              <a:t>的加强。</a:t>
            </a:r>
            <a:endParaRPr lang="zh-CN" altLang="zh-CN" sz="2000" dirty="0">
              <a:solidFill>
                <a:schemeClr val="tx1">
                  <a:lumMod val="95000"/>
                  <a:lumOff val="5000"/>
                </a:schemeClr>
              </a:solidFill>
              <a:latin typeface="江西拙楷" pitchFamily="2" charset="-122"/>
              <a:ea typeface="江西拙楷" pitchFamily="2" charset="-122"/>
              <a:cs typeface="黑体" panose="02010609060101010101" charset="-122"/>
            </a:endParaRPr>
          </a:p>
        </p:txBody>
      </p:sp>
      <p:sp>
        <p:nvSpPr>
          <p:cNvPr id="13" name="文本框 40"/>
          <p:cNvSpPr txBox="1"/>
          <p:nvPr/>
        </p:nvSpPr>
        <p:spPr>
          <a:xfrm>
            <a:off x="714348" y="1837641"/>
            <a:ext cx="8072494" cy="453970"/>
          </a:xfrm>
          <a:prstGeom prst="rect">
            <a:avLst/>
          </a:prstGeom>
          <a:solidFill>
            <a:srgbClr val="D9B59F"/>
          </a:solidFill>
        </p:spPr>
        <p:txBody>
          <a:bodyPr wrap="square" lIns="68580" tIns="34290" rIns="68580" bIns="34290" rtlCol="0">
            <a:spAutoFit/>
          </a:bodyPr>
          <a:lstStyle/>
          <a:p>
            <a:pPr algn="just" defTabSz="685800">
              <a:lnSpc>
                <a:spcPct val="125000"/>
              </a:lnSpc>
              <a:tabLst>
                <a:tab pos="772001" algn="l"/>
                <a:tab pos="1387793" algn="l"/>
                <a:tab pos="1903571" algn="l"/>
                <a:tab pos="2416493" algn="l"/>
              </a:tabLst>
            </a:pPr>
            <a:r>
              <a:rPr lang="zh-CN" altLang="en-US" sz="2000" dirty="0" smtClean="0">
                <a:solidFill>
                  <a:schemeClr val="tx1">
                    <a:lumMod val="95000"/>
                    <a:lumOff val="5000"/>
                  </a:schemeClr>
                </a:solidFill>
                <a:latin typeface="江西拙楷" pitchFamily="2" charset="-122"/>
                <a:ea typeface="江西拙楷" pitchFamily="2" charset="-122"/>
                <a:cs typeface="黑体" panose="02010609060101010101" charset="-122"/>
                <a:sym typeface="+mn-ea"/>
              </a:rPr>
              <a:t>②通过考试选拔人才，相对</a:t>
            </a:r>
            <a:r>
              <a:rPr lang="zh-CN" altLang="en-US" sz="2000" dirty="0" smtClean="0">
                <a:solidFill>
                  <a:srgbClr val="FF0000"/>
                </a:solidFill>
                <a:latin typeface="江西拙楷" pitchFamily="2" charset="-122"/>
                <a:ea typeface="江西拙楷" pitchFamily="2" charset="-122"/>
                <a:cs typeface="黑体" panose="02010609060101010101" charset="-122"/>
                <a:sym typeface="+mn-ea"/>
              </a:rPr>
              <a:t>公平公正</a:t>
            </a:r>
            <a:r>
              <a:rPr lang="zh-CN" altLang="en-US" sz="2000" dirty="0" smtClean="0">
                <a:solidFill>
                  <a:schemeClr val="tx1">
                    <a:lumMod val="95000"/>
                    <a:lumOff val="5000"/>
                  </a:schemeClr>
                </a:solidFill>
                <a:latin typeface="江西拙楷" pitchFamily="2" charset="-122"/>
                <a:ea typeface="江西拙楷" pitchFamily="2" charset="-122"/>
                <a:cs typeface="黑体" panose="02010609060101010101" charset="-122"/>
                <a:sym typeface="+mn-ea"/>
              </a:rPr>
              <a:t>。</a:t>
            </a:r>
            <a:endParaRPr lang="zh-CN" altLang="zh-CN" sz="2000" dirty="0">
              <a:solidFill>
                <a:schemeClr val="tx1">
                  <a:lumMod val="95000"/>
                  <a:lumOff val="5000"/>
                </a:schemeClr>
              </a:solidFill>
              <a:latin typeface="江西拙楷" pitchFamily="2" charset="-122"/>
              <a:ea typeface="江西拙楷" pitchFamily="2" charset="-122"/>
              <a:cs typeface="黑体" panose="02010609060101010101" charset="-122"/>
            </a:endParaRPr>
          </a:p>
        </p:txBody>
      </p:sp>
      <p:sp>
        <p:nvSpPr>
          <p:cNvPr id="14" name="文本框 40"/>
          <p:cNvSpPr txBox="1"/>
          <p:nvPr/>
        </p:nvSpPr>
        <p:spPr>
          <a:xfrm>
            <a:off x="714348" y="2285998"/>
            <a:ext cx="8072494" cy="838691"/>
          </a:xfrm>
          <a:prstGeom prst="rect">
            <a:avLst/>
          </a:prstGeom>
          <a:solidFill>
            <a:srgbClr val="D9B59F"/>
          </a:solidFill>
        </p:spPr>
        <p:txBody>
          <a:bodyPr wrap="square" lIns="68580" tIns="34290" rIns="68580" bIns="34290" rtlCol="0">
            <a:spAutoFit/>
          </a:bodyPr>
          <a:lstStyle/>
          <a:p>
            <a:pPr algn="just" defTabSz="685800">
              <a:lnSpc>
                <a:spcPct val="125000"/>
              </a:lnSpc>
              <a:tabLst>
                <a:tab pos="772001" algn="l"/>
                <a:tab pos="1387793" algn="l"/>
                <a:tab pos="1903571" algn="l"/>
                <a:tab pos="2416493" algn="l"/>
              </a:tabLst>
            </a:pPr>
            <a:r>
              <a:rPr lang="zh-CN" altLang="en-US" sz="2000" dirty="0" smtClean="0">
                <a:solidFill>
                  <a:schemeClr val="tx1">
                    <a:lumMod val="95000"/>
                    <a:lumOff val="5000"/>
                  </a:schemeClr>
                </a:solidFill>
                <a:latin typeface="江西拙楷" pitchFamily="2" charset="-122"/>
                <a:ea typeface="江西拙楷" pitchFamily="2" charset="-122"/>
                <a:cs typeface="黑体" panose="02010609060101010101" charset="-122"/>
                <a:sym typeface="+mn-ea"/>
              </a:rPr>
              <a:t>③</a:t>
            </a:r>
            <a:r>
              <a:rPr lang="zh-CN" altLang="en-US" sz="2000" dirty="0">
                <a:solidFill>
                  <a:schemeClr val="tx1">
                    <a:lumMod val="95000"/>
                    <a:lumOff val="5000"/>
                  </a:schemeClr>
                </a:solidFill>
                <a:latin typeface="江西拙楷" pitchFamily="2" charset="-122"/>
                <a:ea typeface="江西拙楷" pitchFamily="2" charset="-122"/>
                <a:cs typeface="黑体" panose="02010609060101010101" charset="-122"/>
                <a:sym typeface="+mn-ea"/>
              </a:rPr>
              <a:t>读书</a:t>
            </a:r>
            <a:r>
              <a:rPr lang="en-US" altLang="zh-CN" sz="2000" dirty="0">
                <a:solidFill>
                  <a:schemeClr val="tx1">
                    <a:lumMod val="95000"/>
                    <a:lumOff val="5000"/>
                  </a:schemeClr>
                </a:solidFill>
                <a:latin typeface="江西拙楷" pitchFamily="2" charset="-122"/>
                <a:ea typeface="江西拙楷" pitchFamily="2" charset="-122"/>
                <a:cs typeface="黑体" panose="02010609060101010101" charset="-122"/>
                <a:sym typeface="+mn-ea"/>
              </a:rPr>
              <a:t>—</a:t>
            </a:r>
            <a:r>
              <a:rPr lang="zh-CN" altLang="en-US" sz="2000" dirty="0">
                <a:solidFill>
                  <a:schemeClr val="tx1">
                    <a:lumMod val="95000"/>
                    <a:lumOff val="5000"/>
                  </a:schemeClr>
                </a:solidFill>
                <a:latin typeface="江西拙楷" pitchFamily="2" charset="-122"/>
                <a:ea typeface="江西拙楷" pitchFamily="2" charset="-122"/>
                <a:cs typeface="黑体" panose="02010609060101010101" charset="-122"/>
                <a:sym typeface="+mn-ea"/>
              </a:rPr>
              <a:t>考试</a:t>
            </a:r>
            <a:r>
              <a:rPr lang="en-US" altLang="zh-CN" sz="2000" dirty="0">
                <a:solidFill>
                  <a:schemeClr val="tx1">
                    <a:lumMod val="95000"/>
                    <a:lumOff val="5000"/>
                  </a:schemeClr>
                </a:solidFill>
                <a:latin typeface="江西拙楷" pitchFamily="2" charset="-122"/>
                <a:ea typeface="江西拙楷" pitchFamily="2" charset="-122"/>
                <a:cs typeface="黑体" panose="02010609060101010101" charset="-122"/>
                <a:sym typeface="+mn-ea"/>
              </a:rPr>
              <a:t>—</a:t>
            </a:r>
            <a:r>
              <a:rPr lang="zh-CN" altLang="en-US" sz="2000" dirty="0">
                <a:solidFill>
                  <a:schemeClr val="tx1">
                    <a:lumMod val="95000"/>
                    <a:lumOff val="5000"/>
                  </a:schemeClr>
                </a:solidFill>
                <a:latin typeface="江西拙楷" pitchFamily="2" charset="-122"/>
                <a:ea typeface="江西拙楷" pitchFamily="2" charset="-122"/>
                <a:cs typeface="黑体" panose="02010609060101010101" charset="-122"/>
                <a:sym typeface="+mn-ea"/>
              </a:rPr>
              <a:t>做官三位一体，保证官僚队伍的来源，提高官员的</a:t>
            </a:r>
            <a:r>
              <a:rPr lang="zh-CN" altLang="en-US" sz="2000" dirty="0">
                <a:solidFill>
                  <a:srgbClr val="FF0000"/>
                </a:solidFill>
                <a:latin typeface="江西拙楷" pitchFamily="2" charset="-122"/>
                <a:ea typeface="江西拙楷" pitchFamily="2" charset="-122"/>
                <a:cs typeface="黑体" panose="02010609060101010101" charset="-122"/>
                <a:sym typeface="+mn-ea"/>
              </a:rPr>
              <a:t>文化素质</a:t>
            </a:r>
            <a:r>
              <a:rPr lang="zh-CN" altLang="en-US" sz="2000" dirty="0">
                <a:solidFill>
                  <a:schemeClr val="tx1">
                    <a:lumMod val="95000"/>
                    <a:lumOff val="5000"/>
                  </a:schemeClr>
                </a:solidFill>
                <a:latin typeface="江西拙楷" pitchFamily="2" charset="-122"/>
                <a:ea typeface="江西拙楷" pitchFamily="2" charset="-122"/>
                <a:cs typeface="黑体" panose="02010609060101010101" charset="-122"/>
                <a:sym typeface="+mn-ea"/>
              </a:rPr>
              <a:t>，成为中华文明长期繁荣的制度保障</a:t>
            </a:r>
            <a:endParaRPr lang="zh-CN" altLang="zh-CN" sz="2000" dirty="0">
              <a:solidFill>
                <a:schemeClr val="tx1">
                  <a:lumMod val="95000"/>
                  <a:lumOff val="5000"/>
                </a:schemeClr>
              </a:solidFill>
              <a:latin typeface="江西拙楷" pitchFamily="2" charset="-122"/>
              <a:ea typeface="江西拙楷" pitchFamily="2" charset="-122"/>
              <a:cs typeface="黑体" panose="02010609060101010101" charset="-122"/>
              <a:sym typeface="+mn-ea"/>
            </a:endParaRPr>
          </a:p>
        </p:txBody>
      </p:sp>
      <p:sp>
        <p:nvSpPr>
          <p:cNvPr id="15" name="文本框 7"/>
          <p:cNvSpPr txBox="1"/>
          <p:nvPr/>
        </p:nvSpPr>
        <p:spPr>
          <a:xfrm>
            <a:off x="642910" y="3256606"/>
            <a:ext cx="8191500" cy="623248"/>
          </a:xfrm>
          <a:prstGeom prst="rect">
            <a:avLst/>
          </a:prstGeom>
          <a:noFill/>
          <a:ln w="19050">
            <a:solidFill>
              <a:srgbClr val="C00000"/>
            </a:solidFill>
            <a:prstDash val="lgDash"/>
          </a:ln>
        </p:spPr>
        <p:txBody>
          <a:bodyPr wrap="square" lIns="68580" tIns="34290" rIns="68580" bIns="34290" rtlCol="0">
            <a:spAutoFit/>
          </a:bodyPr>
          <a:lstStyle/>
          <a:p>
            <a:r>
              <a:rPr lang="zh-CN" altLang="en-US" dirty="0" smtClean="0">
                <a:solidFill>
                  <a:srgbClr val="C00000"/>
                </a:solidFill>
                <a:latin typeface="江西拙楷" pitchFamily="2" charset="-122"/>
                <a:ea typeface="江西拙楷" pitchFamily="2" charset="-122"/>
                <a:cs typeface="微软雅黑 Light" panose="020B0502040204020203" charset="-122"/>
                <a:sym typeface="+mn-ea"/>
              </a:rPr>
              <a:t>材料三：</a:t>
            </a:r>
            <a:r>
              <a:rPr lang="zh-CN" altLang="en-US" b="1" dirty="0" smtClean="0">
                <a:latin typeface="仿宋" pitchFamily="49" charset="-122"/>
                <a:ea typeface="仿宋" pitchFamily="49" charset="-122"/>
                <a:cs typeface="微软雅黑" panose="020B0503020204020204" charset="-122"/>
                <a:sym typeface="+mn-ea"/>
              </a:rPr>
              <a:t>贫苦子弟，类皆廉谨自勉，埋首窗下</a:t>
            </a:r>
            <a:r>
              <a:rPr lang="en-US" altLang="zh-CN" b="1" dirty="0" smtClean="0">
                <a:latin typeface="仿宋" pitchFamily="49" charset="-122"/>
                <a:ea typeface="仿宋" pitchFamily="49" charset="-122"/>
                <a:cs typeface="微软雅黑" panose="020B0503020204020204" charset="-122"/>
                <a:sym typeface="+mn-ea"/>
              </a:rPr>
              <a:t>……</a:t>
            </a:r>
            <a:r>
              <a:rPr lang="zh-CN" altLang="en-US" b="1" dirty="0" smtClean="0">
                <a:latin typeface="仿宋" pitchFamily="49" charset="-122"/>
                <a:ea typeface="仿宋" pitchFamily="49" charset="-122"/>
                <a:cs typeface="微软雅黑" panose="020B0503020204020204" charset="-122"/>
                <a:sym typeface="+mn-ea"/>
              </a:rPr>
              <a:t>即纨绔子弟，亦知苦读，以获科第</a:t>
            </a:r>
            <a:r>
              <a:rPr lang="en-US" altLang="zh-CN" b="1" dirty="0" smtClean="0">
                <a:latin typeface="仿宋" pitchFamily="49" charset="-122"/>
                <a:ea typeface="仿宋" pitchFamily="49" charset="-122"/>
                <a:cs typeface="微软雅黑" panose="020B0503020204020204" charset="-122"/>
                <a:sym typeface="+mn-ea"/>
              </a:rPr>
              <a:t>…</a:t>
            </a:r>
            <a:r>
              <a:rPr lang="zh-CN" altLang="en-US" b="1" dirty="0" smtClean="0">
                <a:latin typeface="仿宋" pitchFamily="49" charset="-122"/>
                <a:ea typeface="仿宋" pitchFamily="49" charset="-122"/>
                <a:cs typeface="微软雅黑" panose="020B0503020204020204" charset="-122"/>
                <a:sym typeface="+mn-ea"/>
              </a:rPr>
              <a:t>是皆科举鼓励之功有甚于今日十万督学之力也。</a:t>
            </a:r>
            <a:r>
              <a:rPr lang="en-US" altLang="zh-CN" sz="1400" dirty="0" smtClean="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邓嗣禹</a:t>
            </a:r>
            <a:r>
              <a:rPr lang="en-US" altLang="zh-CN" sz="1400" dirty="0">
                <a:latin typeface="黑体" pitchFamily="49" charset="-122"/>
                <a:ea typeface="黑体" pitchFamily="49" charset="-122"/>
                <a:cs typeface="微软雅黑 Light" panose="020B0502040204020203" charset="-122"/>
                <a:sym typeface="+mn-ea"/>
              </a:rPr>
              <a:t>《</a:t>
            </a:r>
            <a:r>
              <a:rPr lang="zh-CN" altLang="en-US" sz="1400" dirty="0">
                <a:latin typeface="黑体" pitchFamily="49" charset="-122"/>
                <a:ea typeface="黑体" pitchFamily="49" charset="-122"/>
                <a:cs typeface="微软雅黑 Light" panose="020B0502040204020203" charset="-122"/>
                <a:sym typeface="+mn-ea"/>
              </a:rPr>
              <a:t>中国考试制度史</a:t>
            </a:r>
            <a:r>
              <a:rPr lang="en-US" altLang="zh-CN" sz="1400" dirty="0" smtClean="0">
                <a:latin typeface="黑体" pitchFamily="49" charset="-122"/>
                <a:ea typeface="黑体" pitchFamily="49" charset="-122"/>
                <a:cs typeface="微软雅黑 Light" panose="020B0502040204020203" charset="-122"/>
                <a:sym typeface="+mn-ea"/>
              </a:rPr>
              <a:t>》</a:t>
            </a:r>
            <a:endParaRPr lang="zh-CN" altLang="en-US" sz="1400" dirty="0">
              <a:latin typeface="黑体" pitchFamily="49" charset="-122"/>
              <a:ea typeface="黑体" pitchFamily="49" charset="-122"/>
              <a:cs typeface="微软雅黑 Light" panose="020B0502040204020203" charset="-122"/>
            </a:endParaRPr>
          </a:p>
        </p:txBody>
      </p:sp>
      <p:sp>
        <p:nvSpPr>
          <p:cNvPr id="16" name="文本框 40"/>
          <p:cNvSpPr txBox="1"/>
          <p:nvPr/>
        </p:nvSpPr>
        <p:spPr>
          <a:xfrm>
            <a:off x="714348" y="3161819"/>
            <a:ext cx="8143932" cy="805029"/>
          </a:xfrm>
          <a:prstGeom prst="rect">
            <a:avLst/>
          </a:prstGeom>
          <a:solidFill>
            <a:srgbClr val="D9B59F"/>
          </a:solidFill>
        </p:spPr>
        <p:txBody>
          <a:bodyPr wrap="square" lIns="68580" tIns="34290" rIns="68580" bIns="34290" rtlCol="0">
            <a:spAutoFit/>
          </a:bodyPr>
          <a:lstStyle/>
          <a:p>
            <a:pPr algn="just" defTabSz="685800">
              <a:lnSpc>
                <a:spcPct val="125000"/>
              </a:lnSpc>
              <a:tabLst>
                <a:tab pos="772001" algn="l"/>
                <a:tab pos="1387793" algn="l"/>
                <a:tab pos="1903571" algn="l"/>
                <a:tab pos="2416493" algn="l"/>
              </a:tabLst>
            </a:pPr>
            <a:r>
              <a:rPr lang="zh-CN" altLang="en-US" sz="2000" dirty="0" smtClean="0">
                <a:solidFill>
                  <a:schemeClr val="tx1">
                    <a:lumMod val="95000"/>
                    <a:lumOff val="5000"/>
                  </a:schemeClr>
                </a:solidFill>
                <a:latin typeface="江西拙楷" pitchFamily="2" charset="-122"/>
                <a:ea typeface="江西拙楷" pitchFamily="2" charset="-122"/>
                <a:cs typeface="黑体" panose="02010609060101010101" charset="-122"/>
                <a:sym typeface="+mn-ea"/>
              </a:rPr>
              <a:t>④使出身社会中下层的读书人通过相对公平的考试参与政权，有利于</a:t>
            </a:r>
            <a:r>
              <a:rPr lang="zh-CN" altLang="en-US" sz="2000" dirty="0" smtClean="0">
                <a:solidFill>
                  <a:srgbClr val="FF0000"/>
                </a:solidFill>
                <a:latin typeface="江西拙楷" pitchFamily="2" charset="-122"/>
                <a:ea typeface="江西拙楷" pitchFamily="2" charset="-122"/>
                <a:cs typeface="黑体" panose="02010609060101010101" charset="-122"/>
                <a:sym typeface="+mn-ea"/>
              </a:rPr>
              <a:t>社会阶层的流动</a:t>
            </a:r>
            <a:r>
              <a:rPr lang="zh-CN" altLang="en-US" sz="2000" dirty="0" smtClean="0">
                <a:solidFill>
                  <a:schemeClr val="tx1">
                    <a:lumMod val="95000"/>
                    <a:lumOff val="5000"/>
                  </a:schemeClr>
                </a:solidFill>
                <a:latin typeface="江西拙楷" pitchFamily="2" charset="-122"/>
                <a:ea typeface="江西拙楷" pitchFamily="2" charset="-122"/>
                <a:cs typeface="黑体" panose="02010609060101010101" charset="-122"/>
                <a:sym typeface="+mn-ea"/>
              </a:rPr>
              <a:t>，扩大了统治的基础</a:t>
            </a:r>
          </a:p>
        </p:txBody>
      </p:sp>
      <p:sp>
        <p:nvSpPr>
          <p:cNvPr id="18" name="Rectangle 1"/>
          <p:cNvSpPr>
            <a:spLocks noChangeArrowheads="1"/>
          </p:cNvSpPr>
          <p:nvPr/>
        </p:nvSpPr>
        <p:spPr bwMode="auto">
          <a:xfrm>
            <a:off x="142844" y="4056417"/>
            <a:ext cx="8715437" cy="1015663"/>
          </a:xfrm>
          <a:prstGeom prst="rect">
            <a:avLst/>
          </a:prstGeom>
          <a:solidFill>
            <a:schemeClr val="bg2">
              <a:lumMod val="75000"/>
            </a:schemeClr>
          </a:solidFill>
          <a:ln w="9525">
            <a:noFill/>
            <a:miter lim="800000"/>
          </a:ln>
          <a:effectLst/>
        </p:spPr>
        <p:txBody>
          <a:bodyPr vert="horz" wrap="square" lIns="91440" tIns="45720" rIns="91440" bIns="45720" numCol="1" anchor="ctr" anchorCtr="0" compatLnSpc="1">
            <a:spAutoFit/>
          </a:bodyPr>
          <a:lstStyle/>
          <a:p>
            <a:pPr lvl="1" fontAlgn="base">
              <a:spcBef>
                <a:spcPct val="0"/>
              </a:spcBef>
              <a:spcAft>
                <a:spcPct val="0"/>
              </a:spcAft>
            </a:pPr>
            <a:r>
              <a:rPr lang="zh-CN" altLang="en-US" sz="2000" dirty="0" smtClean="0">
                <a:latin typeface="江西拙楷" pitchFamily="2" charset="-122"/>
                <a:ea typeface="江西拙楷" pitchFamily="2" charset="-122"/>
              </a:rPr>
              <a:t>①考试科目及内容以儒学经义为范畴，到了封建社会后期发展成八股取士，严重</a:t>
            </a:r>
            <a:r>
              <a:rPr lang="zh-CN" altLang="en-US" sz="2000" dirty="0" smtClean="0">
                <a:solidFill>
                  <a:srgbClr val="FF0000"/>
                </a:solidFill>
                <a:latin typeface="江西拙楷" pitchFamily="2" charset="-122"/>
                <a:ea typeface="江西拙楷" pitchFamily="2" charset="-122"/>
              </a:rPr>
              <a:t>禁锢</a:t>
            </a:r>
            <a:r>
              <a:rPr lang="zh-CN" altLang="en-US" sz="2000" dirty="0" smtClean="0">
                <a:latin typeface="江西拙楷" pitchFamily="2" charset="-122"/>
                <a:ea typeface="江西拙楷" pitchFamily="2" charset="-122"/>
              </a:rPr>
              <a:t>了人们的思想。</a:t>
            </a:r>
          </a:p>
          <a:p>
            <a:pPr lvl="1" eaLnBrk="0" fontAlgn="base" hangingPunct="0">
              <a:spcBef>
                <a:spcPct val="0"/>
              </a:spcBef>
              <a:spcAft>
                <a:spcPct val="0"/>
              </a:spcAft>
            </a:pPr>
            <a:r>
              <a:rPr lang="zh-CN" altLang="en-US" sz="2000" dirty="0" smtClean="0">
                <a:latin typeface="江西拙楷" pitchFamily="2" charset="-122"/>
                <a:ea typeface="江西拙楷" pitchFamily="2" charset="-122"/>
              </a:rPr>
              <a:t>②忽视实用性学问，</a:t>
            </a:r>
            <a:r>
              <a:rPr lang="zh-CN" altLang="en-US" sz="2000" dirty="0" smtClean="0">
                <a:solidFill>
                  <a:srgbClr val="FF0000"/>
                </a:solidFill>
                <a:latin typeface="江西拙楷" pitchFamily="2" charset="-122"/>
                <a:ea typeface="江西拙楷" pitchFamily="2" charset="-122"/>
              </a:rPr>
              <a:t>阻碍</a:t>
            </a:r>
            <a:r>
              <a:rPr lang="zh-CN" altLang="en-US" sz="2000" dirty="0" smtClean="0">
                <a:latin typeface="江西拙楷" pitchFamily="2" charset="-122"/>
                <a:ea typeface="江西拙楷" pitchFamily="2" charset="-122"/>
              </a:rPr>
              <a:t>了科学技术的新发展。</a:t>
            </a:r>
          </a:p>
        </p:txBody>
      </p:sp>
      <p:sp>
        <p:nvSpPr>
          <p:cNvPr id="19" name="矩形 18"/>
          <p:cNvSpPr/>
          <p:nvPr/>
        </p:nvSpPr>
        <p:spPr>
          <a:xfrm>
            <a:off x="142844" y="4143386"/>
            <a:ext cx="500065" cy="954107"/>
          </a:xfrm>
          <a:prstGeom prst="rect">
            <a:avLst/>
          </a:prstGeom>
        </p:spPr>
        <p:txBody>
          <a:bodyPr wrap="square">
            <a:spAutoFit/>
          </a:bodyPr>
          <a:lstStyle/>
          <a:p>
            <a:r>
              <a:rPr lang="zh-CN" altLang="en-US" sz="2800" b="1" dirty="0" smtClean="0">
                <a:solidFill>
                  <a:srgbClr val="FF0000"/>
                </a:solidFill>
                <a:latin typeface="方正卡通简体" pitchFamily="65" charset="-122"/>
                <a:ea typeface="方正卡通简体" pitchFamily="65" charset="-122"/>
              </a:rPr>
              <a:t>消极</a:t>
            </a:r>
            <a:endParaRPr lang="zh-CN" altLang="en-US" sz="2800" b="1" dirty="0">
              <a:solidFill>
                <a:srgbClr val="FF0000"/>
              </a:solidFill>
              <a:latin typeface="方正卡通简体" pitchFamily="65" charset="-122"/>
              <a:ea typeface="方正卡通简体" pitchFamily="65" charset="-122"/>
            </a:endParaRPr>
          </a:p>
        </p:txBody>
      </p:sp>
      <p:pic>
        <p:nvPicPr>
          <p:cNvPr id="20" name="图片 19"/>
          <p:cNvPicPr>
            <a:picLocks noChangeAspect="1"/>
          </p:cNvPicPr>
          <p:nvPr/>
        </p:nvPicPr>
        <p:blipFill>
          <a:blip r:embed="rId3" cstate="print"/>
          <a:stretch>
            <a:fillRect/>
          </a:stretch>
        </p:blipFill>
        <p:spPr>
          <a:xfrm>
            <a:off x="357158" y="0"/>
            <a:ext cx="1082040" cy="10553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0.70"/>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0.70"/>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31" presetClass="entr" presetSubtype="0" fill="hold" grpId="0" nodeType="afterEffect">
                                  <p:stCondLst>
                                    <p:cond delay="0"/>
                                  </p:stCondLst>
                                  <p:iterate type="lt">
                                    <p:tmPct val="5000"/>
                                  </p:iterate>
                                  <p:childTnLst>
                                    <p:set>
                                      <p:cBhvr>
                                        <p:cTn id="40" dur="2000" fill="hold">
                                          <p:stCondLst>
                                            <p:cond delay="0"/>
                                          </p:stCondLst>
                                        </p:cTn>
                                        <p:tgtEl>
                                          <p:spTgt spid="18"/>
                                        </p:tgtEl>
                                        <p:attrNameLst>
                                          <p:attrName>style.visibility</p:attrName>
                                        </p:attrNameLst>
                                      </p:cBhvr>
                                      <p:to>
                                        <p:strVal val="visible"/>
                                      </p:to>
                                    </p:set>
                                    <p:anim calcmode="lin" valueType="num">
                                      <p:cBhvr>
                                        <p:cTn id="41" dur="2000" fill="hold"/>
                                        <p:tgtEl>
                                          <p:spTgt spid="18"/>
                                        </p:tgtEl>
                                        <p:attrNameLst>
                                          <p:attrName>ppt_w</p:attrName>
                                        </p:attrNameLst>
                                      </p:cBhvr>
                                      <p:tavLst>
                                        <p:tav tm="0">
                                          <p:val>
                                            <p:fltVal val="0"/>
                                          </p:val>
                                        </p:tav>
                                        <p:tav tm="100000">
                                          <p:val>
                                            <p:strVal val="#ppt_w"/>
                                          </p:val>
                                        </p:tav>
                                      </p:tavLst>
                                    </p:anim>
                                    <p:anim calcmode="lin" valueType="num">
                                      <p:cBhvr>
                                        <p:cTn id="42" dur="2000" fill="hold"/>
                                        <p:tgtEl>
                                          <p:spTgt spid="18"/>
                                        </p:tgtEl>
                                        <p:attrNameLst>
                                          <p:attrName>ppt_h</p:attrName>
                                        </p:attrNameLst>
                                      </p:cBhvr>
                                      <p:tavLst>
                                        <p:tav tm="0">
                                          <p:val>
                                            <p:fltVal val="0"/>
                                          </p:val>
                                        </p:tav>
                                        <p:tav tm="100000">
                                          <p:val>
                                            <p:strVal val="#ppt_h"/>
                                          </p:val>
                                        </p:tav>
                                      </p:tavLst>
                                    </p:anim>
                                    <p:anim calcmode="lin" valueType="num">
                                      <p:cBhvr>
                                        <p:cTn id="43" dur="2000" fill="hold"/>
                                        <p:tgtEl>
                                          <p:spTgt spid="18"/>
                                        </p:tgtEl>
                                        <p:attrNameLst>
                                          <p:attrName>style.rotation</p:attrName>
                                        </p:attrNameLst>
                                      </p:cBhvr>
                                      <p:tavLst>
                                        <p:tav tm="0">
                                          <p:val>
                                            <p:fltVal val="90"/>
                                          </p:val>
                                        </p:tav>
                                        <p:tav tm="100000">
                                          <p:val>
                                            <p:fltVal val="0"/>
                                          </p:val>
                                        </p:tav>
                                      </p:tavLst>
                                    </p:anim>
                                    <p:animEffect transition="in" filter="fade">
                                      <p:cBhvr>
                                        <p:cTn id="4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P spid="18" grpId="0" bldLvl="0" animBg="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70844_1*l_h_a*1_1_1"/>
  <p:tag name="KSO_WM_TEMPLATE_CATEGORY" val="diagram"/>
  <p:tag name="KSO_WM_TEMPLATE_INDEX" val="20170844"/>
  <p:tag name="KSO_WM_UNIT_LAYERLEVEL" val="1_1_1"/>
  <p:tag name="KSO_WM_TAG_VERSION" val="1.0"/>
  <p:tag name="KSO_WM_BEAUTIFY_FLAG" val="#wm#"/>
  <p:tag name="KSO_WM_UNIT_PRESET_TEXT" val="单击此处添加标题"/>
  <p:tag name="KSO_WM_UNIT_VALUE" val="13"/>
  <p:tag name="KSO_WM_UNIT_TEXT_FILL_FORE_SCHEMECOLOR_INDEX" val="14"/>
  <p:tag name="KSO_WM_UNIT_TEXT_FILL_TYPE" val="1"/>
  <p:tag name="KSO_WM_UNIT_DIAGRAM_SCHEMECOLOR_ID" val="0"/>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1_2"/>
  <p:tag name="KSO_WM_UNIT_ID" val="diagram20170844_1*l_h_i*1_1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DIAGRAM_SCHEMECOLOR_ID" val="0"/>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70844_1*l_h_i*1_1_1"/>
  <p:tag name="KSO_WM_TEMPLATE_CATEGORY" val="diagram"/>
  <p:tag name="KSO_WM_TEMPLATE_INDEX" val="2017084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DIAGRAM_SCHEMECOLOR_ID" val="0"/>
</p:tagLst>
</file>

<file path=ppt/tags/tag12.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70844_1*l_h_a*1_2_1"/>
  <p:tag name="KSO_WM_TEMPLATE_CATEGORY" val="diagram"/>
  <p:tag name="KSO_WM_TEMPLATE_INDEX" val="20170844"/>
  <p:tag name="KSO_WM_UNIT_LAYERLEVEL" val="1_1_1"/>
  <p:tag name="KSO_WM_TAG_VERSION" val="1.0"/>
  <p:tag name="KSO_WM_BEAUTIFY_FLAG" val="#wm#"/>
  <p:tag name="KSO_WM_UNIT_PRESET_TEXT" val="单击此处添加标题"/>
  <p:tag name="KSO_WM_UNIT_VALUE" val="13"/>
  <p:tag name="KSO_WM_UNIT_TEXT_FILL_FORE_SCHEMECOLOR_INDEX" val="14"/>
  <p:tag name="KSO_WM_UNIT_TEXT_FILL_TYPE" val="1"/>
  <p:tag name="KSO_WM_UNIT_DIAGRAM_SCHEMECOLOR_ID" val="0"/>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2_1"/>
  <p:tag name="KSO_WM_UNIT_ID" val="diagram20170844_1*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 name="KSO_WM_UNIT_DIAGRAM_SCHEMECOLOR_ID" val="0"/>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844_1*l_h_i*1_2_2"/>
  <p:tag name="KSO_WM_TEMPLATE_CATEGORY" val="diagram"/>
  <p:tag name="KSO_WM_TEMPLATE_INDEX" val="2017084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DIAGRAM_SCHEMECOLOR_ID" val="0"/>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1_2"/>
  <p:tag name="KSO_WM_UNIT_ID" val="diagram20170844_1*l_h_i*1_1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DIAGRAM_SCHEMECOLOR_ID" val="0"/>
</p:tagLst>
</file>

<file path=ppt/tags/tag1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70844_1*l_h_a*1_1_1"/>
  <p:tag name="KSO_WM_TEMPLATE_CATEGORY" val="diagram"/>
  <p:tag name="KSO_WM_TEMPLATE_INDEX" val="20170844"/>
  <p:tag name="KSO_WM_UNIT_LAYERLEVEL" val="1_1_1"/>
  <p:tag name="KSO_WM_TAG_VERSION" val="1.0"/>
  <p:tag name="KSO_WM_BEAUTIFY_FLAG" val="#wm#"/>
  <p:tag name="KSO_WM_UNIT_PRESET_TEXT" val="单击此处添加标题"/>
  <p:tag name="KSO_WM_UNIT_VALUE" val="13"/>
  <p:tag name="KSO_WM_UNIT_TEXT_FILL_FORE_SCHEMECOLOR_INDEX" val="14"/>
  <p:tag name="KSO_WM_UNIT_TEXT_FILL_TYPE" val="1"/>
  <p:tag name="KSO_WM_UNIT_DIAGRAM_SCHEMECOLOR_ID" val="0"/>
</p:tagLst>
</file>

<file path=ppt/tags/tag1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70844_1*l_h_a*1_1_1"/>
  <p:tag name="KSO_WM_TEMPLATE_CATEGORY" val="diagram"/>
  <p:tag name="KSO_WM_TEMPLATE_INDEX" val="20170844"/>
  <p:tag name="KSO_WM_UNIT_LAYERLEVEL" val="1_1_1"/>
  <p:tag name="KSO_WM_TAG_VERSION" val="1.0"/>
  <p:tag name="KSO_WM_BEAUTIFY_FLAG" val="#wm#"/>
  <p:tag name="KSO_WM_UNIT_PRESET_TEXT" val="单击此处添加标题"/>
  <p:tag name="KSO_WM_UNIT_VALUE" val="13"/>
  <p:tag name="KSO_WM_UNIT_TEXT_FILL_FORE_SCHEMECOLOR_INDEX" val="14"/>
  <p:tag name="KSO_WM_UNIT_TEXT_FILL_TYPE" val="1"/>
  <p:tag name="KSO_WM_UNIT_DIAGRAM_SCHEMECOLOR_ID" val="0"/>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1_2"/>
  <p:tag name="KSO_WM_UNIT_ID" val="diagram20170844_1*l_h_i*1_1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DIAGRAM_SCHEMECOLOR_ID" val="0"/>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70844_1*l_h_i*1_1_1"/>
  <p:tag name="KSO_WM_TEMPLATE_CATEGORY" val="diagram"/>
  <p:tag name="KSO_WM_TEMPLATE_INDEX" val="2017084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DIAGRAM_SCHEMECOLOR_ID" val="0"/>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1_2"/>
  <p:tag name="KSO_WM_UNIT_ID" val="diagram20170844_1*l_h_i*1_1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DIAGRAM_SCHEMECOLOR_ID" val="0"/>
</p:tagLst>
</file>

<file path=ppt/tags/tag2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70844_1*l_h_a*1_2_1"/>
  <p:tag name="KSO_WM_TEMPLATE_CATEGORY" val="diagram"/>
  <p:tag name="KSO_WM_TEMPLATE_INDEX" val="20170844"/>
  <p:tag name="KSO_WM_UNIT_LAYERLEVEL" val="1_1_1"/>
  <p:tag name="KSO_WM_TAG_VERSION" val="1.0"/>
  <p:tag name="KSO_WM_BEAUTIFY_FLAG" val="#wm#"/>
  <p:tag name="KSO_WM_UNIT_PRESET_TEXT" val="单击此处添加标题"/>
  <p:tag name="KSO_WM_UNIT_VALUE" val="13"/>
  <p:tag name="KSO_WM_UNIT_TEXT_FILL_FORE_SCHEMECOLOR_INDEX" val="14"/>
  <p:tag name="KSO_WM_UNIT_TEXT_FILL_TYPE" val="1"/>
  <p:tag name="KSO_WM_UNIT_DIAGRAM_SCHEMECOLOR_ID" val="0"/>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2_1"/>
  <p:tag name="KSO_WM_UNIT_ID" val="diagram20170844_1*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 name="KSO_WM_UNIT_DIAGRAM_SCHEMECOLOR_ID" val="0"/>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844_1*l_h_i*1_2_2"/>
  <p:tag name="KSO_WM_TEMPLATE_CATEGORY" val="diagram"/>
  <p:tag name="KSO_WM_TEMPLATE_INDEX" val="2017084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DIAGRAM_SCHEMECOLOR_ID" val="0"/>
</p:tagLst>
</file>

<file path=ppt/tags/tag23.xml><?xml version="1.0" encoding="utf-8"?>
<p:tagLst xmlns:a="http://schemas.openxmlformats.org/drawingml/2006/main" xmlns:r="http://schemas.openxmlformats.org/officeDocument/2006/relationships" xmlns:p="http://schemas.openxmlformats.org/presentationml/2006/main">
  <p:tag name="KSO_WM_UNIT_TABLE_BEAUTIFY" val="{e288cf94-bf26-456d-a42e-229a34489e1b}"/>
</p:tagLst>
</file>

<file path=ppt/tags/tag24.xml><?xml version="1.0" encoding="utf-8"?>
<p:tagLst xmlns:a="http://schemas.openxmlformats.org/drawingml/2006/main" xmlns:r="http://schemas.openxmlformats.org/officeDocument/2006/relationships" xmlns:p="http://schemas.openxmlformats.org/presentationml/2006/main">
  <p:tag name="REFSHAPE" val="629913084"/>
  <p:tag name="KSO_WM_UNIT_PLACING_PICTURE_USER_VIEWPORT" val="{&quot;height&quot;:5171,&quot;width&quot;:15840}"/>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70844_1*l_h_i*1_1_1"/>
  <p:tag name="KSO_WM_TEMPLATE_CATEGORY" val="diagram"/>
  <p:tag name="KSO_WM_TEMPLATE_INDEX" val="2017084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DIAGRAM_SCHEMECOLOR_ID" val="0"/>
</p:tagLst>
</file>

<file path=ppt/tags/tag4.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70844_1*l_h_a*1_2_1"/>
  <p:tag name="KSO_WM_TEMPLATE_CATEGORY" val="diagram"/>
  <p:tag name="KSO_WM_TEMPLATE_INDEX" val="20170844"/>
  <p:tag name="KSO_WM_UNIT_LAYERLEVEL" val="1_1_1"/>
  <p:tag name="KSO_WM_TAG_VERSION" val="1.0"/>
  <p:tag name="KSO_WM_BEAUTIFY_FLAG" val="#wm#"/>
  <p:tag name="KSO_WM_UNIT_PRESET_TEXT" val="单击此处添加标题"/>
  <p:tag name="KSO_WM_UNIT_VALUE" val="13"/>
  <p:tag name="KSO_WM_UNIT_TEXT_FILL_FORE_SCHEMECOLOR_INDEX" val="14"/>
  <p:tag name="KSO_WM_UNIT_TEXT_FILL_TYPE" val="1"/>
  <p:tag name="KSO_WM_UNIT_DIAGRAM_SCHEMECOLOR_ID" val="0"/>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2_1"/>
  <p:tag name="KSO_WM_UNIT_ID" val="diagram20170844_1*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 name="KSO_WM_UNIT_DIAGRAM_SCHEMECOLOR_ID" val="0"/>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844_1*l_h_i*1_2_2"/>
  <p:tag name="KSO_WM_TEMPLATE_CATEGORY" val="diagram"/>
  <p:tag name="KSO_WM_TEMPLATE_INDEX" val="2017084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DIAGRAM_SCHEMECOLOR_ID" val="0"/>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1_2"/>
  <p:tag name="KSO_WM_UNIT_ID" val="diagram20170844_1*l_h_i*1_1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DIAGRAM_SCHEMECOLOR_ID" val="0"/>
</p:tagLst>
</file>

<file path=ppt/tags/tag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70844_1*l_h_a*1_1_1"/>
  <p:tag name="KSO_WM_TEMPLATE_CATEGORY" val="diagram"/>
  <p:tag name="KSO_WM_TEMPLATE_INDEX" val="20170844"/>
  <p:tag name="KSO_WM_UNIT_LAYERLEVEL" val="1_1_1"/>
  <p:tag name="KSO_WM_TAG_VERSION" val="1.0"/>
  <p:tag name="KSO_WM_BEAUTIFY_FLAG" val="#wm#"/>
  <p:tag name="KSO_WM_UNIT_PRESET_TEXT" val="单击此处添加标题"/>
  <p:tag name="KSO_WM_UNIT_VALUE" val="13"/>
  <p:tag name="KSO_WM_UNIT_TEXT_FILL_FORE_SCHEMECOLOR_INDEX" val="14"/>
  <p:tag name="KSO_WM_UNIT_TEXT_FILL_TYPE" val="1"/>
  <p:tag name="KSO_WM_UNIT_DIAGRAM_SCHEMECOLOR_ID" val="0"/>
</p:tagLst>
</file>

<file path=ppt/tags/tag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70844_1*l_h_a*1_1_1"/>
  <p:tag name="KSO_WM_TEMPLATE_CATEGORY" val="diagram"/>
  <p:tag name="KSO_WM_TEMPLATE_INDEX" val="20170844"/>
  <p:tag name="KSO_WM_UNIT_LAYERLEVEL" val="1_1_1"/>
  <p:tag name="KSO_WM_TAG_VERSION" val="1.0"/>
  <p:tag name="KSO_WM_BEAUTIFY_FLAG" val="#wm#"/>
  <p:tag name="KSO_WM_UNIT_PRESET_TEXT" val="单击此处添加标题"/>
  <p:tag name="KSO_WM_UNIT_VALUE" val="13"/>
  <p:tag name="KSO_WM_UNIT_TEXT_FILL_FORE_SCHEMECOLOR_INDEX" val="14"/>
  <p:tag name="KSO_WM_UNIT_TEXT_FILL_TYPE" val="1"/>
  <p:tag name="KSO_WM_UNIT_DIAGRAM_SCHEMECOLOR_ID" val="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just">
          <a:lnSpc>
            <a:spcPct val="150000"/>
          </a:lnSpc>
          <a:defRPr sz="2000" dirty="0">
            <a:solidFill>
              <a:srgbClr val="555D8A"/>
            </a:solidFill>
            <a:latin typeface="宋体" panose="02010600030101010101" pitchFamily="2" charset="-122"/>
            <a:ea typeface="宋体" panose="02010600030101010101" pitchFamily="2" charset="-122"/>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3146</TotalTime>
  <Words>3379</Words>
  <Application>Microsoft Office PowerPoint</Application>
  <PresentationFormat>全屏显示(16:9)</PresentationFormat>
  <Paragraphs>375</Paragraphs>
  <Slides>27</Slides>
  <Notes>7</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27</vt:i4>
      </vt:variant>
    </vt:vector>
  </HeadingPairs>
  <TitlesOfParts>
    <vt:vector size="49" baseType="lpstr">
      <vt:lpstr>Arial</vt:lpstr>
      <vt:lpstr>宋体</vt:lpstr>
      <vt:lpstr>方正超粗黑简体</vt:lpstr>
      <vt:lpstr>方正清刻本悦宋简体</vt:lpstr>
      <vt:lpstr>黑体</vt:lpstr>
      <vt:lpstr>江西拙楷</vt:lpstr>
      <vt:lpstr>Calibri</vt:lpstr>
      <vt:lpstr>仿宋</vt:lpstr>
      <vt:lpstr>方正卡通简体</vt:lpstr>
      <vt:lpstr>Impact</vt:lpstr>
      <vt:lpstr>微软雅黑</vt:lpstr>
      <vt:lpstr>楷体</vt:lpstr>
      <vt:lpstr>微软雅黑 Light</vt:lpstr>
      <vt:lpstr>맑은 고딕</vt:lpstr>
      <vt:lpstr>方正清楷 简</vt:lpstr>
      <vt:lpstr>Wingdings</vt:lpstr>
      <vt:lpstr>Corbel</vt:lpstr>
      <vt:lpstr>Arial Unicode MS</vt:lpstr>
      <vt:lpstr>方正宋刻本秀楷_GBK</vt:lpstr>
      <vt:lpstr>等线</vt:lpstr>
      <vt:lpstr>1_Office 主题</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pgos</dc:creator>
  <cp:lastModifiedBy>Sky123.Org</cp:lastModifiedBy>
  <cp:revision>199</cp:revision>
  <dcterms:created xsi:type="dcterms:W3CDTF">2020-08-07T04:55:04Z</dcterms:created>
  <dcterms:modified xsi:type="dcterms:W3CDTF">2021-09-15T12:26:05Z</dcterms:modified>
</cp:coreProperties>
</file>