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7"/>
  </p:notesMasterIdLst>
  <p:handoutMasterIdLst>
    <p:handoutMasterId r:id="rId49"/>
  </p:handoutMasterIdLst>
  <p:sldIdLst>
    <p:sldId id="260" r:id="rId4"/>
    <p:sldId id="261" r:id="rId5"/>
    <p:sldId id="263" r:id="rId6"/>
    <p:sldId id="264" r:id="rId7"/>
    <p:sldId id="313" r:id="rId8"/>
    <p:sldId id="382" r:id="rId9"/>
    <p:sldId id="526" r:id="rId10"/>
    <p:sldId id="560" r:id="rId11"/>
    <p:sldId id="493" r:id="rId12"/>
    <p:sldId id="562" r:id="rId13"/>
    <p:sldId id="383" r:id="rId14"/>
    <p:sldId id="594" r:id="rId15"/>
    <p:sldId id="416" r:id="rId16"/>
    <p:sldId id="595" r:id="rId17"/>
    <p:sldId id="417" r:id="rId18"/>
    <p:sldId id="418" r:id="rId19"/>
    <p:sldId id="419" r:id="rId20"/>
    <p:sldId id="420" r:id="rId21"/>
    <p:sldId id="422" r:id="rId22"/>
    <p:sldId id="421" r:id="rId23"/>
    <p:sldId id="423" r:id="rId24"/>
    <p:sldId id="494" r:id="rId25"/>
    <p:sldId id="424" r:id="rId26"/>
    <p:sldId id="425" r:id="rId27"/>
    <p:sldId id="426" r:id="rId28"/>
    <p:sldId id="428" r:id="rId29"/>
    <p:sldId id="429" r:id="rId30"/>
    <p:sldId id="430" r:id="rId31"/>
    <p:sldId id="626" r:id="rId32"/>
    <p:sldId id="431" r:id="rId33"/>
    <p:sldId id="434" r:id="rId34"/>
    <p:sldId id="436" r:id="rId35"/>
    <p:sldId id="289" r:id="rId36"/>
    <p:sldId id="472" r:id="rId38"/>
    <p:sldId id="487" r:id="rId39"/>
    <p:sldId id="488" r:id="rId40"/>
    <p:sldId id="305" r:id="rId41"/>
    <p:sldId id="490" r:id="rId42"/>
    <p:sldId id="489" r:id="rId43"/>
    <p:sldId id="491" r:id="rId44"/>
    <p:sldId id="298" r:id="rId45"/>
    <p:sldId id="492" r:id="rId46"/>
    <p:sldId id="301" r:id="rId47"/>
    <p:sldId id="306"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CC7CC"/>
    <a:srgbClr val="E0E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2" d="100"/>
          <a:sy n="92" d="100"/>
        </p:scale>
        <p:origin x="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handoutMaster" Target="handoutMasters/handoutMaster1.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notesMaster" Target="notesMasters/notes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5_3#1">
  <dgm:title val=""/>
  <dgm:desc val=""/>
  <dgm:catLst>
    <dgm:cat type="accent5" pri="11300"/>
  </dgm:catLst>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0A42341-6889-4049-8720-BEDFD416A99A}" type="doc">
      <dgm:prSet loTypeId="urn:microsoft.com/office/officeart/2008/layout/HorizontalMultiLevelHierarchy#1" loCatId="hierarchy" qsTypeId="urn:microsoft.com/office/officeart/2005/8/quickstyle/simple1#1" qsCatId="simple" csTypeId="urn:microsoft.com/office/officeart/2005/8/colors/accent5_3#1" csCatId="accent5" phldr="1"/>
      <dgm:spPr/>
      <dgm:t>
        <a:bodyPr/>
        <a:lstStyle/>
        <a:p>
          <a:endParaRPr lang="zh-CN" altLang="en-US"/>
        </a:p>
      </dgm:t>
    </dgm:pt>
    <dgm:pt modelId="{0CEC33C7-17A2-46CA-BAFE-41D6B3559E0C}">
      <dgm:prSet phldrT="[文本]" custT="1"/>
      <dgm:spPr/>
      <dgm:t>
        <a:bodyPr/>
        <a:lstStyle/>
        <a:p>
          <a:r>
            <a:rPr lang="zh-CN" altLang="en-US" sz="3200" b="1" dirty="0" smtClean="0">
              <a:solidFill>
                <a:schemeClr val="tx1">
                  <a:lumMod val="50000"/>
                </a:schemeClr>
              </a:solidFill>
              <a:effectLst>
                <a:outerShdw blurRad="38100" dist="38100" dir="2700000" algn="tl">
                  <a:srgbClr val="000000">
                    <a:alpha val="43137"/>
                  </a:srgbClr>
                </a:outerShdw>
              </a:effectLst>
            </a:rPr>
            <a:t>晚清社会转型</a:t>
          </a:r>
          <a:endParaRPr lang="zh-CN" altLang="en-US" sz="3200" b="1" dirty="0">
            <a:solidFill>
              <a:schemeClr val="tx1">
                <a:lumMod val="50000"/>
              </a:schemeClr>
            </a:solidFill>
            <a:effectLst>
              <a:outerShdw blurRad="38100" dist="38100" dir="2700000" algn="tl">
                <a:srgbClr val="000000">
                  <a:alpha val="43137"/>
                </a:srgbClr>
              </a:outerShdw>
            </a:effectLst>
          </a:endParaRPr>
        </a:p>
      </dgm:t>
    </dgm:pt>
    <dgm:pt modelId="{BE98C0BE-0981-4351-996F-D855C94B9609}" cxnId="{A748588E-33B1-4FAB-B6FF-0EF378BC7ACB}" type="parTrans">
      <dgm:prSet/>
      <dgm:spPr/>
      <dgm:t>
        <a:bodyPr/>
        <a:lstStyle/>
        <a:p>
          <a:endParaRPr lang="zh-CN" altLang="en-US"/>
        </a:p>
      </dgm:t>
    </dgm:pt>
    <dgm:pt modelId="{E6A45F8D-2A62-488C-BB48-04C93901EC06}" cxnId="{A748588E-33B1-4FAB-B6FF-0EF378BC7ACB}" type="sibTrans">
      <dgm:prSet/>
      <dgm:spPr/>
      <dgm:t>
        <a:bodyPr/>
        <a:lstStyle/>
        <a:p>
          <a:endParaRPr lang="zh-CN" altLang="en-US"/>
        </a:p>
      </dgm:t>
    </dgm:pt>
    <dgm:pt modelId="{EB874871-CEED-49B3-898E-8C31BA963213}">
      <dgm:prSet phldrT="[文本]"/>
      <dgm:spPr/>
      <dgm:t>
        <a:bodyPr/>
        <a:lstStyle/>
        <a:p>
          <a:r>
            <a:rPr lang="zh-CN" altLang="en-US" b="1" dirty="0" smtClean="0">
              <a:solidFill>
                <a:schemeClr val="tx1">
                  <a:lumMod val="50000"/>
                </a:schemeClr>
              </a:solidFill>
            </a:rPr>
            <a:t>政治</a:t>
          </a:r>
          <a:endParaRPr lang="zh-CN" altLang="en-US" b="1" dirty="0">
            <a:solidFill>
              <a:schemeClr val="tx1">
                <a:lumMod val="50000"/>
              </a:schemeClr>
            </a:solidFill>
          </a:endParaRPr>
        </a:p>
      </dgm:t>
    </dgm:pt>
    <dgm:pt modelId="{E71EBE36-1200-46D7-92AC-542162DE7085}" cxnId="{64C2F473-4F6E-49E2-8AA0-E1826027C3AC}" type="parTrans">
      <dgm:prSet/>
      <dgm:spPr/>
      <dgm:t>
        <a:bodyPr/>
        <a:lstStyle/>
        <a:p>
          <a:endParaRPr lang="zh-CN" altLang="en-US"/>
        </a:p>
      </dgm:t>
    </dgm:pt>
    <dgm:pt modelId="{7034A00D-2231-4132-B178-9499613C6A07}" cxnId="{64C2F473-4F6E-49E2-8AA0-E1826027C3AC}" type="sibTrans">
      <dgm:prSet/>
      <dgm:spPr/>
      <dgm:t>
        <a:bodyPr/>
        <a:lstStyle/>
        <a:p>
          <a:endParaRPr lang="zh-CN" altLang="en-US"/>
        </a:p>
      </dgm:t>
    </dgm:pt>
    <dgm:pt modelId="{D6B21774-A684-4FAB-95D1-25F8C3B9679F}">
      <dgm:prSet phldrT="[文本]"/>
      <dgm:spPr/>
      <dgm:t>
        <a:bodyPr/>
        <a:lstStyle/>
        <a:p>
          <a:r>
            <a:rPr lang="zh-CN" altLang="en-US" b="1" dirty="0" smtClean="0">
              <a:solidFill>
                <a:schemeClr val="tx1">
                  <a:lumMod val="50000"/>
                </a:schemeClr>
              </a:solidFill>
            </a:rPr>
            <a:t>经济</a:t>
          </a:r>
          <a:endParaRPr lang="zh-CN" altLang="en-US" b="1" dirty="0">
            <a:solidFill>
              <a:schemeClr val="tx1">
                <a:lumMod val="50000"/>
              </a:schemeClr>
            </a:solidFill>
          </a:endParaRPr>
        </a:p>
      </dgm:t>
    </dgm:pt>
    <dgm:pt modelId="{DAF335FC-C94B-4E0E-A8E6-BD16B834CC9A}" cxnId="{651C7DC7-500A-4A1C-AA4D-92CDB38A7052}" type="parTrans">
      <dgm:prSet/>
      <dgm:spPr/>
      <dgm:t>
        <a:bodyPr/>
        <a:lstStyle/>
        <a:p>
          <a:endParaRPr lang="zh-CN" altLang="en-US"/>
        </a:p>
      </dgm:t>
    </dgm:pt>
    <dgm:pt modelId="{800FD9CE-12A2-4805-981C-38DE54368E37}" cxnId="{651C7DC7-500A-4A1C-AA4D-92CDB38A7052}" type="sibTrans">
      <dgm:prSet/>
      <dgm:spPr/>
      <dgm:t>
        <a:bodyPr/>
        <a:lstStyle/>
        <a:p>
          <a:endParaRPr lang="zh-CN" altLang="en-US"/>
        </a:p>
      </dgm:t>
    </dgm:pt>
    <dgm:pt modelId="{3182682E-9A9A-479E-97EF-815FB635E62E}">
      <dgm:prSet phldrT="[文本]"/>
      <dgm:spPr/>
      <dgm:t>
        <a:bodyPr/>
        <a:lstStyle/>
        <a:p>
          <a:r>
            <a:rPr lang="zh-CN" altLang="en-US" b="1" dirty="0" smtClean="0">
              <a:solidFill>
                <a:schemeClr val="tx1">
                  <a:lumMod val="50000"/>
                </a:schemeClr>
              </a:solidFill>
            </a:rPr>
            <a:t>文化</a:t>
          </a:r>
          <a:endParaRPr lang="zh-CN" altLang="en-US" b="1" dirty="0">
            <a:solidFill>
              <a:schemeClr val="tx1">
                <a:lumMod val="50000"/>
              </a:schemeClr>
            </a:solidFill>
          </a:endParaRPr>
        </a:p>
      </dgm:t>
    </dgm:pt>
    <dgm:pt modelId="{D77633E2-8984-4EEF-BB6B-10D4A3525289}" cxnId="{762688AD-02D6-4CAE-9CE1-B8E1B7DBA7B0}" type="parTrans">
      <dgm:prSet/>
      <dgm:spPr/>
      <dgm:t>
        <a:bodyPr/>
        <a:lstStyle/>
        <a:p>
          <a:endParaRPr lang="zh-CN" altLang="en-US"/>
        </a:p>
      </dgm:t>
    </dgm:pt>
    <dgm:pt modelId="{3B1B5F6C-4F68-4A53-86FD-EBB1AB226400}" cxnId="{762688AD-02D6-4CAE-9CE1-B8E1B7DBA7B0}" type="sibTrans">
      <dgm:prSet/>
      <dgm:spPr/>
      <dgm:t>
        <a:bodyPr/>
        <a:lstStyle/>
        <a:p>
          <a:endParaRPr lang="zh-CN" altLang="en-US"/>
        </a:p>
      </dgm:t>
    </dgm:pt>
    <dgm:pt modelId="{1891369E-D45A-406F-ADD7-23166F42CFBA}">
      <dgm:prSet/>
      <dgm:spPr/>
      <dgm:t>
        <a:bodyPr/>
        <a:lstStyle/>
        <a:p>
          <a:r>
            <a:rPr lang="zh-CN" altLang="en-US" b="1" dirty="0" smtClean="0">
              <a:solidFill>
                <a:schemeClr val="tx1">
                  <a:lumMod val="50000"/>
                </a:schemeClr>
              </a:solidFill>
            </a:rPr>
            <a:t>社会</a:t>
          </a:r>
          <a:endParaRPr lang="zh-CN" altLang="en-US" b="1" dirty="0">
            <a:solidFill>
              <a:schemeClr val="tx1">
                <a:lumMod val="50000"/>
              </a:schemeClr>
            </a:solidFill>
          </a:endParaRPr>
        </a:p>
      </dgm:t>
    </dgm:pt>
    <dgm:pt modelId="{40296AED-84B0-41CF-AC7E-F63A5758F422}" cxnId="{3DF3A144-1FA1-4ABC-83E5-1E9F738D3BAF}" type="parTrans">
      <dgm:prSet/>
      <dgm:spPr/>
      <dgm:t>
        <a:bodyPr/>
        <a:lstStyle/>
        <a:p>
          <a:endParaRPr lang="zh-CN" altLang="en-US"/>
        </a:p>
      </dgm:t>
    </dgm:pt>
    <dgm:pt modelId="{F6601D31-25E8-4CA1-BC39-CBB63153B7B2}" cxnId="{3DF3A144-1FA1-4ABC-83E5-1E9F738D3BAF}" type="sibTrans">
      <dgm:prSet/>
      <dgm:spPr/>
      <dgm:t>
        <a:bodyPr/>
        <a:lstStyle/>
        <a:p>
          <a:endParaRPr lang="zh-CN" altLang="en-US"/>
        </a:p>
      </dgm:t>
    </dgm:pt>
    <dgm:pt modelId="{C4B488E1-1EB9-419E-AC82-C5E97E07A039}">
      <dgm:prSet/>
      <dgm:spPr/>
      <dgm:t>
        <a:bodyPr/>
        <a:lstStyle/>
        <a:p>
          <a:r>
            <a:rPr lang="zh-CN" altLang="en-US" b="1" dirty="0" smtClean="0">
              <a:solidFill>
                <a:schemeClr val="tx1">
                  <a:lumMod val="50000"/>
                </a:schemeClr>
              </a:solidFill>
            </a:rPr>
            <a:t>专制社会向民主政治过渡</a:t>
          </a:r>
          <a:endParaRPr lang="zh-CN" altLang="en-US" b="1" dirty="0">
            <a:solidFill>
              <a:schemeClr val="tx1">
                <a:lumMod val="50000"/>
              </a:schemeClr>
            </a:solidFill>
          </a:endParaRPr>
        </a:p>
      </dgm:t>
    </dgm:pt>
    <dgm:pt modelId="{8D80F25F-25F3-485F-90D0-09DBB69F617A}" cxnId="{9B1EFAE9-BA7F-4133-90D4-36882C031939}" type="parTrans">
      <dgm:prSet/>
      <dgm:spPr/>
      <dgm:t>
        <a:bodyPr/>
        <a:lstStyle/>
        <a:p>
          <a:endParaRPr lang="zh-CN" altLang="en-US"/>
        </a:p>
      </dgm:t>
    </dgm:pt>
    <dgm:pt modelId="{0DEF74CB-7A51-41CC-B933-B8A11B7E654A}" cxnId="{9B1EFAE9-BA7F-4133-90D4-36882C031939}" type="sibTrans">
      <dgm:prSet/>
      <dgm:spPr/>
      <dgm:t>
        <a:bodyPr/>
        <a:lstStyle/>
        <a:p>
          <a:endParaRPr lang="zh-CN" altLang="en-US"/>
        </a:p>
      </dgm:t>
    </dgm:pt>
    <dgm:pt modelId="{D65AD182-C360-4030-8C61-21A29CA139D6}">
      <dgm:prSet/>
      <dgm:spPr/>
      <dgm:t>
        <a:bodyPr/>
        <a:lstStyle/>
        <a:p>
          <a:r>
            <a:rPr lang="zh-CN" altLang="en-US" b="1" dirty="0" smtClean="0">
              <a:solidFill>
                <a:schemeClr val="tx1">
                  <a:lumMod val="50000"/>
                </a:schemeClr>
              </a:solidFill>
            </a:rPr>
            <a:t>农业社会向工业社会过渡</a:t>
          </a:r>
          <a:endParaRPr lang="zh-CN" altLang="en-US" b="1" dirty="0">
            <a:solidFill>
              <a:schemeClr val="tx1">
                <a:lumMod val="50000"/>
              </a:schemeClr>
            </a:solidFill>
          </a:endParaRPr>
        </a:p>
      </dgm:t>
    </dgm:pt>
    <dgm:pt modelId="{FC6C8860-3430-4D99-B4BA-8DC7D97AEA20}" cxnId="{54CA3920-5E3A-41D9-BEC1-FBC341FE7AD0}" type="parTrans">
      <dgm:prSet/>
      <dgm:spPr/>
      <dgm:t>
        <a:bodyPr/>
        <a:lstStyle/>
        <a:p>
          <a:endParaRPr lang="zh-CN" altLang="en-US"/>
        </a:p>
      </dgm:t>
    </dgm:pt>
    <dgm:pt modelId="{E360A0E9-7AC3-41F8-A88F-4B01DDB1CEAE}" cxnId="{54CA3920-5E3A-41D9-BEC1-FBC341FE7AD0}" type="sibTrans">
      <dgm:prSet/>
      <dgm:spPr/>
      <dgm:t>
        <a:bodyPr/>
        <a:lstStyle/>
        <a:p>
          <a:endParaRPr lang="zh-CN" altLang="en-US"/>
        </a:p>
      </dgm:t>
    </dgm:pt>
    <dgm:pt modelId="{AAE669FF-77F1-4D1A-A0EB-5B894E469084}">
      <dgm:prSet/>
      <dgm:spPr/>
      <dgm:t>
        <a:bodyPr/>
        <a:lstStyle/>
        <a:p>
          <a:r>
            <a:rPr lang="zh-CN" altLang="en-US" b="1" dirty="0" smtClean="0">
              <a:solidFill>
                <a:schemeClr val="tx1">
                  <a:lumMod val="50000"/>
                </a:schemeClr>
              </a:solidFill>
            </a:rPr>
            <a:t>思想专制向自由开放过渡</a:t>
          </a:r>
          <a:endParaRPr lang="zh-CN" altLang="en-US" b="1" dirty="0">
            <a:solidFill>
              <a:schemeClr val="tx1">
                <a:lumMod val="50000"/>
              </a:schemeClr>
            </a:solidFill>
          </a:endParaRPr>
        </a:p>
      </dgm:t>
    </dgm:pt>
    <dgm:pt modelId="{6CED0A89-9D33-408D-B339-32D188BB254A}" cxnId="{F2105C94-CBD4-4490-A4C3-5F4C83301F99}" type="parTrans">
      <dgm:prSet/>
      <dgm:spPr/>
      <dgm:t>
        <a:bodyPr/>
        <a:lstStyle/>
        <a:p>
          <a:endParaRPr lang="zh-CN" altLang="en-US"/>
        </a:p>
      </dgm:t>
    </dgm:pt>
    <dgm:pt modelId="{BC0B9002-E376-477B-915D-4267D7F1F4CA}" cxnId="{F2105C94-CBD4-4490-A4C3-5F4C83301F99}" type="sibTrans">
      <dgm:prSet/>
      <dgm:spPr/>
      <dgm:t>
        <a:bodyPr/>
        <a:lstStyle/>
        <a:p>
          <a:endParaRPr lang="zh-CN" altLang="en-US"/>
        </a:p>
      </dgm:t>
    </dgm:pt>
    <dgm:pt modelId="{23B3C11F-AAF9-490F-B5ED-9D8D0F65717F}">
      <dgm:prSet/>
      <dgm:spPr/>
      <dgm:t>
        <a:bodyPr/>
        <a:lstStyle/>
        <a:p>
          <a:r>
            <a:rPr lang="zh-CN" altLang="en-US" b="1" dirty="0" smtClean="0">
              <a:solidFill>
                <a:schemeClr val="tx1">
                  <a:lumMod val="50000"/>
                </a:schemeClr>
              </a:solidFill>
            </a:rPr>
            <a:t>封闭社会向开放社会过渡</a:t>
          </a:r>
          <a:endParaRPr lang="zh-CN" altLang="en-US" b="1" dirty="0">
            <a:solidFill>
              <a:schemeClr val="tx1">
                <a:lumMod val="50000"/>
              </a:schemeClr>
            </a:solidFill>
          </a:endParaRPr>
        </a:p>
      </dgm:t>
    </dgm:pt>
    <dgm:pt modelId="{EF5273C6-B3AD-45F6-9E68-60E9C5085739}" cxnId="{6272C199-FBC7-4B4A-9A4E-91D9CBA6C28A}" type="parTrans">
      <dgm:prSet/>
      <dgm:spPr/>
      <dgm:t>
        <a:bodyPr/>
        <a:lstStyle/>
        <a:p>
          <a:endParaRPr lang="zh-CN" altLang="en-US"/>
        </a:p>
      </dgm:t>
    </dgm:pt>
    <dgm:pt modelId="{0FE495F8-3AF5-46D2-BC7F-BE36A0A0CE95}" cxnId="{6272C199-FBC7-4B4A-9A4E-91D9CBA6C28A}" type="sibTrans">
      <dgm:prSet/>
      <dgm:spPr/>
      <dgm:t>
        <a:bodyPr/>
        <a:lstStyle/>
        <a:p>
          <a:endParaRPr lang="zh-CN" altLang="en-US"/>
        </a:p>
      </dgm:t>
    </dgm:pt>
    <dgm:pt modelId="{06FC6552-4090-4B43-8072-9E75E6B5521F}" type="pres">
      <dgm:prSet presAssocID="{00A42341-6889-4049-8720-BEDFD416A99A}" presName="Name0" presStyleCnt="0">
        <dgm:presLayoutVars>
          <dgm:chPref val="1"/>
          <dgm:dir/>
          <dgm:animOne val="branch"/>
          <dgm:animLvl val="lvl"/>
          <dgm:resizeHandles val="exact"/>
        </dgm:presLayoutVars>
      </dgm:prSet>
      <dgm:spPr/>
      <dgm:t>
        <a:bodyPr/>
        <a:lstStyle/>
        <a:p>
          <a:endParaRPr lang="zh-CN" altLang="en-US"/>
        </a:p>
      </dgm:t>
    </dgm:pt>
    <dgm:pt modelId="{8A62D148-B4F6-4FA2-91AA-62BB06E77750}" type="pres">
      <dgm:prSet presAssocID="{0CEC33C7-17A2-46CA-BAFE-41D6B3559E0C}" presName="root1" presStyleCnt="0"/>
      <dgm:spPr/>
    </dgm:pt>
    <dgm:pt modelId="{55CDD40E-8335-4C34-8F15-7E90BFD810C4}" type="pres">
      <dgm:prSet presAssocID="{0CEC33C7-17A2-46CA-BAFE-41D6B3559E0C}" presName="LevelOneTextNode" presStyleLbl="node0" presStyleIdx="0" presStyleCnt="1" custAng="5400000" custScaleX="430835" custScaleY="15594" custLinFactNeighborX="21470" custLinFactNeighborY="-826">
        <dgm:presLayoutVars>
          <dgm:chPref val="3"/>
        </dgm:presLayoutVars>
      </dgm:prSet>
      <dgm:spPr/>
      <dgm:t>
        <a:bodyPr/>
        <a:lstStyle/>
        <a:p>
          <a:endParaRPr lang="zh-CN" altLang="en-US"/>
        </a:p>
      </dgm:t>
    </dgm:pt>
    <dgm:pt modelId="{54EC2F35-7F58-42AE-A97F-DC1EFE83D7C2}" type="pres">
      <dgm:prSet presAssocID="{0CEC33C7-17A2-46CA-BAFE-41D6B3559E0C}" presName="level2hierChild" presStyleCnt="0"/>
      <dgm:spPr/>
    </dgm:pt>
    <dgm:pt modelId="{463164A8-185C-40BC-A145-BC9A709A3067}" type="pres">
      <dgm:prSet presAssocID="{E71EBE36-1200-46D7-92AC-542162DE7085}" presName="conn2-1" presStyleLbl="parChTrans1D2" presStyleIdx="0" presStyleCnt="4"/>
      <dgm:spPr/>
      <dgm:t>
        <a:bodyPr/>
        <a:lstStyle/>
        <a:p>
          <a:endParaRPr lang="zh-CN" altLang="en-US"/>
        </a:p>
      </dgm:t>
    </dgm:pt>
    <dgm:pt modelId="{CE92A561-B5D2-4D76-9011-7DF8AE9EB5F7}" type="pres">
      <dgm:prSet presAssocID="{E71EBE36-1200-46D7-92AC-542162DE7085}" presName="connTx" presStyleLbl="parChTrans1D2" presStyleIdx="0" presStyleCnt="4"/>
      <dgm:spPr/>
      <dgm:t>
        <a:bodyPr/>
        <a:lstStyle/>
        <a:p>
          <a:endParaRPr lang="zh-CN" altLang="en-US"/>
        </a:p>
      </dgm:t>
    </dgm:pt>
    <dgm:pt modelId="{A671FE3E-B6CD-49D1-B3D2-0607D19DD3D6}" type="pres">
      <dgm:prSet presAssocID="{EB874871-CEED-49B3-898E-8C31BA963213}" presName="root2" presStyleCnt="0"/>
      <dgm:spPr/>
    </dgm:pt>
    <dgm:pt modelId="{0E5A5978-F723-4F68-A770-4303C77B3367}" type="pres">
      <dgm:prSet presAssocID="{EB874871-CEED-49B3-898E-8C31BA963213}" presName="LevelTwoTextNode" presStyleLbl="node2" presStyleIdx="0" presStyleCnt="4" custLinFactNeighborX="-48919" custLinFactNeighborY="-219">
        <dgm:presLayoutVars>
          <dgm:chPref val="3"/>
        </dgm:presLayoutVars>
      </dgm:prSet>
      <dgm:spPr/>
      <dgm:t>
        <a:bodyPr/>
        <a:lstStyle/>
        <a:p>
          <a:endParaRPr lang="zh-CN" altLang="en-US"/>
        </a:p>
      </dgm:t>
    </dgm:pt>
    <dgm:pt modelId="{35C6A865-4C2D-42BD-8BDE-5FE163845013}" type="pres">
      <dgm:prSet presAssocID="{EB874871-CEED-49B3-898E-8C31BA963213}" presName="level3hierChild" presStyleCnt="0"/>
      <dgm:spPr/>
    </dgm:pt>
    <dgm:pt modelId="{0D479A9C-98A8-4FBE-833B-16D12C3DF2E9}" type="pres">
      <dgm:prSet presAssocID="{8D80F25F-25F3-485F-90D0-09DBB69F617A}" presName="conn2-1" presStyleLbl="parChTrans1D3" presStyleIdx="0" presStyleCnt="4"/>
      <dgm:spPr/>
      <dgm:t>
        <a:bodyPr/>
        <a:lstStyle/>
        <a:p>
          <a:endParaRPr lang="zh-CN" altLang="en-US"/>
        </a:p>
      </dgm:t>
    </dgm:pt>
    <dgm:pt modelId="{BE2DFD06-2C72-4F8A-9278-B2BB1F946DF5}" type="pres">
      <dgm:prSet presAssocID="{8D80F25F-25F3-485F-90D0-09DBB69F617A}" presName="connTx" presStyleLbl="parChTrans1D3" presStyleIdx="0" presStyleCnt="4"/>
      <dgm:spPr/>
      <dgm:t>
        <a:bodyPr/>
        <a:lstStyle/>
        <a:p>
          <a:endParaRPr lang="zh-CN" altLang="en-US"/>
        </a:p>
      </dgm:t>
    </dgm:pt>
    <dgm:pt modelId="{A23FB8EB-E6DD-4D14-881D-E239A2DAB678}" type="pres">
      <dgm:prSet presAssocID="{C4B488E1-1EB9-419E-AC82-C5E97E07A039}" presName="root2" presStyleCnt="0"/>
      <dgm:spPr/>
    </dgm:pt>
    <dgm:pt modelId="{2CE78E4C-C0F5-48B1-A355-182D79E5A014}" type="pres">
      <dgm:prSet presAssocID="{C4B488E1-1EB9-419E-AC82-C5E97E07A039}" presName="LevelTwoTextNode" presStyleLbl="node3" presStyleIdx="0" presStyleCnt="4" custScaleX="166929" custLinFactNeighborX="-48919" custLinFactNeighborY="-219">
        <dgm:presLayoutVars>
          <dgm:chPref val="3"/>
        </dgm:presLayoutVars>
      </dgm:prSet>
      <dgm:spPr/>
      <dgm:t>
        <a:bodyPr/>
        <a:lstStyle/>
        <a:p>
          <a:endParaRPr lang="zh-CN" altLang="en-US"/>
        </a:p>
      </dgm:t>
    </dgm:pt>
    <dgm:pt modelId="{FD37B976-D715-4836-938F-62BE9B641AE1}" type="pres">
      <dgm:prSet presAssocID="{C4B488E1-1EB9-419E-AC82-C5E97E07A039}" presName="level3hierChild" presStyleCnt="0"/>
      <dgm:spPr/>
    </dgm:pt>
    <dgm:pt modelId="{515AD327-B848-4579-8377-62F63E990036}" type="pres">
      <dgm:prSet presAssocID="{DAF335FC-C94B-4E0E-A8E6-BD16B834CC9A}" presName="conn2-1" presStyleLbl="parChTrans1D2" presStyleIdx="1" presStyleCnt="4"/>
      <dgm:spPr/>
      <dgm:t>
        <a:bodyPr/>
        <a:lstStyle/>
        <a:p>
          <a:endParaRPr lang="zh-CN" altLang="en-US"/>
        </a:p>
      </dgm:t>
    </dgm:pt>
    <dgm:pt modelId="{0705FC1F-3FEC-4D31-8E4B-D6D99FC39003}" type="pres">
      <dgm:prSet presAssocID="{DAF335FC-C94B-4E0E-A8E6-BD16B834CC9A}" presName="connTx" presStyleLbl="parChTrans1D2" presStyleIdx="1" presStyleCnt="4"/>
      <dgm:spPr/>
      <dgm:t>
        <a:bodyPr/>
        <a:lstStyle/>
        <a:p>
          <a:endParaRPr lang="zh-CN" altLang="en-US"/>
        </a:p>
      </dgm:t>
    </dgm:pt>
    <dgm:pt modelId="{21DDD54E-AB7A-43D6-9FDD-CC44CC91116C}" type="pres">
      <dgm:prSet presAssocID="{D6B21774-A684-4FAB-95D1-25F8C3B9679F}" presName="root2" presStyleCnt="0"/>
      <dgm:spPr/>
    </dgm:pt>
    <dgm:pt modelId="{B02DC3EC-13EA-4D65-9ADB-E9BFC0DCC33A}" type="pres">
      <dgm:prSet presAssocID="{D6B21774-A684-4FAB-95D1-25F8C3B9679F}" presName="LevelTwoTextNode" presStyleLbl="node2" presStyleIdx="1" presStyleCnt="4" custLinFactNeighborX="-48919" custLinFactNeighborY="-219">
        <dgm:presLayoutVars>
          <dgm:chPref val="3"/>
        </dgm:presLayoutVars>
      </dgm:prSet>
      <dgm:spPr/>
      <dgm:t>
        <a:bodyPr/>
        <a:lstStyle/>
        <a:p>
          <a:endParaRPr lang="zh-CN" altLang="en-US"/>
        </a:p>
      </dgm:t>
    </dgm:pt>
    <dgm:pt modelId="{B885B467-64E9-442D-AAB4-8BE14F448E60}" type="pres">
      <dgm:prSet presAssocID="{D6B21774-A684-4FAB-95D1-25F8C3B9679F}" presName="level3hierChild" presStyleCnt="0"/>
      <dgm:spPr/>
    </dgm:pt>
    <dgm:pt modelId="{389B0AD5-1772-43C0-A12B-2602320E5C19}" type="pres">
      <dgm:prSet presAssocID="{FC6C8860-3430-4D99-B4BA-8DC7D97AEA20}" presName="conn2-1" presStyleLbl="parChTrans1D3" presStyleIdx="1" presStyleCnt="4"/>
      <dgm:spPr/>
      <dgm:t>
        <a:bodyPr/>
        <a:lstStyle/>
        <a:p>
          <a:endParaRPr lang="zh-CN" altLang="en-US"/>
        </a:p>
      </dgm:t>
    </dgm:pt>
    <dgm:pt modelId="{10EE8432-924A-445D-A33E-42FFFB8FA26C}" type="pres">
      <dgm:prSet presAssocID="{FC6C8860-3430-4D99-B4BA-8DC7D97AEA20}" presName="connTx" presStyleLbl="parChTrans1D3" presStyleIdx="1" presStyleCnt="4"/>
      <dgm:spPr/>
      <dgm:t>
        <a:bodyPr/>
        <a:lstStyle/>
        <a:p>
          <a:endParaRPr lang="zh-CN" altLang="en-US"/>
        </a:p>
      </dgm:t>
    </dgm:pt>
    <dgm:pt modelId="{37C4EC89-A832-4770-AEF4-74899C537139}" type="pres">
      <dgm:prSet presAssocID="{D65AD182-C360-4030-8C61-21A29CA139D6}" presName="root2" presStyleCnt="0"/>
      <dgm:spPr/>
    </dgm:pt>
    <dgm:pt modelId="{2A38285F-8EC9-4693-B639-365E74435A43}" type="pres">
      <dgm:prSet presAssocID="{D65AD182-C360-4030-8C61-21A29CA139D6}" presName="LevelTwoTextNode" presStyleLbl="node3" presStyleIdx="1" presStyleCnt="4" custScaleX="166941" custLinFactNeighborX="-49494" custLinFactNeighborY="-1640">
        <dgm:presLayoutVars>
          <dgm:chPref val="3"/>
        </dgm:presLayoutVars>
      </dgm:prSet>
      <dgm:spPr/>
      <dgm:t>
        <a:bodyPr/>
        <a:lstStyle/>
        <a:p>
          <a:endParaRPr lang="zh-CN" altLang="en-US"/>
        </a:p>
      </dgm:t>
    </dgm:pt>
    <dgm:pt modelId="{6013ABB8-4041-43DA-931E-57CEDE89C1CE}" type="pres">
      <dgm:prSet presAssocID="{D65AD182-C360-4030-8C61-21A29CA139D6}" presName="level3hierChild" presStyleCnt="0"/>
      <dgm:spPr/>
    </dgm:pt>
    <dgm:pt modelId="{50BAC5F0-0F51-470F-A19D-474C2AB6D6CE}" type="pres">
      <dgm:prSet presAssocID="{D77633E2-8984-4EEF-BB6B-10D4A3525289}" presName="conn2-1" presStyleLbl="parChTrans1D2" presStyleIdx="2" presStyleCnt="4"/>
      <dgm:spPr/>
      <dgm:t>
        <a:bodyPr/>
        <a:lstStyle/>
        <a:p>
          <a:endParaRPr lang="zh-CN" altLang="en-US"/>
        </a:p>
      </dgm:t>
    </dgm:pt>
    <dgm:pt modelId="{002DD243-3DE1-45F8-97A3-5CED3841609C}" type="pres">
      <dgm:prSet presAssocID="{D77633E2-8984-4EEF-BB6B-10D4A3525289}" presName="connTx" presStyleLbl="parChTrans1D2" presStyleIdx="2" presStyleCnt="4"/>
      <dgm:spPr/>
      <dgm:t>
        <a:bodyPr/>
        <a:lstStyle/>
        <a:p>
          <a:endParaRPr lang="zh-CN" altLang="en-US"/>
        </a:p>
      </dgm:t>
    </dgm:pt>
    <dgm:pt modelId="{7DA21F40-1C4C-4CAB-9C40-1278ECBC0A08}" type="pres">
      <dgm:prSet presAssocID="{3182682E-9A9A-479E-97EF-815FB635E62E}" presName="root2" presStyleCnt="0"/>
      <dgm:spPr/>
    </dgm:pt>
    <dgm:pt modelId="{FFB16DD0-71DF-447D-B67D-AAA0E1FED753}" type="pres">
      <dgm:prSet presAssocID="{3182682E-9A9A-479E-97EF-815FB635E62E}" presName="LevelTwoTextNode" presStyleLbl="node2" presStyleIdx="2" presStyleCnt="4" custLinFactNeighborX="-48919" custLinFactNeighborY="-219">
        <dgm:presLayoutVars>
          <dgm:chPref val="3"/>
        </dgm:presLayoutVars>
      </dgm:prSet>
      <dgm:spPr/>
      <dgm:t>
        <a:bodyPr/>
        <a:lstStyle/>
        <a:p>
          <a:endParaRPr lang="zh-CN" altLang="en-US"/>
        </a:p>
      </dgm:t>
    </dgm:pt>
    <dgm:pt modelId="{903E3503-9638-47CA-A2FB-35B8C2DB9C03}" type="pres">
      <dgm:prSet presAssocID="{3182682E-9A9A-479E-97EF-815FB635E62E}" presName="level3hierChild" presStyleCnt="0"/>
      <dgm:spPr/>
    </dgm:pt>
    <dgm:pt modelId="{4617F658-1CA9-487F-A4E7-97E80E450713}" type="pres">
      <dgm:prSet presAssocID="{6CED0A89-9D33-408D-B339-32D188BB254A}" presName="conn2-1" presStyleLbl="parChTrans1D3" presStyleIdx="2" presStyleCnt="4"/>
      <dgm:spPr/>
      <dgm:t>
        <a:bodyPr/>
        <a:lstStyle/>
        <a:p>
          <a:endParaRPr lang="zh-CN" altLang="en-US"/>
        </a:p>
      </dgm:t>
    </dgm:pt>
    <dgm:pt modelId="{A581C0C2-AAAF-4C6C-B34C-35D4E1A92AEF}" type="pres">
      <dgm:prSet presAssocID="{6CED0A89-9D33-408D-B339-32D188BB254A}" presName="connTx" presStyleLbl="parChTrans1D3" presStyleIdx="2" presStyleCnt="4"/>
      <dgm:spPr/>
      <dgm:t>
        <a:bodyPr/>
        <a:lstStyle/>
        <a:p>
          <a:endParaRPr lang="zh-CN" altLang="en-US"/>
        </a:p>
      </dgm:t>
    </dgm:pt>
    <dgm:pt modelId="{5822A789-835A-45F8-BA9C-11D8421CA6CB}" type="pres">
      <dgm:prSet presAssocID="{AAE669FF-77F1-4D1A-A0EB-5B894E469084}" presName="root2" presStyleCnt="0"/>
      <dgm:spPr/>
    </dgm:pt>
    <dgm:pt modelId="{26381E3A-D1C6-4200-A52C-CD1D40A63576}" type="pres">
      <dgm:prSet presAssocID="{AAE669FF-77F1-4D1A-A0EB-5B894E469084}" presName="LevelTwoTextNode" presStyleLbl="node3" presStyleIdx="2" presStyleCnt="4" custScaleX="165496" custLinFactNeighborX="-47916" custLinFactNeighborY="4295">
        <dgm:presLayoutVars>
          <dgm:chPref val="3"/>
        </dgm:presLayoutVars>
      </dgm:prSet>
      <dgm:spPr/>
      <dgm:t>
        <a:bodyPr/>
        <a:lstStyle/>
        <a:p>
          <a:endParaRPr lang="zh-CN" altLang="en-US"/>
        </a:p>
      </dgm:t>
    </dgm:pt>
    <dgm:pt modelId="{EA74EED6-ECFC-4862-9DCB-3588FAF19D9A}" type="pres">
      <dgm:prSet presAssocID="{AAE669FF-77F1-4D1A-A0EB-5B894E469084}" presName="level3hierChild" presStyleCnt="0"/>
      <dgm:spPr/>
    </dgm:pt>
    <dgm:pt modelId="{5A6D45EA-3622-4FA7-AA57-1CAA7E3F18B6}" type="pres">
      <dgm:prSet presAssocID="{40296AED-84B0-41CF-AC7E-F63A5758F422}" presName="conn2-1" presStyleLbl="parChTrans1D2" presStyleIdx="3" presStyleCnt="4"/>
      <dgm:spPr/>
      <dgm:t>
        <a:bodyPr/>
        <a:lstStyle/>
        <a:p>
          <a:endParaRPr lang="zh-CN" altLang="en-US"/>
        </a:p>
      </dgm:t>
    </dgm:pt>
    <dgm:pt modelId="{19C36060-E9F2-48B5-99E8-759A9C49A50B}" type="pres">
      <dgm:prSet presAssocID="{40296AED-84B0-41CF-AC7E-F63A5758F422}" presName="connTx" presStyleLbl="parChTrans1D2" presStyleIdx="3" presStyleCnt="4"/>
      <dgm:spPr/>
      <dgm:t>
        <a:bodyPr/>
        <a:lstStyle/>
        <a:p>
          <a:endParaRPr lang="zh-CN" altLang="en-US"/>
        </a:p>
      </dgm:t>
    </dgm:pt>
    <dgm:pt modelId="{94DC7E4E-2CA2-4BD3-BF59-9FD09243B073}" type="pres">
      <dgm:prSet presAssocID="{1891369E-D45A-406F-ADD7-23166F42CFBA}" presName="root2" presStyleCnt="0"/>
      <dgm:spPr/>
    </dgm:pt>
    <dgm:pt modelId="{6A6FB9AA-1CD7-4C00-9560-D81A3F32032D}" type="pres">
      <dgm:prSet presAssocID="{1891369E-D45A-406F-ADD7-23166F42CFBA}" presName="LevelTwoTextNode" presStyleLbl="node2" presStyleIdx="3" presStyleCnt="4" custLinFactNeighborX="-48919" custLinFactNeighborY="-219">
        <dgm:presLayoutVars>
          <dgm:chPref val="3"/>
        </dgm:presLayoutVars>
      </dgm:prSet>
      <dgm:spPr/>
      <dgm:t>
        <a:bodyPr/>
        <a:lstStyle/>
        <a:p>
          <a:endParaRPr lang="zh-CN" altLang="en-US"/>
        </a:p>
      </dgm:t>
    </dgm:pt>
    <dgm:pt modelId="{D139B389-0078-4BA5-810D-729250256918}" type="pres">
      <dgm:prSet presAssocID="{1891369E-D45A-406F-ADD7-23166F42CFBA}" presName="level3hierChild" presStyleCnt="0"/>
      <dgm:spPr/>
    </dgm:pt>
    <dgm:pt modelId="{CF08917E-0DFA-4733-80D8-3527452AEAE7}" type="pres">
      <dgm:prSet presAssocID="{EF5273C6-B3AD-45F6-9E68-60E9C5085739}" presName="conn2-1" presStyleLbl="parChTrans1D3" presStyleIdx="3" presStyleCnt="4"/>
      <dgm:spPr/>
      <dgm:t>
        <a:bodyPr/>
        <a:lstStyle/>
        <a:p>
          <a:endParaRPr lang="zh-CN" altLang="en-US"/>
        </a:p>
      </dgm:t>
    </dgm:pt>
    <dgm:pt modelId="{0FA4F55E-751E-4C8E-A505-0129D70F195B}" type="pres">
      <dgm:prSet presAssocID="{EF5273C6-B3AD-45F6-9E68-60E9C5085739}" presName="connTx" presStyleLbl="parChTrans1D3" presStyleIdx="3" presStyleCnt="4"/>
      <dgm:spPr/>
      <dgm:t>
        <a:bodyPr/>
        <a:lstStyle/>
        <a:p>
          <a:endParaRPr lang="zh-CN" altLang="en-US"/>
        </a:p>
      </dgm:t>
    </dgm:pt>
    <dgm:pt modelId="{C0656AAB-01B3-4B63-9492-5D7901F4A9A2}" type="pres">
      <dgm:prSet presAssocID="{23B3C11F-AAF9-490F-B5ED-9D8D0F65717F}" presName="root2" presStyleCnt="0"/>
      <dgm:spPr/>
    </dgm:pt>
    <dgm:pt modelId="{77F8357E-615C-4159-9ECD-93F991EE2BBD}" type="pres">
      <dgm:prSet presAssocID="{23B3C11F-AAF9-490F-B5ED-9D8D0F65717F}" presName="LevelTwoTextNode" presStyleLbl="node3" presStyleIdx="3" presStyleCnt="4" custScaleX="168436" custLinFactNeighborX="-47708" custLinFactNeighborY="3329">
        <dgm:presLayoutVars>
          <dgm:chPref val="3"/>
        </dgm:presLayoutVars>
      </dgm:prSet>
      <dgm:spPr/>
      <dgm:t>
        <a:bodyPr/>
        <a:lstStyle/>
        <a:p>
          <a:endParaRPr lang="zh-CN" altLang="en-US"/>
        </a:p>
      </dgm:t>
    </dgm:pt>
    <dgm:pt modelId="{014BA2D4-BC03-436B-AE92-CFF2289A9D9C}" type="pres">
      <dgm:prSet presAssocID="{23B3C11F-AAF9-490F-B5ED-9D8D0F65717F}" presName="level3hierChild" presStyleCnt="0"/>
      <dgm:spPr/>
    </dgm:pt>
  </dgm:ptLst>
  <dgm:cxnLst>
    <dgm:cxn modelId="{83E4D781-8F29-4F43-8D2B-60D574538710}" type="presOf" srcId="{40296AED-84B0-41CF-AC7E-F63A5758F422}" destId="{5A6D45EA-3622-4FA7-AA57-1CAA7E3F18B6}" srcOrd="0" destOrd="0" presId="urn:microsoft.com/office/officeart/2008/layout/HorizontalMultiLevelHierarchy#1"/>
    <dgm:cxn modelId="{345106D0-AA01-416D-B760-348DD428F665}" type="presOf" srcId="{D77633E2-8984-4EEF-BB6B-10D4A3525289}" destId="{002DD243-3DE1-45F8-97A3-5CED3841609C}" srcOrd="1" destOrd="0" presId="urn:microsoft.com/office/officeart/2008/layout/HorizontalMultiLevelHierarchy#1"/>
    <dgm:cxn modelId="{7980550A-85AF-4B4A-A245-F1E6EB3E491C}" type="presOf" srcId="{EF5273C6-B3AD-45F6-9E68-60E9C5085739}" destId="{CF08917E-0DFA-4733-80D8-3527452AEAE7}" srcOrd="0" destOrd="0" presId="urn:microsoft.com/office/officeart/2008/layout/HorizontalMultiLevelHierarchy#1"/>
    <dgm:cxn modelId="{9620912C-7996-4418-8D7F-87B3C33ED580}" type="presOf" srcId="{D6B21774-A684-4FAB-95D1-25F8C3B9679F}" destId="{B02DC3EC-13EA-4D65-9ADB-E9BFC0DCC33A}" srcOrd="0" destOrd="0" presId="urn:microsoft.com/office/officeart/2008/layout/HorizontalMultiLevelHierarchy#1"/>
    <dgm:cxn modelId="{7B4274C1-BCC1-4FDE-BA0B-D7D09A64EB20}" type="presOf" srcId="{E71EBE36-1200-46D7-92AC-542162DE7085}" destId="{463164A8-185C-40BC-A145-BC9A709A3067}" srcOrd="0" destOrd="0" presId="urn:microsoft.com/office/officeart/2008/layout/HorizontalMultiLevelHierarchy#1"/>
    <dgm:cxn modelId="{34FEA2D8-8375-4EBF-9ED3-9176D33DD263}" type="presOf" srcId="{00A42341-6889-4049-8720-BEDFD416A99A}" destId="{06FC6552-4090-4B43-8072-9E75E6B5521F}" srcOrd="0" destOrd="0" presId="urn:microsoft.com/office/officeart/2008/layout/HorizontalMultiLevelHierarchy#1"/>
    <dgm:cxn modelId="{3DF3A144-1FA1-4ABC-83E5-1E9F738D3BAF}" srcId="{0CEC33C7-17A2-46CA-BAFE-41D6B3559E0C}" destId="{1891369E-D45A-406F-ADD7-23166F42CFBA}" srcOrd="3" destOrd="0" parTransId="{40296AED-84B0-41CF-AC7E-F63A5758F422}" sibTransId="{F6601D31-25E8-4CA1-BC39-CBB63153B7B2}"/>
    <dgm:cxn modelId="{F6E7320F-E90D-45F7-9215-36C5916D2F68}" type="presOf" srcId="{DAF335FC-C94B-4E0E-A8E6-BD16B834CC9A}" destId="{515AD327-B848-4579-8377-62F63E990036}" srcOrd="0" destOrd="0" presId="urn:microsoft.com/office/officeart/2008/layout/HorizontalMultiLevelHierarchy#1"/>
    <dgm:cxn modelId="{F2105C94-CBD4-4490-A4C3-5F4C83301F99}" srcId="{3182682E-9A9A-479E-97EF-815FB635E62E}" destId="{AAE669FF-77F1-4D1A-A0EB-5B894E469084}" srcOrd="0" destOrd="0" parTransId="{6CED0A89-9D33-408D-B339-32D188BB254A}" sibTransId="{BC0B9002-E376-477B-915D-4267D7F1F4CA}"/>
    <dgm:cxn modelId="{F358FB3F-794B-4F78-B860-1D621ABB1F7B}" type="presOf" srcId="{C4B488E1-1EB9-419E-AC82-C5E97E07A039}" destId="{2CE78E4C-C0F5-48B1-A355-182D79E5A014}" srcOrd="0" destOrd="0" presId="urn:microsoft.com/office/officeart/2008/layout/HorizontalMultiLevelHierarchy#1"/>
    <dgm:cxn modelId="{577C1CB4-C9A7-4DB2-ABA1-99C87370CA59}" type="presOf" srcId="{0CEC33C7-17A2-46CA-BAFE-41D6B3559E0C}" destId="{55CDD40E-8335-4C34-8F15-7E90BFD810C4}" srcOrd="0" destOrd="0" presId="urn:microsoft.com/office/officeart/2008/layout/HorizontalMultiLevelHierarchy#1"/>
    <dgm:cxn modelId="{54CA3920-5E3A-41D9-BEC1-FBC341FE7AD0}" srcId="{D6B21774-A684-4FAB-95D1-25F8C3B9679F}" destId="{D65AD182-C360-4030-8C61-21A29CA139D6}" srcOrd="0" destOrd="0" parTransId="{FC6C8860-3430-4D99-B4BA-8DC7D97AEA20}" sibTransId="{E360A0E9-7AC3-41F8-A88F-4B01DDB1CEAE}"/>
    <dgm:cxn modelId="{B16EF469-2FB2-4A69-9D37-A0623277A164}" type="presOf" srcId="{EF5273C6-B3AD-45F6-9E68-60E9C5085739}" destId="{0FA4F55E-751E-4C8E-A505-0129D70F195B}" srcOrd="1" destOrd="0" presId="urn:microsoft.com/office/officeart/2008/layout/HorizontalMultiLevelHierarchy#1"/>
    <dgm:cxn modelId="{A748588E-33B1-4FAB-B6FF-0EF378BC7ACB}" srcId="{00A42341-6889-4049-8720-BEDFD416A99A}" destId="{0CEC33C7-17A2-46CA-BAFE-41D6B3559E0C}" srcOrd="0" destOrd="0" parTransId="{BE98C0BE-0981-4351-996F-D855C94B9609}" sibTransId="{E6A45F8D-2A62-488C-BB48-04C93901EC06}"/>
    <dgm:cxn modelId="{A9DE63F6-567E-44E0-A408-BEBD1C65B6B5}" type="presOf" srcId="{D65AD182-C360-4030-8C61-21A29CA139D6}" destId="{2A38285F-8EC9-4693-B639-365E74435A43}" srcOrd="0" destOrd="0" presId="urn:microsoft.com/office/officeart/2008/layout/HorizontalMultiLevelHierarchy#1"/>
    <dgm:cxn modelId="{A51EDA0C-8F33-4F57-B8E9-7FC2301BC58A}" type="presOf" srcId="{EB874871-CEED-49B3-898E-8C31BA963213}" destId="{0E5A5978-F723-4F68-A770-4303C77B3367}" srcOrd="0" destOrd="0" presId="urn:microsoft.com/office/officeart/2008/layout/HorizontalMultiLevelHierarchy#1"/>
    <dgm:cxn modelId="{4776CB9E-8F3F-4ACE-BB5B-CFE20ACC4FE8}" type="presOf" srcId="{8D80F25F-25F3-485F-90D0-09DBB69F617A}" destId="{BE2DFD06-2C72-4F8A-9278-B2BB1F946DF5}" srcOrd="1" destOrd="0" presId="urn:microsoft.com/office/officeart/2008/layout/HorizontalMultiLevelHierarchy#1"/>
    <dgm:cxn modelId="{1CE773AC-9A77-4B3E-9CD6-9AA896F0173F}" type="presOf" srcId="{3182682E-9A9A-479E-97EF-815FB635E62E}" destId="{FFB16DD0-71DF-447D-B67D-AAA0E1FED753}" srcOrd="0" destOrd="0" presId="urn:microsoft.com/office/officeart/2008/layout/HorizontalMultiLevelHierarchy#1"/>
    <dgm:cxn modelId="{D44C5741-7565-4482-B098-6AC4A3E12E75}" type="presOf" srcId="{D77633E2-8984-4EEF-BB6B-10D4A3525289}" destId="{50BAC5F0-0F51-470F-A19D-474C2AB6D6CE}" srcOrd="0" destOrd="0" presId="urn:microsoft.com/office/officeart/2008/layout/HorizontalMultiLevelHierarchy#1"/>
    <dgm:cxn modelId="{49FACB61-5FB2-4FAE-83B8-7117624168FF}" type="presOf" srcId="{1891369E-D45A-406F-ADD7-23166F42CFBA}" destId="{6A6FB9AA-1CD7-4C00-9560-D81A3F32032D}" srcOrd="0" destOrd="0" presId="urn:microsoft.com/office/officeart/2008/layout/HorizontalMultiLevelHierarchy#1"/>
    <dgm:cxn modelId="{66554C9A-8C78-4855-970C-F4887066A9F8}" type="presOf" srcId="{E71EBE36-1200-46D7-92AC-542162DE7085}" destId="{CE92A561-B5D2-4D76-9011-7DF8AE9EB5F7}" srcOrd="1" destOrd="0" presId="urn:microsoft.com/office/officeart/2008/layout/HorizontalMultiLevelHierarchy#1"/>
    <dgm:cxn modelId="{0EBC9BD6-9BC9-4E4C-894E-C21AE7304248}" type="presOf" srcId="{40296AED-84B0-41CF-AC7E-F63A5758F422}" destId="{19C36060-E9F2-48B5-99E8-759A9C49A50B}" srcOrd="1" destOrd="0" presId="urn:microsoft.com/office/officeart/2008/layout/HorizontalMultiLevelHierarchy#1"/>
    <dgm:cxn modelId="{762688AD-02D6-4CAE-9CE1-B8E1B7DBA7B0}" srcId="{0CEC33C7-17A2-46CA-BAFE-41D6B3559E0C}" destId="{3182682E-9A9A-479E-97EF-815FB635E62E}" srcOrd="2" destOrd="0" parTransId="{D77633E2-8984-4EEF-BB6B-10D4A3525289}" sibTransId="{3B1B5F6C-4F68-4A53-86FD-EBB1AB226400}"/>
    <dgm:cxn modelId="{651C7DC7-500A-4A1C-AA4D-92CDB38A7052}" srcId="{0CEC33C7-17A2-46CA-BAFE-41D6B3559E0C}" destId="{D6B21774-A684-4FAB-95D1-25F8C3B9679F}" srcOrd="1" destOrd="0" parTransId="{DAF335FC-C94B-4E0E-A8E6-BD16B834CC9A}" sibTransId="{800FD9CE-12A2-4805-981C-38DE54368E37}"/>
    <dgm:cxn modelId="{55C27B31-2245-4AC3-A3C9-E593C8B88B86}" type="presOf" srcId="{FC6C8860-3430-4D99-B4BA-8DC7D97AEA20}" destId="{10EE8432-924A-445D-A33E-42FFFB8FA26C}" srcOrd="1" destOrd="0" presId="urn:microsoft.com/office/officeart/2008/layout/HorizontalMultiLevelHierarchy#1"/>
    <dgm:cxn modelId="{9B1EFAE9-BA7F-4133-90D4-36882C031939}" srcId="{EB874871-CEED-49B3-898E-8C31BA963213}" destId="{C4B488E1-1EB9-419E-AC82-C5E97E07A039}" srcOrd="0" destOrd="0" parTransId="{8D80F25F-25F3-485F-90D0-09DBB69F617A}" sibTransId="{0DEF74CB-7A51-41CC-B933-B8A11B7E654A}"/>
    <dgm:cxn modelId="{FF1EF85B-555F-45E2-AE47-EA6794552D0C}" type="presOf" srcId="{FC6C8860-3430-4D99-B4BA-8DC7D97AEA20}" destId="{389B0AD5-1772-43C0-A12B-2602320E5C19}" srcOrd="0" destOrd="0" presId="urn:microsoft.com/office/officeart/2008/layout/HorizontalMultiLevelHierarchy#1"/>
    <dgm:cxn modelId="{D9FCA40E-B1BB-4766-8597-BD8D91FF7753}" type="presOf" srcId="{6CED0A89-9D33-408D-B339-32D188BB254A}" destId="{4617F658-1CA9-487F-A4E7-97E80E450713}" srcOrd="0" destOrd="0" presId="urn:microsoft.com/office/officeart/2008/layout/HorizontalMultiLevelHierarchy#1"/>
    <dgm:cxn modelId="{2F3E0F11-8878-4A03-8C6F-1115C1095815}" type="presOf" srcId="{DAF335FC-C94B-4E0E-A8E6-BD16B834CC9A}" destId="{0705FC1F-3FEC-4D31-8E4B-D6D99FC39003}" srcOrd="1" destOrd="0" presId="urn:microsoft.com/office/officeart/2008/layout/HorizontalMultiLevelHierarchy#1"/>
    <dgm:cxn modelId="{462FD1AE-F78E-499B-B65D-B9595A558E8A}" type="presOf" srcId="{6CED0A89-9D33-408D-B339-32D188BB254A}" destId="{A581C0C2-AAAF-4C6C-B34C-35D4E1A92AEF}" srcOrd="1" destOrd="0" presId="urn:microsoft.com/office/officeart/2008/layout/HorizontalMultiLevelHierarchy#1"/>
    <dgm:cxn modelId="{49B7C9FF-C324-4F11-9483-E3BAAC1C6114}" type="presOf" srcId="{AAE669FF-77F1-4D1A-A0EB-5B894E469084}" destId="{26381E3A-D1C6-4200-A52C-CD1D40A63576}" srcOrd="0" destOrd="0" presId="urn:microsoft.com/office/officeart/2008/layout/HorizontalMultiLevelHierarchy#1"/>
    <dgm:cxn modelId="{6272C199-FBC7-4B4A-9A4E-91D9CBA6C28A}" srcId="{1891369E-D45A-406F-ADD7-23166F42CFBA}" destId="{23B3C11F-AAF9-490F-B5ED-9D8D0F65717F}" srcOrd="0" destOrd="0" parTransId="{EF5273C6-B3AD-45F6-9E68-60E9C5085739}" sibTransId="{0FE495F8-3AF5-46D2-BC7F-BE36A0A0CE95}"/>
    <dgm:cxn modelId="{64C2F473-4F6E-49E2-8AA0-E1826027C3AC}" srcId="{0CEC33C7-17A2-46CA-BAFE-41D6B3559E0C}" destId="{EB874871-CEED-49B3-898E-8C31BA963213}" srcOrd="0" destOrd="0" parTransId="{E71EBE36-1200-46D7-92AC-542162DE7085}" sibTransId="{7034A00D-2231-4132-B178-9499613C6A07}"/>
    <dgm:cxn modelId="{D94BB696-157B-4A58-8539-EE21D53149E2}" type="presOf" srcId="{23B3C11F-AAF9-490F-B5ED-9D8D0F65717F}" destId="{77F8357E-615C-4159-9ECD-93F991EE2BBD}" srcOrd="0" destOrd="0" presId="urn:microsoft.com/office/officeart/2008/layout/HorizontalMultiLevelHierarchy#1"/>
    <dgm:cxn modelId="{6E5210E4-DBEE-4862-A748-E14D6C2C40EA}" type="presOf" srcId="{8D80F25F-25F3-485F-90D0-09DBB69F617A}" destId="{0D479A9C-98A8-4FBE-833B-16D12C3DF2E9}" srcOrd="0" destOrd="0" presId="urn:microsoft.com/office/officeart/2008/layout/HorizontalMultiLevelHierarchy#1"/>
    <dgm:cxn modelId="{689896F3-66D9-4189-8C26-C87488A4F552}" type="presParOf" srcId="{06FC6552-4090-4B43-8072-9E75E6B5521F}" destId="{8A62D148-B4F6-4FA2-91AA-62BB06E77750}" srcOrd="0" destOrd="0" presId="urn:microsoft.com/office/officeart/2008/layout/HorizontalMultiLevelHierarchy#1"/>
    <dgm:cxn modelId="{A43A9922-F5AE-4FE7-A64B-785D89CAD1EC}" type="presParOf" srcId="{8A62D148-B4F6-4FA2-91AA-62BB06E77750}" destId="{55CDD40E-8335-4C34-8F15-7E90BFD810C4}" srcOrd="0" destOrd="0" presId="urn:microsoft.com/office/officeart/2008/layout/HorizontalMultiLevelHierarchy#1"/>
    <dgm:cxn modelId="{366CA9F0-C36B-4B41-A2DF-A666C5B78723}" type="presParOf" srcId="{8A62D148-B4F6-4FA2-91AA-62BB06E77750}" destId="{54EC2F35-7F58-42AE-A97F-DC1EFE83D7C2}" srcOrd="1" destOrd="0" presId="urn:microsoft.com/office/officeart/2008/layout/HorizontalMultiLevelHierarchy#1"/>
    <dgm:cxn modelId="{CD147589-1837-401A-A92E-69584593941B}" type="presParOf" srcId="{54EC2F35-7F58-42AE-A97F-DC1EFE83D7C2}" destId="{463164A8-185C-40BC-A145-BC9A709A3067}" srcOrd="0" destOrd="0" presId="urn:microsoft.com/office/officeart/2008/layout/HorizontalMultiLevelHierarchy#1"/>
    <dgm:cxn modelId="{BFA3D3F8-7744-4C20-97FE-5A2B578994EA}" type="presParOf" srcId="{463164A8-185C-40BC-A145-BC9A709A3067}" destId="{CE92A561-B5D2-4D76-9011-7DF8AE9EB5F7}" srcOrd="0" destOrd="0" presId="urn:microsoft.com/office/officeart/2008/layout/HorizontalMultiLevelHierarchy#1"/>
    <dgm:cxn modelId="{4EE79B43-9E78-4E78-B356-4036BF96548A}" type="presParOf" srcId="{54EC2F35-7F58-42AE-A97F-DC1EFE83D7C2}" destId="{A671FE3E-B6CD-49D1-B3D2-0607D19DD3D6}" srcOrd="1" destOrd="0" presId="urn:microsoft.com/office/officeart/2008/layout/HorizontalMultiLevelHierarchy#1"/>
    <dgm:cxn modelId="{0AF224AC-E3F4-4FAB-9810-B96DF2D8C288}" type="presParOf" srcId="{A671FE3E-B6CD-49D1-B3D2-0607D19DD3D6}" destId="{0E5A5978-F723-4F68-A770-4303C77B3367}" srcOrd="0" destOrd="0" presId="urn:microsoft.com/office/officeart/2008/layout/HorizontalMultiLevelHierarchy#1"/>
    <dgm:cxn modelId="{4F5BCB4D-0E8F-4729-93B6-552A6FCCF8D7}" type="presParOf" srcId="{A671FE3E-B6CD-49D1-B3D2-0607D19DD3D6}" destId="{35C6A865-4C2D-42BD-8BDE-5FE163845013}" srcOrd="1" destOrd="0" presId="urn:microsoft.com/office/officeart/2008/layout/HorizontalMultiLevelHierarchy#1"/>
    <dgm:cxn modelId="{714D6384-66FA-41C0-8928-0DA3BC2A85E2}" type="presParOf" srcId="{35C6A865-4C2D-42BD-8BDE-5FE163845013}" destId="{0D479A9C-98A8-4FBE-833B-16D12C3DF2E9}" srcOrd="0" destOrd="0" presId="urn:microsoft.com/office/officeart/2008/layout/HorizontalMultiLevelHierarchy#1"/>
    <dgm:cxn modelId="{2BA357A0-BCAF-477E-A208-6CB7CCE2404B}" type="presParOf" srcId="{0D479A9C-98A8-4FBE-833B-16D12C3DF2E9}" destId="{BE2DFD06-2C72-4F8A-9278-B2BB1F946DF5}" srcOrd="0" destOrd="0" presId="urn:microsoft.com/office/officeart/2008/layout/HorizontalMultiLevelHierarchy#1"/>
    <dgm:cxn modelId="{AD94118A-EE72-48C0-83F8-0D34B08CEB4D}" type="presParOf" srcId="{35C6A865-4C2D-42BD-8BDE-5FE163845013}" destId="{A23FB8EB-E6DD-4D14-881D-E239A2DAB678}" srcOrd="1" destOrd="0" presId="urn:microsoft.com/office/officeart/2008/layout/HorizontalMultiLevelHierarchy#1"/>
    <dgm:cxn modelId="{8B033B64-F1D9-48CE-ADA3-9F087C3D20E3}" type="presParOf" srcId="{A23FB8EB-E6DD-4D14-881D-E239A2DAB678}" destId="{2CE78E4C-C0F5-48B1-A355-182D79E5A014}" srcOrd="0" destOrd="0" presId="urn:microsoft.com/office/officeart/2008/layout/HorizontalMultiLevelHierarchy#1"/>
    <dgm:cxn modelId="{24C493C2-3815-4375-A4C2-9B178AF32EC7}" type="presParOf" srcId="{A23FB8EB-E6DD-4D14-881D-E239A2DAB678}" destId="{FD37B976-D715-4836-938F-62BE9B641AE1}" srcOrd="1" destOrd="0" presId="urn:microsoft.com/office/officeart/2008/layout/HorizontalMultiLevelHierarchy#1"/>
    <dgm:cxn modelId="{AF27E520-B10D-4274-AF48-AF7968B82DC4}" type="presParOf" srcId="{54EC2F35-7F58-42AE-A97F-DC1EFE83D7C2}" destId="{515AD327-B848-4579-8377-62F63E990036}" srcOrd="2" destOrd="0" presId="urn:microsoft.com/office/officeart/2008/layout/HorizontalMultiLevelHierarchy#1"/>
    <dgm:cxn modelId="{1A2A728A-0E0D-41E9-B698-84C9278343A7}" type="presParOf" srcId="{515AD327-B848-4579-8377-62F63E990036}" destId="{0705FC1F-3FEC-4D31-8E4B-D6D99FC39003}" srcOrd="0" destOrd="0" presId="urn:microsoft.com/office/officeart/2008/layout/HorizontalMultiLevelHierarchy#1"/>
    <dgm:cxn modelId="{8BAF5203-664D-4CA4-87CC-4B5E7923CEB5}" type="presParOf" srcId="{54EC2F35-7F58-42AE-A97F-DC1EFE83D7C2}" destId="{21DDD54E-AB7A-43D6-9FDD-CC44CC91116C}" srcOrd="3" destOrd="0" presId="urn:microsoft.com/office/officeart/2008/layout/HorizontalMultiLevelHierarchy#1"/>
    <dgm:cxn modelId="{5B861219-EB76-47A3-95EE-60BE0C31D1CD}" type="presParOf" srcId="{21DDD54E-AB7A-43D6-9FDD-CC44CC91116C}" destId="{B02DC3EC-13EA-4D65-9ADB-E9BFC0DCC33A}" srcOrd="0" destOrd="0" presId="urn:microsoft.com/office/officeart/2008/layout/HorizontalMultiLevelHierarchy#1"/>
    <dgm:cxn modelId="{FAC56AA2-D9BB-4CFD-B400-7B647283AF6F}" type="presParOf" srcId="{21DDD54E-AB7A-43D6-9FDD-CC44CC91116C}" destId="{B885B467-64E9-442D-AAB4-8BE14F448E60}" srcOrd="1" destOrd="0" presId="urn:microsoft.com/office/officeart/2008/layout/HorizontalMultiLevelHierarchy#1"/>
    <dgm:cxn modelId="{1031FF79-8CEC-49CD-B281-F3DFD3EFB5CE}" type="presParOf" srcId="{B885B467-64E9-442D-AAB4-8BE14F448E60}" destId="{389B0AD5-1772-43C0-A12B-2602320E5C19}" srcOrd="0" destOrd="0" presId="urn:microsoft.com/office/officeart/2008/layout/HorizontalMultiLevelHierarchy#1"/>
    <dgm:cxn modelId="{8572B15B-8D13-4748-A1F3-3DC455B4815C}" type="presParOf" srcId="{389B0AD5-1772-43C0-A12B-2602320E5C19}" destId="{10EE8432-924A-445D-A33E-42FFFB8FA26C}" srcOrd="0" destOrd="0" presId="urn:microsoft.com/office/officeart/2008/layout/HorizontalMultiLevelHierarchy#1"/>
    <dgm:cxn modelId="{06FAF0CB-7C72-4C40-B576-6E0EB43E71CA}" type="presParOf" srcId="{B885B467-64E9-442D-AAB4-8BE14F448E60}" destId="{37C4EC89-A832-4770-AEF4-74899C537139}" srcOrd="1" destOrd="0" presId="urn:microsoft.com/office/officeart/2008/layout/HorizontalMultiLevelHierarchy#1"/>
    <dgm:cxn modelId="{475B8567-4BB9-4DFB-9E59-EDCCAAAC44D7}" type="presParOf" srcId="{37C4EC89-A832-4770-AEF4-74899C537139}" destId="{2A38285F-8EC9-4693-B639-365E74435A43}" srcOrd="0" destOrd="0" presId="urn:microsoft.com/office/officeart/2008/layout/HorizontalMultiLevelHierarchy#1"/>
    <dgm:cxn modelId="{5DB2DE54-D3EF-440D-9F5A-44CD033DDF88}" type="presParOf" srcId="{37C4EC89-A832-4770-AEF4-74899C537139}" destId="{6013ABB8-4041-43DA-931E-57CEDE89C1CE}" srcOrd="1" destOrd="0" presId="urn:microsoft.com/office/officeart/2008/layout/HorizontalMultiLevelHierarchy#1"/>
    <dgm:cxn modelId="{BF1C3D7B-3347-4073-9475-63C45B817641}" type="presParOf" srcId="{54EC2F35-7F58-42AE-A97F-DC1EFE83D7C2}" destId="{50BAC5F0-0F51-470F-A19D-474C2AB6D6CE}" srcOrd="4" destOrd="0" presId="urn:microsoft.com/office/officeart/2008/layout/HorizontalMultiLevelHierarchy#1"/>
    <dgm:cxn modelId="{01A4E103-2B99-4C3E-A510-834A9B30EC59}" type="presParOf" srcId="{50BAC5F0-0F51-470F-A19D-474C2AB6D6CE}" destId="{002DD243-3DE1-45F8-97A3-5CED3841609C}" srcOrd="0" destOrd="0" presId="urn:microsoft.com/office/officeart/2008/layout/HorizontalMultiLevelHierarchy#1"/>
    <dgm:cxn modelId="{ED26E919-90C4-4123-804F-71166F0C7F8C}" type="presParOf" srcId="{54EC2F35-7F58-42AE-A97F-DC1EFE83D7C2}" destId="{7DA21F40-1C4C-4CAB-9C40-1278ECBC0A08}" srcOrd="5" destOrd="0" presId="urn:microsoft.com/office/officeart/2008/layout/HorizontalMultiLevelHierarchy#1"/>
    <dgm:cxn modelId="{C80F641D-C1C9-45CB-A5D4-8E7E7805A812}" type="presParOf" srcId="{7DA21F40-1C4C-4CAB-9C40-1278ECBC0A08}" destId="{FFB16DD0-71DF-447D-B67D-AAA0E1FED753}" srcOrd="0" destOrd="0" presId="urn:microsoft.com/office/officeart/2008/layout/HorizontalMultiLevelHierarchy#1"/>
    <dgm:cxn modelId="{B4D5B300-6508-4AF0-8589-8EFB1947771E}" type="presParOf" srcId="{7DA21F40-1C4C-4CAB-9C40-1278ECBC0A08}" destId="{903E3503-9638-47CA-A2FB-35B8C2DB9C03}" srcOrd="1" destOrd="0" presId="urn:microsoft.com/office/officeart/2008/layout/HorizontalMultiLevelHierarchy#1"/>
    <dgm:cxn modelId="{509856B3-B54D-4E21-BBA2-0DECBCC9AC56}" type="presParOf" srcId="{903E3503-9638-47CA-A2FB-35B8C2DB9C03}" destId="{4617F658-1CA9-487F-A4E7-97E80E450713}" srcOrd="0" destOrd="0" presId="urn:microsoft.com/office/officeart/2008/layout/HorizontalMultiLevelHierarchy#1"/>
    <dgm:cxn modelId="{91641E76-97CF-4B8C-9C52-5361B6DD73CD}" type="presParOf" srcId="{4617F658-1CA9-487F-A4E7-97E80E450713}" destId="{A581C0C2-AAAF-4C6C-B34C-35D4E1A92AEF}" srcOrd="0" destOrd="0" presId="urn:microsoft.com/office/officeart/2008/layout/HorizontalMultiLevelHierarchy#1"/>
    <dgm:cxn modelId="{2D1E3D06-8B9C-4EBA-AAA2-656B0BB32820}" type="presParOf" srcId="{903E3503-9638-47CA-A2FB-35B8C2DB9C03}" destId="{5822A789-835A-45F8-BA9C-11D8421CA6CB}" srcOrd="1" destOrd="0" presId="urn:microsoft.com/office/officeart/2008/layout/HorizontalMultiLevelHierarchy#1"/>
    <dgm:cxn modelId="{E97492F0-9498-42FE-B0DE-63A509B6A15F}" type="presParOf" srcId="{5822A789-835A-45F8-BA9C-11D8421CA6CB}" destId="{26381E3A-D1C6-4200-A52C-CD1D40A63576}" srcOrd="0" destOrd="0" presId="urn:microsoft.com/office/officeart/2008/layout/HorizontalMultiLevelHierarchy#1"/>
    <dgm:cxn modelId="{3793FA2A-5DE2-4BF7-925E-ABE17720B9F7}" type="presParOf" srcId="{5822A789-835A-45F8-BA9C-11D8421CA6CB}" destId="{EA74EED6-ECFC-4862-9DCB-3588FAF19D9A}" srcOrd="1" destOrd="0" presId="urn:microsoft.com/office/officeart/2008/layout/HorizontalMultiLevelHierarchy#1"/>
    <dgm:cxn modelId="{45E5697E-84D8-44DC-8DC5-21C1999D94CC}" type="presParOf" srcId="{54EC2F35-7F58-42AE-A97F-DC1EFE83D7C2}" destId="{5A6D45EA-3622-4FA7-AA57-1CAA7E3F18B6}" srcOrd="6" destOrd="0" presId="urn:microsoft.com/office/officeart/2008/layout/HorizontalMultiLevelHierarchy#1"/>
    <dgm:cxn modelId="{0E97CEB1-2293-4E9F-BF70-C48724FAD1C5}" type="presParOf" srcId="{5A6D45EA-3622-4FA7-AA57-1CAA7E3F18B6}" destId="{19C36060-E9F2-48B5-99E8-759A9C49A50B}" srcOrd="0" destOrd="0" presId="urn:microsoft.com/office/officeart/2008/layout/HorizontalMultiLevelHierarchy#1"/>
    <dgm:cxn modelId="{EF814653-D950-4CE2-9610-3A25407CF96A}" type="presParOf" srcId="{54EC2F35-7F58-42AE-A97F-DC1EFE83D7C2}" destId="{94DC7E4E-2CA2-4BD3-BF59-9FD09243B073}" srcOrd="7" destOrd="0" presId="urn:microsoft.com/office/officeart/2008/layout/HorizontalMultiLevelHierarchy#1"/>
    <dgm:cxn modelId="{F04EF2EB-6285-472E-BA2E-20218C296FB4}" type="presParOf" srcId="{94DC7E4E-2CA2-4BD3-BF59-9FD09243B073}" destId="{6A6FB9AA-1CD7-4C00-9560-D81A3F32032D}" srcOrd="0" destOrd="0" presId="urn:microsoft.com/office/officeart/2008/layout/HorizontalMultiLevelHierarchy#1"/>
    <dgm:cxn modelId="{22EA0899-43D2-4CFC-82DA-76C5C09FE04F}" type="presParOf" srcId="{94DC7E4E-2CA2-4BD3-BF59-9FD09243B073}" destId="{D139B389-0078-4BA5-810D-729250256918}" srcOrd="1" destOrd="0" presId="urn:microsoft.com/office/officeart/2008/layout/HorizontalMultiLevelHierarchy#1"/>
    <dgm:cxn modelId="{6F90D193-7EBA-49C4-A34B-2BDC5610410E}" type="presParOf" srcId="{D139B389-0078-4BA5-810D-729250256918}" destId="{CF08917E-0DFA-4733-80D8-3527452AEAE7}" srcOrd="0" destOrd="0" presId="urn:microsoft.com/office/officeart/2008/layout/HorizontalMultiLevelHierarchy#1"/>
    <dgm:cxn modelId="{E7E451E2-B983-4F54-AC8D-5F203A856C05}" type="presParOf" srcId="{CF08917E-0DFA-4733-80D8-3527452AEAE7}" destId="{0FA4F55E-751E-4C8E-A505-0129D70F195B}" srcOrd="0" destOrd="0" presId="urn:microsoft.com/office/officeart/2008/layout/HorizontalMultiLevelHierarchy#1"/>
    <dgm:cxn modelId="{BDB3C69B-0A7D-4B6F-AE1F-247FC3C39EE8}" type="presParOf" srcId="{D139B389-0078-4BA5-810D-729250256918}" destId="{C0656AAB-01B3-4B63-9492-5D7901F4A9A2}" srcOrd="1" destOrd="0" presId="urn:microsoft.com/office/officeart/2008/layout/HorizontalMultiLevelHierarchy#1"/>
    <dgm:cxn modelId="{66918C36-3509-4B38-AE45-B7B429AD8BE6}" type="presParOf" srcId="{C0656AAB-01B3-4B63-9492-5D7901F4A9A2}" destId="{77F8357E-615C-4159-9ECD-93F991EE2BBD}" srcOrd="0" destOrd="0" presId="urn:microsoft.com/office/officeart/2008/layout/HorizontalMultiLevelHierarchy#1"/>
    <dgm:cxn modelId="{9A165F4F-818F-44CD-AFA5-B4498BA44CB0}" type="presParOf" srcId="{C0656AAB-01B3-4B63-9492-5D7901F4A9A2}" destId="{014BA2D4-BC03-436B-AE92-CFF2289A9D9C}" srcOrd="1" destOrd="0" presId="urn:microsoft.com/office/officeart/2008/layout/HorizontalMultiLevel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013970" cy="3652248"/>
        <a:chOff x="0" y="0"/>
        <a:chExt cx="10013970" cy="3652248"/>
      </a:xfrm>
    </dsp:grpSpPr>
    <dsp:sp modelId="{463164A8-185C-40BC-A145-BC9A709A3067}">
      <dsp:nvSpPr>
        <dsp:cNvPr id="4" name="任意多边形 3"/>
        <dsp:cNvSpPr/>
      </dsp:nvSpPr>
      <dsp:spPr bwMode="white">
        <a:xfrm>
          <a:off x="2332401" y="522966"/>
          <a:ext cx="807531" cy="1272979"/>
        </a:xfrm>
        <a:custGeom>
          <a:avLst/>
          <a:gdLst/>
          <a:ahLst/>
          <a:cxnLst/>
          <a:pathLst>
            <a:path w="1272" h="2005">
              <a:moveTo>
                <a:pt x="1272" y="2005"/>
              </a:moveTo>
              <a:lnTo>
                <a:pt x="0" y="0"/>
              </a:lnTo>
            </a:path>
          </a:pathLst>
        </a:custGeom>
      </dsp:spPr>
      <dsp:style>
        <a:lnRef idx="2">
          <a:schemeClr val="accent5">
            <a:tint val="99000"/>
          </a:schemeClr>
        </a:lnRef>
        <a:fillRef idx="0">
          <a:schemeClr val="accent5">
            <a:tint val="99000"/>
          </a:schemeClr>
        </a:fillRef>
        <a:effectRef idx="0">
          <a:scrgbClr r="0" g="0" b="0"/>
        </a:effectRef>
        <a:fontRef idx="minor"/>
      </dsp:style>
      <dsp:txXfrm>
        <a:off x="2332401" y="522966"/>
        <a:ext cx="807531" cy="1272979"/>
      </dsp:txXfrm>
    </dsp:sp>
    <dsp:sp modelId="{0D479A9C-98A8-4FBE-833B-16D12C3DF2E9}">
      <dsp:nvSpPr>
        <dsp:cNvPr id="6" name="任意多边形 5"/>
        <dsp:cNvSpPr/>
      </dsp:nvSpPr>
      <dsp:spPr bwMode="white">
        <a:xfrm>
          <a:off x="4609400" y="522966"/>
          <a:ext cx="455400" cy="0"/>
        </a:xfrm>
        <a:custGeom>
          <a:avLst/>
          <a:gdLst/>
          <a:ahLst/>
          <a:cxnLst/>
          <a:pathLst>
            <a:path w="717">
              <a:moveTo>
                <a:pt x="0" y="0"/>
              </a:moveTo>
              <a:lnTo>
                <a:pt x="717" y="0"/>
              </a:lnTo>
            </a:path>
          </a:pathLst>
        </a:custGeom>
      </dsp:spPr>
      <dsp:style>
        <a:lnRef idx="2">
          <a:schemeClr val="accent5">
            <a:tint val="80000"/>
          </a:schemeClr>
        </a:lnRef>
        <a:fillRef idx="0">
          <a:schemeClr val="accent5">
            <a:tint val="80000"/>
          </a:schemeClr>
        </a:fillRef>
        <a:effectRef idx="0">
          <a:scrgbClr r="0" g="0" b="0"/>
        </a:effectRef>
        <a:fontRef idx="minor"/>
      </dsp:style>
      <dsp:txXfrm>
        <a:off x="4609400" y="522966"/>
        <a:ext cx="455400" cy="0"/>
      </dsp:txXfrm>
    </dsp:sp>
    <dsp:sp modelId="{515AD327-B848-4579-8377-62F63E990036}">
      <dsp:nvSpPr>
        <dsp:cNvPr id="8" name="任意多边形 7"/>
        <dsp:cNvSpPr/>
      </dsp:nvSpPr>
      <dsp:spPr bwMode="white">
        <a:xfrm>
          <a:off x="2332401" y="1390724"/>
          <a:ext cx="807531" cy="405220"/>
        </a:xfrm>
        <a:custGeom>
          <a:avLst/>
          <a:gdLst/>
          <a:ahLst/>
          <a:cxnLst/>
          <a:pathLst>
            <a:path w="1272" h="638">
              <a:moveTo>
                <a:pt x="1272" y="638"/>
              </a:moveTo>
              <a:lnTo>
                <a:pt x="0" y="0"/>
              </a:lnTo>
            </a:path>
          </a:pathLst>
        </a:custGeom>
      </dsp:spPr>
      <dsp:style>
        <a:lnRef idx="2">
          <a:schemeClr val="accent5">
            <a:tint val="99000"/>
          </a:schemeClr>
        </a:lnRef>
        <a:fillRef idx="0">
          <a:schemeClr val="accent5">
            <a:tint val="99000"/>
          </a:schemeClr>
        </a:fillRef>
        <a:effectRef idx="0">
          <a:scrgbClr r="0" g="0" b="0"/>
        </a:effectRef>
        <a:fontRef idx="minor"/>
      </dsp:style>
      <dsp:txXfrm>
        <a:off x="2332401" y="1390724"/>
        <a:ext cx="807531" cy="405220"/>
      </dsp:txXfrm>
    </dsp:sp>
    <dsp:sp modelId="{389B0AD5-1772-43C0-A12B-2602320E5C19}">
      <dsp:nvSpPr>
        <dsp:cNvPr id="10" name="任意多边形 9"/>
        <dsp:cNvSpPr/>
      </dsp:nvSpPr>
      <dsp:spPr bwMode="white">
        <a:xfrm>
          <a:off x="4609400" y="1380860"/>
          <a:ext cx="442307" cy="9865"/>
        </a:xfrm>
        <a:custGeom>
          <a:avLst/>
          <a:gdLst/>
          <a:ahLst/>
          <a:cxnLst/>
          <a:pathLst>
            <a:path w="697" h="16">
              <a:moveTo>
                <a:pt x="0" y="16"/>
              </a:moveTo>
              <a:lnTo>
                <a:pt x="348" y="16"/>
              </a:lnTo>
              <a:lnTo>
                <a:pt x="348" y="0"/>
              </a:lnTo>
              <a:lnTo>
                <a:pt x="697" y="0"/>
              </a:lnTo>
            </a:path>
          </a:pathLst>
        </a:custGeom>
      </dsp:spPr>
      <dsp:style>
        <a:lnRef idx="2">
          <a:schemeClr val="accent5">
            <a:tint val="80000"/>
          </a:schemeClr>
        </a:lnRef>
        <a:fillRef idx="0">
          <a:schemeClr val="accent5">
            <a:tint val="80000"/>
          </a:schemeClr>
        </a:fillRef>
        <a:effectRef idx="0">
          <a:scrgbClr r="0" g="0" b="0"/>
        </a:effectRef>
        <a:fontRef idx="minor"/>
      </dsp:style>
      <dsp:txXfrm>
        <a:off x="4609400" y="1380860"/>
        <a:ext cx="442307" cy="9865"/>
      </dsp:txXfrm>
    </dsp:sp>
    <dsp:sp modelId="{50BAC5F0-0F51-470F-A19D-474C2AB6D6CE}">
      <dsp:nvSpPr>
        <dsp:cNvPr id="12" name="任意多边形 11"/>
        <dsp:cNvSpPr/>
      </dsp:nvSpPr>
      <dsp:spPr bwMode="white">
        <a:xfrm>
          <a:off x="2332401" y="1795944"/>
          <a:ext cx="807531" cy="462539"/>
        </a:xfrm>
        <a:custGeom>
          <a:avLst/>
          <a:gdLst/>
          <a:ahLst/>
          <a:cxnLst/>
          <a:pathLst>
            <a:path w="1272" h="728">
              <a:moveTo>
                <a:pt x="1272" y="0"/>
              </a:moveTo>
              <a:lnTo>
                <a:pt x="0" y="728"/>
              </a:lnTo>
            </a:path>
          </a:pathLst>
        </a:custGeom>
      </dsp:spPr>
      <dsp:style>
        <a:lnRef idx="2">
          <a:schemeClr val="accent5">
            <a:tint val="99000"/>
          </a:schemeClr>
        </a:lnRef>
        <a:fillRef idx="0">
          <a:schemeClr val="accent5">
            <a:tint val="99000"/>
          </a:schemeClr>
        </a:fillRef>
        <a:effectRef idx="0">
          <a:scrgbClr r="0" g="0" b="0"/>
        </a:effectRef>
        <a:fontRef idx="minor"/>
      </dsp:style>
      <dsp:txXfrm>
        <a:off x="2332401" y="1795944"/>
        <a:ext cx="807531" cy="462539"/>
      </dsp:txXfrm>
    </dsp:sp>
    <dsp:sp modelId="{4617F658-1CA9-487F-A4E7-97E80E450713}">
      <dsp:nvSpPr>
        <dsp:cNvPr id="14" name="任意多边形 13"/>
        <dsp:cNvSpPr/>
      </dsp:nvSpPr>
      <dsp:spPr bwMode="white">
        <a:xfrm>
          <a:off x="4609400" y="2258483"/>
          <a:ext cx="478238" cy="31337"/>
        </a:xfrm>
        <a:custGeom>
          <a:avLst/>
          <a:gdLst/>
          <a:ahLst/>
          <a:cxnLst/>
          <a:pathLst>
            <a:path w="753" h="49">
              <a:moveTo>
                <a:pt x="0" y="0"/>
              </a:moveTo>
              <a:lnTo>
                <a:pt x="377" y="0"/>
              </a:lnTo>
              <a:lnTo>
                <a:pt x="377" y="49"/>
              </a:lnTo>
              <a:lnTo>
                <a:pt x="753" y="49"/>
              </a:lnTo>
            </a:path>
          </a:pathLst>
        </a:custGeom>
      </dsp:spPr>
      <dsp:style>
        <a:lnRef idx="2">
          <a:schemeClr val="accent5">
            <a:tint val="80000"/>
          </a:schemeClr>
        </a:lnRef>
        <a:fillRef idx="0">
          <a:schemeClr val="accent5">
            <a:tint val="80000"/>
          </a:schemeClr>
        </a:fillRef>
        <a:effectRef idx="0">
          <a:scrgbClr r="0" g="0" b="0"/>
        </a:effectRef>
        <a:fontRef idx="minor"/>
      </dsp:style>
      <dsp:txXfrm>
        <a:off x="4609400" y="2258483"/>
        <a:ext cx="478238" cy="31337"/>
      </dsp:txXfrm>
    </dsp:sp>
    <dsp:sp modelId="{5A6D45EA-3622-4FA7-AA57-1CAA7E3F18B6}">
      <dsp:nvSpPr>
        <dsp:cNvPr id="16" name="任意多边形 15"/>
        <dsp:cNvSpPr/>
      </dsp:nvSpPr>
      <dsp:spPr bwMode="white">
        <a:xfrm>
          <a:off x="2332401" y="1795944"/>
          <a:ext cx="807531" cy="1330297"/>
        </a:xfrm>
        <a:custGeom>
          <a:avLst/>
          <a:gdLst/>
          <a:ahLst/>
          <a:cxnLst/>
          <a:pathLst>
            <a:path w="1272" h="2095">
              <a:moveTo>
                <a:pt x="1272" y="0"/>
              </a:moveTo>
              <a:lnTo>
                <a:pt x="0" y="2095"/>
              </a:lnTo>
            </a:path>
          </a:pathLst>
        </a:custGeom>
      </dsp:spPr>
      <dsp:style>
        <a:lnRef idx="2">
          <a:schemeClr val="accent5">
            <a:tint val="99000"/>
          </a:schemeClr>
        </a:lnRef>
        <a:fillRef idx="0">
          <a:schemeClr val="accent5">
            <a:tint val="99000"/>
          </a:schemeClr>
        </a:fillRef>
        <a:effectRef idx="0">
          <a:scrgbClr r="0" g="0" b="0"/>
        </a:effectRef>
        <a:fontRef idx="minor"/>
      </dsp:style>
      <dsp:txXfrm>
        <a:off x="2332401" y="1795944"/>
        <a:ext cx="807531" cy="1330297"/>
      </dsp:txXfrm>
    </dsp:sp>
    <dsp:sp modelId="{CF08917E-0DFA-4733-80D8-3527452AEAE7}">
      <dsp:nvSpPr>
        <dsp:cNvPr id="18" name="任意多边形 17"/>
        <dsp:cNvSpPr/>
      </dsp:nvSpPr>
      <dsp:spPr bwMode="white">
        <a:xfrm>
          <a:off x="4609400" y="3126242"/>
          <a:ext cx="482974" cy="24630"/>
        </a:xfrm>
        <a:custGeom>
          <a:avLst/>
          <a:gdLst/>
          <a:ahLst/>
          <a:cxnLst/>
          <a:pathLst>
            <a:path w="761" h="39">
              <a:moveTo>
                <a:pt x="0" y="0"/>
              </a:moveTo>
              <a:lnTo>
                <a:pt x="380" y="0"/>
              </a:lnTo>
              <a:lnTo>
                <a:pt x="380" y="39"/>
              </a:lnTo>
              <a:lnTo>
                <a:pt x="761" y="39"/>
              </a:lnTo>
            </a:path>
          </a:pathLst>
        </a:custGeom>
      </dsp:spPr>
      <dsp:style>
        <a:lnRef idx="2">
          <a:schemeClr val="accent5">
            <a:tint val="80000"/>
          </a:schemeClr>
        </a:lnRef>
        <a:fillRef idx="0">
          <a:schemeClr val="accent5">
            <a:tint val="80000"/>
          </a:schemeClr>
        </a:fillRef>
        <a:effectRef idx="0">
          <a:scrgbClr r="0" g="0" b="0"/>
        </a:effectRef>
        <a:fontRef idx="minor"/>
      </dsp:style>
      <dsp:txXfrm>
        <a:off x="4609400" y="3126242"/>
        <a:ext cx="482974" cy="24630"/>
      </dsp:txXfrm>
    </dsp:sp>
    <dsp:sp modelId="{55CDD40E-8335-4C34-8F15-7E90BFD810C4}">
      <dsp:nvSpPr>
        <dsp:cNvPr id="3" name="矩形 2"/>
        <dsp:cNvSpPr/>
      </dsp:nvSpPr>
      <dsp:spPr bwMode="white">
        <a:xfrm rot="21600000">
          <a:off x="1359609" y="300501"/>
          <a:ext cx="569761" cy="2990886"/>
        </a:xfrm>
        <a:prstGeom prst="rect">
          <a:avLst/>
        </a:prstGeom>
      </dsp:spPr>
      <dsp:style>
        <a:lnRef idx="2">
          <a:schemeClr val="lt1"/>
        </a:lnRef>
        <a:fillRef idx="1">
          <a:schemeClr val="accent5">
            <a:shade val="80000"/>
          </a:schemeClr>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b="1" dirty="0" smtClean="0">
              <a:solidFill>
                <a:schemeClr val="tx1">
                  <a:lumMod val="50000"/>
                </a:schemeClr>
              </a:solidFill>
              <a:effectLst>
                <a:outerShdw blurRad="38100" dist="38100" dir="2700000" algn="tl">
                  <a:srgbClr val="000000">
                    <a:alpha val="43137"/>
                  </a:srgbClr>
                </a:outerShdw>
              </a:effectLst>
            </a:rPr>
            <a:t>晚清社会转型</a:t>
          </a:r>
          <a:endParaRPr lang="zh-CN" altLang="en-US" sz="3200" b="1" dirty="0">
            <a:solidFill>
              <a:schemeClr val="tx1">
                <a:lumMod val="50000"/>
              </a:schemeClr>
            </a:solidFill>
            <a:effectLst>
              <a:outerShdw blurRad="38100" dist="38100" dir="2700000" algn="tl">
                <a:srgbClr val="000000">
                  <a:alpha val="43137"/>
                </a:srgbClr>
              </a:outerShdw>
            </a:effectLst>
          </a:endParaRPr>
        </a:p>
      </dsp:txBody>
      <dsp:txXfrm rot="21600000">
        <a:off x="1359609" y="300501"/>
        <a:ext cx="569761" cy="2990886"/>
      </dsp:txXfrm>
    </dsp:sp>
    <dsp:sp modelId="{0E5A5978-F723-4F68-A770-4303C77B3367}">
      <dsp:nvSpPr>
        <dsp:cNvPr id="5" name="矩形 4"/>
        <dsp:cNvSpPr/>
      </dsp:nvSpPr>
      <dsp:spPr bwMode="white">
        <a:xfrm>
          <a:off x="2332401" y="175862"/>
          <a:ext cx="2276999" cy="694207"/>
        </a:xfrm>
        <a:prstGeom prst="rect">
          <a:avLst/>
        </a:prstGeom>
      </dsp:spPr>
      <dsp:style>
        <a:lnRef idx="2">
          <a:schemeClr val="lt1"/>
        </a:lnRef>
        <a:fillRef idx="1">
          <a:schemeClr val="accent5">
            <a:tint val="99000"/>
            <a:hueOff val="0"/>
            <a:satOff val="0"/>
            <a:lumOff val="0"/>
            <a:alpha val="100000"/>
          </a:schemeClr>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solidFill>
                <a:schemeClr val="tx1">
                  <a:lumMod val="50000"/>
                </a:schemeClr>
              </a:solidFill>
            </a:rPr>
            <a:t>政治</a:t>
          </a:r>
          <a:endParaRPr lang="zh-CN" altLang="en-US" b="1" dirty="0">
            <a:solidFill>
              <a:schemeClr val="tx1">
                <a:lumMod val="50000"/>
              </a:schemeClr>
            </a:solidFill>
          </a:endParaRPr>
        </a:p>
      </dsp:txBody>
      <dsp:txXfrm>
        <a:off x="2332401" y="175862"/>
        <a:ext cx="2276999" cy="694207"/>
      </dsp:txXfrm>
    </dsp:sp>
    <dsp:sp modelId="{2CE78E4C-C0F5-48B1-A355-182D79E5A014}">
      <dsp:nvSpPr>
        <dsp:cNvPr id="7" name="矩形 6"/>
        <dsp:cNvSpPr/>
      </dsp:nvSpPr>
      <dsp:spPr bwMode="white">
        <a:xfrm>
          <a:off x="5064800" y="175862"/>
          <a:ext cx="3800971" cy="694207"/>
        </a:xfrm>
        <a:prstGeom prst="rect">
          <a:avLst/>
        </a:prstGeom>
      </dsp:spPr>
      <dsp:style>
        <a:lnRef idx="2">
          <a:schemeClr val="lt1"/>
        </a:lnRef>
        <a:fillRef idx="1">
          <a:schemeClr val="accent5">
            <a:tint val="80000"/>
            <a:hueOff val="0"/>
            <a:satOff val="0"/>
            <a:lumOff val="0"/>
            <a:alpha val="100000"/>
          </a:schemeClr>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solidFill>
                <a:schemeClr val="tx1">
                  <a:lumMod val="50000"/>
                </a:schemeClr>
              </a:solidFill>
            </a:rPr>
            <a:t>专制社会向民主政治过渡</a:t>
          </a:r>
          <a:endParaRPr lang="zh-CN" altLang="en-US" b="1" dirty="0">
            <a:solidFill>
              <a:schemeClr val="tx1">
                <a:lumMod val="50000"/>
              </a:schemeClr>
            </a:solidFill>
          </a:endParaRPr>
        </a:p>
      </dsp:txBody>
      <dsp:txXfrm>
        <a:off x="5064800" y="175862"/>
        <a:ext cx="3800971" cy="694207"/>
      </dsp:txXfrm>
    </dsp:sp>
    <dsp:sp modelId="{B02DC3EC-13EA-4D65-9ADB-E9BFC0DCC33A}">
      <dsp:nvSpPr>
        <dsp:cNvPr id="9" name="矩形 8"/>
        <dsp:cNvSpPr/>
      </dsp:nvSpPr>
      <dsp:spPr bwMode="white">
        <a:xfrm>
          <a:off x="2332401" y="1043621"/>
          <a:ext cx="2276999" cy="694207"/>
        </a:xfrm>
        <a:prstGeom prst="rect">
          <a:avLst/>
        </a:prstGeom>
      </dsp:spPr>
      <dsp:style>
        <a:lnRef idx="2">
          <a:schemeClr val="lt1"/>
        </a:lnRef>
        <a:fillRef idx="1">
          <a:schemeClr val="accent5">
            <a:tint val="99000"/>
            <a:hueOff val="0"/>
            <a:satOff val="0"/>
            <a:lumOff val="0"/>
            <a:alpha val="100000"/>
          </a:schemeClr>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solidFill>
                <a:schemeClr val="tx1">
                  <a:lumMod val="50000"/>
                </a:schemeClr>
              </a:solidFill>
            </a:rPr>
            <a:t>经济</a:t>
          </a:r>
          <a:endParaRPr lang="zh-CN" altLang="en-US" b="1" dirty="0">
            <a:solidFill>
              <a:schemeClr val="tx1">
                <a:lumMod val="50000"/>
              </a:schemeClr>
            </a:solidFill>
          </a:endParaRPr>
        </a:p>
      </dsp:txBody>
      <dsp:txXfrm>
        <a:off x="2332401" y="1043621"/>
        <a:ext cx="2276999" cy="694207"/>
      </dsp:txXfrm>
    </dsp:sp>
    <dsp:sp modelId="{2A38285F-8EC9-4693-B639-365E74435A43}">
      <dsp:nvSpPr>
        <dsp:cNvPr id="11" name="矩形 10"/>
        <dsp:cNvSpPr/>
      </dsp:nvSpPr>
      <dsp:spPr bwMode="white">
        <a:xfrm>
          <a:off x="5051707" y="1033756"/>
          <a:ext cx="3801244" cy="694207"/>
        </a:xfrm>
        <a:prstGeom prst="rect">
          <a:avLst/>
        </a:prstGeom>
      </dsp:spPr>
      <dsp:style>
        <a:lnRef idx="2">
          <a:schemeClr val="lt1"/>
        </a:lnRef>
        <a:fillRef idx="1">
          <a:schemeClr val="accent5">
            <a:tint val="80000"/>
            <a:hueOff val="0"/>
            <a:satOff val="0"/>
            <a:lumOff val="0"/>
            <a:alpha val="100000"/>
          </a:schemeClr>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solidFill>
                <a:schemeClr val="tx1">
                  <a:lumMod val="50000"/>
                </a:schemeClr>
              </a:solidFill>
            </a:rPr>
            <a:t>农业社会向工业社会过渡</a:t>
          </a:r>
          <a:endParaRPr lang="zh-CN" altLang="en-US" b="1" dirty="0">
            <a:solidFill>
              <a:schemeClr val="tx1">
                <a:lumMod val="50000"/>
              </a:schemeClr>
            </a:solidFill>
          </a:endParaRPr>
        </a:p>
      </dsp:txBody>
      <dsp:txXfrm>
        <a:off x="5051707" y="1033756"/>
        <a:ext cx="3801244" cy="694207"/>
      </dsp:txXfrm>
    </dsp:sp>
    <dsp:sp modelId="{FFB16DD0-71DF-447D-B67D-AAA0E1FED753}">
      <dsp:nvSpPr>
        <dsp:cNvPr id="13" name="矩形 12"/>
        <dsp:cNvSpPr/>
      </dsp:nvSpPr>
      <dsp:spPr bwMode="white">
        <a:xfrm>
          <a:off x="2332401" y="1911380"/>
          <a:ext cx="2276999" cy="694207"/>
        </a:xfrm>
        <a:prstGeom prst="rect">
          <a:avLst/>
        </a:prstGeom>
      </dsp:spPr>
      <dsp:style>
        <a:lnRef idx="2">
          <a:schemeClr val="lt1"/>
        </a:lnRef>
        <a:fillRef idx="1">
          <a:schemeClr val="accent5">
            <a:tint val="99000"/>
            <a:hueOff val="0"/>
            <a:satOff val="0"/>
            <a:lumOff val="0"/>
            <a:alpha val="100000"/>
          </a:schemeClr>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solidFill>
                <a:schemeClr val="tx1">
                  <a:lumMod val="50000"/>
                </a:schemeClr>
              </a:solidFill>
            </a:rPr>
            <a:t>文化</a:t>
          </a:r>
          <a:endParaRPr lang="zh-CN" altLang="en-US" b="1" dirty="0">
            <a:solidFill>
              <a:schemeClr val="tx1">
                <a:lumMod val="50000"/>
              </a:schemeClr>
            </a:solidFill>
          </a:endParaRPr>
        </a:p>
      </dsp:txBody>
      <dsp:txXfrm>
        <a:off x="2332401" y="1911380"/>
        <a:ext cx="2276999" cy="694207"/>
      </dsp:txXfrm>
    </dsp:sp>
    <dsp:sp modelId="{26381E3A-D1C6-4200-A52C-CD1D40A63576}">
      <dsp:nvSpPr>
        <dsp:cNvPr id="15" name="矩形 14"/>
        <dsp:cNvSpPr/>
      </dsp:nvSpPr>
      <dsp:spPr bwMode="white">
        <a:xfrm>
          <a:off x="5087638" y="1942716"/>
          <a:ext cx="3768342" cy="694207"/>
        </a:xfrm>
        <a:prstGeom prst="rect">
          <a:avLst/>
        </a:prstGeom>
      </dsp:spPr>
      <dsp:style>
        <a:lnRef idx="2">
          <a:schemeClr val="lt1"/>
        </a:lnRef>
        <a:fillRef idx="1">
          <a:schemeClr val="accent5">
            <a:tint val="80000"/>
            <a:hueOff val="0"/>
            <a:satOff val="0"/>
            <a:lumOff val="0"/>
            <a:alpha val="100000"/>
          </a:schemeClr>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solidFill>
                <a:schemeClr val="tx1">
                  <a:lumMod val="50000"/>
                </a:schemeClr>
              </a:solidFill>
            </a:rPr>
            <a:t>思想专制向自由开放过渡</a:t>
          </a:r>
          <a:endParaRPr lang="zh-CN" altLang="en-US" b="1" dirty="0">
            <a:solidFill>
              <a:schemeClr val="tx1">
                <a:lumMod val="50000"/>
              </a:schemeClr>
            </a:solidFill>
          </a:endParaRPr>
        </a:p>
      </dsp:txBody>
      <dsp:txXfrm>
        <a:off x="5087638" y="1942716"/>
        <a:ext cx="3768342" cy="694207"/>
      </dsp:txXfrm>
    </dsp:sp>
    <dsp:sp modelId="{6A6FB9AA-1CD7-4C00-9560-D81A3F32032D}">
      <dsp:nvSpPr>
        <dsp:cNvPr id="17" name="矩形 16"/>
        <dsp:cNvSpPr/>
      </dsp:nvSpPr>
      <dsp:spPr bwMode="white">
        <a:xfrm>
          <a:off x="2332401" y="2779138"/>
          <a:ext cx="2276999" cy="694207"/>
        </a:xfrm>
        <a:prstGeom prst="rect">
          <a:avLst/>
        </a:prstGeom>
      </dsp:spPr>
      <dsp:style>
        <a:lnRef idx="2">
          <a:schemeClr val="lt1"/>
        </a:lnRef>
        <a:fillRef idx="1">
          <a:schemeClr val="accent5">
            <a:tint val="99000"/>
            <a:hueOff val="0"/>
            <a:satOff val="0"/>
            <a:lumOff val="0"/>
            <a:alpha val="100000"/>
          </a:schemeClr>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solidFill>
                <a:schemeClr val="tx1">
                  <a:lumMod val="50000"/>
                </a:schemeClr>
              </a:solidFill>
            </a:rPr>
            <a:t>社会</a:t>
          </a:r>
          <a:endParaRPr lang="zh-CN" altLang="en-US" b="1" dirty="0">
            <a:solidFill>
              <a:schemeClr val="tx1">
                <a:lumMod val="50000"/>
              </a:schemeClr>
            </a:solidFill>
          </a:endParaRPr>
        </a:p>
      </dsp:txBody>
      <dsp:txXfrm>
        <a:off x="2332401" y="2779138"/>
        <a:ext cx="2276999" cy="694207"/>
      </dsp:txXfrm>
    </dsp:sp>
    <dsp:sp modelId="{77F8357E-615C-4159-9ECD-93F991EE2BBD}">
      <dsp:nvSpPr>
        <dsp:cNvPr id="19" name="矩形 18"/>
        <dsp:cNvSpPr/>
      </dsp:nvSpPr>
      <dsp:spPr bwMode="white">
        <a:xfrm>
          <a:off x="5092374" y="2803769"/>
          <a:ext cx="3835285" cy="694207"/>
        </a:xfrm>
        <a:prstGeom prst="rect">
          <a:avLst/>
        </a:prstGeom>
      </dsp:spPr>
      <dsp:style>
        <a:lnRef idx="2">
          <a:schemeClr val="lt1"/>
        </a:lnRef>
        <a:fillRef idx="1">
          <a:schemeClr val="accent5">
            <a:tint val="80000"/>
            <a:hueOff val="0"/>
            <a:satOff val="0"/>
            <a:lumOff val="0"/>
            <a:alpha val="100000"/>
          </a:schemeClr>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solidFill>
                <a:schemeClr val="tx1">
                  <a:lumMod val="50000"/>
                </a:schemeClr>
              </a:solidFill>
            </a:rPr>
            <a:t>封闭社会向开放社会过渡</a:t>
          </a:r>
          <a:endParaRPr lang="zh-CN" altLang="en-US" b="1" dirty="0">
            <a:solidFill>
              <a:schemeClr val="tx1">
                <a:lumMod val="50000"/>
              </a:schemeClr>
            </a:solidFill>
          </a:endParaRPr>
        </a:p>
      </dsp:txBody>
      <dsp:txXfrm>
        <a:off x="5092374" y="2803769"/>
        <a:ext cx="3835285" cy="69420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D44520-CF02-4AD6-B836-5449340258F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EC09D9-77C6-42F7-80F4-618DD3CC11FC}"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02167" y="1905001"/>
            <a:ext cx="5579957" cy="419417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9877" y="1905001"/>
            <a:ext cx="5579957" cy="419417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6"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6" y="2665379"/>
            <a:ext cx="4873575"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8" name="页脚占位符 7"/>
          <p:cNvSpPr>
            <a:spLocks noGrp="1"/>
          </p:cNvSpPr>
          <p:nvPr>
            <p:ph type="ftr" sz="quarter" idx="11"/>
          </p:nvPr>
        </p:nvSpPr>
        <p:spPr/>
        <p:txBody>
          <a:bodyPr/>
          <a:lstStyle/>
          <a:p>
            <a:pPr lvl="0" eaLnBrk="1" fontAlgn="base" hangingPunct="1"/>
            <a:endParaRPr lang="zh-CN" altLang="en-US" strike="noStrike" noProof="1"/>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4" name="页脚占位符 3"/>
          <p:cNvSpPr>
            <a:spLocks noGrp="1"/>
          </p:cNvSpPr>
          <p:nvPr>
            <p:ph type="ftr" sz="quarter" idx="11"/>
          </p:nvPr>
        </p:nvSpPr>
        <p:spPr/>
        <p:txBody>
          <a:bodyPr/>
          <a:lstStyle/>
          <a:p>
            <a:pPr lvl="0" eaLnBrk="1" fontAlgn="base" hangingPunct="1"/>
            <a:endParaRPr lang="zh-CN" altLang="en-US" strike="noStrike" noProof="1"/>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p:txBody>
          <a:bodyPr/>
          <a:lstStyle/>
          <a:p>
            <a:pPr lvl="0" eaLnBrk="1" fontAlgn="base" hangingPunct="1"/>
            <a:endParaRPr lang="zh-CN" altLang="en-US" strike="noStrike" noProof="1"/>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0"/>
            <a:ext cx="6172200"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7" y="609601"/>
            <a:ext cx="2846917" cy="548957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02167" y="609601"/>
            <a:ext cx="8375712" cy="548957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image" Target="../media/image1.jpeg"/><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alphaModFix amt="10000"/>
            <a:lum/>
          </a:blip>
          <a:srcRect/>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alphaModFix amt="10000"/>
            <a:lum/>
          </a:blip>
          <a:srcRect/>
          <a:stretch>
            <a:fillRect l="-5000" r="-5000"/>
          </a:stretch>
        </a:blipFill>
        <a:effectLst/>
      </p:bgPr>
    </p:bg>
    <p:spTree>
      <p:nvGrpSpPr>
        <p:cNvPr id="1" name=""/>
        <p:cNvGrpSpPr/>
        <p:nvPr/>
      </p:nvGrpSpPr>
      <p:grpSpPr>
        <a:xfrm>
          <a:off x="0" y="0"/>
          <a:ext cx="0" cy="0"/>
          <a:chOff x="0" y="0"/>
          <a:chExt cx="0" cy="0"/>
        </a:xfrm>
      </p:grpSpPr>
      <p:sp>
        <p:nvSpPr>
          <p:cNvPr id="1026" name="标题 79873"/>
          <p:cNvSpPr>
            <a:spLocks noGrp="1" noRot="1"/>
          </p:cNvSpPr>
          <p:nvPr>
            <p:ph type="title"/>
          </p:nvPr>
        </p:nvSpPr>
        <p:spPr>
          <a:xfrm>
            <a:off x="402167" y="609600"/>
            <a:ext cx="11387667" cy="1143000"/>
          </a:xfrm>
          <a:prstGeom prst="rect">
            <a:avLst/>
          </a:prstGeom>
          <a:noFill/>
          <a:ln w="9525">
            <a:noFill/>
          </a:ln>
        </p:spPr>
        <p:txBody>
          <a:bodyPr anchor="ctr"/>
          <a:lstStyle/>
          <a:p>
            <a:pPr lvl="0" indent="0"/>
            <a:r>
              <a:rPr lang="zh-CN" altLang="en-US" dirty="0"/>
              <a:t>单击此处编辑母版标题样式</a:t>
            </a:r>
            <a:endParaRPr lang="zh-CN" altLang="en-US" dirty="0"/>
          </a:p>
        </p:txBody>
      </p:sp>
      <p:sp>
        <p:nvSpPr>
          <p:cNvPr id="1027" name="文本占位符 79874"/>
          <p:cNvSpPr>
            <a:spLocks noGrp="1" noRot="1"/>
          </p:cNvSpPr>
          <p:nvPr>
            <p:ph type="body"/>
          </p:nvPr>
        </p:nvSpPr>
        <p:spPr>
          <a:xfrm>
            <a:off x="402167" y="1905001"/>
            <a:ext cx="11387667" cy="4194175"/>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79876" name="日期占位符 79875"/>
          <p:cNvSpPr>
            <a:spLocks noGrp="1"/>
          </p:cNvSpPr>
          <p:nvPr>
            <p:ph type="dt" sz="half" idx="2"/>
          </p:nvPr>
        </p:nvSpPr>
        <p:spPr>
          <a:xfrm>
            <a:off x="402167" y="6245225"/>
            <a:ext cx="3052233" cy="476251"/>
          </a:xfrm>
          <a:prstGeom prst="rect">
            <a:avLst/>
          </a:prstGeom>
          <a:noFill/>
          <a:ln w="9525">
            <a:noFill/>
            <a:miter/>
          </a:ln>
        </p:spPr>
        <p:txBody>
          <a:bodyPr/>
          <a:lstStyle>
            <a:lvl1pPr>
              <a:defRPr sz="1865">
                <a:latin typeface="Arial" panose="020B0604020202020204" pitchFamily="34" charset="0"/>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79877" name="页脚占位符 79876"/>
          <p:cNvSpPr>
            <a:spLocks noGrp="1"/>
          </p:cNvSpPr>
          <p:nvPr>
            <p:ph type="ftr" sz="quarter" idx="3"/>
          </p:nvPr>
        </p:nvSpPr>
        <p:spPr>
          <a:xfrm>
            <a:off x="4165600" y="6245225"/>
            <a:ext cx="3860800" cy="476251"/>
          </a:xfrm>
          <a:prstGeom prst="rect">
            <a:avLst/>
          </a:prstGeom>
          <a:noFill/>
          <a:ln w="9525">
            <a:noFill/>
            <a:miter/>
          </a:ln>
        </p:spPr>
        <p:txBody>
          <a:bodyPr/>
          <a:lstStyle>
            <a:lvl1pPr algn="ctr">
              <a:defRPr sz="1865">
                <a:latin typeface="Arial" panose="020B0604020202020204" pitchFamily="34" charset="0"/>
              </a:defRPr>
            </a:lvl1pPr>
          </a:lstStyle>
          <a:p>
            <a:pPr lvl="0" eaLnBrk="1" fontAlgn="base" hangingPunct="1"/>
            <a:endParaRPr lang="zh-CN" altLang="en-US" strike="noStrike" noProof="1"/>
          </a:p>
        </p:txBody>
      </p:sp>
      <p:sp>
        <p:nvSpPr>
          <p:cNvPr id="79878" name="灯片编号占位符 79877"/>
          <p:cNvSpPr>
            <a:spLocks noGrp="1"/>
          </p:cNvSpPr>
          <p:nvPr>
            <p:ph type="sldNum" sz="quarter" idx="4"/>
          </p:nvPr>
        </p:nvSpPr>
        <p:spPr>
          <a:xfrm>
            <a:off x="8737601" y="6245225"/>
            <a:ext cx="3052233" cy="476251"/>
          </a:xfrm>
          <a:prstGeom prst="rect">
            <a:avLst/>
          </a:prstGeom>
          <a:noFill/>
          <a:ln w="9525">
            <a:noFill/>
            <a:miter/>
          </a:ln>
        </p:spPr>
        <p:txBody>
          <a:bodyPr/>
          <a:lstStyle>
            <a:lvl1pPr algn="r">
              <a:defRPr sz="1865">
                <a:latin typeface="Arial" panose="020B0604020202020204" pitchFamily="34" charset="0"/>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marL="0" lvl="0" indent="0" algn="ctr" defTabSz="1219200" eaLnBrk="1" fontAlgn="base" latinLnBrk="0" hangingPunct="1">
        <a:lnSpc>
          <a:spcPct val="100000"/>
        </a:lnSpc>
        <a:spcBef>
          <a:spcPct val="0"/>
        </a:spcBef>
        <a:spcAft>
          <a:spcPct val="0"/>
        </a:spcAft>
        <a:buClr>
          <a:srgbClr val="000000"/>
        </a:buClr>
        <a:buNone/>
        <a:defRPr sz="5865" b="0" i="0" u="none" kern="1200" baseline="0">
          <a:solidFill>
            <a:schemeClr val="tx2"/>
          </a:solidFill>
          <a:latin typeface="+mj-lt"/>
          <a:ea typeface="+mj-ea"/>
          <a:cs typeface="+mj-cs"/>
        </a:defRPr>
      </a:lvl1pPr>
    </p:titleStyle>
    <p:bodyStyle>
      <a:lvl1pPr marL="457200" lvl="0" indent="-457200" algn="l" defTabSz="1219200" eaLnBrk="1" fontAlgn="base" latinLnBrk="0" hangingPunct="1">
        <a:lnSpc>
          <a:spcPct val="100000"/>
        </a:lnSpc>
        <a:spcBef>
          <a:spcPts val="130"/>
        </a:spcBef>
        <a:spcAft>
          <a:spcPct val="0"/>
        </a:spcAft>
        <a:buClr>
          <a:schemeClr val="hlink"/>
        </a:buClr>
        <a:buSzPct val="75000"/>
        <a:buFont typeface="Wingdings" panose="05000000000000000000" pitchFamily="2" charset="2"/>
        <a:buChar char="v"/>
        <a:defRPr sz="4265" b="0" i="0" u="none" kern="1200" baseline="0">
          <a:solidFill>
            <a:schemeClr val="tx1"/>
          </a:solidFill>
          <a:latin typeface="+mn-lt"/>
          <a:ea typeface="+mn-ea"/>
          <a:cs typeface="+mn-cs"/>
        </a:defRPr>
      </a:lvl1pPr>
      <a:lvl2pPr marL="990600" lvl="1" indent="-381000" algn="l" defTabSz="1219200" eaLnBrk="1" fontAlgn="base" latinLnBrk="0" hangingPunct="1">
        <a:lnSpc>
          <a:spcPct val="100000"/>
        </a:lnSpc>
        <a:spcBef>
          <a:spcPts val="130"/>
        </a:spcBef>
        <a:spcAft>
          <a:spcPct val="0"/>
        </a:spcAft>
        <a:buClr>
          <a:schemeClr val="accent2"/>
        </a:buClr>
        <a:buSzPct val="85000"/>
        <a:buFont typeface="Wingdings" panose="05000000000000000000" pitchFamily="2" charset="2"/>
        <a:buChar char=""/>
        <a:defRPr sz="3735" b="0" i="0" u="none" kern="1200" baseline="0">
          <a:solidFill>
            <a:schemeClr val="tx1"/>
          </a:solidFill>
          <a:latin typeface="+mn-lt"/>
          <a:ea typeface="+mn-ea"/>
          <a:cs typeface="+mn-cs"/>
        </a:defRPr>
      </a:lvl2pPr>
      <a:lvl3pPr marL="1524000" lvl="2"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3200" b="0" i="0" u="none" kern="1200" baseline="0">
          <a:solidFill>
            <a:schemeClr val="tx1"/>
          </a:solidFill>
          <a:latin typeface="+mn-lt"/>
          <a:ea typeface="+mn-ea"/>
          <a:cs typeface="+mn-cs"/>
        </a:defRPr>
      </a:lvl3pPr>
      <a:lvl4pPr marL="2133600" lvl="3" indent="-304800" algn="l" defTabSz="1219200" eaLnBrk="1" fontAlgn="base" latinLnBrk="0" hangingPunct="1">
        <a:lnSpc>
          <a:spcPct val="100000"/>
        </a:lnSpc>
        <a:spcBef>
          <a:spcPts val="130"/>
        </a:spcBef>
        <a:spcAft>
          <a:spcPct val="0"/>
        </a:spcAft>
        <a:buClr>
          <a:schemeClr val="accent2"/>
        </a:buClr>
        <a:buSzPct val="90000"/>
        <a:buFont typeface="Wingdings" panose="05000000000000000000" pitchFamily="2" charset="2"/>
        <a:buChar char=""/>
        <a:defRPr sz="2665" b="0" i="0" u="none" kern="1200" baseline="0">
          <a:solidFill>
            <a:schemeClr val="tx1"/>
          </a:solidFill>
          <a:latin typeface="+mn-lt"/>
          <a:ea typeface="+mn-ea"/>
          <a:cs typeface="+mn-cs"/>
        </a:defRPr>
      </a:lvl4pPr>
      <a:lvl5pPr marL="2743200" lvl="4"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5pPr>
      <a:lvl6pPr marL="3352800" lvl="5"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6pPr>
      <a:lvl7pPr marL="3962400" lvl="6"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7pPr>
      <a:lvl8pPr marL="4572000" lvl="7"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8pPr>
      <a:lvl9pPr marL="5181600" lvl="8"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9pPr>
    </p:bodyStyle>
    <p:otherStyle>
      <a:lvl1pPr marL="0" lvl="0" indent="0" algn="l" defTabSz="1219200" eaLnBrk="0" fontAlgn="base" latinLnBrk="0" hangingPunct="0">
        <a:lnSpc>
          <a:spcPct val="100000"/>
        </a:lnSpc>
        <a:spcBef>
          <a:spcPct val="0"/>
        </a:spcBef>
        <a:spcAft>
          <a:spcPct val="0"/>
        </a:spcAft>
        <a:buNone/>
        <a:defRPr sz="2400" b="0" i="0" u="none" kern="1200" baseline="0">
          <a:solidFill>
            <a:schemeClr val="tx1"/>
          </a:solidFill>
          <a:latin typeface="+mn-lt"/>
          <a:ea typeface="+mn-ea"/>
          <a:cs typeface="+mn-cs"/>
        </a:defRPr>
      </a:lvl1pPr>
      <a:lvl2pPr marL="609600" lvl="1"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2pPr>
      <a:lvl3pPr marL="1219200" lvl="2"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3pPr>
      <a:lvl4pPr marL="1828800" lvl="3"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4pPr>
      <a:lvl5pPr marL="2438400" lvl="4"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5pPr>
      <a:lvl6pPr marL="3048000" lvl="5"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6pPr>
      <a:lvl7pPr marL="3657600" lvl="6"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7pPr>
      <a:lvl8pPr marL="4267200" lvl="7"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8pPr>
      <a:lvl9pPr marL="4876800" lvl="8"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5.jpe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5.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601585" y="190500"/>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2" cstate="print"/>
          <a:srcRect l="1029" t="-430" r="-1029" b="430"/>
          <a:stretch>
            <a:fillRect/>
          </a:stretch>
        </p:blipFill>
        <p:spPr>
          <a:xfrm>
            <a:off x="11075035" y="10795"/>
            <a:ext cx="1106170" cy="1106170"/>
          </a:xfrm>
          <a:prstGeom prst="ellipse">
            <a:avLst/>
          </a:prstGeom>
        </p:spPr>
      </p:pic>
      <p:sp>
        <p:nvSpPr>
          <p:cNvPr id="3" name="矩形 2"/>
          <p:cNvSpPr/>
          <p:nvPr/>
        </p:nvSpPr>
        <p:spPr>
          <a:xfrm>
            <a:off x="1905" y="2136775"/>
            <a:ext cx="12179300" cy="2585085"/>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a:noFill/>
              </a:ln>
              <a:solidFill>
                <a:schemeClr val="tx1"/>
              </a:solidFill>
              <a:latin typeface="黑体" panose="02010609060101010101" pitchFamily="49" charset="-122"/>
              <a:ea typeface="黑体" panose="02010609060101010101" pitchFamily="49" charset="-122"/>
            </a:endParaRPr>
          </a:p>
          <a:p>
            <a:pPr algn="ctr"/>
            <a:r>
              <a:rPr lang="zh-CN" altLang="en-US" sz="4800" b="1" dirty="0">
                <a:ln>
                  <a:noFill/>
                </a:ln>
                <a:solidFill>
                  <a:schemeClr val="tx1"/>
                </a:solidFill>
                <a:latin typeface="黑体" panose="02010609060101010101" pitchFamily="49" charset="-122"/>
                <a:ea typeface="黑体" panose="02010609060101010101" pitchFamily="49" charset="-122"/>
              </a:rPr>
              <a:t>单元一：近代中国社会的沉沦与转型</a:t>
            </a:r>
            <a:endParaRPr lang="zh-CN" altLang="en-US" sz="4800" b="1" dirty="0">
              <a:ln>
                <a:noFill/>
              </a:ln>
              <a:solidFill>
                <a:schemeClr val="tx1"/>
              </a:solidFill>
              <a:latin typeface="黑体" panose="02010609060101010101" pitchFamily="49" charset="-122"/>
              <a:ea typeface="黑体" panose="02010609060101010101" pitchFamily="49" charset="-122"/>
            </a:endParaRPr>
          </a:p>
          <a:p>
            <a:pPr algn="ctr"/>
            <a:r>
              <a:rPr lang="zh-CN" altLang="en-US" sz="4800" b="1" dirty="0">
                <a:ln>
                  <a:noFill/>
                </a:ln>
                <a:solidFill>
                  <a:schemeClr val="tx1"/>
                </a:solidFill>
                <a:latin typeface="黑体" panose="02010609060101010101" pitchFamily="49" charset="-122"/>
                <a:ea typeface="黑体" panose="02010609060101010101" pitchFamily="49" charset="-122"/>
              </a:rPr>
              <a:t>                    （</a:t>
            </a:r>
            <a:r>
              <a:rPr lang="en-US" altLang="zh-CN" sz="4800" b="1" dirty="0">
                <a:ln>
                  <a:noFill/>
                </a:ln>
                <a:solidFill>
                  <a:schemeClr val="tx1"/>
                </a:solidFill>
                <a:latin typeface="黑体" panose="02010609060101010101" pitchFamily="49" charset="-122"/>
                <a:ea typeface="黑体" panose="02010609060101010101" pitchFamily="49" charset="-122"/>
              </a:rPr>
              <a:t>1840-1911</a:t>
            </a:r>
            <a:r>
              <a:rPr lang="zh-CN" altLang="en-US" sz="4800" b="1" dirty="0">
                <a:ln>
                  <a:noFill/>
                </a:ln>
                <a:solidFill>
                  <a:schemeClr val="tx1"/>
                </a:solidFill>
                <a:latin typeface="黑体" panose="02010609060101010101" pitchFamily="49" charset="-122"/>
                <a:ea typeface="黑体" panose="02010609060101010101" pitchFamily="49" charset="-122"/>
              </a:rPr>
              <a:t>）</a:t>
            </a:r>
            <a:endParaRPr lang="zh-CN" altLang="en-US" sz="4800" b="1" dirty="0">
              <a:ln>
                <a:noFill/>
              </a:ln>
              <a:solidFill>
                <a:schemeClr val="tx1"/>
              </a:solidFill>
              <a:latin typeface="黑体" panose="02010609060101010101" pitchFamily="49" charset="-122"/>
              <a:ea typeface="黑体" panose="02010609060101010101" pitchFamily="49" charset="-122"/>
            </a:endParaRPr>
          </a:p>
          <a:p>
            <a:pPr algn="ctr"/>
            <a:r>
              <a:rPr lang="zh-CN" altLang="en-US" sz="4000" b="1" dirty="0" smtClean="0">
                <a:solidFill>
                  <a:srgbClr val="000000"/>
                </a:solidFill>
                <a:latin typeface="华文行楷" panose="02010800040101010101" pitchFamily="2" charset="-122"/>
                <a:ea typeface="华文行楷" panose="02010800040101010101" pitchFamily="2" charset="-122"/>
                <a:sym typeface="+mn-ea"/>
              </a:rPr>
              <a:t>                                                 </a:t>
            </a:r>
            <a:r>
              <a:rPr lang="zh-CN" altLang="en-US" sz="4000" b="1" dirty="0">
                <a:ln>
                  <a:noFill/>
                </a:ln>
                <a:solidFill>
                  <a:schemeClr val="tx1"/>
                </a:solidFill>
                <a:latin typeface="黑体" panose="02010609060101010101" pitchFamily="49" charset="-122"/>
                <a:ea typeface="黑体" panose="02010609060101010101" pitchFamily="49" charset="-122"/>
              </a:rPr>
              <a:t>         </a:t>
            </a:r>
            <a:endParaRPr lang="zh-CN" altLang="en-US" sz="4000" b="1" dirty="0">
              <a:ln>
                <a:noFill/>
              </a:ln>
              <a:solidFill>
                <a:schemeClr val="tx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21945" y="-237490"/>
            <a:ext cx="13931265" cy="105581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126246"/>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a:solidFill>
                  <a:schemeClr val="tx1">
                    <a:lumMod val="50000"/>
                  </a:schemeClr>
                </a:solidFill>
                <a:latin typeface="+mn-ea"/>
                <a:cs typeface="+mn-ea"/>
              </a:rPr>
              <a:t>二、太平天国运动（</a:t>
            </a:r>
            <a:r>
              <a:rPr lang="en-US" altLang="zh-CN" sz="2800" b="1" kern="100" dirty="0">
                <a:solidFill>
                  <a:schemeClr val="tx1">
                    <a:lumMod val="50000"/>
                  </a:schemeClr>
                </a:solidFill>
                <a:latin typeface="+mn-ea"/>
                <a:cs typeface="+mn-ea"/>
              </a:rPr>
              <a:t>1851-1864</a:t>
            </a:r>
            <a:r>
              <a:rPr lang="zh-CN" altLang="en-US" sz="2800" b="1" kern="100" dirty="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18415" y="1977390"/>
            <a:ext cx="12199620" cy="5200650"/>
          </a:xfrm>
          <a:prstGeom prst="rect">
            <a:avLst/>
          </a:prstGeom>
          <a:noFill/>
        </p:spPr>
        <p:txBody>
          <a:bodyPr wrap="square" rtlCol="0">
            <a:spAutoFit/>
          </a:bodyPr>
          <a:lstStyle/>
          <a:p>
            <a:pPr indent="0">
              <a:buFont typeface="+mj-lt"/>
              <a:buNone/>
            </a:pPr>
            <a:r>
              <a:rPr lang="en-US" altLang="zh-CN" sz="2400" b="1"/>
              <a:t>  1.</a:t>
            </a:r>
            <a:r>
              <a:rPr lang="zh-CN" altLang="en-US" sz="2400" b="1"/>
              <a:t>兴起的背景：传统社会的阶级矛盾激化。（根本原因）</a:t>
            </a:r>
            <a:endParaRPr lang="zh-CN" altLang="en-US" sz="2400" b="1"/>
          </a:p>
          <a:p>
            <a:pPr indent="0">
              <a:buFont typeface="+mj-lt"/>
              <a:buNone/>
            </a:pPr>
            <a:r>
              <a:rPr lang="zh-CN" altLang="en-US" sz="2400" b="1"/>
              <a:t>                             外来侵略加剧了民族矛盾和阶级矛盾。（加剧、刺激因素） </a:t>
            </a:r>
            <a:endParaRPr lang="zh-CN" altLang="en-US" sz="2400" b="1"/>
          </a:p>
          <a:p>
            <a:pPr indent="0" algn="just">
              <a:buFont typeface="+mj-lt"/>
              <a:buNone/>
            </a:pPr>
            <a:r>
              <a:rPr lang="zh-CN" altLang="en-US" sz="2400" b="1"/>
              <a:t>                            </a:t>
            </a:r>
            <a:r>
              <a:rPr lang="en-US" altLang="zh-CN" sz="2400" b="1"/>
              <a:t>1843</a:t>
            </a:r>
            <a:r>
              <a:rPr lang="zh-CN" altLang="en-US" sz="2400" b="1"/>
              <a:t>年洪秀全成立拜上帝会 ，借助基督教理论反清。（理论准备和组织准备）</a:t>
            </a:r>
            <a:endParaRPr lang="zh-CN" altLang="en-US" sz="2400" b="1"/>
          </a:p>
          <a:p>
            <a:pPr indent="0" algn="just">
              <a:buFont typeface="+mj-lt"/>
              <a:buNone/>
            </a:pPr>
            <a:r>
              <a:rPr lang="zh-CN" altLang="en-US" sz="2400" b="1"/>
              <a:t>  </a:t>
            </a:r>
            <a:endParaRPr lang="zh-CN" altLang="en-US" sz="2400" b="1"/>
          </a:p>
          <a:p>
            <a:pPr indent="0" algn="just">
              <a:buFont typeface="+mj-lt"/>
              <a:buNone/>
            </a:pPr>
            <a:r>
              <a:rPr lang="zh-CN" altLang="en-US" sz="2400" b="1"/>
              <a:t>  </a:t>
            </a:r>
            <a:r>
              <a:rPr lang="en-US" altLang="zh-CN" sz="2400" b="1"/>
              <a:t>2.</a:t>
            </a:r>
            <a:r>
              <a:rPr lang="zh-CN" altLang="en-US" sz="2400" b="1"/>
              <a:t>兴起的过程：</a:t>
            </a:r>
            <a:r>
              <a:rPr lang="en-US" altLang="zh-CN" sz="2400" b="1"/>
              <a:t>1851</a:t>
            </a:r>
            <a:r>
              <a:rPr lang="zh-CN" altLang="en-US" sz="2400" b="1"/>
              <a:t>年金田起义</a:t>
            </a:r>
            <a:r>
              <a:rPr lang="zh-CN" altLang="en-US" sz="2000" b="1"/>
              <a:t> 。</a:t>
            </a:r>
            <a:endParaRPr lang="zh-CN" altLang="en-US" sz="2000" b="1"/>
          </a:p>
          <a:p>
            <a:pPr indent="0" algn="just">
              <a:buFont typeface="+mj-lt"/>
              <a:buNone/>
            </a:pPr>
            <a:r>
              <a:rPr lang="zh-CN" altLang="en-US" sz="2000" b="1"/>
              <a:t>                                   </a:t>
            </a:r>
            <a:r>
              <a:rPr lang="zh-CN" altLang="en-US" sz="2400" b="1"/>
              <a:t>同年，攻克永安，整顿建制，分封诸王，初步建立政权。</a:t>
            </a:r>
            <a:endParaRPr lang="zh-CN" altLang="en-US" sz="2400" b="1"/>
          </a:p>
          <a:p>
            <a:pPr indent="0" algn="just">
              <a:buFont typeface="+mj-lt"/>
              <a:buNone/>
            </a:pPr>
            <a:r>
              <a:rPr lang="zh-CN" altLang="en-US" sz="2400" b="1"/>
              <a:t>                             </a:t>
            </a:r>
            <a:r>
              <a:rPr lang="en-US" altLang="zh-CN" sz="2400" b="1"/>
              <a:t>1852</a:t>
            </a:r>
            <a:r>
              <a:rPr lang="zh-CN" altLang="en-US" sz="2400" b="1"/>
              <a:t>年春，永安突围。</a:t>
            </a:r>
            <a:endParaRPr lang="zh-CN" altLang="en-US" sz="2400" b="1"/>
          </a:p>
          <a:p>
            <a:pPr indent="0" algn="just">
              <a:buFont typeface="+mj-lt"/>
              <a:buNone/>
            </a:pPr>
            <a:r>
              <a:rPr lang="zh-CN" altLang="en-US" sz="2400" b="1"/>
              <a:t>                             </a:t>
            </a:r>
            <a:r>
              <a:rPr lang="en-US" altLang="zh-CN" sz="2400" b="1"/>
              <a:t>1853</a:t>
            </a:r>
            <a:r>
              <a:rPr lang="zh-CN" altLang="en-US" sz="2400" b="1"/>
              <a:t>年太平军攻克南京，改南京为天京，定为国都，与清廷对峙。</a:t>
            </a:r>
            <a:endParaRPr lang="zh-CN" altLang="en-US" sz="2400" b="1"/>
          </a:p>
          <a:p>
            <a:pPr indent="0" algn="just">
              <a:buFont typeface="+mj-lt"/>
              <a:buNone/>
            </a:pPr>
            <a:r>
              <a:rPr lang="zh-CN" altLang="en-US" sz="2400" b="1"/>
              <a:t>                             </a:t>
            </a:r>
            <a:r>
              <a:rPr lang="en-US" altLang="zh-CN" sz="2400" b="1"/>
              <a:t>1853</a:t>
            </a:r>
            <a:r>
              <a:rPr lang="zh-CN" altLang="en-US" sz="2400" b="1"/>
              <a:t>年冬，太平天国颁布《天朝田亩制度》。</a:t>
            </a:r>
            <a:endParaRPr lang="zh-CN" altLang="en-US" sz="2400" b="1"/>
          </a:p>
          <a:p>
            <a:pPr indent="0" algn="just">
              <a:buFont typeface="+mj-lt"/>
              <a:buNone/>
            </a:pPr>
            <a:r>
              <a:rPr lang="zh-CN" altLang="en-US" sz="2400" b="1"/>
              <a:t>                             </a:t>
            </a:r>
            <a:r>
              <a:rPr lang="en-US" altLang="zh-CN" sz="2400" b="1"/>
              <a:t>1856</a:t>
            </a:r>
            <a:r>
              <a:rPr lang="zh-CN" altLang="en-US" sz="2400" b="1"/>
              <a:t>年秋，天京事变。</a:t>
            </a:r>
            <a:endParaRPr lang="zh-CN" altLang="en-US" sz="2400" b="1"/>
          </a:p>
          <a:p>
            <a:pPr indent="0" algn="just">
              <a:buFont typeface="+mj-lt"/>
              <a:buNone/>
            </a:pPr>
            <a:r>
              <a:rPr lang="zh-CN" altLang="en-US" sz="2000" b="1"/>
              <a:t>                               </a:t>
            </a:r>
            <a:r>
              <a:rPr lang="zh-CN" altLang="en-US" sz="2400" b="1"/>
              <a:t>   </a:t>
            </a:r>
            <a:r>
              <a:rPr lang="en-US" altLang="zh-CN" sz="2400" b="1"/>
              <a:t>1859</a:t>
            </a:r>
            <a:r>
              <a:rPr lang="zh-CN" altLang="en-US" sz="2400" b="1"/>
              <a:t>年，洪仁玕提出改革内争、建设国家的新方案《资政新篇》。</a:t>
            </a:r>
            <a:endParaRPr lang="zh-CN" altLang="en-US" sz="2400" b="1"/>
          </a:p>
          <a:p>
            <a:pPr indent="0" algn="just">
              <a:buFont typeface="+mj-lt"/>
              <a:buNone/>
            </a:pPr>
            <a:r>
              <a:rPr lang="zh-CN" altLang="en-US" b="1"/>
              <a:t>                                      </a:t>
            </a:r>
            <a:r>
              <a:rPr lang="en-US" altLang="zh-CN" sz="2400" b="1"/>
              <a:t>1864</a:t>
            </a:r>
            <a:r>
              <a:rPr lang="zh-CN" altLang="en-US" sz="2400" b="1"/>
              <a:t>年，天京陷落，太平天国运动失败了。</a:t>
            </a:r>
            <a:endParaRPr lang="zh-CN" altLang="en-US" b="1"/>
          </a:p>
          <a:p>
            <a:pPr indent="0">
              <a:buFont typeface="+mj-lt"/>
              <a:buNone/>
            </a:pPr>
            <a:r>
              <a:rPr lang="zh-CN" altLang="en-US" sz="2000"/>
              <a:t>                                             </a:t>
            </a:r>
            <a:endParaRPr lang="zh-CN" altLang="en-US" sz="2000"/>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65045" y="1908175"/>
            <a:ext cx="309880" cy="368300"/>
          </a:xfrm>
          <a:prstGeom prst="rect">
            <a:avLst/>
          </a:prstGeom>
          <a:noFill/>
        </p:spPr>
        <p:txBody>
          <a:bodyPr wrap="none" rtlCol="0">
            <a:spAutoFit/>
          </a:bodyPr>
          <a:p>
            <a:endParaRPr lang="zh-CN" altLang="en-US"/>
          </a:p>
        </p:txBody>
      </p:sp>
      <p:sp>
        <p:nvSpPr>
          <p:cNvPr id="3" name="文本框 2"/>
          <p:cNvSpPr txBox="1"/>
          <p:nvPr/>
        </p:nvSpPr>
        <p:spPr>
          <a:xfrm>
            <a:off x="2369820" y="1144905"/>
            <a:ext cx="7459345" cy="3353435"/>
          </a:xfrm>
          <a:prstGeom prst="rect">
            <a:avLst/>
          </a:prstGeom>
          <a:noFill/>
        </p:spPr>
        <p:txBody>
          <a:bodyPr wrap="square" rtlCol="0">
            <a:spAutoFit/>
          </a:bodyPr>
          <a:p>
            <a:r>
              <a:rPr lang="zh-CN" altLang="en-US" sz="3200" b="1"/>
              <a:t>对《天朝田亩制度》的评价：</a:t>
            </a:r>
            <a:endParaRPr lang="zh-CN" altLang="en-US"/>
          </a:p>
          <a:p>
            <a:endParaRPr lang="zh-CN" altLang="en-US"/>
          </a:p>
          <a:p>
            <a:endParaRPr lang="zh-CN" altLang="en-US"/>
          </a:p>
          <a:p>
            <a:endParaRPr lang="zh-CN" altLang="en-US"/>
          </a:p>
          <a:p>
            <a:endParaRPr lang="zh-CN" altLang="en-US"/>
          </a:p>
          <a:p>
            <a:r>
              <a:rPr lang="zh-CN" altLang="en-US" sz="3600" b="1">
                <a:solidFill>
                  <a:srgbClr val="FF0000"/>
                </a:solidFill>
                <a:sym typeface="+mn-ea"/>
              </a:rPr>
              <a:t>对《资政新篇》的评价：</a:t>
            </a:r>
            <a:endParaRPr lang="zh-CN" altLang="en-US" sz="3600" b="1">
              <a:solidFill>
                <a:srgbClr val="FF0000"/>
              </a:solidFill>
              <a:sym typeface="+mn-ea"/>
            </a:endParaRPr>
          </a:p>
          <a:p>
            <a:r>
              <a:rPr lang="zh-CN" altLang="en-US" sz="3600" b="1">
                <a:solidFill>
                  <a:srgbClr val="FF0000"/>
                </a:solidFill>
                <a:sym typeface="+mn-ea"/>
              </a:rPr>
              <a:t>两部纲领的比较：《导与练</a:t>
            </a:r>
            <a:r>
              <a:rPr lang="en-US" altLang="zh-CN" sz="3600" b="1">
                <a:solidFill>
                  <a:srgbClr val="FF0000"/>
                </a:solidFill>
                <a:sym typeface="+mn-ea"/>
              </a:rPr>
              <a:t>64</a:t>
            </a:r>
            <a:r>
              <a:rPr lang="zh-CN" altLang="en-US" sz="3600" b="1">
                <a:solidFill>
                  <a:srgbClr val="FF0000"/>
                </a:solidFill>
                <a:sym typeface="+mn-ea"/>
              </a:rPr>
              <a:t>页》</a:t>
            </a:r>
            <a:endParaRPr lang="zh-CN" altLang="en-US">
              <a:solidFill>
                <a:srgbClr val="FF0000"/>
              </a:solidFill>
            </a:endParaRPr>
          </a:p>
          <a:p>
            <a:endParaRPr lang="zh-CN" altLang="en-US"/>
          </a:p>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126246"/>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a:solidFill>
                  <a:schemeClr val="tx1">
                    <a:lumMod val="50000"/>
                  </a:schemeClr>
                </a:solidFill>
                <a:latin typeface="+mn-ea"/>
                <a:cs typeface="+mn-ea"/>
              </a:rPr>
              <a:t>二、太平天国运动（</a:t>
            </a:r>
            <a:r>
              <a:rPr lang="en-US" altLang="zh-CN" sz="2800" b="1" kern="100" dirty="0">
                <a:solidFill>
                  <a:schemeClr val="tx1">
                    <a:lumMod val="50000"/>
                  </a:schemeClr>
                </a:solidFill>
                <a:latin typeface="+mn-ea"/>
                <a:cs typeface="+mn-ea"/>
              </a:rPr>
              <a:t>1851-1864</a:t>
            </a:r>
            <a:r>
              <a:rPr lang="zh-CN" altLang="en-US" sz="2800" b="1" kern="100" dirty="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18415" y="1977390"/>
            <a:ext cx="12199620" cy="460375"/>
          </a:xfrm>
          <a:prstGeom prst="rect">
            <a:avLst/>
          </a:prstGeom>
          <a:noFill/>
        </p:spPr>
        <p:txBody>
          <a:bodyPr wrap="square" rtlCol="0">
            <a:spAutoFit/>
          </a:bodyPr>
          <a:lstStyle/>
          <a:p>
            <a:pPr indent="0">
              <a:buFont typeface="+mj-lt"/>
              <a:buNone/>
            </a:pPr>
            <a:r>
              <a:rPr lang="en-US" altLang="zh-CN" sz="2400" b="1" dirty="0"/>
              <a:t>  </a:t>
            </a:r>
            <a:r>
              <a:rPr lang="en-US" altLang="zh-CN" sz="2400" b="1" dirty="0" smtClean="0"/>
              <a:t>3.</a:t>
            </a:r>
            <a:r>
              <a:rPr lang="zh-CN" altLang="en-US" sz="2400" b="1" dirty="0" smtClean="0"/>
              <a:t>《天朝田亩制度》</a:t>
            </a:r>
            <a:r>
              <a:rPr lang="zh-CN" altLang="en-US" sz="2400" b="1" dirty="0"/>
              <a:t>和《资政新篇》</a:t>
            </a:r>
            <a:r>
              <a:rPr lang="zh-CN" altLang="en-US" sz="2400" dirty="0"/>
              <a:t>     </a:t>
            </a:r>
            <a:r>
              <a:rPr lang="zh-CN" altLang="en-US" sz="2000" dirty="0"/>
              <a:t>                                        </a:t>
            </a:r>
            <a:endParaRPr lang="zh-CN" altLang="en-US" sz="2000" dirty="0"/>
          </a:p>
        </p:txBody>
      </p:sp>
      <p:graphicFrame>
        <p:nvGraphicFramePr>
          <p:cNvPr id="5" name="表格 4"/>
          <p:cNvGraphicFramePr/>
          <p:nvPr/>
        </p:nvGraphicFramePr>
        <p:xfrm>
          <a:off x="251862" y="2581429"/>
          <a:ext cx="11687958" cy="4145280"/>
        </p:xfrm>
        <a:graphic>
          <a:graphicData uri="http://schemas.openxmlformats.org/drawingml/2006/table">
            <a:tbl>
              <a:tblPr firstRow="1" bandRow="1"/>
              <a:tblGrid>
                <a:gridCol w="1390676"/>
                <a:gridCol w="5171365"/>
                <a:gridCol w="5125917"/>
              </a:tblGrid>
              <a:tr h="381000">
                <a:tc>
                  <a:txBody>
                    <a:bodyPr/>
                    <a:lstStyle/>
                    <a:p>
                      <a:pPr algn="ctr">
                        <a:buNone/>
                      </a:pPr>
                      <a:endParaRPr lang="zh-CN" altLang="en-US" sz="2200" b="1"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algn="ctr">
                        <a:buNone/>
                      </a:pPr>
                      <a:r>
                        <a:rPr lang="zh-CN" altLang="en-US" sz="2200" b="1" cap="none" spc="0" dirty="0">
                          <a:ln w="0"/>
                          <a:solidFill>
                            <a:schemeClr val="tx1"/>
                          </a:solidFill>
                          <a:effectLst>
                            <a:outerShdw blurRad="38100" dist="19050" dir="2700000" algn="tl" rotWithShape="0">
                              <a:schemeClr val="dk1">
                                <a:alpha val="40000"/>
                              </a:schemeClr>
                            </a:outerShdw>
                          </a:effectLst>
                        </a:rPr>
                        <a:t>天朝田亩制度</a:t>
                      </a:r>
                      <a:endParaRPr lang="zh-CN" altLang="en-US" sz="2200" b="1"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algn="ctr">
                        <a:buNone/>
                      </a:pPr>
                      <a:r>
                        <a:rPr lang="zh-CN" altLang="en-US" sz="2200" b="1" cap="none" spc="0" dirty="0">
                          <a:ln w="0"/>
                          <a:solidFill>
                            <a:schemeClr val="tx1"/>
                          </a:solidFill>
                          <a:effectLst>
                            <a:outerShdw blurRad="38100" dist="19050" dir="2700000" algn="tl" rotWithShape="0">
                              <a:schemeClr val="dk1">
                                <a:alpha val="40000"/>
                              </a:schemeClr>
                            </a:outerShdw>
                          </a:effectLst>
                        </a:rPr>
                        <a:t>资政新篇</a:t>
                      </a:r>
                      <a:endParaRPr lang="zh-CN" altLang="en-US" sz="2200" b="1" cap="none" spc="0" dirty="0">
                        <a:ln w="0"/>
                        <a:solidFill>
                          <a:schemeClr val="tx1"/>
                        </a:solidFill>
                        <a:effectLst>
                          <a:outerShdw blurRad="38100" dist="19050" dir="2700000" algn="tl" rotWithShape="0">
                            <a:schemeClr val="dk1">
                              <a:alpha val="40000"/>
                            </a:schemeClr>
                          </a:outerShdw>
                        </a:effectLst>
                      </a:endParaRPr>
                    </a:p>
                  </a:txBody>
                  <a:tcPr/>
                </a:tc>
              </a:tr>
              <a:tr h="381000">
                <a:tc>
                  <a:txBody>
                    <a:bodyPr/>
                    <a:lstStyle/>
                    <a:p>
                      <a:pPr algn="ctr">
                        <a:buNone/>
                      </a:pPr>
                      <a:r>
                        <a:rPr lang="zh-CN" altLang="en-US" sz="2200" b="1" cap="none" spc="0" dirty="0">
                          <a:ln w="0"/>
                          <a:solidFill>
                            <a:schemeClr val="tx1"/>
                          </a:solidFill>
                          <a:effectLst>
                            <a:outerShdw blurRad="38100" dist="19050" dir="2700000" algn="tl" rotWithShape="0">
                              <a:schemeClr val="dk1">
                                <a:alpha val="40000"/>
                              </a:schemeClr>
                            </a:outerShdw>
                          </a:effectLst>
                        </a:rPr>
                        <a:t>性质</a:t>
                      </a:r>
                      <a:endParaRPr lang="zh-CN" altLang="en-US" sz="2200" b="1"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algn="ctr">
                        <a:buNone/>
                      </a:pPr>
                      <a:r>
                        <a:rPr lang="zh-CN" altLang="en-US" sz="2200" b="1" u="sng" cap="none" spc="0" dirty="0">
                          <a:ln w="0"/>
                          <a:solidFill>
                            <a:srgbClr val="FF0000"/>
                          </a:solidFill>
                          <a:effectLst>
                            <a:outerShdw blurRad="38100" dist="19050" dir="2700000" algn="tl" rotWithShape="0">
                              <a:schemeClr val="dk1">
                                <a:alpha val="40000"/>
                              </a:schemeClr>
                            </a:outerShdw>
                          </a:effectLst>
                        </a:rPr>
                        <a:t>农民群众的理想追求</a:t>
                      </a:r>
                      <a:endParaRPr lang="zh-CN" altLang="en-US" sz="2200" b="1" u="sng" cap="none" spc="0" dirty="0">
                        <a:ln w="0"/>
                        <a:solidFill>
                          <a:srgbClr val="FF0000"/>
                        </a:solidFill>
                        <a:effectLst>
                          <a:outerShdw blurRad="38100" dist="19050" dir="2700000" algn="tl" rotWithShape="0">
                            <a:schemeClr val="dk1">
                              <a:alpha val="40000"/>
                            </a:schemeClr>
                          </a:outerShdw>
                        </a:effectLst>
                      </a:endParaRPr>
                    </a:p>
                  </a:txBody>
                  <a:tcPr/>
                </a:tc>
                <a:tc>
                  <a:txBody>
                    <a:bodyPr/>
                    <a:lstStyle/>
                    <a:p>
                      <a:pPr algn="ctr">
                        <a:buNone/>
                      </a:pPr>
                      <a:r>
                        <a:rPr lang="zh-CN" altLang="en-US" sz="2200" b="1" u="sng" cap="none" spc="0" dirty="0">
                          <a:ln w="0"/>
                          <a:solidFill>
                            <a:srgbClr val="FF0000"/>
                          </a:solidFill>
                          <a:effectLst>
                            <a:outerShdw blurRad="38100" dist="19050" dir="2700000" algn="tl" rotWithShape="0">
                              <a:schemeClr val="dk1">
                                <a:alpha val="40000"/>
                              </a:schemeClr>
                            </a:outerShdw>
                          </a:effectLst>
                        </a:rPr>
                        <a:t>资本主义性质的社会改革方案</a:t>
                      </a:r>
                      <a:endParaRPr lang="zh-CN" altLang="en-US" sz="2200" b="1" u="sng" cap="none" spc="0" dirty="0">
                        <a:ln w="0"/>
                        <a:solidFill>
                          <a:srgbClr val="FF0000"/>
                        </a:solidFill>
                        <a:effectLst>
                          <a:outerShdw blurRad="38100" dist="19050" dir="2700000" algn="tl" rotWithShape="0">
                            <a:schemeClr val="dk1">
                              <a:alpha val="40000"/>
                            </a:schemeClr>
                          </a:outerShdw>
                        </a:effectLst>
                      </a:endParaRPr>
                    </a:p>
                  </a:txBody>
                  <a:tcPr/>
                </a:tc>
              </a:tr>
              <a:tr h="381000">
                <a:tc>
                  <a:txBody>
                    <a:bodyPr/>
                    <a:lstStyle/>
                    <a:p>
                      <a:pPr algn="ctr">
                        <a:buNone/>
                      </a:pPr>
                      <a:r>
                        <a:rPr lang="zh-CN" altLang="en-US" sz="2200" b="1" cap="none" spc="0">
                          <a:ln w="0"/>
                          <a:solidFill>
                            <a:schemeClr val="tx1"/>
                          </a:solidFill>
                          <a:effectLst>
                            <a:outerShdw blurRad="38100" dist="19050" dir="2700000" algn="tl" rotWithShape="0">
                              <a:schemeClr val="dk1">
                                <a:alpha val="40000"/>
                              </a:schemeClr>
                            </a:outerShdw>
                          </a:effectLst>
                        </a:rPr>
                        <a:t>地位</a:t>
                      </a:r>
                      <a:endParaRPr lang="zh-CN" altLang="en-US" sz="2200" b="1" cap="none" spc="0">
                        <a:ln w="0"/>
                        <a:solidFill>
                          <a:schemeClr val="tx1"/>
                        </a:solidFill>
                        <a:effectLst>
                          <a:outerShdw blurRad="38100" dist="19050" dir="2700000" algn="tl" rotWithShape="0">
                            <a:schemeClr val="dk1">
                              <a:alpha val="40000"/>
                            </a:schemeClr>
                          </a:outerShdw>
                        </a:effectLst>
                      </a:endParaRPr>
                    </a:p>
                  </a:txBody>
                  <a:tcPr/>
                </a:tc>
                <a:tc>
                  <a:txBody>
                    <a:bodyPr/>
                    <a:lstStyle/>
                    <a:p>
                      <a:pPr algn="ctr">
                        <a:buNone/>
                      </a:pPr>
                      <a:r>
                        <a:rPr lang="zh-CN" altLang="en-US" sz="2200" b="1" cap="none" spc="0" dirty="0">
                          <a:ln w="0"/>
                          <a:solidFill>
                            <a:schemeClr val="tx1"/>
                          </a:solidFill>
                          <a:effectLst>
                            <a:outerShdw blurRad="38100" dist="19050" dir="2700000" algn="tl" rotWithShape="0">
                              <a:schemeClr val="dk1">
                                <a:alpha val="40000"/>
                              </a:schemeClr>
                            </a:outerShdw>
                          </a:effectLst>
                        </a:rPr>
                        <a:t>太平天国</a:t>
                      </a:r>
                      <a:r>
                        <a:rPr lang="zh-CN" altLang="en-US" sz="2200" b="1" u="sng" cap="none" spc="0" dirty="0">
                          <a:ln w="0"/>
                          <a:solidFill>
                            <a:srgbClr val="FF0000"/>
                          </a:solidFill>
                          <a:effectLst>
                            <a:outerShdw blurRad="38100" dist="19050" dir="2700000" algn="tl" rotWithShape="0">
                              <a:schemeClr val="dk1">
                                <a:alpha val="40000"/>
                              </a:schemeClr>
                            </a:outerShdw>
                          </a:effectLst>
                        </a:rPr>
                        <a:t>纲领性的文件</a:t>
                      </a:r>
                      <a:endParaRPr lang="zh-CN" altLang="en-US" sz="2200" b="1" u="sng" cap="none" spc="0" dirty="0">
                        <a:ln w="0"/>
                        <a:solidFill>
                          <a:srgbClr val="FF0000"/>
                        </a:solidFill>
                        <a:effectLst>
                          <a:outerShdw blurRad="38100" dist="19050" dir="2700000" algn="tl" rotWithShape="0">
                            <a:schemeClr val="dk1">
                              <a:alpha val="40000"/>
                            </a:schemeClr>
                          </a:outerShdw>
                        </a:effectLst>
                      </a:endParaRPr>
                    </a:p>
                  </a:txBody>
                  <a:tcPr/>
                </a:tc>
                <a:tc>
                  <a:txBody>
                    <a:bodyPr/>
                    <a:lstStyle/>
                    <a:p>
                      <a:pPr algn="ctr">
                        <a:buNone/>
                      </a:pPr>
                      <a:r>
                        <a:rPr lang="zh-CN" altLang="en-US" sz="2200" b="1" cap="none" spc="0">
                          <a:ln w="0"/>
                          <a:solidFill>
                            <a:schemeClr val="tx1"/>
                          </a:solidFill>
                          <a:effectLst>
                            <a:outerShdw blurRad="38100" dist="19050" dir="2700000" algn="tl" rotWithShape="0">
                              <a:schemeClr val="dk1">
                                <a:alpha val="40000"/>
                              </a:schemeClr>
                            </a:outerShdw>
                          </a:effectLst>
                        </a:rPr>
                        <a:t>未能实行</a:t>
                      </a:r>
                      <a:endParaRPr lang="zh-CN" altLang="en-US" sz="2200" b="1" cap="none" spc="0">
                        <a:ln w="0"/>
                        <a:solidFill>
                          <a:schemeClr val="tx1"/>
                        </a:solidFill>
                        <a:effectLst>
                          <a:outerShdw blurRad="38100" dist="19050" dir="2700000" algn="tl" rotWithShape="0">
                            <a:schemeClr val="dk1">
                              <a:alpha val="40000"/>
                            </a:schemeClr>
                          </a:outerShdw>
                        </a:effectLst>
                      </a:endParaRPr>
                    </a:p>
                  </a:txBody>
                  <a:tcPr/>
                </a:tc>
              </a:tr>
              <a:tr h="381000">
                <a:tc>
                  <a:txBody>
                    <a:bodyPr/>
                    <a:lstStyle/>
                    <a:p>
                      <a:pPr algn="ctr">
                        <a:buNone/>
                      </a:pPr>
                      <a:r>
                        <a:rPr lang="zh-CN" altLang="en-US" sz="2200" b="1" cap="none" spc="0">
                          <a:ln w="0"/>
                          <a:solidFill>
                            <a:schemeClr val="tx1"/>
                          </a:solidFill>
                          <a:effectLst>
                            <a:outerShdw blurRad="38100" dist="19050" dir="2700000" algn="tl" rotWithShape="0">
                              <a:schemeClr val="dk1">
                                <a:alpha val="40000"/>
                              </a:schemeClr>
                            </a:outerShdw>
                          </a:effectLst>
                        </a:rPr>
                        <a:t>内容</a:t>
                      </a:r>
                      <a:endParaRPr lang="zh-CN" altLang="en-US" sz="2200" b="1" cap="none" spc="0">
                        <a:ln w="0"/>
                        <a:solidFill>
                          <a:schemeClr val="tx1"/>
                        </a:solidFill>
                        <a:effectLst>
                          <a:outerShdw blurRad="38100" dist="19050" dir="2700000" algn="tl" rotWithShape="0">
                            <a:schemeClr val="dk1">
                              <a:alpha val="40000"/>
                            </a:schemeClr>
                          </a:outerShdw>
                        </a:effectLst>
                      </a:endParaRPr>
                    </a:p>
                  </a:txBody>
                  <a:tcPr/>
                </a:tc>
                <a:tc>
                  <a:txBody>
                    <a:bodyPr/>
                    <a:lstStyle/>
                    <a:p>
                      <a:pPr algn="just">
                        <a:buNone/>
                      </a:pPr>
                      <a:r>
                        <a:rPr lang="zh-CN" altLang="en-US" sz="2200" b="1" cap="none" spc="0" dirty="0">
                          <a:ln w="0"/>
                          <a:solidFill>
                            <a:schemeClr val="tx1"/>
                          </a:solidFill>
                          <a:effectLst>
                            <a:outerShdw blurRad="38100" dist="19050" dir="2700000" algn="tl" rotWithShape="0">
                              <a:schemeClr val="dk1">
                                <a:alpha val="40000"/>
                              </a:schemeClr>
                            </a:outerShdw>
                          </a:effectLst>
                        </a:rPr>
                        <a:t>根据</a:t>
                      </a:r>
                      <a:r>
                        <a:rPr lang="en-US" altLang="zh-CN" sz="2200" b="1" cap="none" spc="0" dirty="0">
                          <a:ln w="0"/>
                          <a:solidFill>
                            <a:schemeClr val="tx1"/>
                          </a:solidFill>
                          <a:effectLst>
                            <a:outerShdw blurRad="38100" dist="19050" dir="2700000" algn="tl" rotWithShape="0">
                              <a:schemeClr val="dk1">
                                <a:alpha val="40000"/>
                              </a:schemeClr>
                            </a:outerShdw>
                          </a:effectLst>
                        </a:rPr>
                        <a:t>“</a:t>
                      </a:r>
                      <a:r>
                        <a:rPr lang="zh-CN" altLang="en-US" sz="2200" b="1" cap="none" spc="0" dirty="0">
                          <a:ln w="0"/>
                          <a:solidFill>
                            <a:schemeClr val="tx1"/>
                          </a:solidFill>
                          <a:effectLst>
                            <a:outerShdw blurRad="38100" dist="19050" dir="2700000" algn="tl" rotWithShape="0">
                              <a:schemeClr val="dk1">
                                <a:alpha val="40000"/>
                              </a:schemeClr>
                            </a:outerShdw>
                          </a:effectLst>
                        </a:rPr>
                        <a:t>凡天下田，天下人同耕</a:t>
                      </a:r>
                      <a:r>
                        <a:rPr lang="en-US" altLang="zh-CN" sz="2200" b="1" cap="none" spc="0" dirty="0">
                          <a:ln w="0"/>
                          <a:solidFill>
                            <a:schemeClr val="tx1"/>
                          </a:solidFill>
                          <a:effectLst>
                            <a:outerShdw blurRad="38100" dist="19050" dir="2700000" algn="tl" rotWithShape="0">
                              <a:schemeClr val="dk1">
                                <a:alpha val="40000"/>
                              </a:schemeClr>
                            </a:outerShdw>
                          </a:effectLst>
                        </a:rPr>
                        <a:t>”</a:t>
                      </a:r>
                      <a:r>
                        <a:rPr lang="zh-CN" altLang="en-US" sz="2200" b="1" cap="none" spc="0" dirty="0">
                          <a:ln w="0"/>
                          <a:solidFill>
                            <a:schemeClr val="tx1"/>
                          </a:solidFill>
                          <a:effectLst>
                            <a:outerShdw blurRad="38100" dist="19050" dir="2700000" algn="tl" rotWithShape="0">
                              <a:schemeClr val="dk1">
                                <a:alpha val="40000"/>
                              </a:schemeClr>
                            </a:outerShdw>
                          </a:effectLst>
                        </a:rPr>
                        <a:t>和</a:t>
                      </a:r>
                      <a:r>
                        <a:rPr lang="en-US" altLang="zh-CN" sz="2200" b="1" cap="none" spc="0" dirty="0">
                          <a:ln w="0"/>
                          <a:solidFill>
                            <a:schemeClr val="tx1"/>
                          </a:solidFill>
                          <a:effectLst>
                            <a:outerShdw blurRad="38100" dist="19050" dir="2700000" algn="tl" rotWithShape="0">
                              <a:schemeClr val="dk1">
                                <a:alpha val="40000"/>
                              </a:schemeClr>
                            </a:outerShdw>
                          </a:effectLst>
                        </a:rPr>
                        <a:t>“</a:t>
                      </a:r>
                      <a:r>
                        <a:rPr lang="zh-CN" altLang="en-US" sz="2200" b="1" cap="none" spc="0" dirty="0">
                          <a:ln w="0"/>
                          <a:solidFill>
                            <a:schemeClr val="tx1"/>
                          </a:solidFill>
                          <a:effectLst>
                            <a:outerShdw blurRad="38100" dist="19050" dir="2700000" algn="tl" rotWithShape="0">
                              <a:schemeClr val="dk1">
                                <a:alpha val="40000"/>
                              </a:schemeClr>
                            </a:outerShdw>
                          </a:effectLst>
                        </a:rPr>
                        <a:t>无处不均匀</a:t>
                      </a:r>
                      <a:r>
                        <a:rPr lang="en-US" altLang="zh-CN" sz="2200" b="1" cap="none" spc="0" dirty="0">
                          <a:ln w="0"/>
                          <a:solidFill>
                            <a:schemeClr val="tx1"/>
                          </a:solidFill>
                          <a:effectLst>
                            <a:outerShdw blurRad="38100" dist="19050" dir="2700000" algn="tl" rotWithShape="0">
                              <a:schemeClr val="dk1">
                                <a:alpha val="40000"/>
                              </a:schemeClr>
                            </a:outerShdw>
                          </a:effectLst>
                        </a:rPr>
                        <a:t>”</a:t>
                      </a:r>
                      <a:r>
                        <a:rPr lang="zh-CN" altLang="en-US" sz="2200" b="1" cap="none" spc="0" dirty="0">
                          <a:ln w="0"/>
                          <a:solidFill>
                            <a:schemeClr val="tx1"/>
                          </a:solidFill>
                          <a:effectLst>
                            <a:outerShdw blurRad="38100" dist="19050" dir="2700000" algn="tl" rotWithShape="0">
                              <a:schemeClr val="dk1">
                                <a:alpha val="40000"/>
                              </a:schemeClr>
                            </a:outerShdw>
                          </a:effectLst>
                        </a:rPr>
                        <a:t>原则，</a:t>
                      </a:r>
                      <a:r>
                        <a:rPr lang="zh-CN" altLang="en-US" sz="2200" b="1" u="sng" cap="none" spc="0" dirty="0">
                          <a:ln w="0"/>
                          <a:solidFill>
                            <a:srgbClr val="FF0000"/>
                          </a:solidFill>
                          <a:effectLst>
                            <a:outerShdw blurRad="38100" dist="19050" dir="2700000" algn="tl" rotWithShape="0">
                              <a:schemeClr val="dk1">
                                <a:alpha val="40000"/>
                              </a:schemeClr>
                            </a:outerShdw>
                          </a:effectLst>
                        </a:rPr>
                        <a:t>规定以户为单位，不论男女，按照人口和年龄平均分配土地</a:t>
                      </a:r>
                      <a:r>
                        <a:rPr lang="zh-CN" altLang="en-US" sz="2200" b="1" cap="none" spc="0" dirty="0" smtClean="0">
                          <a:ln w="0"/>
                          <a:solidFill>
                            <a:schemeClr val="tx1"/>
                          </a:solidFill>
                          <a:effectLst>
                            <a:outerShdw blurRad="38100" dist="19050" dir="2700000" algn="tl" rotWithShape="0">
                              <a:schemeClr val="dk1">
                                <a:alpha val="40000"/>
                              </a:schemeClr>
                            </a:outerShdw>
                          </a:effectLst>
                        </a:rPr>
                        <a:t>。根据“人人不受私，物物归上主”的原则，</a:t>
                      </a:r>
                      <a:r>
                        <a:rPr lang="zh-CN" altLang="en-US" sz="2200" b="1" u="sng" cap="none" spc="0" dirty="0" smtClean="0">
                          <a:ln w="0"/>
                          <a:solidFill>
                            <a:srgbClr val="FF0000"/>
                          </a:solidFill>
                          <a:effectLst>
                            <a:outerShdw blurRad="38100" dist="19050" dir="2700000" algn="tl" rotWithShape="0">
                              <a:schemeClr val="dk1">
                                <a:alpha val="40000"/>
                              </a:schemeClr>
                            </a:outerShdw>
                          </a:effectLst>
                        </a:rPr>
                        <a:t>规定每户留足口粮，其余归国库</a:t>
                      </a:r>
                      <a:r>
                        <a:rPr lang="zh-CN" altLang="en-US" sz="2200" b="1" cap="none" spc="0" dirty="0" smtClean="0">
                          <a:ln w="0"/>
                          <a:solidFill>
                            <a:schemeClr val="tx1"/>
                          </a:solidFill>
                          <a:effectLst>
                            <a:outerShdw blurRad="38100" dist="19050" dir="2700000" algn="tl" rotWithShape="0">
                              <a:schemeClr val="dk1">
                                <a:alpha val="40000"/>
                              </a:schemeClr>
                            </a:outerShdw>
                          </a:effectLst>
                        </a:rPr>
                        <a:t>。</a:t>
                      </a:r>
                      <a:endParaRPr lang="zh-CN" altLang="en-US" sz="2200" b="1"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algn="just">
                        <a:buNone/>
                      </a:pPr>
                      <a:r>
                        <a:rPr lang="zh-CN" altLang="en-US" sz="2200" b="1" cap="none" spc="0" dirty="0" smtClean="0">
                          <a:ln w="0"/>
                          <a:solidFill>
                            <a:schemeClr val="tx1"/>
                          </a:solidFill>
                          <a:effectLst>
                            <a:outerShdw blurRad="38100" dist="19050" dir="2700000" algn="tl" rotWithShape="0">
                              <a:schemeClr val="dk1">
                                <a:alpha val="40000"/>
                              </a:schemeClr>
                            </a:outerShdw>
                          </a:effectLst>
                        </a:rPr>
                        <a:t>向西方学习，以法治国，官吏由公众选举；发展工商业，奖励技术发明；开设新式学堂等。</a:t>
                      </a:r>
                      <a:endParaRPr lang="zh-CN" altLang="en-US" sz="2200" b="1" cap="none" spc="0" dirty="0">
                        <a:ln w="0"/>
                        <a:solidFill>
                          <a:schemeClr val="tx1"/>
                        </a:solidFill>
                        <a:effectLst>
                          <a:outerShdw blurRad="38100" dist="19050" dir="2700000" algn="tl" rotWithShape="0">
                            <a:schemeClr val="dk1">
                              <a:alpha val="40000"/>
                            </a:schemeClr>
                          </a:outerShdw>
                        </a:effectLst>
                      </a:endParaRPr>
                    </a:p>
                  </a:txBody>
                  <a:tcPr/>
                </a:tc>
              </a:tr>
              <a:tr h="381000">
                <a:tc>
                  <a:txBody>
                    <a:bodyPr/>
                    <a:lstStyle/>
                    <a:p>
                      <a:pPr algn="ctr">
                        <a:buNone/>
                      </a:pPr>
                      <a:r>
                        <a:rPr lang="zh-CN" altLang="en-US" sz="2200" b="1" cap="none" spc="0" dirty="0" smtClean="0">
                          <a:ln w="0"/>
                          <a:solidFill>
                            <a:schemeClr val="tx1"/>
                          </a:solidFill>
                          <a:effectLst>
                            <a:outerShdw blurRad="38100" dist="19050" dir="2700000" algn="tl" rotWithShape="0">
                              <a:schemeClr val="dk1">
                                <a:alpha val="40000"/>
                              </a:schemeClr>
                            </a:outerShdw>
                          </a:effectLst>
                        </a:rPr>
                        <a:t>评价</a:t>
                      </a:r>
                      <a:endParaRPr lang="zh-CN" altLang="en-US" sz="2200" b="1"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algn="just">
                        <a:buNone/>
                      </a:pPr>
                      <a:endParaRPr lang="zh-CN" altLang="en-US" sz="2200" b="1"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algn="just">
                        <a:buNone/>
                      </a:pPr>
                      <a:r>
                        <a:rPr lang="zh-CN" altLang="en-US" sz="2200" b="1" cap="none" spc="0" dirty="0" smtClean="0">
                          <a:ln w="0"/>
                          <a:solidFill>
                            <a:schemeClr val="tx1"/>
                          </a:solidFill>
                          <a:effectLst>
                            <a:outerShdw blurRad="38100" dist="19050" dir="2700000" algn="tl" rotWithShape="0">
                              <a:schemeClr val="dk1">
                                <a:alpha val="40000"/>
                              </a:schemeClr>
                            </a:outerShdw>
                          </a:effectLst>
                        </a:rPr>
                        <a:t>这一体制变革的勇敢尝试，是</a:t>
                      </a:r>
                      <a:r>
                        <a:rPr lang="zh-CN" altLang="en-US" sz="2200" b="1" u="sng" cap="none" spc="0" dirty="0" smtClean="0">
                          <a:ln w="0"/>
                          <a:solidFill>
                            <a:srgbClr val="FF0000"/>
                          </a:solidFill>
                          <a:effectLst>
                            <a:outerShdw blurRad="38100" dist="19050" dir="2700000" algn="tl" rotWithShape="0">
                              <a:schemeClr val="dk1">
                                <a:alpha val="40000"/>
                              </a:schemeClr>
                            </a:outerShdw>
                          </a:effectLst>
                        </a:rPr>
                        <a:t>当时先进中国人向西方寻求真理的智慧结晶</a:t>
                      </a:r>
                      <a:r>
                        <a:rPr lang="zh-CN" altLang="en-US" sz="2200" b="1" cap="none" spc="0" dirty="0" smtClean="0">
                          <a:ln w="0"/>
                          <a:solidFill>
                            <a:schemeClr val="tx1"/>
                          </a:solidFill>
                          <a:effectLst>
                            <a:outerShdw blurRad="38100" dist="19050" dir="2700000" algn="tl" rotWithShape="0">
                              <a:schemeClr val="dk1">
                                <a:alpha val="40000"/>
                              </a:schemeClr>
                            </a:outerShdw>
                          </a:effectLst>
                        </a:rPr>
                        <a:t>。</a:t>
                      </a:r>
                      <a:endParaRPr lang="zh-CN" altLang="en-US" sz="2200" b="1" cap="none" spc="0" dirty="0">
                        <a:ln w="0"/>
                        <a:solidFill>
                          <a:schemeClr val="tx1"/>
                        </a:solidFill>
                        <a:effectLst>
                          <a:outerShdw blurRad="38100" dist="19050" dir="2700000" algn="tl" rotWithShape="0">
                            <a:schemeClr val="dk1">
                              <a:alpha val="40000"/>
                            </a:schemeClr>
                          </a:outerShdw>
                        </a:effectLst>
                      </a:endParaRPr>
                    </a:p>
                  </a:txBody>
                  <a:tcPr/>
                </a:tc>
              </a:tr>
            </a:tbl>
          </a:graphicData>
        </a:graphic>
      </p:graphicFrame>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65045" y="1908175"/>
            <a:ext cx="309880" cy="368300"/>
          </a:xfrm>
          <a:prstGeom prst="rect">
            <a:avLst/>
          </a:prstGeom>
          <a:noFill/>
        </p:spPr>
        <p:txBody>
          <a:bodyPr wrap="none" rtlCol="0">
            <a:spAutoFit/>
          </a:bodyPr>
          <a:p>
            <a:endParaRPr lang="zh-CN" altLang="en-US"/>
          </a:p>
        </p:txBody>
      </p:sp>
      <p:sp>
        <p:nvSpPr>
          <p:cNvPr id="3" name="文本框 2"/>
          <p:cNvSpPr txBox="1"/>
          <p:nvPr/>
        </p:nvSpPr>
        <p:spPr>
          <a:xfrm>
            <a:off x="2369820" y="1144905"/>
            <a:ext cx="7459345" cy="3353435"/>
          </a:xfrm>
          <a:prstGeom prst="rect">
            <a:avLst/>
          </a:prstGeom>
          <a:noFill/>
        </p:spPr>
        <p:txBody>
          <a:bodyPr wrap="square" rtlCol="0">
            <a:spAutoFit/>
          </a:bodyPr>
          <a:p>
            <a:r>
              <a:rPr lang="zh-CN" altLang="en-US" sz="3200" b="1"/>
              <a:t>对《天朝田亩制度》的评价：</a:t>
            </a:r>
            <a:endParaRPr lang="zh-CN" altLang="en-US"/>
          </a:p>
          <a:p>
            <a:endParaRPr lang="zh-CN" altLang="en-US"/>
          </a:p>
          <a:p>
            <a:endParaRPr lang="zh-CN" altLang="en-US"/>
          </a:p>
          <a:p>
            <a:endParaRPr lang="zh-CN" altLang="en-US"/>
          </a:p>
          <a:p>
            <a:endParaRPr lang="zh-CN" altLang="en-US"/>
          </a:p>
          <a:p>
            <a:r>
              <a:rPr lang="zh-CN" altLang="en-US" sz="3600" b="1">
                <a:solidFill>
                  <a:srgbClr val="FF0000"/>
                </a:solidFill>
                <a:sym typeface="+mn-ea"/>
              </a:rPr>
              <a:t>对《资政新篇》的评价：</a:t>
            </a:r>
            <a:endParaRPr lang="zh-CN" altLang="en-US" sz="3600" b="1">
              <a:solidFill>
                <a:srgbClr val="FF0000"/>
              </a:solidFill>
              <a:sym typeface="+mn-ea"/>
            </a:endParaRPr>
          </a:p>
          <a:p>
            <a:r>
              <a:rPr lang="zh-CN" altLang="en-US" sz="3600" b="1">
                <a:solidFill>
                  <a:srgbClr val="FF0000"/>
                </a:solidFill>
                <a:sym typeface="+mn-ea"/>
              </a:rPr>
              <a:t>两部纲领的比较：《导与练</a:t>
            </a:r>
            <a:r>
              <a:rPr lang="en-US" altLang="zh-CN" sz="3600" b="1">
                <a:solidFill>
                  <a:srgbClr val="FF0000"/>
                </a:solidFill>
                <a:sym typeface="+mn-ea"/>
              </a:rPr>
              <a:t>64</a:t>
            </a:r>
            <a:r>
              <a:rPr lang="zh-CN" altLang="en-US" sz="3600" b="1">
                <a:solidFill>
                  <a:srgbClr val="FF0000"/>
                </a:solidFill>
                <a:sym typeface="+mn-ea"/>
              </a:rPr>
              <a:t>页》</a:t>
            </a:r>
            <a:endParaRPr lang="zh-CN" altLang="en-US">
              <a:solidFill>
                <a:srgbClr val="FF0000"/>
              </a:solidFill>
            </a:endParaRPr>
          </a:p>
          <a:p>
            <a:endParaRPr lang="zh-CN" altLang="en-US"/>
          </a:p>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126246"/>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a:solidFill>
                  <a:schemeClr val="tx1">
                    <a:lumMod val="50000"/>
                  </a:schemeClr>
                </a:solidFill>
                <a:latin typeface="+mn-ea"/>
                <a:cs typeface="+mn-ea"/>
              </a:rPr>
              <a:t>二、太平天国运动（</a:t>
            </a:r>
            <a:r>
              <a:rPr lang="en-US" altLang="zh-CN" sz="2800" b="1" kern="100" dirty="0">
                <a:solidFill>
                  <a:schemeClr val="tx1">
                    <a:lumMod val="50000"/>
                  </a:schemeClr>
                </a:solidFill>
                <a:latin typeface="+mn-ea"/>
                <a:cs typeface="+mn-ea"/>
              </a:rPr>
              <a:t>1851-1864</a:t>
            </a:r>
            <a:r>
              <a:rPr lang="zh-CN" altLang="en-US" sz="2800" b="1" kern="100" dirty="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104677" y="1986182"/>
            <a:ext cx="11949577" cy="4523105"/>
          </a:xfrm>
          <a:prstGeom prst="rect">
            <a:avLst/>
          </a:prstGeom>
          <a:noFill/>
        </p:spPr>
        <p:txBody>
          <a:bodyPr wrap="square" rtlCol="0">
            <a:spAutoFit/>
          </a:bodyPr>
          <a:lstStyle/>
          <a:p>
            <a:pPr indent="0">
              <a:buFont typeface="+mj-lt"/>
              <a:buNone/>
            </a:pPr>
            <a:r>
              <a:rPr lang="en-US" altLang="zh-CN" sz="2400" b="1" dirty="0" smtClean="0"/>
              <a:t>4.</a:t>
            </a:r>
            <a:r>
              <a:rPr lang="zh-CN" altLang="en-US" sz="2400" b="1" dirty="0" smtClean="0"/>
              <a:t>太平天国失败的原因</a:t>
            </a:r>
            <a:endParaRPr lang="en-US" altLang="zh-CN" sz="2400" b="1" dirty="0" smtClean="0"/>
          </a:p>
          <a:p>
            <a:pPr marL="457200" indent="-457200">
              <a:lnSpc>
                <a:spcPct val="150000"/>
              </a:lnSpc>
              <a:buFont typeface="+mj-ea"/>
              <a:buAutoNum type="circleNumDbPlain"/>
            </a:pPr>
            <a:r>
              <a:rPr lang="zh-CN" altLang="en-US" sz="2400" b="1" dirty="0" smtClean="0"/>
              <a:t>军事战略失误：占领南京后，未能一鼓作气灭亡清廷，给清王朝留下喘息的时机。</a:t>
            </a:r>
            <a:endParaRPr lang="en-US" altLang="zh-CN" sz="2400" b="1" dirty="0" smtClean="0"/>
          </a:p>
          <a:p>
            <a:pPr marL="457200" indent="-457200">
              <a:lnSpc>
                <a:spcPct val="150000"/>
              </a:lnSpc>
              <a:buFont typeface="+mj-ea"/>
              <a:buAutoNum type="circleNumDbPlain"/>
            </a:pPr>
            <a:r>
              <a:rPr lang="zh-CN" altLang="en-US" sz="2400" b="1" dirty="0" smtClean="0"/>
              <a:t>意识形态冲突：其基督教理念违背中国传统的人伦观念，受到传统士大夫阶层的反对。</a:t>
            </a:r>
            <a:endParaRPr lang="en-US" altLang="zh-CN" sz="2400" b="1" dirty="0" smtClean="0"/>
          </a:p>
          <a:p>
            <a:pPr marL="457200" indent="-457200" algn="just">
              <a:lnSpc>
                <a:spcPct val="150000"/>
              </a:lnSpc>
              <a:buFont typeface="+mj-ea"/>
              <a:buAutoNum type="circleNumDbPlain"/>
            </a:pPr>
            <a:r>
              <a:rPr lang="zh-CN" altLang="en-US" sz="2400" b="1" dirty="0" smtClean="0"/>
              <a:t>领导集团的失误：领导集团内部的权力之争，尤其是</a:t>
            </a:r>
            <a:r>
              <a:rPr lang="en-US" altLang="zh-CN" sz="2400" b="1" dirty="0" smtClean="0"/>
              <a:t>1856</a:t>
            </a:r>
            <a:r>
              <a:rPr lang="zh-CN" altLang="en-US" sz="2400" b="1" dirty="0" smtClean="0"/>
              <a:t>年的天京变乱，严重削弱了太平天国的力量。</a:t>
            </a:r>
            <a:endParaRPr lang="en-US" altLang="zh-CN" sz="2400" b="1" dirty="0" smtClean="0"/>
          </a:p>
          <a:p>
            <a:pPr marL="457200" indent="-457200" algn="just">
              <a:lnSpc>
                <a:spcPct val="150000"/>
              </a:lnSpc>
              <a:buFont typeface="+mj-ea"/>
              <a:buAutoNum type="circleNumDbPlain"/>
            </a:pPr>
            <a:r>
              <a:rPr lang="zh-CN" altLang="en-US" sz="2400" b="1" dirty="0" smtClean="0"/>
              <a:t>外部因素：清王朝和西方势力的联合绞杀。</a:t>
            </a:r>
            <a:endParaRPr lang="en-US" altLang="zh-CN" sz="2400" b="1" dirty="0" smtClean="0"/>
          </a:p>
          <a:p>
            <a:pPr marL="457200" indent="-457200" algn="just">
              <a:lnSpc>
                <a:spcPct val="150000"/>
              </a:lnSpc>
              <a:buFont typeface="+mj-ea"/>
              <a:buAutoNum type="circleNumDbPlain"/>
            </a:pPr>
            <a:r>
              <a:rPr lang="zh-CN" altLang="en-US" sz="3200" b="1" dirty="0" smtClean="0">
                <a:solidFill>
                  <a:srgbClr val="FF0000"/>
                </a:solidFill>
              </a:rPr>
              <a:t>根本原因</a:t>
            </a:r>
            <a:r>
              <a:rPr lang="zh-CN" altLang="en-US" sz="3200" b="1" dirty="0" smtClean="0"/>
              <a:t>：</a:t>
            </a:r>
            <a:r>
              <a:rPr lang="zh-CN" altLang="en-US" sz="3200" b="1" dirty="0" smtClean="0">
                <a:solidFill>
                  <a:srgbClr val="FF0000"/>
                </a:solidFill>
              </a:rPr>
              <a:t>农民阶级自身的局限性：有其小农经济地位决定的</a:t>
            </a:r>
            <a:endParaRPr lang="zh-CN" altLang="en-US" sz="3200" b="1" dirty="0" smtClean="0">
              <a:solidFill>
                <a:srgbClr val="FF0000"/>
              </a:solidFill>
            </a:endParaRPr>
          </a:p>
        </p:txBody>
      </p:sp>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0" name="矩形 19"/>
          <p:cNvSpPr/>
          <p:nvPr/>
        </p:nvSpPr>
        <p:spPr>
          <a:xfrm>
            <a:off x="243205" y="532130"/>
            <a:ext cx="11558905" cy="1197610"/>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a:solidFill>
                  <a:schemeClr val="tx1">
                    <a:lumMod val="50000"/>
                  </a:schemeClr>
                </a:solidFill>
                <a:latin typeface="+mn-ea"/>
                <a:cs typeface="+mn-ea"/>
              </a:rPr>
              <a:t>二、太平天国运动（</a:t>
            </a:r>
            <a:r>
              <a:rPr lang="en-US" altLang="zh-CN" sz="2800" b="1" kern="100" dirty="0">
                <a:solidFill>
                  <a:schemeClr val="tx1">
                    <a:lumMod val="50000"/>
                  </a:schemeClr>
                </a:solidFill>
                <a:latin typeface="+mn-ea"/>
                <a:cs typeface="+mn-ea"/>
              </a:rPr>
              <a:t>1851-1864</a:t>
            </a:r>
            <a:r>
              <a:rPr lang="zh-CN" altLang="en-US" sz="2800" b="1" kern="100" dirty="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3" name="文本框 2"/>
          <p:cNvSpPr txBox="1"/>
          <p:nvPr/>
        </p:nvSpPr>
        <p:spPr>
          <a:xfrm>
            <a:off x="243205" y="1977390"/>
            <a:ext cx="11643995" cy="3415030"/>
          </a:xfrm>
          <a:prstGeom prst="rect">
            <a:avLst/>
          </a:prstGeom>
          <a:noFill/>
        </p:spPr>
        <p:txBody>
          <a:bodyPr wrap="square" rtlCol="0">
            <a:spAutoFit/>
          </a:bodyPr>
          <a:lstStyle/>
          <a:p>
            <a:pPr indent="0">
              <a:buFont typeface="+mj-lt"/>
              <a:buNone/>
            </a:pPr>
            <a:r>
              <a:rPr lang="en-US" altLang="zh-CN" sz="2400" b="1" dirty="0" smtClean="0"/>
              <a:t>5.</a:t>
            </a:r>
            <a:r>
              <a:rPr lang="zh-CN" altLang="en-US" sz="2400" b="1" dirty="0" smtClean="0"/>
              <a:t>太平天国运动的影响</a:t>
            </a:r>
            <a:endParaRPr lang="zh-CN" altLang="en-US" sz="2400" b="1" dirty="0" smtClean="0"/>
          </a:p>
          <a:p>
            <a:pPr indent="0">
              <a:buFont typeface="+mj-lt"/>
              <a:buNone/>
            </a:pPr>
            <a:r>
              <a:rPr lang="zh-CN" altLang="en-US" sz="2400" b="1" dirty="0" smtClean="0"/>
              <a:t>政治上：</a:t>
            </a:r>
            <a:endParaRPr lang="zh-CN" altLang="en-US" sz="2400" b="1" dirty="0" smtClean="0"/>
          </a:p>
          <a:p>
            <a:pPr marL="457200" indent="-457200">
              <a:buFont typeface="+mj-ea"/>
              <a:buAutoNum type="circleNumDbPlain"/>
            </a:pPr>
            <a:r>
              <a:rPr lang="zh-CN" altLang="en-US" sz="2400" b="1" dirty="0"/>
              <a:t>打击</a:t>
            </a:r>
            <a:r>
              <a:rPr lang="zh-CN" altLang="en-US" sz="2400" b="1" dirty="0" smtClean="0"/>
              <a:t>了清王朝的封建统治。</a:t>
            </a:r>
            <a:endParaRPr lang="zh-CN" altLang="en-US" sz="2400" b="1" dirty="0" smtClean="0"/>
          </a:p>
          <a:p>
            <a:pPr marL="457200" indent="-457200">
              <a:buFont typeface="+mj-ea"/>
              <a:buAutoNum type="circleNumDbPlain"/>
            </a:pPr>
            <a:r>
              <a:rPr lang="zh-CN" altLang="en-US" sz="2400" b="1" dirty="0" smtClean="0">
                <a:sym typeface="+mn-ea"/>
              </a:rPr>
              <a:t>在镇压太平天国运动中 ，政府的权力从满洲人转到汉人，督抚大员在国家政治事务中影响力日益扩大，高度集中的中央集权被削弱。（导与练中涉及清朝地方势力的崛起）</a:t>
            </a:r>
            <a:endParaRPr lang="en-US" altLang="zh-CN" sz="2400" b="1" dirty="0" smtClean="0"/>
          </a:p>
          <a:p>
            <a:pPr indent="0">
              <a:lnSpc>
                <a:spcPct val="150000"/>
              </a:lnSpc>
              <a:buFont typeface="+mj-ea"/>
              <a:buNone/>
            </a:pPr>
            <a:r>
              <a:rPr lang="zh-CN" altLang="en-US" sz="2400" b="1" dirty="0" smtClean="0"/>
              <a:t>经济上：导致了社会生产力遭到破坏，但一定程度上缓解了土地兼并的局面。</a:t>
            </a:r>
            <a:endParaRPr lang="en-US" altLang="zh-CN" sz="2400" b="1" dirty="0" smtClean="0"/>
          </a:p>
          <a:p>
            <a:pPr marL="457200" indent="-457200">
              <a:lnSpc>
                <a:spcPct val="150000"/>
              </a:lnSpc>
              <a:buFont typeface="+mj-ea"/>
              <a:buAutoNum type="circleNumDbPlain"/>
            </a:pPr>
            <a:endParaRPr lang="en-US" altLang="zh-CN" sz="2400" b="1" dirty="0" smtClean="0"/>
          </a:p>
        </p:txBody>
      </p:sp>
      <p:sp>
        <p:nvSpPr>
          <p:cNvPr id="5" name="矩形 4"/>
          <p:cNvSpPr/>
          <p:nvPr/>
        </p:nvSpPr>
        <p:spPr>
          <a:xfrm>
            <a:off x="0" y="4554415"/>
            <a:ext cx="12192000" cy="23035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smtClean="0">
                <a:solidFill>
                  <a:srgbClr val="000000"/>
                </a:solidFill>
                <a:latin typeface="华文楷体" panose="02010600040101010101" pitchFamily="2" charset="-122"/>
                <a:ea typeface="华文楷体" panose="02010600040101010101" pitchFamily="2" charset="-122"/>
              </a:rPr>
              <a:t>在</a:t>
            </a:r>
            <a:r>
              <a:rPr lang="en-US" altLang="zh-CN" sz="2400" b="1" dirty="0" smtClean="0">
                <a:solidFill>
                  <a:srgbClr val="000000"/>
                </a:solidFill>
                <a:latin typeface="华文楷体" panose="02010600040101010101" pitchFamily="2" charset="-122"/>
                <a:ea typeface="华文楷体" panose="02010600040101010101" pitchFamily="2" charset="-122"/>
              </a:rPr>
              <a:t>1864-1866</a:t>
            </a:r>
            <a:r>
              <a:rPr lang="zh-CN" altLang="en-US" sz="2400" b="1" dirty="0" smtClean="0">
                <a:solidFill>
                  <a:srgbClr val="000000"/>
                </a:solidFill>
                <a:latin typeface="华文楷体" panose="02010600040101010101" pitchFamily="2" charset="-122"/>
                <a:ea typeface="华文楷体" panose="02010600040101010101" pitchFamily="2" charset="-122"/>
              </a:rPr>
              <a:t>年间，全部十五个巡抚均由汉人充任，在</a:t>
            </a:r>
            <a:r>
              <a:rPr lang="en-US" altLang="zh-CN" sz="2400" b="1" dirty="0" smtClean="0">
                <a:solidFill>
                  <a:srgbClr val="000000"/>
                </a:solidFill>
                <a:latin typeface="华文楷体" panose="02010600040101010101" pitchFamily="2" charset="-122"/>
                <a:ea typeface="华文楷体" panose="02010600040101010101" pitchFamily="2" charset="-122"/>
              </a:rPr>
              <a:t>1867-1869</a:t>
            </a:r>
            <a:r>
              <a:rPr lang="zh-CN" altLang="en-US" sz="2400" b="1" dirty="0" smtClean="0">
                <a:solidFill>
                  <a:srgbClr val="000000"/>
                </a:solidFill>
                <a:latin typeface="华文楷体" panose="02010600040101010101" pitchFamily="2" charset="-122"/>
                <a:ea typeface="华文楷体" panose="02010600040101010101" pitchFamily="2" charset="-122"/>
              </a:rPr>
              <a:t>年间，十四个巡抚由汉人担任，满人只占一席，与之相比，</a:t>
            </a:r>
            <a:r>
              <a:rPr lang="en-US" altLang="zh-CN" sz="2400" b="1" dirty="0" smtClean="0">
                <a:solidFill>
                  <a:srgbClr val="000000"/>
                </a:solidFill>
                <a:latin typeface="华文楷体" panose="02010600040101010101" pitchFamily="2" charset="-122"/>
                <a:ea typeface="华文楷体" panose="02010600040101010101" pitchFamily="2" charset="-122"/>
              </a:rPr>
              <a:t>1840</a:t>
            </a:r>
            <a:r>
              <a:rPr lang="zh-CN" altLang="en-US" sz="2400" b="1" dirty="0" smtClean="0">
                <a:solidFill>
                  <a:srgbClr val="000000"/>
                </a:solidFill>
                <a:latin typeface="华文楷体" panose="02010600040101010101" pitchFamily="2" charset="-122"/>
                <a:ea typeface="华文楷体" panose="02010600040101010101" pitchFamily="2" charset="-122"/>
              </a:rPr>
              <a:t>年有七个满人和八个汉人任此职。就整个晚清时期（</a:t>
            </a:r>
            <a:r>
              <a:rPr lang="en-US" altLang="zh-CN" sz="2400" b="1" dirty="0" smtClean="0">
                <a:solidFill>
                  <a:srgbClr val="000000"/>
                </a:solidFill>
                <a:latin typeface="华文楷体" panose="02010600040101010101" pitchFamily="2" charset="-122"/>
                <a:ea typeface="华文楷体" panose="02010600040101010101" pitchFamily="2" charset="-122"/>
              </a:rPr>
              <a:t>1851-1911</a:t>
            </a:r>
            <a:r>
              <a:rPr lang="zh-CN" altLang="en-US" sz="2400" b="1" dirty="0" smtClean="0">
                <a:solidFill>
                  <a:srgbClr val="000000"/>
                </a:solidFill>
                <a:latin typeface="华文楷体" panose="02010600040101010101" pitchFamily="2" charset="-122"/>
                <a:ea typeface="华文楷体" panose="02010600040101010101" pitchFamily="2" charset="-122"/>
              </a:rPr>
              <a:t>年）而言，</a:t>
            </a:r>
            <a:r>
              <a:rPr lang="en-US" altLang="zh-CN" sz="2400" b="1" dirty="0" smtClean="0">
                <a:solidFill>
                  <a:srgbClr val="000000"/>
                </a:solidFill>
                <a:latin typeface="华文楷体" panose="02010600040101010101" pitchFamily="2" charset="-122"/>
                <a:ea typeface="华文楷体" panose="02010600040101010101" pitchFamily="2" charset="-122"/>
              </a:rPr>
              <a:t>65.4%</a:t>
            </a:r>
            <a:r>
              <a:rPr lang="zh-CN" altLang="en-US" sz="2400" b="1" dirty="0" smtClean="0">
                <a:solidFill>
                  <a:srgbClr val="000000"/>
                </a:solidFill>
                <a:latin typeface="华文楷体" panose="02010600040101010101" pitchFamily="2" charset="-122"/>
                <a:ea typeface="华文楷体" panose="02010600040101010101" pitchFamily="2" charset="-122"/>
              </a:rPr>
              <a:t>的总督和</a:t>
            </a:r>
            <a:r>
              <a:rPr lang="en-US" altLang="zh-CN" sz="2400" b="1" dirty="0" smtClean="0">
                <a:solidFill>
                  <a:srgbClr val="000000"/>
                </a:solidFill>
                <a:latin typeface="华文楷体" panose="02010600040101010101" pitchFamily="2" charset="-122"/>
                <a:ea typeface="华文楷体" panose="02010600040101010101" pitchFamily="2" charset="-122"/>
              </a:rPr>
              <a:t>77.8%</a:t>
            </a:r>
            <a:r>
              <a:rPr lang="zh-CN" altLang="en-US" sz="2400" b="1" dirty="0" smtClean="0">
                <a:solidFill>
                  <a:srgbClr val="000000"/>
                </a:solidFill>
                <a:latin typeface="华文楷体" panose="02010600040101010101" pitchFamily="2" charset="-122"/>
                <a:ea typeface="华文楷体" panose="02010600040101010101" pitchFamily="2" charset="-122"/>
              </a:rPr>
              <a:t>的巡抚是汉人，相比之下分别有</a:t>
            </a:r>
            <a:r>
              <a:rPr lang="en-US" altLang="zh-CN" sz="2400" b="1" dirty="0" smtClean="0">
                <a:solidFill>
                  <a:srgbClr val="000000"/>
                </a:solidFill>
                <a:latin typeface="华文楷体" panose="02010600040101010101" pitchFamily="2" charset="-122"/>
                <a:ea typeface="华文楷体" panose="02010600040101010101" pitchFamily="2" charset="-122"/>
              </a:rPr>
              <a:t>34.6%</a:t>
            </a:r>
            <a:r>
              <a:rPr lang="zh-CN" altLang="en-US" sz="2400" b="1" dirty="0" smtClean="0">
                <a:solidFill>
                  <a:srgbClr val="000000"/>
                </a:solidFill>
                <a:latin typeface="华文楷体" panose="02010600040101010101" pitchFamily="2" charset="-122"/>
                <a:ea typeface="华文楷体" panose="02010600040101010101" pitchFamily="2" charset="-122"/>
              </a:rPr>
              <a:t>和</a:t>
            </a:r>
            <a:r>
              <a:rPr lang="en-US" altLang="zh-CN" sz="2400" b="1" dirty="0" smtClean="0">
                <a:solidFill>
                  <a:srgbClr val="000000"/>
                </a:solidFill>
                <a:latin typeface="华文楷体" panose="02010600040101010101" pitchFamily="2" charset="-122"/>
                <a:ea typeface="华文楷体" panose="02010600040101010101" pitchFamily="2" charset="-122"/>
              </a:rPr>
              <a:t>22.2%</a:t>
            </a:r>
            <a:r>
              <a:rPr lang="zh-CN" altLang="en-US" sz="2400" b="1" dirty="0" smtClean="0">
                <a:solidFill>
                  <a:srgbClr val="000000"/>
                </a:solidFill>
                <a:latin typeface="华文楷体" panose="02010600040101010101" pitchFamily="2" charset="-122"/>
                <a:ea typeface="华文楷体" panose="02010600040101010101" pitchFamily="2" charset="-122"/>
              </a:rPr>
              <a:t>为满人（包括蒙古人和汉军旗人）。</a:t>
            </a:r>
            <a:endParaRPr lang="en-US" altLang="zh-CN" sz="2400" b="1" dirty="0" smtClean="0">
              <a:solidFill>
                <a:srgbClr val="000000"/>
              </a:solidFill>
              <a:latin typeface="华文楷体" panose="02010600040101010101" pitchFamily="2" charset="-122"/>
              <a:ea typeface="华文楷体" panose="02010600040101010101" pitchFamily="2" charset="-122"/>
            </a:endParaRPr>
          </a:p>
          <a:p>
            <a:pPr algn="just"/>
            <a:r>
              <a:rPr lang="en-US" altLang="zh-CN" sz="2400" b="1" dirty="0">
                <a:solidFill>
                  <a:srgbClr val="000000"/>
                </a:solidFill>
                <a:latin typeface="华文楷体" panose="02010600040101010101" pitchFamily="2" charset="-122"/>
                <a:ea typeface="华文楷体" panose="02010600040101010101" pitchFamily="2" charset="-122"/>
              </a:rPr>
              <a:t> </a:t>
            </a:r>
            <a:r>
              <a:rPr lang="en-US" altLang="zh-CN" sz="2400" b="1" dirty="0" smtClean="0">
                <a:solidFill>
                  <a:srgbClr val="000000"/>
                </a:solidFill>
                <a:latin typeface="华文楷体" panose="02010600040101010101" pitchFamily="2" charset="-122"/>
                <a:ea typeface="华文楷体" panose="02010600040101010101" pitchFamily="2" charset="-122"/>
              </a:rPr>
              <a:t>                                                                                                             ——</a:t>
            </a:r>
            <a:r>
              <a:rPr lang="zh-CN" altLang="en-US" sz="2400" b="1" dirty="0" smtClean="0">
                <a:solidFill>
                  <a:srgbClr val="000000"/>
                </a:solidFill>
                <a:latin typeface="华文楷体" panose="02010600040101010101" pitchFamily="2" charset="-122"/>
                <a:ea typeface="华文楷体" panose="02010600040101010101" pitchFamily="2" charset="-122"/>
              </a:rPr>
              <a:t>徐中约</a:t>
            </a:r>
            <a:r>
              <a:rPr lang="en-US" altLang="zh-CN" sz="2400" b="1" dirty="0" smtClean="0">
                <a:solidFill>
                  <a:srgbClr val="000000"/>
                </a:solidFill>
                <a:latin typeface="华文楷体" panose="02010600040101010101" pitchFamily="2" charset="-122"/>
                <a:ea typeface="华文楷体" panose="02010600040101010101" pitchFamily="2" charset="-122"/>
              </a:rPr>
              <a:t>《</a:t>
            </a:r>
            <a:r>
              <a:rPr lang="zh-CN" altLang="en-US" sz="2400" b="1" dirty="0" smtClean="0">
                <a:solidFill>
                  <a:srgbClr val="000000"/>
                </a:solidFill>
                <a:latin typeface="华文楷体" panose="02010600040101010101" pitchFamily="2" charset="-122"/>
                <a:ea typeface="华文楷体" panose="02010600040101010101" pitchFamily="2" charset="-122"/>
              </a:rPr>
              <a:t>中国近代史</a:t>
            </a:r>
            <a:r>
              <a:rPr lang="en-US" altLang="zh-CN" sz="2400" b="1" dirty="0" smtClean="0">
                <a:solidFill>
                  <a:srgbClr val="000000"/>
                </a:solidFill>
                <a:latin typeface="华文楷体" panose="02010600040101010101" pitchFamily="2" charset="-122"/>
                <a:ea typeface="华文楷体" panose="02010600040101010101" pitchFamily="2" charset="-122"/>
              </a:rPr>
              <a:t>》</a:t>
            </a:r>
            <a:endParaRPr lang="zh-CN" altLang="en-US" sz="2400" b="1" dirty="0">
              <a:solidFill>
                <a:srgbClr val="000000"/>
              </a:solidFill>
              <a:latin typeface="华文楷体" panose="02010600040101010101" pitchFamily="2" charset="-122"/>
              <a:ea typeface="华文楷体" panose="02010600040101010101" pitchFamily="2" charset="-122"/>
            </a:endParaRP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200304"/>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三、甲午中日战争（</a:t>
            </a:r>
            <a:r>
              <a:rPr lang="en-US" altLang="zh-CN" sz="2800" b="1" kern="100" dirty="0" smtClean="0">
                <a:solidFill>
                  <a:schemeClr val="tx1">
                    <a:lumMod val="50000"/>
                  </a:schemeClr>
                </a:solidFill>
                <a:latin typeface="+mn-ea"/>
                <a:cs typeface="+mn-ea"/>
              </a:rPr>
              <a:t>1894-1895</a:t>
            </a:r>
            <a:r>
              <a:rPr lang="zh-CN" altLang="en-US" sz="2800" b="1" kern="100" dirty="0" smtClean="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43205" y="2329083"/>
            <a:ext cx="6878564" cy="304609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indent="0">
              <a:buFont typeface="+mj-lt"/>
              <a:buNone/>
            </a:pPr>
            <a:r>
              <a:rPr lang="en-US" altLang="zh-CN" sz="2400" b="1" dirty="0" smtClean="0">
                <a:solidFill>
                  <a:schemeClr val="accent4"/>
                </a:solidFill>
                <a:effectLst/>
              </a:rPr>
              <a:t>1.</a:t>
            </a:r>
            <a:r>
              <a:rPr lang="zh-CN" altLang="en-US" sz="2400" b="1" dirty="0">
                <a:solidFill>
                  <a:schemeClr val="accent4"/>
                </a:solidFill>
                <a:effectLst/>
              </a:rPr>
              <a:t>战争爆发的</a:t>
            </a:r>
            <a:r>
              <a:rPr lang="zh-CN" altLang="en-US" sz="2400" b="1" dirty="0" smtClean="0">
                <a:solidFill>
                  <a:schemeClr val="accent4"/>
                </a:solidFill>
                <a:effectLst/>
              </a:rPr>
              <a:t>原因</a:t>
            </a:r>
            <a:endParaRPr lang="en-US" altLang="zh-CN" sz="2400" b="1" dirty="0" smtClean="0">
              <a:solidFill>
                <a:schemeClr val="accent4"/>
              </a:solidFill>
              <a:effectLst/>
            </a:endParaRPr>
          </a:p>
          <a:p>
            <a:pPr marL="457200" indent="-457200">
              <a:lnSpc>
                <a:spcPct val="150000"/>
              </a:lnSpc>
              <a:buFont typeface="+mj-ea"/>
              <a:buAutoNum type="circleNumDbPlain"/>
            </a:pPr>
            <a:r>
              <a:rPr lang="zh-CN" altLang="en-US" sz="2400" b="1" dirty="0">
                <a:solidFill>
                  <a:schemeClr val="accent4"/>
                </a:solidFill>
                <a:effectLst/>
              </a:rPr>
              <a:t>明治维新</a:t>
            </a:r>
            <a:r>
              <a:rPr lang="zh-CN" altLang="en-US" sz="2400" b="1" dirty="0" smtClean="0">
                <a:solidFill>
                  <a:schemeClr val="accent4"/>
                </a:solidFill>
                <a:effectLst/>
              </a:rPr>
              <a:t>后，随着军事实力的上升，日本对外侵略扩张的野心不断膨胀。</a:t>
            </a:r>
            <a:endParaRPr lang="en-US" altLang="zh-CN" sz="2400" b="1" dirty="0" smtClean="0">
              <a:solidFill>
                <a:schemeClr val="accent4"/>
              </a:solidFill>
              <a:effectLst/>
            </a:endParaRPr>
          </a:p>
          <a:p>
            <a:pPr marL="457200" indent="-457200">
              <a:lnSpc>
                <a:spcPct val="150000"/>
              </a:lnSpc>
              <a:buFont typeface="+mj-ea"/>
              <a:buAutoNum type="circleNumDbPlain"/>
            </a:pPr>
            <a:r>
              <a:rPr lang="en-US" altLang="zh-CN" sz="2400" b="1" dirty="0" smtClean="0">
                <a:solidFill>
                  <a:schemeClr val="accent4"/>
                </a:solidFill>
                <a:effectLst/>
              </a:rPr>
              <a:t>1894</a:t>
            </a:r>
            <a:r>
              <a:rPr lang="zh-CN" altLang="en-US" sz="2400" b="1" dirty="0" smtClean="0">
                <a:solidFill>
                  <a:schemeClr val="accent4"/>
                </a:solidFill>
                <a:effectLst/>
              </a:rPr>
              <a:t>年，朝鲜爆发农民起义。起义被平息后，日本蓄意挑起战端。</a:t>
            </a:r>
            <a:endParaRPr lang="en-US" altLang="zh-CN" sz="2400" b="1" dirty="0" smtClean="0">
              <a:solidFill>
                <a:schemeClr val="accent4"/>
              </a:solidFill>
            </a:endParaRPr>
          </a:p>
          <a:p>
            <a:pPr marL="457200" indent="-457200">
              <a:buFont typeface="+mj-ea"/>
              <a:buAutoNum type="circleNumDbPlain"/>
            </a:pPr>
            <a:endParaRPr lang="en-US" altLang="zh-CN" sz="2400" b="1" dirty="0" smtClean="0">
              <a:solidFill>
                <a:schemeClr val="accent4"/>
              </a:solidFill>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508" y="2621183"/>
            <a:ext cx="5217697" cy="4219365"/>
          </a:xfrm>
          <a:prstGeom prst="rect">
            <a:avLst/>
          </a:prstGeom>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200304"/>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三、甲午中日战争（</a:t>
            </a:r>
            <a:r>
              <a:rPr lang="en-US" altLang="zh-CN" sz="2800" b="1" kern="100" dirty="0" smtClean="0">
                <a:solidFill>
                  <a:schemeClr val="tx1">
                    <a:lumMod val="50000"/>
                  </a:schemeClr>
                </a:solidFill>
                <a:latin typeface="+mn-ea"/>
                <a:cs typeface="+mn-ea"/>
              </a:rPr>
              <a:t>1894-1895</a:t>
            </a:r>
            <a:r>
              <a:rPr lang="zh-CN" altLang="en-US" sz="2800" b="1" kern="100" dirty="0" smtClean="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34412" y="1829076"/>
            <a:ext cx="10366888" cy="1200329"/>
          </a:xfrm>
          <a:prstGeom prst="rect">
            <a:avLst/>
          </a:prstGeom>
          <a:noFill/>
        </p:spPr>
        <p:txBody>
          <a:bodyPr wrap="square" rtlCol="0">
            <a:spAutoFit/>
          </a:bodyPr>
          <a:lstStyle/>
          <a:p>
            <a:pPr>
              <a:lnSpc>
                <a:spcPct val="150000"/>
              </a:lnSpc>
            </a:pPr>
            <a:r>
              <a:rPr lang="en-US" altLang="zh-CN" sz="2400" b="1" dirty="0" smtClean="0"/>
              <a:t>2.</a:t>
            </a:r>
            <a:r>
              <a:rPr lang="zh-CN" altLang="en-US" sz="2400" b="1" dirty="0" smtClean="0"/>
              <a:t>战争的结果</a:t>
            </a:r>
            <a:endParaRPr lang="en-US" altLang="zh-CN" sz="2400" b="1" dirty="0" smtClean="0"/>
          </a:p>
          <a:p>
            <a:pPr>
              <a:lnSpc>
                <a:spcPct val="150000"/>
              </a:lnSpc>
            </a:pPr>
            <a:r>
              <a:rPr lang="zh-CN" altLang="en-US" sz="2400" b="1" dirty="0" smtClean="0"/>
              <a:t>①北洋舰队全军覆灭</a:t>
            </a:r>
            <a:r>
              <a:rPr lang="en-US" altLang="zh-CN" sz="2400" b="1" dirty="0"/>
              <a:t> </a:t>
            </a:r>
            <a:r>
              <a:rPr lang="en-US" altLang="zh-CN" sz="2400" b="1" dirty="0" smtClean="0"/>
              <a:t>                     </a:t>
            </a:r>
            <a:r>
              <a:rPr lang="zh-CN" altLang="en-US" sz="2400" b="1" dirty="0" smtClean="0"/>
              <a:t>②被迫签订</a:t>
            </a:r>
            <a:r>
              <a:rPr lang="en-US" altLang="zh-CN" sz="2400" b="1" dirty="0" smtClean="0"/>
              <a:t>《</a:t>
            </a:r>
            <a:r>
              <a:rPr lang="zh-CN" altLang="en-US" sz="2400" b="1" dirty="0" smtClean="0"/>
              <a:t>马关条约</a:t>
            </a:r>
            <a:r>
              <a:rPr lang="en-US" altLang="zh-CN" sz="2400" b="1" dirty="0" smtClean="0"/>
              <a:t>》</a:t>
            </a:r>
            <a:endParaRPr lang="en-US" altLang="zh-CN" sz="2400" b="1" dirty="0" smtClean="0"/>
          </a:p>
        </p:txBody>
      </p:sp>
      <p:graphicFrame>
        <p:nvGraphicFramePr>
          <p:cNvPr id="5" name="表格 4"/>
          <p:cNvGraphicFramePr>
            <a:graphicFrameLocks noGrp="1"/>
          </p:cNvGraphicFramePr>
          <p:nvPr/>
        </p:nvGraphicFramePr>
        <p:xfrm>
          <a:off x="385640" y="3117304"/>
          <a:ext cx="11544300" cy="3017520"/>
        </p:xfrm>
        <a:graphic>
          <a:graphicData uri="http://schemas.openxmlformats.org/drawingml/2006/table">
            <a:tbl>
              <a:tblPr firstRow="1" bandRow="1"/>
              <a:tblGrid>
                <a:gridCol w="5793233"/>
                <a:gridCol w="5751067"/>
              </a:tblGrid>
              <a:tr h="370840">
                <a:tc>
                  <a:txBody>
                    <a:bodyPr/>
                    <a:lstStyle/>
                    <a:p>
                      <a:pPr algn="ctr"/>
                      <a:r>
                        <a:rPr lang="en-US" altLang="zh-CN" b="1" dirty="0" smtClean="0">
                          <a:effectLst>
                            <a:outerShdw blurRad="38100" dist="38100" dir="2700000" algn="tl">
                              <a:srgbClr val="000000">
                                <a:alpha val="43137"/>
                              </a:srgbClr>
                            </a:outerShdw>
                          </a:effectLst>
                        </a:rPr>
                        <a:t>《</a:t>
                      </a:r>
                      <a:r>
                        <a:rPr lang="zh-CN" altLang="en-US" b="1" dirty="0" smtClean="0">
                          <a:effectLst>
                            <a:outerShdw blurRad="38100" dist="38100" dir="2700000" algn="tl">
                              <a:srgbClr val="000000">
                                <a:alpha val="43137"/>
                              </a:srgbClr>
                            </a:outerShdw>
                          </a:effectLst>
                        </a:rPr>
                        <a:t>马关条约</a:t>
                      </a:r>
                      <a:r>
                        <a:rPr lang="en-US" altLang="zh-CN" b="1" dirty="0" smtClean="0">
                          <a:effectLst>
                            <a:outerShdw blurRad="38100" dist="38100" dir="2700000" algn="tl">
                              <a:srgbClr val="000000">
                                <a:alpha val="43137"/>
                              </a:srgbClr>
                            </a:outerShdw>
                          </a:effectLst>
                        </a:rPr>
                        <a:t>》</a:t>
                      </a:r>
                      <a:r>
                        <a:rPr lang="zh-CN" altLang="en-US" b="1" dirty="0" smtClean="0">
                          <a:effectLst>
                            <a:outerShdw blurRad="38100" dist="38100" dir="2700000" algn="tl">
                              <a:srgbClr val="000000">
                                <a:alpha val="43137"/>
                              </a:srgbClr>
                            </a:outerShdw>
                          </a:effectLst>
                        </a:rPr>
                        <a:t>的内容</a:t>
                      </a:r>
                      <a:endParaRPr lang="zh-CN" altLang="en-US" b="1" dirty="0">
                        <a:effectLst>
                          <a:outerShdw blurRad="38100" dist="38100" dir="2700000" algn="tl">
                            <a:srgbClr val="000000">
                              <a:alpha val="43137"/>
                            </a:srgbClr>
                          </a:outerShdw>
                        </a:effectLst>
                      </a:endParaRPr>
                    </a:p>
                  </a:txBody>
                  <a:tcPr/>
                </a:tc>
                <a:tc>
                  <a:txBody>
                    <a:bodyPr/>
                    <a:lstStyle/>
                    <a:p>
                      <a:pPr algn="ctr"/>
                      <a:r>
                        <a:rPr lang="zh-CN" altLang="en-US" b="1" dirty="0" smtClean="0">
                          <a:effectLst>
                            <a:outerShdw blurRad="38100" dist="38100" dir="2700000" algn="tl">
                              <a:srgbClr val="000000">
                                <a:alpha val="43137"/>
                              </a:srgbClr>
                            </a:outerShdw>
                          </a:effectLst>
                        </a:rPr>
                        <a:t>影响</a:t>
                      </a:r>
                      <a:endParaRPr lang="zh-CN" altLang="en-US" b="1" dirty="0" smtClean="0">
                        <a:effectLst>
                          <a:outerShdw blurRad="38100" dist="38100" dir="2700000" algn="tl">
                            <a:srgbClr val="000000">
                              <a:alpha val="43137"/>
                            </a:srgbClr>
                          </a:outerShdw>
                        </a:effectLst>
                      </a:endParaRPr>
                    </a:p>
                  </a:txBody>
                  <a:tcPr/>
                </a:tc>
              </a:tr>
              <a:tr h="370840">
                <a:tc>
                  <a:txBody>
                    <a:bodyPr/>
                    <a:lstStyle/>
                    <a:p>
                      <a:r>
                        <a:rPr lang="zh-CN" altLang="en-US" b="1" dirty="0" smtClean="0">
                          <a:effectLst>
                            <a:outerShdw blurRad="38100" dist="38100" dir="2700000" algn="tl">
                              <a:srgbClr val="000000">
                                <a:alpha val="43137"/>
                              </a:srgbClr>
                            </a:outerShdw>
                          </a:effectLst>
                        </a:rPr>
                        <a:t>割辽东半岛、台湾及附属岛屿、澎湖列岛给日本</a:t>
                      </a:r>
                      <a:endParaRPr lang="zh-CN" altLang="en-US" b="1" dirty="0" smtClean="0">
                        <a:effectLst>
                          <a:outerShdw blurRad="38100" dist="38100" dir="2700000" algn="tl">
                            <a:srgbClr val="000000">
                              <a:alpha val="43137"/>
                            </a:srgbClr>
                          </a:outerShdw>
                        </a:effectLst>
                      </a:endParaRPr>
                    </a:p>
                  </a:txBody>
                  <a:tcPr/>
                </a:tc>
                <a:tc>
                  <a:txBody>
                    <a:bodyPr/>
                    <a:lstStyle/>
                    <a:p>
                      <a:r>
                        <a:rPr lang="zh-CN" altLang="en-US" b="1" dirty="0" smtClean="0">
                          <a:effectLst>
                            <a:outerShdw blurRad="38100" dist="38100" dir="2700000" algn="tl">
                              <a:srgbClr val="000000">
                                <a:alpha val="43137"/>
                              </a:srgbClr>
                            </a:outerShdw>
                          </a:effectLst>
                        </a:rPr>
                        <a:t>中国的领土和主权受到进一步遭受严重损失</a:t>
                      </a:r>
                      <a:endParaRPr lang="zh-CN" altLang="en-US" b="1" dirty="0" smtClean="0">
                        <a:effectLst>
                          <a:outerShdw blurRad="38100" dist="38100" dir="2700000" algn="tl">
                            <a:srgbClr val="000000">
                              <a:alpha val="43137"/>
                            </a:srgbClr>
                          </a:outerShdw>
                        </a:effectLst>
                      </a:endParaRPr>
                    </a:p>
                  </a:txBody>
                  <a:tcPr/>
                </a:tc>
              </a:tr>
              <a:tr h="370840">
                <a:tc>
                  <a:txBody>
                    <a:bodyPr/>
                    <a:lstStyle/>
                    <a:p>
                      <a:r>
                        <a:rPr lang="zh-CN" altLang="en-US" b="1" dirty="0" smtClean="0">
                          <a:effectLst>
                            <a:outerShdw blurRad="38100" dist="38100" dir="2700000" algn="tl">
                              <a:srgbClr val="000000">
                                <a:alpha val="43137"/>
                              </a:srgbClr>
                            </a:outerShdw>
                          </a:effectLst>
                        </a:rPr>
                        <a:t>赔偿日本军费二亿两白银</a:t>
                      </a:r>
                      <a:endParaRPr lang="zh-CN" altLang="en-US" b="1" dirty="0" smtClean="0">
                        <a:effectLst>
                          <a:outerShdw blurRad="38100" dist="38100" dir="2700000" algn="tl">
                            <a:srgbClr val="000000">
                              <a:alpha val="43137"/>
                            </a:srgbClr>
                          </a:outerShdw>
                        </a:effectLst>
                      </a:endParaRPr>
                    </a:p>
                  </a:txBody>
                  <a:tcPr/>
                </a:tc>
                <a:tc>
                  <a:txBody>
                    <a:bodyPr/>
                    <a:lstStyle/>
                    <a:p>
                      <a:r>
                        <a:rPr lang="zh-CN" altLang="en-US" b="1" dirty="0" smtClean="0">
                          <a:effectLst>
                            <a:outerShdw blurRad="38100" dist="38100" dir="2700000" algn="tl">
                              <a:srgbClr val="000000">
                                <a:alpha val="43137"/>
                              </a:srgbClr>
                            </a:outerShdw>
                          </a:effectLst>
                        </a:rPr>
                        <a:t>大大加重了中国人民的负担</a:t>
                      </a:r>
                      <a:endParaRPr lang="zh-CN" altLang="en-US" b="1" dirty="0" smtClean="0">
                        <a:effectLst>
                          <a:outerShdw blurRad="38100" dist="38100" dir="2700000" algn="tl">
                            <a:srgbClr val="000000">
                              <a:alpha val="43137"/>
                            </a:srgbClr>
                          </a:outerShdw>
                        </a:effectLst>
                      </a:endParaRPr>
                    </a:p>
                  </a:txBody>
                  <a:tcPr/>
                </a:tc>
              </a:tr>
              <a:tr h="370840">
                <a:tc>
                  <a:txBody>
                    <a:bodyPr/>
                    <a:lstStyle/>
                    <a:p>
                      <a:r>
                        <a:rPr lang="zh-CN" altLang="en-US" b="1" dirty="0" smtClean="0">
                          <a:effectLst>
                            <a:outerShdw blurRad="38100" dist="38100" dir="2700000" algn="tl">
                              <a:srgbClr val="000000">
                                <a:alpha val="43137"/>
                              </a:srgbClr>
                            </a:outerShdw>
                          </a:effectLst>
                        </a:rPr>
                        <a:t>开放沙市、重庆、苏州、杭州为商埠</a:t>
                      </a:r>
                      <a:endParaRPr lang="zh-CN" altLang="en-US" b="1" dirty="0" smtClean="0">
                        <a:effectLst>
                          <a:outerShdw blurRad="38100" dist="38100" dir="2700000" algn="tl">
                            <a:srgbClr val="000000">
                              <a:alpha val="43137"/>
                            </a:srgbClr>
                          </a:outerShdw>
                        </a:effectLst>
                      </a:endParaRPr>
                    </a:p>
                  </a:txBody>
                  <a:tcPr/>
                </a:tc>
                <a:tc>
                  <a:txBody>
                    <a:bodyPr/>
                    <a:lstStyle/>
                    <a:p>
                      <a:r>
                        <a:rPr lang="zh-CN" altLang="en-US" b="1" dirty="0" smtClean="0">
                          <a:effectLst>
                            <a:outerShdw blurRad="38100" dist="38100" dir="2700000" algn="tl">
                              <a:srgbClr val="000000">
                                <a:alpha val="43137"/>
                              </a:srgbClr>
                            </a:outerShdw>
                          </a:effectLst>
                        </a:rPr>
                        <a:t>使列强侵略势力深入中国内地</a:t>
                      </a:r>
                      <a:endParaRPr lang="zh-CN" altLang="en-US" b="1" dirty="0" smtClean="0">
                        <a:effectLst>
                          <a:outerShdw blurRad="38100" dist="38100" dir="2700000" algn="tl">
                            <a:srgbClr val="000000">
                              <a:alpha val="43137"/>
                            </a:srgbClr>
                          </a:outerShdw>
                        </a:effectLst>
                      </a:endParaRPr>
                    </a:p>
                  </a:txBody>
                  <a:tcPr/>
                </a:tc>
              </a:tr>
              <a:tr h="370840">
                <a:tc>
                  <a:txBody>
                    <a:bodyPr/>
                    <a:lstStyle/>
                    <a:p>
                      <a:r>
                        <a:rPr lang="zh-CN" altLang="en-US" b="1" dirty="0" smtClean="0">
                          <a:effectLst>
                            <a:outerShdw blurRad="38100" dist="38100" dir="2700000" algn="tl">
                              <a:srgbClr val="000000">
                                <a:alpha val="43137"/>
                              </a:srgbClr>
                            </a:outerShdw>
                          </a:effectLst>
                        </a:rPr>
                        <a:t>日本可以在中国通商口岸投资设厂，产品运销中国内地免收内地税</a:t>
                      </a:r>
                      <a:endParaRPr lang="zh-CN" altLang="en-US" b="1" dirty="0" smtClean="0">
                        <a:effectLst>
                          <a:outerShdw blurRad="38100" dist="38100" dir="2700000" algn="tl">
                            <a:srgbClr val="000000">
                              <a:alpha val="43137"/>
                            </a:srgbClr>
                          </a:outerShdw>
                        </a:effectLst>
                      </a:endParaRPr>
                    </a:p>
                  </a:txBody>
                  <a:tcPr/>
                </a:tc>
                <a:tc>
                  <a:txBody>
                    <a:bodyPr/>
                    <a:lstStyle/>
                    <a:p>
                      <a:r>
                        <a:rPr lang="zh-CN" altLang="en-US" b="1" u="sng" dirty="0" smtClean="0">
                          <a:solidFill>
                            <a:srgbClr val="FF0000"/>
                          </a:solidFill>
                          <a:effectLst>
                            <a:outerShdw blurRad="38100" dist="38100" dir="2700000" algn="tl">
                              <a:srgbClr val="000000">
                                <a:alpha val="43137"/>
                              </a:srgbClr>
                            </a:outerShdw>
                          </a:effectLst>
                        </a:rPr>
                        <a:t>西方列强开始向中国进行资本输出</a:t>
                      </a:r>
                      <a:r>
                        <a:rPr lang="zh-CN" altLang="en-US" b="1" dirty="0" smtClean="0">
                          <a:effectLst>
                            <a:outerShdw blurRad="38100" dist="38100" dir="2700000" algn="tl">
                              <a:srgbClr val="000000">
                                <a:alpha val="43137"/>
                              </a:srgbClr>
                            </a:outerShdw>
                          </a:effectLst>
                        </a:rPr>
                        <a:t>，严重阻碍了中国民族资本主义的发展</a:t>
                      </a:r>
                      <a:endParaRPr lang="zh-CN" altLang="en-US" b="1" dirty="0">
                        <a:effectLst>
                          <a:outerShdw blurRad="38100" dist="38100" dir="2700000" algn="tl">
                            <a:srgbClr val="000000">
                              <a:alpha val="43137"/>
                            </a:srgbClr>
                          </a:outerShdw>
                        </a:effectLst>
                      </a:endParaRPr>
                    </a:p>
                  </a:txBody>
                  <a:tcPr/>
                </a:tc>
              </a:tr>
            </a:tbl>
          </a:graphicData>
        </a:graphic>
      </p:graphicFrame>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200304"/>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三、甲午中日战争（</a:t>
            </a:r>
            <a:r>
              <a:rPr lang="en-US" altLang="zh-CN" sz="2800" b="1" kern="100" dirty="0" smtClean="0">
                <a:solidFill>
                  <a:schemeClr val="tx1">
                    <a:lumMod val="50000"/>
                  </a:schemeClr>
                </a:solidFill>
                <a:latin typeface="+mn-ea"/>
                <a:cs typeface="+mn-ea"/>
              </a:rPr>
              <a:t>1894-1895</a:t>
            </a:r>
            <a:r>
              <a:rPr lang="zh-CN" altLang="en-US" sz="2800" b="1" kern="100" dirty="0" smtClean="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156258" y="1829076"/>
            <a:ext cx="11879165" cy="3970318"/>
          </a:xfrm>
          <a:prstGeom prst="rect">
            <a:avLst/>
          </a:prstGeom>
          <a:noFill/>
        </p:spPr>
        <p:txBody>
          <a:bodyPr wrap="square" rtlCol="0">
            <a:spAutoFit/>
          </a:bodyPr>
          <a:lstStyle/>
          <a:p>
            <a:pPr>
              <a:lnSpc>
                <a:spcPct val="150000"/>
              </a:lnSpc>
            </a:pPr>
            <a:r>
              <a:rPr lang="en-US" altLang="zh-CN" sz="2400" b="1" dirty="0" smtClean="0">
                <a:solidFill>
                  <a:schemeClr val="tx1"/>
                </a:solidFill>
                <a:effectLst>
                  <a:outerShdw blurRad="38100" dist="19050" dir="2700000" algn="tl" rotWithShape="0">
                    <a:schemeClr val="dk1">
                      <a:alpha val="40000"/>
                    </a:schemeClr>
                  </a:outerShdw>
                </a:effectLst>
              </a:rPr>
              <a:t>3.</a:t>
            </a:r>
            <a:r>
              <a:rPr lang="zh-CN" altLang="en-US" sz="2400" b="1" dirty="0" smtClean="0">
                <a:solidFill>
                  <a:schemeClr val="tx1"/>
                </a:solidFill>
                <a:effectLst>
                  <a:outerShdw blurRad="38100" dist="19050" dir="2700000" algn="tl" rotWithShape="0">
                    <a:schemeClr val="dk1">
                      <a:alpha val="40000"/>
                    </a:schemeClr>
                  </a:outerShdw>
                </a:effectLst>
              </a:rPr>
              <a:t>中国战败的原因</a:t>
            </a:r>
            <a:endParaRPr lang="en-US" altLang="zh-CN" sz="2400" b="1" dirty="0" smtClean="0">
              <a:solidFill>
                <a:schemeClr val="tx1"/>
              </a:solidFill>
              <a:effectLst>
                <a:outerShdw blurRad="38100" dist="19050" dir="2700000" algn="tl" rotWithShape="0">
                  <a:schemeClr val="dk1">
                    <a:alpha val="40000"/>
                  </a:schemeClr>
                </a:outerShdw>
              </a:effectLst>
            </a:endParaRPr>
          </a:p>
          <a:p>
            <a:pPr marL="457200" indent="-457200">
              <a:lnSpc>
                <a:spcPct val="150000"/>
              </a:lnSpc>
              <a:buFont typeface="+mj-ea"/>
              <a:buAutoNum type="circleNumDbPlain"/>
            </a:pPr>
            <a:r>
              <a:rPr lang="zh-CN" altLang="en-US" sz="2400" b="1" dirty="0">
                <a:solidFill>
                  <a:schemeClr val="tx1"/>
                </a:solidFill>
                <a:effectLst>
                  <a:outerShdw blurRad="38100" dist="19050" dir="2700000" algn="tl" rotWithShape="0">
                    <a:schemeClr val="dk1">
                      <a:alpha val="40000"/>
                    </a:schemeClr>
                  </a:outerShdw>
                </a:effectLst>
              </a:rPr>
              <a:t>日本</a:t>
            </a:r>
            <a:r>
              <a:rPr lang="zh-CN" altLang="en-US" sz="2400" b="1" dirty="0" smtClean="0">
                <a:solidFill>
                  <a:schemeClr val="tx1"/>
                </a:solidFill>
                <a:effectLst>
                  <a:outerShdw blurRad="38100" dist="19050" dir="2700000" algn="tl" rotWithShape="0">
                    <a:schemeClr val="dk1">
                      <a:alpha val="40000"/>
                    </a:schemeClr>
                  </a:outerShdw>
                </a:effectLst>
              </a:rPr>
              <a:t>当时已经是一个现代国家，民族意识使政府和人民团结一体。而中国，政体依旧是中世纪的，政府与人民各行其是。</a:t>
            </a:r>
            <a:endParaRPr lang="en-US" altLang="zh-CN" sz="2400" b="1" dirty="0" smtClean="0">
              <a:solidFill>
                <a:schemeClr val="tx1"/>
              </a:solidFill>
              <a:effectLst>
                <a:outerShdw blurRad="38100" dist="19050" dir="2700000" algn="tl" rotWithShape="0">
                  <a:schemeClr val="dk1">
                    <a:alpha val="40000"/>
                  </a:schemeClr>
                </a:outerShdw>
              </a:effectLst>
            </a:endParaRPr>
          </a:p>
          <a:p>
            <a:pPr marL="457200" indent="-457200">
              <a:lnSpc>
                <a:spcPct val="150000"/>
              </a:lnSpc>
              <a:buFont typeface="+mj-ea"/>
              <a:buAutoNum type="circleNumDbPlain"/>
            </a:pPr>
            <a:r>
              <a:rPr lang="zh-CN" altLang="en-US" sz="2400" b="1" dirty="0">
                <a:solidFill>
                  <a:schemeClr val="tx1"/>
                </a:solidFill>
                <a:effectLst>
                  <a:outerShdw blurRad="38100" dist="19050" dir="2700000" algn="tl" rotWithShape="0">
                    <a:schemeClr val="dk1">
                      <a:alpha val="40000"/>
                    </a:schemeClr>
                  </a:outerShdw>
                </a:effectLst>
              </a:rPr>
              <a:t>中国</a:t>
            </a:r>
            <a:r>
              <a:rPr lang="zh-CN" altLang="en-US" sz="2400" b="1" dirty="0" smtClean="0">
                <a:solidFill>
                  <a:schemeClr val="tx1"/>
                </a:solidFill>
                <a:effectLst>
                  <a:outerShdw blurRad="38100" dist="19050" dir="2700000" algn="tl" rotWithShape="0">
                    <a:schemeClr val="dk1">
                      <a:alpha val="40000"/>
                    </a:schemeClr>
                  </a:outerShdw>
                </a:effectLst>
              </a:rPr>
              <a:t>方面权责不明确，指挥不统一，没有动员起全国的力量。</a:t>
            </a:r>
            <a:endParaRPr lang="en-US" altLang="zh-CN" sz="2400" b="1" dirty="0" smtClean="0">
              <a:solidFill>
                <a:schemeClr val="tx1"/>
              </a:solidFill>
              <a:effectLst>
                <a:outerShdw blurRad="38100" dist="19050" dir="2700000" algn="tl" rotWithShape="0">
                  <a:schemeClr val="dk1">
                    <a:alpha val="40000"/>
                  </a:schemeClr>
                </a:outerShdw>
              </a:effectLst>
            </a:endParaRPr>
          </a:p>
          <a:p>
            <a:pPr marL="457200" indent="-457200">
              <a:lnSpc>
                <a:spcPct val="150000"/>
              </a:lnSpc>
              <a:buFont typeface="+mj-ea"/>
              <a:buAutoNum type="circleNumDbPlain"/>
            </a:pPr>
            <a:r>
              <a:rPr lang="zh-CN" altLang="en-US" sz="2400" b="1" dirty="0" smtClean="0">
                <a:solidFill>
                  <a:schemeClr val="tx1"/>
                </a:solidFill>
                <a:effectLst>
                  <a:outerShdw blurRad="38100" dist="19050" dir="2700000" algn="tl" rotWithShape="0">
                    <a:schemeClr val="dk1">
                      <a:alpha val="40000"/>
                    </a:schemeClr>
                  </a:outerShdw>
                </a:effectLst>
              </a:rPr>
              <a:t>清廷和北洋水师领导层的腐败。</a:t>
            </a:r>
            <a:endParaRPr lang="en-US" altLang="zh-CN" sz="2400" b="1" dirty="0" smtClean="0">
              <a:solidFill>
                <a:schemeClr val="tx1"/>
              </a:solidFill>
              <a:effectLst>
                <a:outerShdw blurRad="38100" dist="19050" dir="2700000" algn="tl" rotWithShape="0">
                  <a:schemeClr val="dk1">
                    <a:alpha val="40000"/>
                  </a:schemeClr>
                </a:outerShdw>
              </a:effectLst>
            </a:endParaRPr>
          </a:p>
          <a:p>
            <a:pPr marL="457200" indent="-457200">
              <a:lnSpc>
                <a:spcPct val="150000"/>
              </a:lnSpc>
              <a:buFont typeface="+mj-ea"/>
              <a:buAutoNum type="circleNumDbPlain"/>
            </a:pPr>
            <a:r>
              <a:rPr lang="zh-CN" altLang="en-US" sz="2400" b="1" dirty="0" smtClean="0">
                <a:solidFill>
                  <a:schemeClr val="tx1"/>
                </a:solidFill>
                <a:effectLst>
                  <a:outerShdw blurRad="38100" dist="19050" dir="2700000" algn="tl" rotWithShape="0">
                    <a:schemeClr val="dk1">
                      <a:alpha val="40000"/>
                    </a:schemeClr>
                  </a:outerShdw>
                </a:effectLst>
              </a:rPr>
              <a:t>清政府外交政策的失误，固守“以夷制夷”的旧策略。</a:t>
            </a:r>
            <a:endParaRPr lang="en-US" altLang="zh-CN" sz="2400" b="1" dirty="0" smtClean="0"/>
          </a:p>
          <a:p>
            <a:pPr>
              <a:lnSpc>
                <a:spcPct val="150000"/>
              </a:lnSpc>
            </a:pPr>
            <a:endParaRPr lang="en-US" altLang="zh-CN" sz="2400" b="1" dirty="0" smtClean="0"/>
          </a:p>
        </p:txBody>
      </p:sp>
      <p:sp>
        <p:nvSpPr>
          <p:cNvPr id="6" name="矩形 5"/>
          <p:cNvSpPr/>
          <p:nvPr/>
        </p:nvSpPr>
        <p:spPr>
          <a:xfrm>
            <a:off x="0" y="5152292"/>
            <a:ext cx="12192000" cy="1705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b="1" dirty="0">
                <a:solidFill>
                  <a:srgbClr val="000000"/>
                </a:solidFill>
                <a:latin typeface="华文楷体" panose="02010600040101010101" pitchFamily="2" charset="-122"/>
                <a:ea typeface="华文楷体" panose="02010600040101010101" pitchFamily="2" charset="-122"/>
              </a:rPr>
              <a:t>我办了一辈子的事，练兵也，海军也，都是纸糊的老虎，何尝能实在放手办理，不过勉强涂饰，虚有其表，不揭破，犹可敷衍一时，如一间破屋，由裱糊匠东补西贴，居然成一净室，即有小小风雨，打成几个窟窿，随时补葺，亦可支吾对付，乃必欲爽手扯破，又未预备何种修葺材料、何种改造方式，自然真相破露，不可收拾，但裱糊匠又何术能负其</a:t>
            </a:r>
            <a:r>
              <a:rPr lang="zh-CN" altLang="en-US" sz="2000" b="1" dirty="0" smtClean="0">
                <a:solidFill>
                  <a:srgbClr val="000000"/>
                </a:solidFill>
                <a:latin typeface="华文楷体" panose="02010600040101010101" pitchFamily="2" charset="-122"/>
                <a:ea typeface="华文楷体" panose="02010600040101010101" pitchFamily="2" charset="-122"/>
              </a:rPr>
              <a:t>责？</a:t>
            </a:r>
            <a:r>
              <a:rPr lang="en-US" altLang="zh-CN" sz="2000" b="1" dirty="0" smtClean="0">
                <a:solidFill>
                  <a:srgbClr val="000000"/>
                </a:solidFill>
                <a:latin typeface="华文楷体" panose="02010600040101010101" pitchFamily="2" charset="-122"/>
                <a:ea typeface="华文楷体" panose="02010600040101010101" pitchFamily="2" charset="-122"/>
              </a:rPr>
              <a:t>                                                                                                                           </a:t>
            </a:r>
            <a:endParaRPr lang="en-US" altLang="zh-CN" sz="2000" b="1" dirty="0" smtClean="0">
              <a:solidFill>
                <a:srgbClr val="000000"/>
              </a:solidFill>
              <a:latin typeface="华文楷体" panose="02010600040101010101" pitchFamily="2" charset="-122"/>
              <a:ea typeface="华文楷体" panose="02010600040101010101" pitchFamily="2" charset="-122"/>
            </a:endParaRPr>
          </a:p>
          <a:p>
            <a:pPr algn="just"/>
            <a:r>
              <a:rPr lang="en-US" altLang="zh-CN" sz="2000" b="1" dirty="0">
                <a:solidFill>
                  <a:srgbClr val="000000"/>
                </a:solidFill>
                <a:latin typeface="华文楷体" panose="02010600040101010101" pitchFamily="2" charset="-122"/>
                <a:ea typeface="华文楷体" panose="02010600040101010101" pitchFamily="2" charset="-122"/>
              </a:rPr>
              <a:t> </a:t>
            </a:r>
            <a:r>
              <a:rPr lang="en-US" altLang="zh-CN" sz="2000" b="1" dirty="0" smtClean="0">
                <a:solidFill>
                  <a:srgbClr val="000000"/>
                </a:solidFill>
                <a:latin typeface="华文楷体" panose="02010600040101010101" pitchFamily="2" charset="-122"/>
                <a:ea typeface="华文楷体" panose="02010600040101010101" pitchFamily="2" charset="-122"/>
              </a:rPr>
              <a:t>                                                                                                                                                                     ——</a:t>
            </a:r>
            <a:r>
              <a:rPr lang="zh-CN" altLang="en-US" sz="2000" b="1" dirty="0" smtClean="0">
                <a:solidFill>
                  <a:srgbClr val="000000"/>
                </a:solidFill>
                <a:latin typeface="华文楷体" panose="02010600040101010101" pitchFamily="2" charset="-122"/>
                <a:ea typeface="华文楷体" panose="02010600040101010101" pitchFamily="2" charset="-122"/>
              </a:rPr>
              <a:t>李鸿章</a:t>
            </a:r>
            <a:endParaRPr lang="zh-CN" altLang="en-US" sz="2000" b="1" dirty="0">
              <a:solidFill>
                <a:srgbClr val="000000"/>
              </a:solidFill>
              <a:latin typeface="华文楷体" panose="02010600040101010101" pitchFamily="2" charset="-122"/>
              <a:ea typeface="华文楷体" panose="02010600040101010101" pitchFamily="2" charset="-122"/>
            </a:endParaRP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 32"/>
          <p:cNvGrpSpPr/>
          <p:nvPr/>
        </p:nvGrpSpPr>
        <p:grpSpPr>
          <a:xfrm>
            <a:off x="354330" y="190501"/>
            <a:ext cx="5617846" cy="669925"/>
            <a:chOff x="10741675" y="2021748"/>
            <a:chExt cx="3924897" cy="626297"/>
          </a:xfrm>
        </p:grpSpPr>
        <p:grpSp>
          <p:nvGrpSpPr>
            <p:cNvPr id="19" name="组 18"/>
            <p:cNvGrpSpPr/>
            <p:nvPr/>
          </p:nvGrpSpPr>
          <p:grpSpPr>
            <a:xfrm>
              <a:off x="10741675" y="2021748"/>
              <a:ext cx="596254" cy="626297"/>
              <a:chOff x="10741675" y="2021748"/>
              <a:chExt cx="596254" cy="626297"/>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41675" y="2021748"/>
                <a:ext cx="596254" cy="626297"/>
              </a:xfrm>
              <a:prstGeom prst="rect">
                <a:avLst/>
              </a:prstGeom>
            </p:spPr>
          </p:pic>
          <p:sp>
            <p:nvSpPr>
              <p:cNvPr id="17" name="文本框 16"/>
              <p:cNvSpPr txBox="1"/>
              <p:nvPr/>
            </p:nvSpPr>
            <p:spPr>
              <a:xfrm>
                <a:off x="10852585" y="2063897"/>
                <a:ext cx="485344" cy="459483"/>
              </a:xfrm>
              <a:prstGeom prst="rect">
                <a:avLst/>
              </a:prstGeom>
              <a:noFill/>
            </p:spPr>
            <p:txBody>
              <a:bodyPr wrap="square" rtlCol="0">
                <a:spAutoFit/>
              </a:bodyPr>
              <a:lstStyle/>
              <a:p>
                <a:r>
                  <a:rPr kumimoji="1" lang="zh-CN" altLang="en-US" sz="2600" b="1">
                    <a:solidFill>
                      <a:schemeClr val="tx1">
                        <a:lumMod val="50000"/>
                      </a:schemeClr>
                    </a:solidFill>
                    <a:latin typeface="华文中宋" panose="02010600040101010101" charset="-122"/>
                    <a:ea typeface="华文中宋" panose="02010600040101010101" charset="-122"/>
                    <a:cs typeface="华文中宋" panose="02010600040101010101" charset="-122"/>
                  </a:rPr>
                  <a:t>一、</a:t>
                </a:r>
                <a:endParaRPr kumimoji="1" lang="zh-CN" altLang="en-US" sz="2600" b="1">
                  <a:solidFill>
                    <a:schemeClr val="tx1">
                      <a:lumMod val="50000"/>
                    </a:schemeClr>
                  </a:solidFill>
                  <a:latin typeface="华文中宋" panose="02010600040101010101" charset="-122"/>
                  <a:ea typeface="华文中宋" panose="02010600040101010101" charset="-122"/>
                  <a:cs typeface="华文中宋" panose="02010600040101010101" charset="-122"/>
                </a:endParaRPr>
              </a:p>
            </p:txBody>
          </p:sp>
        </p:grpSp>
        <p:sp>
          <p:nvSpPr>
            <p:cNvPr id="29" name="文本框 28"/>
            <p:cNvSpPr txBox="1"/>
            <p:nvPr/>
          </p:nvSpPr>
          <p:spPr>
            <a:xfrm>
              <a:off x="11442629" y="2057167"/>
              <a:ext cx="3223943" cy="487977"/>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【把握主线】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grpSp>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2"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1207770" y="838200"/>
            <a:ext cx="601218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晚清史（</a:t>
            </a:r>
            <a:r>
              <a:rPr kumimoji="1" lang="en-US" altLang="zh-CN"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1840-1911</a:t>
            </a:r>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）的阶段特征：</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161172" y="1774956"/>
            <a:ext cx="11826875" cy="4939030"/>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lstStyle/>
          <a:p>
            <a:pPr indent="0">
              <a:lnSpc>
                <a:spcPct val="125000"/>
              </a:lnSpc>
              <a:spcBef>
                <a:spcPts val="0"/>
              </a:spcBef>
              <a:spcAft>
                <a:spcPts val="0"/>
              </a:spcAft>
            </a:pPr>
            <a:r>
              <a:rPr lang="zh-CN" sz="2600" b="1" dirty="0">
                <a:solidFill>
                  <a:schemeClr val="accent4"/>
                </a:solidFill>
                <a:latin typeface="楷体" panose="02010609060101010101" charset="-122"/>
                <a:ea typeface="楷体" panose="02010609060101010101" charset="-122"/>
                <a:cs typeface="楷体" panose="02010609060101010101" charset="-122"/>
              </a:rPr>
              <a:t>  </a:t>
            </a:r>
            <a:r>
              <a:rPr lang="zh-CN" sz="2800" b="1" dirty="0">
                <a:solidFill>
                  <a:schemeClr val="accent4"/>
                </a:solidFill>
                <a:latin typeface="楷体" panose="02010609060101010101" charset="-122"/>
                <a:ea typeface="楷体" panose="02010609060101010101" charset="-122"/>
                <a:cs typeface="楷体" panose="02010609060101010101" charset="-122"/>
              </a:rPr>
              <a:t>   </a:t>
            </a:r>
            <a:r>
              <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rPr>
              <a:t>政治方面：社会性质发生改变，沦为半殖民地半封建社会</a:t>
            </a:r>
            <a:endPar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rPr>
              <a:t>               政治体制开始转型，由专制制度向民主政治过渡</a:t>
            </a:r>
            <a:endPar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rPr>
              <a:t>     外交方面：闭关锁国状态被打破，传统宗藩体制走向解体</a:t>
            </a:r>
            <a:endPar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rPr>
              <a:t>               外交观念发生转变，近代外交制度逐渐确立  </a:t>
            </a:r>
            <a:endPar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sym typeface="+mn-ea"/>
              </a:rPr>
              <a:t>     经济方面：西方经济冲击加剧，经济结构发生变动</a:t>
            </a:r>
            <a:endPar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sym typeface="+mn-ea"/>
              </a:rPr>
              <a:t>               自然经济走向解体，民族资本主义产生并艰难发展</a:t>
            </a:r>
            <a:endPar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sym typeface="+mn-ea"/>
              </a:rPr>
              <a:t>     社会习俗方面：传统习俗走向没落，</a:t>
            </a:r>
            <a:r>
              <a:rPr lang="en-US" alt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sym typeface="+mn-ea"/>
              </a:rPr>
              <a:t>“</a:t>
            </a:r>
            <a:r>
              <a:rPr lang="zh-CN" altLang="en-US" sz="2800" b="1" dirty="0">
                <a:solidFill>
                  <a:schemeClr val="tx1">
                    <a:lumMod val="50000"/>
                  </a:schemeClr>
                </a:solidFill>
                <a:effectLst/>
                <a:latin typeface="楷体" panose="02010609060101010101" charset="-122"/>
                <a:ea typeface="楷体" panose="02010609060101010101" charset="-122"/>
                <a:cs typeface="楷体" panose="02010609060101010101" charset="-122"/>
                <a:sym typeface="+mn-ea"/>
              </a:rPr>
              <a:t>欧风美雨</a:t>
            </a:r>
            <a:r>
              <a:rPr lang="en-US" alt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sym typeface="+mn-ea"/>
              </a:rPr>
              <a:t>”</a:t>
            </a:r>
            <a:r>
              <a:rPr lang="zh-CN" altLang="en-US" sz="2800" b="1" dirty="0">
                <a:solidFill>
                  <a:schemeClr val="tx1">
                    <a:lumMod val="50000"/>
                  </a:schemeClr>
                </a:solidFill>
                <a:effectLst/>
                <a:latin typeface="楷体" panose="02010609060101010101" charset="-122"/>
                <a:ea typeface="楷体" panose="02010609060101010101" charset="-122"/>
                <a:cs typeface="楷体" panose="02010609060101010101" charset="-122"/>
                <a:sym typeface="+mn-ea"/>
              </a:rPr>
              <a:t>的影响不断加深</a:t>
            </a:r>
            <a:endParaRPr lang="zh-CN" altLang="en-US" sz="2800" b="1" dirty="0">
              <a:solidFill>
                <a:schemeClr val="tx1">
                  <a:lumMod val="50000"/>
                </a:schemeClr>
              </a:solidFill>
              <a:effectLst/>
              <a:latin typeface="楷体" panose="02010609060101010101" charset="-122"/>
              <a:ea typeface="楷体" panose="02010609060101010101" charset="-122"/>
              <a:cs typeface="楷体" panose="02010609060101010101" charset="-122"/>
              <a:sym typeface="+mn-ea"/>
            </a:endParaRPr>
          </a:p>
          <a:p>
            <a:pPr indent="0">
              <a:lnSpc>
                <a:spcPct val="125000"/>
              </a:lnSpc>
              <a:spcBef>
                <a:spcPts val="0"/>
              </a:spcBef>
              <a:spcAft>
                <a:spcPts val="0"/>
              </a:spcAft>
            </a:pPr>
            <a:r>
              <a:rPr lang="zh-CN" altLang="en-US" sz="2800" b="1" dirty="0">
                <a:solidFill>
                  <a:schemeClr val="tx1">
                    <a:lumMod val="50000"/>
                  </a:schemeClr>
                </a:solidFill>
                <a:effectLst/>
                <a:latin typeface="楷体" panose="02010609060101010101" charset="-122"/>
                <a:ea typeface="楷体" panose="02010609060101010101" charset="-122"/>
                <a:cs typeface="楷体" panose="02010609060101010101" charset="-122"/>
                <a:sym typeface="+mn-ea"/>
              </a:rPr>
              <a:t>     </a:t>
            </a:r>
            <a:r>
              <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sym typeface="+mn-ea"/>
              </a:rPr>
              <a:t>文化方面：传统观念遭受冲击，学习西方逐渐成为主流</a:t>
            </a:r>
            <a:endPar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zh-CN" sz="2800" b="1" dirty="0">
                <a:solidFill>
                  <a:schemeClr val="tx1">
                    <a:lumMod val="50000"/>
                  </a:schemeClr>
                </a:solidFill>
                <a:effectLst/>
                <a:latin typeface="楷体" panose="02010609060101010101" charset="-122"/>
                <a:ea typeface="楷体" panose="02010609060101010101" charset="-122"/>
                <a:cs typeface="楷体" panose="02010609060101010101" charset="-122"/>
              </a:rPr>
              <a:t>    </a:t>
            </a:r>
            <a:r>
              <a:rPr lang="zh-CN" altLang="en-US" sz="2800" b="1" dirty="0">
                <a:solidFill>
                  <a:schemeClr val="tx1">
                    <a:lumMod val="50000"/>
                  </a:schemeClr>
                </a:solidFill>
                <a:effectLst/>
                <a:latin typeface="楷体" panose="02010609060101010101" charset="-122"/>
                <a:ea typeface="楷体" panose="02010609060101010101" charset="-122"/>
                <a:cs typeface="楷体" panose="02010609060101010101" charset="-122"/>
              </a:rPr>
              <a:t>     </a:t>
            </a:r>
            <a:endParaRPr lang="zh-CN" altLang="en-US" sz="2800" b="1" dirty="0">
              <a:solidFill>
                <a:schemeClr val="tx1">
                  <a:lumMod val="50000"/>
                </a:schemeClr>
              </a:solidFill>
              <a:effectLst/>
              <a:latin typeface="楷体" panose="02010609060101010101" charset="-122"/>
              <a:ea typeface="楷体" panose="02010609060101010101" charset="-122"/>
              <a:cs typeface="楷体" panose="02010609060101010101" charset="-122"/>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200304"/>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三、甲午中日战争（</a:t>
            </a:r>
            <a:r>
              <a:rPr lang="en-US" altLang="zh-CN" sz="2800" b="1" kern="100" dirty="0" smtClean="0">
                <a:solidFill>
                  <a:schemeClr val="tx1">
                    <a:lumMod val="50000"/>
                  </a:schemeClr>
                </a:solidFill>
                <a:latin typeface="+mn-ea"/>
                <a:cs typeface="+mn-ea"/>
              </a:rPr>
              <a:t>1894-1895</a:t>
            </a:r>
            <a:r>
              <a:rPr lang="zh-CN" altLang="en-US" sz="2800" b="1" kern="100" dirty="0" smtClean="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4445" y="1588135"/>
            <a:ext cx="12185650" cy="3962400"/>
          </a:xfrm>
          <a:prstGeom prst="rect">
            <a:avLst/>
          </a:prstGeom>
          <a:noFill/>
        </p:spPr>
        <p:txBody>
          <a:bodyPr wrap="square" rtlCol="0">
            <a:spAutoFit/>
          </a:bodyPr>
          <a:lstStyle/>
          <a:p>
            <a:pPr>
              <a:lnSpc>
                <a:spcPct val="150000"/>
              </a:lnSpc>
            </a:pPr>
            <a:r>
              <a:rPr lang="en-US" altLang="zh-CN" sz="2400" b="1" dirty="0" smtClean="0">
                <a:solidFill>
                  <a:schemeClr val="tx1">
                    <a:lumMod val="50000"/>
                  </a:schemeClr>
                </a:solidFill>
              </a:rPr>
              <a:t>4.</a:t>
            </a:r>
            <a:r>
              <a:rPr lang="zh-CN" altLang="en-US" sz="2400" b="1" dirty="0" smtClean="0">
                <a:solidFill>
                  <a:schemeClr val="tx1">
                    <a:lumMod val="50000"/>
                  </a:schemeClr>
                </a:solidFill>
              </a:rPr>
              <a:t>战争的影响</a:t>
            </a:r>
            <a:endParaRPr lang="en-US" altLang="zh-CN" sz="2400" b="1" dirty="0" smtClean="0">
              <a:solidFill>
                <a:schemeClr val="tx1">
                  <a:lumMod val="50000"/>
                </a:schemeClr>
              </a:solidFill>
            </a:endParaRPr>
          </a:p>
          <a:p>
            <a:pPr indent="0">
              <a:lnSpc>
                <a:spcPct val="140000"/>
              </a:lnSpc>
              <a:buFont typeface="+mj-ea"/>
              <a:buNone/>
            </a:pPr>
            <a:r>
              <a:rPr lang="zh-CN" altLang="en-US" sz="2200" b="1" dirty="0">
                <a:solidFill>
                  <a:schemeClr val="tx1">
                    <a:lumMod val="50000"/>
                  </a:schemeClr>
                </a:solidFill>
              </a:rPr>
              <a:t>消极影响：领土和主权受到严重侵害，战后列强掀起了瓜分中国的狂潮，列强从商品输出过渡到资本输出，中国社会</a:t>
            </a:r>
            <a:r>
              <a:rPr lang="zh-CN" altLang="en-US" sz="2200" b="1" dirty="0" smtClean="0">
                <a:solidFill>
                  <a:schemeClr val="tx1">
                    <a:lumMod val="50000"/>
                  </a:schemeClr>
                </a:solidFill>
              </a:rPr>
              <a:t>半殖民地化的程度大大加深了。</a:t>
            </a:r>
            <a:endParaRPr lang="zh-CN" altLang="en-US" sz="2200" b="1" dirty="0" smtClean="0">
              <a:solidFill>
                <a:schemeClr val="tx1">
                  <a:lumMod val="50000"/>
                </a:schemeClr>
              </a:solidFill>
            </a:endParaRPr>
          </a:p>
          <a:p>
            <a:pPr indent="0">
              <a:lnSpc>
                <a:spcPct val="140000"/>
              </a:lnSpc>
              <a:buFont typeface="+mj-ea"/>
              <a:buNone/>
            </a:pPr>
            <a:r>
              <a:rPr lang="zh-CN" altLang="en-US" sz="2200" b="1" dirty="0" smtClean="0">
                <a:solidFill>
                  <a:schemeClr val="tx1">
                    <a:lumMod val="50000"/>
                  </a:schemeClr>
                </a:solidFill>
              </a:rPr>
              <a:t>积极影响：</a:t>
            </a:r>
            <a:endParaRPr lang="en-US" altLang="zh-CN" sz="2200" b="1" dirty="0" smtClean="0"/>
          </a:p>
          <a:p>
            <a:pPr marL="457200" indent="-457200">
              <a:lnSpc>
                <a:spcPct val="140000"/>
              </a:lnSpc>
              <a:buFont typeface="+mj-ea"/>
              <a:buAutoNum type="circleNumDbPlain"/>
            </a:pPr>
            <a:r>
              <a:rPr lang="zh-CN" altLang="en-US" sz="2200" b="1" u="sng" dirty="0" smtClean="0">
                <a:solidFill>
                  <a:srgbClr val="FF0000"/>
                </a:solidFill>
              </a:rPr>
              <a:t>政治层面：传统的以中国为中心的朝贡体制解体</a:t>
            </a:r>
            <a:r>
              <a:rPr lang="zh-CN" altLang="en-US" sz="2200" b="1" dirty="0" smtClean="0"/>
              <a:t>。</a:t>
            </a:r>
            <a:r>
              <a:rPr lang="zh-CN" altLang="en-US" sz="2200" b="1" dirty="0">
                <a:solidFill>
                  <a:schemeClr val="tx1">
                    <a:lumMod val="50000"/>
                  </a:schemeClr>
                </a:solidFill>
                <a:sym typeface="+mn-ea"/>
              </a:rPr>
              <a:t>为</a:t>
            </a:r>
            <a:r>
              <a:rPr lang="zh-CN" altLang="en-US" sz="2200" b="1" dirty="0" smtClean="0">
                <a:solidFill>
                  <a:schemeClr val="tx1">
                    <a:lumMod val="50000"/>
                  </a:schemeClr>
                </a:solidFill>
                <a:sym typeface="+mn-ea"/>
              </a:rPr>
              <a:t>挽救统治危机，清王朝开始进行军事改革。</a:t>
            </a:r>
            <a:endParaRPr lang="en-US" altLang="zh-CN" sz="2200" b="1" dirty="0" smtClean="0">
              <a:solidFill>
                <a:schemeClr val="tx1">
                  <a:lumMod val="50000"/>
                </a:schemeClr>
              </a:solidFill>
            </a:endParaRPr>
          </a:p>
          <a:p>
            <a:pPr marL="457200" indent="-457200">
              <a:lnSpc>
                <a:spcPct val="140000"/>
              </a:lnSpc>
              <a:buFont typeface="+mj-ea"/>
              <a:buAutoNum type="circleNumDbPlain"/>
            </a:pPr>
            <a:r>
              <a:rPr lang="zh-CN" altLang="en-US" sz="2200" b="1" dirty="0" smtClean="0">
                <a:solidFill>
                  <a:schemeClr val="tx1">
                    <a:lumMod val="50000"/>
                  </a:schemeClr>
                </a:solidFill>
              </a:rPr>
              <a:t>经济层面：</a:t>
            </a:r>
            <a:r>
              <a:rPr lang="zh-CN" altLang="en-US" sz="2200" b="1" u="sng" dirty="0" smtClean="0">
                <a:solidFill>
                  <a:srgbClr val="FF0000"/>
                </a:solidFill>
              </a:rPr>
              <a:t>清政府放松了对民间投资办厂的限制</a:t>
            </a:r>
            <a:r>
              <a:rPr lang="zh-CN" altLang="en-US" sz="2200" b="1" dirty="0" smtClean="0"/>
              <a:t>。</a:t>
            </a:r>
            <a:endParaRPr lang="en-US" altLang="zh-CN" sz="2200" b="1" dirty="0" smtClean="0"/>
          </a:p>
          <a:p>
            <a:pPr marL="457200" indent="-457200">
              <a:lnSpc>
                <a:spcPct val="140000"/>
              </a:lnSpc>
              <a:buFont typeface="+mj-ea"/>
              <a:buAutoNum type="circleNumDbPlain"/>
            </a:pPr>
            <a:r>
              <a:rPr lang="zh-CN" altLang="en-US" sz="2200" b="1" dirty="0" smtClean="0">
                <a:solidFill>
                  <a:schemeClr val="tx1">
                    <a:lumMod val="50000"/>
                  </a:schemeClr>
                </a:solidFill>
              </a:rPr>
              <a:t>社会层面：中国民众的</a:t>
            </a:r>
            <a:r>
              <a:rPr lang="zh-CN" altLang="en-US" sz="2200" b="1" u="sng" dirty="0" smtClean="0">
                <a:solidFill>
                  <a:srgbClr val="FF0000"/>
                </a:solidFill>
              </a:rPr>
              <a:t>民族意识开始觉醒</a:t>
            </a:r>
            <a:r>
              <a:rPr lang="zh-CN" altLang="en-US" sz="2200" b="1" dirty="0" smtClean="0"/>
              <a:t>，</a:t>
            </a:r>
            <a:r>
              <a:rPr lang="zh-CN" altLang="en-US" sz="2200" b="1" u="sng" dirty="0" smtClean="0">
                <a:solidFill>
                  <a:srgbClr val="FF0000"/>
                </a:solidFill>
              </a:rPr>
              <a:t>中国的知识界和各阶层民众以不同形式展开了救亡图存运动</a:t>
            </a:r>
            <a:r>
              <a:rPr lang="zh-CN" altLang="en-US" sz="2200" b="1" dirty="0" smtClean="0"/>
              <a:t>。</a:t>
            </a:r>
            <a:endParaRPr lang="zh-CN" altLang="en-US" sz="2200" b="1" dirty="0" smtClean="0"/>
          </a:p>
        </p:txBody>
      </p:sp>
      <p:sp>
        <p:nvSpPr>
          <p:cNvPr id="5" name="矩形 4"/>
          <p:cNvSpPr/>
          <p:nvPr/>
        </p:nvSpPr>
        <p:spPr>
          <a:xfrm>
            <a:off x="-5080" y="5531485"/>
            <a:ext cx="12202795" cy="1347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b="1" dirty="0" smtClean="0">
                <a:solidFill>
                  <a:srgbClr val="000000"/>
                </a:solidFill>
                <a:latin typeface="楷体" panose="02010609060101010101" charset="-122"/>
                <a:ea typeface="楷体" panose="02010609060101010101" charset="-122"/>
              </a:rPr>
              <a:t>中国朝贡体系是最为典型的朝贡体系，这是自公元前</a:t>
            </a:r>
            <a:r>
              <a:rPr lang="en-US" altLang="zh-CN" sz="2000" b="1" dirty="0" smtClean="0">
                <a:solidFill>
                  <a:srgbClr val="000000"/>
                </a:solidFill>
                <a:latin typeface="楷体" panose="02010609060101010101" charset="-122"/>
                <a:ea typeface="楷体" panose="02010609060101010101" charset="-122"/>
              </a:rPr>
              <a:t>3</a:t>
            </a:r>
            <a:r>
              <a:rPr lang="zh-CN" altLang="en-US" sz="2000" b="1" dirty="0">
                <a:solidFill>
                  <a:srgbClr val="000000"/>
                </a:solidFill>
                <a:latin typeface="楷体" panose="02010609060101010101" charset="-122"/>
                <a:ea typeface="楷体" panose="02010609060101010101" charset="-122"/>
              </a:rPr>
              <a:t>世纪开始，直到</a:t>
            </a:r>
            <a:r>
              <a:rPr lang="en-US" altLang="zh-CN" sz="2000" b="1" dirty="0" smtClean="0">
                <a:solidFill>
                  <a:srgbClr val="000000"/>
                </a:solidFill>
                <a:latin typeface="楷体" panose="02010609060101010101" charset="-122"/>
                <a:ea typeface="楷体" panose="02010609060101010101" charset="-122"/>
              </a:rPr>
              <a:t>19</a:t>
            </a:r>
            <a:r>
              <a:rPr lang="zh-CN" altLang="en-US" sz="2000" b="1" dirty="0" smtClean="0">
                <a:solidFill>
                  <a:srgbClr val="000000"/>
                </a:solidFill>
                <a:latin typeface="楷体" panose="02010609060101010101" charset="-122"/>
                <a:ea typeface="楷体" panose="02010609060101010101" charset="-122"/>
              </a:rPr>
              <a:t>世纪末期，存在于东亚、东南亚和中亚地区的国际关系体系。东亚朝贡体系乃以中国中原帝国为主要核心的等级制星状政治秩序体系，中原王朝以天朝自居，透过册封，结合儒家思想体系，往外推展。政治名义上藩属国都向中国称臣，中国不管各藩属国之间的关系，所以是以中国为中心的星状架构。</a:t>
            </a:r>
            <a:endParaRPr lang="zh-CN" altLang="en-US" sz="2000" b="1" dirty="0" smtClean="0">
              <a:solidFill>
                <a:srgbClr val="000000"/>
              </a:solidFill>
              <a:latin typeface="楷体" panose="02010609060101010101" charset="-122"/>
              <a:ea typeface="楷体" panose="02010609060101010101" charset="-122"/>
            </a:endParaRPr>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200304"/>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四、维新变法运动（</a:t>
            </a:r>
            <a:r>
              <a:rPr lang="en-US" altLang="zh-CN" sz="2800" b="1" kern="100" dirty="0" smtClean="0">
                <a:solidFill>
                  <a:schemeClr val="tx1">
                    <a:lumMod val="50000"/>
                  </a:schemeClr>
                </a:solidFill>
                <a:latin typeface="+mn-ea"/>
                <a:cs typeface="+mn-ea"/>
              </a:rPr>
              <a:t>1895-1898</a:t>
            </a:r>
            <a:r>
              <a:rPr lang="zh-CN" altLang="en-US" sz="2800" b="1" kern="100" dirty="0" smtClean="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156258" y="1686124"/>
            <a:ext cx="11879165" cy="5262979"/>
          </a:xfrm>
          <a:prstGeom prst="rect">
            <a:avLst/>
          </a:prstGeom>
          <a:noFill/>
        </p:spPr>
        <p:txBody>
          <a:bodyPr wrap="square" rtlCol="0">
            <a:spAutoFit/>
          </a:bodyPr>
          <a:lstStyle/>
          <a:p>
            <a:pPr>
              <a:lnSpc>
                <a:spcPct val="140000"/>
              </a:lnSpc>
            </a:pPr>
            <a:r>
              <a:rPr lang="en-US" altLang="zh-CN" sz="2400" b="1" dirty="0" smtClean="0"/>
              <a:t>1</a:t>
            </a:r>
            <a:r>
              <a:rPr lang="en-US" altLang="zh-CN" sz="2400" b="1" dirty="0" smtClean="0">
                <a:solidFill>
                  <a:schemeClr val="tx1">
                    <a:lumMod val="50000"/>
                  </a:schemeClr>
                </a:solidFill>
              </a:rPr>
              <a:t>.</a:t>
            </a:r>
            <a:r>
              <a:rPr lang="zh-CN" altLang="en-US" sz="2400" b="1" dirty="0" smtClean="0">
                <a:solidFill>
                  <a:schemeClr val="tx1">
                    <a:lumMod val="50000"/>
                  </a:schemeClr>
                </a:solidFill>
              </a:rPr>
              <a:t>维新变法兴起的背景</a:t>
            </a:r>
            <a:endParaRPr lang="en-US" altLang="zh-CN" sz="2400" b="1" dirty="0" smtClean="0">
              <a:solidFill>
                <a:schemeClr val="tx1">
                  <a:lumMod val="50000"/>
                </a:schemeClr>
              </a:solidFill>
            </a:endParaRPr>
          </a:p>
          <a:p>
            <a:pPr marL="457200" indent="-457200">
              <a:lnSpc>
                <a:spcPct val="140000"/>
              </a:lnSpc>
              <a:buFont typeface="+mj-ea"/>
              <a:buAutoNum type="circleNumDbPlain"/>
            </a:pPr>
            <a:r>
              <a:rPr lang="zh-CN" altLang="en-US" sz="2400" b="1" dirty="0" smtClean="0">
                <a:solidFill>
                  <a:schemeClr val="tx1">
                    <a:lumMod val="50000"/>
                  </a:schemeClr>
                </a:solidFill>
              </a:rPr>
              <a:t>社会背景：甲午中日战争后，民族</a:t>
            </a:r>
            <a:r>
              <a:rPr lang="zh-CN" altLang="en-US" sz="2400" b="1" dirty="0">
                <a:solidFill>
                  <a:schemeClr val="tx1">
                    <a:lumMod val="50000"/>
                  </a:schemeClr>
                </a:solidFill>
              </a:rPr>
              <a:t>危机</a:t>
            </a:r>
            <a:r>
              <a:rPr lang="zh-CN" altLang="en-US" sz="2400" b="1" dirty="0" smtClean="0">
                <a:solidFill>
                  <a:schemeClr val="tx1">
                    <a:lumMod val="50000"/>
                  </a:schemeClr>
                </a:solidFill>
              </a:rPr>
              <a:t>的加深。</a:t>
            </a:r>
            <a:endParaRPr lang="en-US" altLang="zh-CN" sz="2400" b="1" dirty="0" smtClean="0">
              <a:solidFill>
                <a:schemeClr val="tx1">
                  <a:lumMod val="50000"/>
                </a:schemeClr>
              </a:solidFill>
            </a:endParaRPr>
          </a:p>
          <a:p>
            <a:pPr marL="457200" indent="-457200">
              <a:lnSpc>
                <a:spcPct val="140000"/>
              </a:lnSpc>
              <a:buFont typeface="+mj-ea"/>
              <a:buAutoNum type="circleNumDbPlain"/>
            </a:pPr>
            <a:r>
              <a:rPr lang="zh-CN" altLang="en-US" sz="2400" b="1" dirty="0" smtClean="0">
                <a:solidFill>
                  <a:schemeClr val="tx1">
                    <a:lumMod val="50000"/>
                  </a:schemeClr>
                </a:solidFill>
              </a:rPr>
              <a:t>经济基础：</a:t>
            </a:r>
            <a:r>
              <a:rPr lang="zh-CN" altLang="en-US" sz="2400" b="1" u="sng" dirty="0" smtClean="0">
                <a:solidFill>
                  <a:srgbClr val="FF0000"/>
                </a:solidFill>
              </a:rPr>
              <a:t>民族资本主义的初步发展</a:t>
            </a:r>
            <a:r>
              <a:rPr lang="zh-CN" altLang="en-US" sz="2400" b="1" dirty="0" smtClean="0">
                <a:solidFill>
                  <a:schemeClr val="tx1">
                    <a:lumMod val="50000"/>
                  </a:schemeClr>
                </a:solidFill>
              </a:rPr>
              <a:t>，资产阶级开始登上历史舞台。</a:t>
            </a:r>
            <a:endParaRPr lang="en-US" altLang="zh-CN" sz="2400" b="1" dirty="0" smtClean="0">
              <a:solidFill>
                <a:schemeClr val="tx1">
                  <a:lumMod val="50000"/>
                </a:schemeClr>
              </a:solidFill>
            </a:endParaRPr>
          </a:p>
          <a:p>
            <a:pPr marL="457200" indent="-457200">
              <a:lnSpc>
                <a:spcPct val="140000"/>
              </a:lnSpc>
              <a:buFont typeface="+mj-ea"/>
              <a:buAutoNum type="circleNumDbPlain"/>
            </a:pPr>
            <a:r>
              <a:rPr lang="zh-CN" altLang="en-US" sz="2400" b="1" dirty="0" smtClean="0">
                <a:solidFill>
                  <a:schemeClr val="tx1">
                    <a:lumMod val="50000"/>
                  </a:schemeClr>
                </a:solidFill>
              </a:rPr>
              <a:t>思想基础：</a:t>
            </a:r>
            <a:r>
              <a:rPr lang="zh-CN" altLang="en-US" sz="2400" b="1" u="sng" dirty="0" smtClean="0">
                <a:solidFill>
                  <a:srgbClr val="FF0000"/>
                </a:solidFill>
              </a:rPr>
              <a:t>早期维新派的改良思想的传播</a:t>
            </a:r>
            <a:r>
              <a:rPr lang="zh-CN" altLang="en-US" sz="2400" b="1" dirty="0" smtClean="0">
                <a:solidFill>
                  <a:schemeClr val="tx1">
                    <a:lumMod val="50000"/>
                  </a:schemeClr>
                </a:solidFill>
              </a:rPr>
              <a:t>。</a:t>
            </a:r>
            <a:endParaRPr lang="en-US" altLang="zh-CN" sz="2400" b="1" dirty="0" smtClean="0">
              <a:solidFill>
                <a:schemeClr val="tx1">
                  <a:lumMod val="50000"/>
                </a:schemeClr>
              </a:solidFill>
            </a:endParaRPr>
          </a:p>
          <a:p>
            <a:pPr>
              <a:lnSpc>
                <a:spcPct val="140000"/>
              </a:lnSpc>
            </a:pPr>
            <a:r>
              <a:rPr lang="en-US" altLang="zh-CN" sz="2400" b="1" dirty="0" smtClean="0">
                <a:solidFill>
                  <a:schemeClr val="tx1">
                    <a:lumMod val="50000"/>
                  </a:schemeClr>
                </a:solidFill>
              </a:rPr>
              <a:t>2.</a:t>
            </a:r>
            <a:r>
              <a:rPr lang="zh-CN" altLang="en-US" sz="2400" b="1" dirty="0">
                <a:solidFill>
                  <a:schemeClr val="tx1">
                    <a:lumMod val="50000"/>
                  </a:schemeClr>
                </a:solidFill>
              </a:rPr>
              <a:t>维新</a:t>
            </a:r>
            <a:r>
              <a:rPr lang="zh-CN" altLang="en-US" sz="2400" b="1" dirty="0" smtClean="0">
                <a:solidFill>
                  <a:schemeClr val="tx1">
                    <a:lumMod val="50000"/>
                  </a:schemeClr>
                </a:solidFill>
              </a:rPr>
              <a:t>变法运动的发展过程</a:t>
            </a:r>
            <a:endParaRPr lang="en-US" altLang="zh-CN" sz="2400" b="1" dirty="0" smtClean="0">
              <a:solidFill>
                <a:schemeClr val="tx1">
                  <a:lumMod val="50000"/>
                </a:schemeClr>
              </a:solidFill>
            </a:endParaRPr>
          </a:p>
          <a:p>
            <a:pPr>
              <a:lnSpc>
                <a:spcPct val="140000"/>
              </a:lnSpc>
            </a:pPr>
            <a:r>
              <a:rPr lang="en-US" altLang="zh-CN" sz="2400" b="1" dirty="0" smtClean="0">
                <a:solidFill>
                  <a:schemeClr val="tx1">
                    <a:lumMod val="50000"/>
                  </a:schemeClr>
                </a:solidFill>
              </a:rPr>
              <a:t>1895</a:t>
            </a:r>
            <a:r>
              <a:rPr lang="zh-CN" altLang="en-US" sz="2400" b="1" dirty="0" smtClean="0">
                <a:solidFill>
                  <a:schemeClr val="tx1">
                    <a:lumMod val="50000"/>
                  </a:schemeClr>
                </a:solidFill>
              </a:rPr>
              <a:t>年</a:t>
            </a:r>
            <a:r>
              <a:rPr lang="en-US" altLang="zh-CN" sz="2400" b="1" dirty="0" smtClean="0">
                <a:solidFill>
                  <a:schemeClr val="tx1">
                    <a:lumMod val="50000"/>
                  </a:schemeClr>
                </a:solidFill>
              </a:rPr>
              <a:t>4</a:t>
            </a:r>
            <a:r>
              <a:rPr lang="zh-CN" altLang="en-US" sz="2400" b="1" dirty="0" smtClean="0">
                <a:solidFill>
                  <a:schemeClr val="tx1">
                    <a:lumMod val="50000"/>
                  </a:schemeClr>
                </a:solidFill>
              </a:rPr>
              <a:t>月，康梁公车上书</a:t>
            </a:r>
            <a:endParaRPr lang="en-US" altLang="zh-CN" sz="2400" b="1" dirty="0" smtClean="0">
              <a:solidFill>
                <a:schemeClr val="tx1">
                  <a:lumMod val="50000"/>
                </a:schemeClr>
              </a:solidFill>
            </a:endParaRPr>
          </a:p>
          <a:p>
            <a:pPr>
              <a:lnSpc>
                <a:spcPct val="140000"/>
              </a:lnSpc>
            </a:pPr>
            <a:r>
              <a:rPr lang="en-US" altLang="zh-CN" sz="2400" b="1" dirty="0">
                <a:solidFill>
                  <a:schemeClr val="tx1">
                    <a:lumMod val="50000"/>
                  </a:schemeClr>
                </a:solidFill>
              </a:rPr>
              <a:t>1895</a:t>
            </a:r>
            <a:r>
              <a:rPr lang="zh-CN" altLang="en-US" sz="2400" b="1" dirty="0">
                <a:solidFill>
                  <a:schemeClr val="tx1">
                    <a:lumMod val="50000"/>
                  </a:schemeClr>
                </a:solidFill>
              </a:rPr>
              <a:t>年</a:t>
            </a:r>
            <a:r>
              <a:rPr lang="en-US" altLang="zh-CN" sz="2400" b="1" dirty="0">
                <a:solidFill>
                  <a:schemeClr val="tx1">
                    <a:lumMod val="50000"/>
                  </a:schemeClr>
                </a:solidFill>
              </a:rPr>
              <a:t>8</a:t>
            </a:r>
            <a:r>
              <a:rPr lang="zh-CN" altLang="en-US" sz="2400" b="1" dirty="0">
                <a:solidFill>
                  <a:schemeClr val="tx1">
                    <a:lumMod val="50000"/>
                  </a:schemeClr>
                </a:solidFill>
              </a:rPr>
              <a:t>月，康有为等人在北京发起成立维新派的政治团体强学会。</a:t>
            </a:r>
            <a:endParaRPr lang="en-US" altLang="zh-CN" sz="2400" b="1" dirty="0" smtClean="0">
              <a:solidFill>
                <a:schemeClr val="tx1">
                  <a:lumMod val="50000"/>
                </a:schemeClr>
              </a:solidFill>
            </a:endParaRPr>
          </a:p>
          <a:p>
            <a:pPr>
              <a:lnSpc>
                <a:spcPct val="140000"/>
              </a:lnSpc>
            </a:pPr>
            <a:r>
              <a:rPr lang="en-US" altLang="zh-CN" sz="2400" b="1" dirty="0">
                <a:solidFill>
                  <a:schemeClr val="tx1">
                    <a:lumMod val="50000"/>
                  </a:schemeClr>
                </a:solidFill>
              </a:rPr>
              <a:t>1896</a:t>
            </a:r>
            <a:r>
              <a:rPr lang="zh-CN" altLang="en-US" sz="2400" b="1" dirty="0">
                <a:solidFill>
                  <a:schemeClr val="tx1">
                    <a:lumMod val="50000"/>
                  </a:schemeClr>
                </a:solidFill>
              </a:rPr>
              <a:t>年</a:t>
            </a:r>
            <a:r>
              <a:rPr lang="en-US" altLang="zh-CN" sz="2400" b="1" dirty="0">
                <a:solidFill>
                  <a:schemeClr val="tx1">
                    <a:lumMod val="50000"/>
                  </a:schemeClr>
                </a:solidFill>
              </a:rPr>
              <a:t>8</a:t>
            </a:r>
            <a:r>
              <a:rPr lang="zh-CN" altLang="en-US" sz="2400" b="1" dirty="0">
                <a:solidFill>
                  <a:schemeClr val="tx1">
                    <a:lumMod val="50000"/>
                  </a:schemeClr>
                </a:solidFill>
              </a:rPr>
              <a:t>月，</a:t>
            </a:r>
            <a:r>
              <a:rPr lang="en-US" altLang="zh-CN" sz="2400" b="1" dirty="0">
                <a:solidFill>
                  <a:schemeClr val="tx1">
                    <a:lumMod val="50000"/>
                  </a:schemeClr>
                </a:solidFill>
              </a:rPr>
              <a:t>《</a:t>
            </a:r>
            <a:r>
              <a:rPr lang="zh-CN" altLang="en-US" sz="2400" b="1" dirty="0">
                <a:solidFill>
                  <a:schemeClr val="tx1">
                    <a:lumMod val="50000"/>
                  </a:schemeClr>
                </a:solidFill>
              </a:rPr>
              <a:t>时务报</a:t>
            </a:r>
            <a:r>
              <a:rPr lang="en-US" altLang="zh-CN" sz="2400" b="1" dirty="0">
                <a:solidFill>
                  <a:schemeClr val="tx1">
                    <a:lumMod val="50000"/>
                  </a:schemeClr>
                </a:solidFill>
              </a:rPr>
              <a:t>》</a:t>
            </a:r>
            <a:r>
              <a:rPr lang="zh-CN" altLang="en-US" sz="2400" b="1" dirty="0">
                <a:solidFill>
                  <a:schemeClr val="tx1">
                    <a:lumMod val="50000"/>
                  </a:schemeClr>
                </a:solidFill>
              </a:rPr>
              <a:t>在上海创刊，梁启超担任主笔</a:t>
            </a:r>
            <a:r>
              <a:rPr lang="zh-CN" altLang="en-US" sz="2400" b="1" dirty="0" smtClean="0">
                <a:solidFill>
                  <a:schemeClr val="tx1">
                    <a:lumMod val="50000"/>
                  </a:schemeClr>
                </a:solidFill>
              </a:rPr>
              <a:t>。</a:t>
            </a:r>
            <a:endParaRPr lang="en-US" altLang="zh-CN" sz="2400" b="1" dirty="0" smtClean="0">
              <a:solidFill>
                <a:schemeClr val="tx1">
                  <a:lumMod val="50000"/>
                </a:schemeClr>
              </a:solidFill>
            </a:endParaRPr>
          </a:p>
          <a:p>
            <a:pPr>
              <a:lnSpc>
                <a:spcPct val="140000"/>
              </a:lnSpc>
            </a:pPr>
            <a:r>
              <a:rPr lang="en-US" altLang="zh-CN" sz="2400" b="1" dirty="0">
                <a:solidFill>
                  <a:schemeClr val="tx1">
                    <a:lumMod val="50000"/>
                  </a:schemeClr>
                </a:solidFill>
              </a:rPr>
              <a:t>1897</a:t>
            </a:r>
            <a:r>
              <a:rPr lang="zh-CN" altLang="en-US" sz="2400" b="1" dirty="0">
                <a:solidFill>
                  <a:schemeClr val="tx1">
                    <a:lumMod val="50000"/>
                  </a:schemeClr>
                </a:solidFill>
              </a:rPr>
              <a:t>年，德国军队强占胶州</a:t>
            </a:r>
            <a:r>
              <a:rPr lang="zh-CN" altLang="en-US" sz="2400" b="1" dirty="0" smtClean="0">
                <a:solidFill>
                  <a:schemeClr val="tx1">
                    <a:lumMod val="50000"/>
                  </a:schemeClr>
                </a:solidFill>
              </a:rPr>
              <a:t>湾，民族危机加剧。</a:t>
            </a:r>
            <a:endParaRPr lang="en-US" altLang="zh-CN" sz="2400" b="1" dirty="0" smtClean="0">
              <a:solidFill>
                <a:schemeClr val="tx1">
                  <a:lumMod val="50000"/>
                </a:schemeClr>
              </a:solidFill>
            </a:endParaRPr>
          </a:p>
          <a:p>
            <a:pPr>
              <a:lnSpc>
                <a:spcPct val="140000"/>
              </a:lnSpc>
            </a:pPr>
            <a:r>
              <a:rPr lang="en-US" altLang="zh-CN" sz="2400" b="1" dirty="0">
                <a:solidFill>
                  <a:schemeClr val="tx1">
                    <a:lumMod val="50000"/>
                  </a:schemeClr>
                </a:solidFill>
              </a:rPr>
              <a:t>1898</a:t>
            </a:r>
            <a:r>
              <a:rPr lang="zh-CN" altLang="en-US" sz="2400" b="1" dirty="0">
                <a:solidFill>
                  <a:schemeClr val="tx1">
                    <a:lumMod val="50000"/>
                  </a:schemeClr>
                </a:solidFill>
              </a:rPr>
              <a:t>年</a:t>
            </a:r>
            <a:r>
              <a:rPr lang="en-US" altLang="zh-CN" sz="2400" b="1" dirty="0">
                <a:solidFill>
                  <a:schemeClr val="tx1">
                    <a:lumMod val="50000"/>
                  </a:schemeClr>
                </a:solidFill>
              </a:rPr>
              <a:t>6</a:t>
            </a:r>
            <a:r>
              <a:rPr lang="zh-CN" altLang="en-US" sz="2400" b="1" dirty="0">
                <a:solidFill>
                  <a:schemeClr val="tx1">
                    <a:lumMod val="50000"/>
                  </a:schemeClr>
                </a:solidFill>
              </a:rPr>
              <a:t>月</a:t>
            </a:r>
            <a:r>
              <a:rPr lang="en-US" altLang="zh-CN" sz="2400" b="1" dirty="0">
                <a:solidFill>
                  <a:schemeClr val="tx1">
                    <a:lumMod val="50000"/>
                  </a:schemeClr>
                </a:solidFill>
              </a:rPr>
              <a:t>11</a:t>
            </a:r>
            <a:r>
              <a:rPr lang="zh-CN" altLang="en-US" sz="2400" b="1" dirty="0">
                <a:solidFill>
                  <a:schemeClr val="tx1">
                    <a:lumMod val="50000"/>
                  </a:schemeClr>
                </a:solidFill>
              </a:rPr>
              <a:t>日，光绪帝颁布</a:t>
            </a:r>
            <a:r>
              <a:rPr lang="en-US" altLang="zh-CN" sz="2400" b="1" dirty="0">
                <a:solidFill>
                  <a:schemeClr val="tx1">
                    <a:lumMod val="50000"/>
                  </a:schemeClr>
                </a:solidFill>
              </a:rPr>
              <a:t>《</a:t>
            </a:r>
            <a:r>
              <a:rPr lang="zh-CN" altLang="en-US" sz="2400" b="1" dirty="0">
                <a:solidFill>
                  <a:schemeClr val="tx1">
                    <a:lumMod val="50000"/>
                  </a:schemeClr>
                </a:solidFill>
              </a:rPr>
              <a:t>定国是诏</a:t>
            </a:r>
            <a:r>
              <a:rPr lang="en-US" altLang="zh-CN" sz="2400" b="1" dirty="0">
                <a:solidFill>
                  <a:schemeClr val="tx1">
                    <a:lumMod val="50000"/>
                  </a:schemeClr>
                </a:solidFill>
              </a:rPr>
              <a:t>》</a:t>
            </a:r>
            <a:r>
              <a:rPr lang="zh-CN" altLang="en-US" sz="2400" b="1" dirty="0">
                <a:solidFill>
                  <a:schemeClr val="tx1">
                    <a:lumMod val="50000"/>
                  </a:schemeClr>
                </a:solidFill>
              </a:rPr>
              <a:t>，宣布变法。</a:t>
            </a:r>
            <a:endParaRPr lang="zh-CN" altLang="en-US" sz="2400" b="1" dirty="0" smtClean="0">
              <a:solidFill>
                <a:schemeClr val="tx1">
                  <a:lumMod val="50000"/>
                </a:schemeClr>
              </a:solidFill>
            </a:endParaRPr>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200304"/>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四、维新变法运动（</a:t>
            </a:r>
            <a:r>
              <a:rPr lang="en-US" altLang="zh-CN" sz="2800" b="1" kern="100" dirty="0" smtClean="0">
                <a:solidFill>
                  <a:schemeClr val="tx1">
                    <a:lumMod val="50000"/>
                  </a:schemeClr>
                </a:solidFill>
                <a:latin typeface="+mn-ea"/>
                <a:cs typeface="+mn-ea"/>
              </a:rPr>
              <a:t>1895-1898</a:t>
            </a:r>
            <a:r>
              <a:rPr lang="zh-CN" altLang="en-US" sz="2800" b="1" kern="100" dirty="0" smtClean="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156258" y="1686124"/>
            <a:ext cx="5486006" cy="3194721"/>
          </a:xfrm>
          <a:prstGeom prst="rect">
            <a:avLst/>
          </a:prstGeom>
          <a:noFill/>
        </p:spPr>
        <p:txBody>
          <a:bodyPr wrap="square" rtlCol="0">
            <a:spAutoFit/>
          </a:bodyPr>
          <a:lstStyle/>
          <a:p>
            <a:pPr>
              <a:lnSpc>
                <a:spcPct val="140000"/>
              </a:lnSpc>
            </a:pPr>
            <a:r>
              <a:rPr lang="en-US" altLang="zh-CN" sz="2400" b="1" dirty="0">
                <a:solidFill>
                  <a:schemeClr val="tx1">
                    <a:lumMod val="50000"/>
                  </a:schemeClr>
                </a:solidFill>
              </a:rPr>
              <a:t>3</a:t>
            </a:r>
            <a:r>
              <a:rPr lang="en-US" altLang="zh-CN" sz="2400" b="1" dirty="0" smtClean="0">
                <a:solidFill>
                  <a:schemeClr val="tx1">
                    <a:lumMod val="50000"/>
                  </a:schemeClr>
                </a:solidFill>
              </a:rPr>
              <a:t>.</a:t>
            </a:r>
            <a:r>
              <a:rPr lang="zh-CN" altLang="en-US" sz="2400" b="1" dirty="0" smtClean="0">
                <a:solidFill>
                  <a:schemeClr val="tx1">
                    <a:lumMod val="50000"/>
                  </a:schemeClr>
                </a:solidFill>
              </a:rPr>
              <a:t>维新变法的指导思想</a:t>
            </a:r>
            <a:endParaRPr lang="en-US" altLang="zh-CN" sz="2400" b="1" dirty="0" smtClean="0">
              <a:solidFill>
                <a:schemeClr val="tx1">
                  <a:lumMod val="50000"/>
                </a:schemeClr>
              </a:solidFill>
            </a:endParaRPr>
          </a:p>
          <a:p>
            <a:pPr>
              <a:lnSpc>
                <a:spcPct val="140000"/>
              </a:lnSpc>
            </a:pPr>
            <a:r>
              <a:rPr lang="zh-CN" altLang="en-US" sz="2400" b="1" dirty="0" smtClean="0">
                <a:solidFill>
                  <a:schemeClr val="tx1">
                    <a:lumMod val="50000"/>
                  </a:schemeClr>
                </a:solidFill>
              </a:rPr>
              <a:t>        康有为从</a:t>
            </a:r>
            <a:r>
              <a:rPr lang="zh-CN" altLang="en-US" sz="2400" b="1" u="sng" dirty="0">
                <a:solidFill>
                  <a:srgbClr val="FF0000"/>
                </a:solidFill>
              </a:rPr>
              <a:t>传统的儒家思想</a:t>
            </a:r>
            <a:r>
              <a:rPr lang="zh-CN" altLang="en-US" sz="2400" b="1" dirty="0">
                <a:solidFill>
                  <a:schemeClr val="tx1">
                    <a:lumMod val="50000"/>
                  </a:schemeClr>
                </a:solidFill>
              </a:rPr>
              <a:t>中，为变法寻找理论依据。他提出人类社会的进化过程要经过</a:t>
            </a:r>
            <a:r>
              <a:rPr lang="zh-CN" altLang="en-US" sz="2400" b="1" u="sng" dirty="0">
                <a:solidFill>
                  <a:schemeClr val="tx1">
                    <a:lumMod val="50000"/>
                  </a:schemeClr>
                </a:solidFill>
              </a:rPr>
              <a:t>“</a:t>
            </a:r>
            <a:r>
              <a:rPr lang="zh-CN" altLang="en-US" sz="2400" b="1" u="sng" dirty="0">
                <a:solidFill>
                  <a:srgbClr val="FF0000"/>
                </a:solidFill>
              </a:rPr>
              <a:t>据乱世”“升平世</a:t>
            </a:r>
            <a:r>
              <a:rPr lang="en-US" altLang="zh-CN" sz="2400" b="1" u="sng" dirty="0">
                <a:solidFill>
                  <a:srgbClr val="FF0000"/>
                </a:solidFill>
              </a:rPr>
              <a:t>(</a:t>
            </a:r>
            <a:r>
              <a:rPr lang="zh-CN" altLang="en-US" sz="2400" b="1" u="sng" dirty="0">
                <a:solidFill>
                  <a:srgbClr val="FF0000"/>
                </a:solidFill>
              </a:rPr>
              <a:t>小康</a:t>
            </a:r>
            <a:r>
              <a:rPr lang="en-US" altLang="zh-CN" sz="2400" b="1" u="sng" dirty="0">
                <a:solidFill>
                  <a:srgbClr val="FF0000"/>
                </a:solidFill>
              </a:rPr>
              <a:t>)”</a:t>
            </a:r>
            <a:r>
              <a:rPr lang="zh-CN" altLang="en-US" sz="2400" b="1" u="sng" dirty="0">
                <a:solidFill>
                  <a:srgbClr val="FF0000"/>
                </a:solidFill>
              </a:rPr>
              <a:t>和“太平世</a:t>
            </a:r>
            <a:r>
              <a:rPr lang="en-US" altLang="zh-CN" sz="2400" b="1" u="sng" dirty="0">
                <a:solidFill>
                  <a:srgbClr val="FF0000"/>
                </a:solidFill>
              </a:rPr>
              <a:t>(</a:t>
            </a:r>
            <a:r>
              <a:rPr lang="zh-CN" altLang="en-US" sz="2400" b="1" u="sng" dirty="0">
                <a:solidFill>
                  <a:srgbClr val="FF0000"/>
                </a:solidFill>
              </a:rPr>
              <a:t>大同</a:t>
            </a:r>
            <a:r>
              <a:rPr lang="en-US" altLang="zh-CN" sz="2400" b="1" u="sng" dirty="0">
                <a:solidFill>
                  <a:srgbClr val="FF0000"/>
                </a:solidFill>
              </a:rPr>
              <a:t>)”</a:t>
            </a:r>
            <a:r>
              <a:rPr lang="zh-CN" altLang="en-US" sz="2400" b="1" u="sng" dirty="0">
                <a:solidFill>
                  <a:srgbClr val="FF0000"/>
                </a:solidFill>
              </a:rPr>
              <a:t>三个发展阶段的理论</a:t>
            </a:r>
            <a:r>
              <a:rPr lang="zh-CN" altLang="en-US" sz="2400" b="1" dirty="0">
                <a:solidFill>
                  <a:schemeClr val="tx1">
                    <a:lumMod val="50000"/>
                  </a:schemeClr>
                </a:solidFill>
              </a:rPr>
              <a:t>，积极宣传变法。</a:t>
            </a:r>
            <a:endParaRPr lang="zh-CN" altLang="en-US" sz="2400" b="1" dirty="0" smtClean="0">
              <a:solidFill>
                <a:schemeClr val="tx1">
                  <a:lumMod val="50000"/>
                </a:schemeClr>
              </a:solidFill>
            </a:endParaRPr>
          </a:p>
        </p:txBody>
      </p:sp>
      <p:pic>
        <p:nvPicPr>
          <p:cNvPr id="6" name="图片 5"/>
          <p:cNvPicPr>
            <a:picLocks noChangeAspect="1"/>
          </p:cNvPicPr>
          <p:nvPr/>
        </p:nvPicPr>
        <p:blipFill>
          <a:blip r:embed="rId2" cstate="print"/>
          <a:stretch>
            <a:fillRect/>
          </a:stretch>
        </p:blipFill>
        <p:spPr>
          <a:xfrm>
            <a:off x="6495050" y="1956287"/>
            <a:ext cx="4454005" cy="3653794"/>
          </a:xfrm>
          <a:prstGeom prst="rect">
            <a:avLst/>
          </a:prstGeom>
        </p:spPr>
      </p:pic>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200304"/>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四、维新变法运动（</a:t>
            </a:r>
            <a:r>
              <a:rPr lang="en-US" altLang="zh-CN" sz="2800" b="1" kern="100" dirty="0" smtClean="0">
                <a:solidFill>
                  <a:schemeClr val="tx1">
                    <a:lumMod val="50000"/>
                  </a:schemeClr>
                </a:solidFill>
                <a:latin typeface="+mn-ea"/>
                <a:cs typeface="+mn-ea"/>
              </a:rPr>
              <a:t>1895-1898</a:t>
            </a:r>
            <a:r>
              <a:rPr lang="zh-CN" altLang="en-US" sz="2800" b="1" kern="100" dirty="0" smtClean="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156258" y="1686124"/>
            <a:ext cx="11879165" cy="1126462"/>
          </a:xfrm>
          <a:prstGeom prst="rect">
            <a:avLst/>
          </a:prstGeom>
          <a:noFill/>
        </p:spPr>
        <p:txBody>
          <a:bodyPr wrap="square" rtlCol="0">
            <a:spAutoFit/>
          </a:bodyPr>
          <a:lstStyle/>
          <a:p>
            <a:pPr>
              <a:lnSpc>
                <a:spcPct val="140000"/>
              </a:lnSpc>
            </a:pPr>
            <a:r>
              <a:rPr lang="en-US" altLang="zh-CN" sz="2400" b="1" dirty="0" smtClean="0">
                <a:solidFill>
                  <a:schemeClr val="tx1">
                    <a:lumMod val="50000"/>
                  </a:schemeClr>
                </a:solidFill>
              </a:rPr>
              <a:t>4.</a:t>
            </a:r>
            <a:r>
              <a:rPr lang="zh-CN" altLang="en-US" sz="2400" b="1" dirty="0" smtClean="0">
                <a:solidFill>
                  <a:schemeClr val="tx1">
                    <a:lumMod val="50000"/>
                  </a:schemeClr>
                </a:solidFill>
              </a:rPr>
              <a:t>维新变法的举措</a:t>
            </a:r>
            <a:endParaRPr lang="en-US" altLang="zh-CN" sz="2400" b="1" dirty="0" smtClean="0"/>
          </a:p>
          <a:p>
            <a:pPr>
              <a:lnSpc>
                <a:spcPct val="140000"/>
              </a:lnSpc>
            </a:pPr>
            <a:endParaRPr lang="en-US" altLang="zh-CN" sz="2400" b="1" dirty="0" smtClean="0"/>
          </a:p>
        </p:txBody>
      </p:sp>
      <p:graphicFrame>
        <p:nvGraphicFramePr>
          <p:cNvPr id="5" name="表格 4"/>
          <p:cNvGraphicFramePr>
            <a:graphicFrameLocks noGrp="1"/>
          </p:cNvGraphicFramePr>
          <p:nvPr/>
        </p:nvGraphicFramePr>
        <p:xfrm>
          <a:off x="156258" y="2366647"/>
          <a:ext cx="11823848" cy="4218791"/>
        </p:xfrm>
        <a:graphic>
          <a:graphicData uri="http://schemas.openxmlformats.org/drawingml/2006/table">
            <a:tbl>
              <a:tblPr firstRow="1" bandRow="1">
                <a:tableStyleId>{5940675A-B579-460E-94D1-54222C63F5DA}</a:tableStyleId>
              </a:tblPr>
              <a:tblGrid>
                <a:gridCol w="1408773"/>
                <a:gridCol w="10415075"/>
              </a:tblGrid>
              <a:tr h="925193">
                <a:tc>
                  <a:txBody>
                    <a:bodyPr/>
                    <a:lstStyle/>
                    <a:p>
                      <a:pPr algn="ctr"/>
                      <a:r>
                        <a:rPr lang="zh-CN" altLang="en-US" b="1" dirty="0" smtClean="0">
                          <a:effectLst>
                            <a:outerShdw blurRad="38100" dist="38100" dir="2700000" algn="tl">
                              <a:srgbClr val="000000">
                                <a:alpha val="43137"/>
                              </a:srgbClr>
                            </a:outerShdw>
                          </a:effectLst>
                        </a:rPr>
                        <a:t>政治</a:t>
                      </a:r>
                      <a:endParaRPr lang="zh-CN" altLang="en-US" b="1" dirty="0">
                        <a:effectLst>
                          <a:outerShdw blurRad="38100" dist="38100" dir="2700000" algn="tl">
                            <a:srgbClr val="000000">
                              <a:alpha val="43137"/>
                            </a:srgbClr>
                          </a:outerShdw>
                        </a:effectLst>
                      </a:endParaRPr>
                    </a:p>
                  </a:txBody>
                  <a:tcPr anchor="ctr"/>
                </a:tc>
                <a:tc>
                  <a:txBody>
                    <a:bodyPr/>
                    <a:lstStyle/>
                    <a:p>
                      <a:r>
                        <a:rPr lang="zh-CN" altLang="en-US" b="1" dirty="0" smtClean="0">
                          <a:effectLst>
                            <a:outerShdw blurRad="38100" dist="38100" dir="2700000" algn="tl">
                              <a:srgbClr val="000000">
                                <a:alpha val="43137"/>
                              </a:srgbClr>
                            </a:outerShdw>
                          </a:effectLst>
                        </a:rPr>
                        <a:t>告诫廷臣舍旧图新，力行新政：鼓励官绅士民上书言事，严禁官吏阻隔；谕令各省督抚举荐通达时务的新政人才；精简机构，裁减冗员，取消旗人由国家供养的特权，准其自谋生计，等等。</a:t>
                      </a:r>
                      <a:endParaRPr lang="zh-CN" altLang="en-US" b="1" dirty="0" smtClean="0">
                        <a:effectLst>
                          <a:outerShdw blurRad="38100" dist="38100" dir="2700000" algn="tl">
                            <a:srgbClr val="000000">
                              <a:alpha val="43137"/>
                            </a:srgbClr>
                          </a:outerShdw>
                        </a:effectLst>
                      </a:endParaRPr>
                    </a:p>
                  </a:txBody>
                  <a:tcPr/>
                </a:tc>
              </a:tr>
              <a:tr h="925193">
                <a:tc>
                  <a:txBody>
                    <a:bodyPr/>
                    <a:lstStyle/>
                    <a:p>
                      <a:pPr algn="ctr"/>
                      <a:r>
                        <a:rPr lang="zh-CN" altLang="en-US" b="1" dirty="0" smtClean="0">
                          <a:effectLst>
                            <a:outerShdw blurRad="38100" dist="38100" dir="2700000" algn="tl">
                              <a:srgbClr val="000000">
                                <a:alpha val="43137"/>
                              </a:srgbClr>
                            </a:outerShdw>
                          </a:effectLst>
                        </a:rPr>
                        <a:t>经济</a:t>
                      </a:r>
                      <a:endParaRPr lang="zh-CN" altLang="en-US" b="1" dirty="0">
                        <a:effectLst>
                          <a:outerShdw blurRad="38100" dist="38100" dir="2700000" algn="tl">
                            <a:srgbClr val="000000">
                              <a:alpha val="43137"/>
                            </a:srgbClr>
                          </a:outerShdw>
                        </a:effectLst>
                      </a:endParaRPr>
                    </a:p>
                  </a:txBody>
                  <a:tcPr anchor="ctr"/>
                </a:tc>
                <a:tc>
                  <a:txBody>
                    <a:bodyPr/>
                    <a:lstStyle/>
                    <a:p>
                      <a:r>
                        <a:rPr lang="zh-CN" altLang="en-US" b="1" dirty="0" smtClean="0">
                          <a:effectLst>
                            <a:outerShdw blurRad="38100" dist="38100" dir="2700000" algn="tl">
                              <a:srgbClr val="000000">
                                <a:alpha val="43137"/>
                              </a:srgbClr>
                            </a:outerShdw>
                          </a:effectLst>
                        </a:rPr>
                        <a:t>设立农工商总局，鼓励发展农工商业；提倡私人开办工厂，采用机器生产，奖励创新发明，设立铁路、矿务总局，鼓励商办铁路、矿业；改革财政，创办国家银行，编制国家预算和决算；兴办邮政，裁撤驿站。</a:t>
                      </a:r>
                      <a:endParaRPr lang="zh-CN" altLang="en-US" b="1" dirty="0" smtClean="0">
                        <a:effectLst>
                          <a:outerShdw blurRad="38100" dist="38100" dir="2700000" algn="tl">
                            <a:srgbClr val="000000">
                              <a:alpha val="43137"/>
                            </a:srgbClr>
                          </a:outerShdw>
                        </a:effectLst>
                      </a:endParaRPr>
                    </a:p>
                  </a:txBody>
                  <a:tcPr/>
                </a:tc>
              </a:tr>
              <a:tr h="925193">
                <a:tc>
                  <a:txBody>
                    <a:bodyPr/>
                    <a:lstStyle/>
                    <a:p>
                      <a:pPr algn="ctr"/>
                      <a:r>
                        <a:rPr lang="zh-CN" altLang="en-US" b="1" dirty="0" smtClean="0">
                          <a:effectLst>
                            <a:outerShdw blurRad="38100" dist="38100" dir="2700000" algn="tl">
                              <a:srgbClr val="000000">
                                <a:alpha val="43137"/>
                              </a:srgbClr>
                            </a:outerShdw>
                          </a:effectLst>
                        </a:rPr>
                        <a:t>文化教育</a:t>
                      </a:r>
                      <a:endParaRPr lang="zh-CN" altLang="en-US" b="1" dirty="0">
                        <a:effectLst>
                          <a:outerShdw blurRad="38100" dist="38100" dir="2700000" algn="tl">
                            <a:srgbClr val="000000">
                              <a:alpha val="43137"/>
                            </a:srgbClr>
                          </a:outerShdw>
                        </a:effectLst>
                      </a:endParaRPr>
                    </a:p>
                  </a:txBody>
                  <a:tcPr anchor="ctr"/>
                </a:tc>
                <a:tc>
                  <a:txBody>
                    <a:bodyPr/>
                    <a:lstStyle/>
                    <a:p>
                      <a:r>
                        <a:rPr lang="zh-CN" altLang="en-US" b="1" dirty="0" smtClean="0">
                          <a:effectLst>
                            <a:outerShdw blurRad="38100" dist="38100" dir="2700000" algn="tl">
                              <a:srgbClr val="000000">
                                <a:alpha val="43137"/>
                              </a:srgbClr>
                            </a:outerShdw>
                          </a:effectLst>
                        </a:rPr>
                        <a:t>改革科举制度，废除八股；在各地成立中小学堂，在京师设立大学堂，筹设铁路、矿务和医科等专门学堂；鼓励私人办学，选派学生到海外留学；准许民间创办报馆、学会；设立译书局，组织翻译外国书刊。</a:t>
                      </a:r>
                      <a:endParaRPr lang="zh-CN" altLang="en-US" b="1" dirty="0" smtClean="0">
                        <a:effectLst>
                          <a:outerShdw blurRad="38100" dist="38100" dir="2700000" algn="tl">
                            <a:srgbClr val="000000">
                              <a:alpha val="43137"/>
                            </a:srgbClr>
                          </a:outerShdw>
                        </a:effectLst>
                      </a:endParaRPr>
                    </a:p>
                  </a:txBody>
                  <a:tcPr/>
                </a:tc>
              </a:tr>
              <a:tr h="652631">
                <a:tc>
                  <a:txBody>
                    <a:bodyPr/>
                    <a:lstStyle/>
                    <a:p>
                      <a:pPr algn="ctr"/>
                      <a:r>
                        <a:rPr lang="zh-CN" altLang="en-US" b="1" dirty="0" smtClean="0">
                          <a:effectLst>
                            <a:outerShdw blurRad="38100" dist="38100" dir="2700000" algn="tl">
                              <a:srgbClr val="000000">
                                <a:alpha val="43137"/>
                              </a:srgbClr>
                            </a:outerShdw>
                          </a:effectLst>
                        </a:rPr>
                        <a:t>军事</a:t>
                      </a:r>
                      <a:endParaRPr lang="zh-CN" altLang="en-US" b="1" dirty="0">
                        <a:effectLst>
                          <a:outerShdw blurRad="38100" dist="38100" dir="2700000" algn="tl">
                            <a:srgbClr val="000000">
                              <a:alpha val="43137"/>
                            </a:srgbClr>
                          </a:outerShdw>
                        </a:effectLst>
                      </a:endParaRPr>
                    </a:p>
                  </a:txBody>
                  <a:tcPr anchor="ctr"/>
                </a:tc>
                <a:tc>
                  <a:txBody>
                    <a:bodyPr/>
                    <a:lstStyle/>
                    <a:p>
                      <a:r>
                        <a:rPr lang="zh-CN" altLang="en-US" b="1" dirty="0" smtClean="0">
                          <a:effectLst>
                            <a:outerShdw blurRad="38100" dist="38100" dir="2700000" algn="tl">
                              <a:srgbClr val="000000">
                                <a:alpha val="43137"/>
                              </a:srgbClr>
                            </a:outerShdw>
                          </a:effectLst>
                        </a:rPr>
                        <a:t>建立新式军队，装备新式武器，按新法练兵，还添造兵船，增强海军实力。</a:t>
                      </a:r>
                      <a:endParaRPr lang="zh-CN" altLang="en-US" b="1" dirty="0" smtClean="0">
                        <a:effectLst>
                          <a:outerShdw blurRad="38100" dist="38100" dir="2700000" algn="tl">
                            <a:srgbClr val="000000">
                              <a:alpha val="43137"/>
                            </a:srgbClr>
                          </a:outerShdw>
                        </a:effectLst>
                      </a:endParaRPr>
                    </a:p>
                  </a:txBody>
                  <a:tcPr anchor="ctr"/>
                </a:tc>
              </a:tr>
            </a:tbl>
          </a:graphicData>
        </a:graphic>
      </p:graphicFrame>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200304"/>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四、维新变法运动（</a:t>
            </a:r>
            <a:r>
              <a:rPr lang="en-US" altLang="zh-CN" sz="2800" b="1" kern="100" dirty="0" smtClean="0">
                <a:solidFill>
                  <a:schemeClr val="tx1">
                    <a:lumMod val="50000"/>
                  </a:schemeClr>
                </a:solidFill>
                <a:latin typeface="+mn-ea"/>
                <a:cs typeface="+mn-ea"/>
              </a:rPr>
              <a:t>1895-1898</a:t>
            </a:r>
            <a:r>
              <a:rPr lang="zh-CN" altLang="en-US" sz="2800" b="1" kern="100" dirty="0" smtClean="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156258" y="1686124"/>
            <a:ext cx="11879165" cy="5262979"/>
          </a:xfrm>
          <a:prstGeom prst="rect">
            <a:avLst/>
          </a:prstGeom>
          <a:noFill/>
        </p:spPr>
        <p:txBody>
          <a:bodyPr wrap="square" rtlCol="0">
            <a:spAutoFit/>
          </a:bodyPr>
          <a:lstStyle/>
          <a:p>
            <a:pPr>
              <a:lnSpc>
                <a:spcPct val="140000"/>
              </a:lnSpc>
            </a:pPr>
            <a:r>
              <a:rPr lang="en-US" altLang="zh-CN" sz="2400" b="1" dirty="0" smtClean="0">
                <a:solidFill>
                  <a:schemeClr val="tx1">
                    <a:lumMod val="50000"/>
                  </a:schemeClr>
                </a:solidFill>
              </a:rPr>
              <a:t>4.</a:t>
            </a:r>
            <a:r>
              <a:rPr lang="zh-CN" altLang="en-US" sz="2400" b="1" dirty="0" smtClean="0">
                <a:solidFill>
                  <a:schemeClr val="tx1">
                    <a:lumMod val="50000"/>
                  </a:schemeClr>
                </a:solidFill>
              </a:rPr>
              <a:t>维新变法的失败及原因</a:t>
            </a:r>
            <a:endParaRPr lang="en-US" altLang="zh-CN" sz="2400" b="1" dirty="0" smtClean="0">
              <a:solidFill>
                <a:schemeClr val="tx1">
                  <a:lumMod val="50000"/>
                </a:schemeClr>
              </a:solidFill>
            </a:endParaRPr>
          </a:p>
          <a:p>
            <a:pPr>
              <a:lnSpc>
                <a:spcPct val="140000"/>
              </a:lnSpc>
            </a:pPr>
            <a:r>
              <a:rPr lang="en-US" altLang="zh-CN" sz="2400" b="1" dirty="0" smtClean="0">
                <a:solidFill>
                  <a:schemeClr val="tx1">
                    <a:lumMod val="50000"/>
                  </a:schemeClr>
                </a:solidFill>
              </a:rPr>
              <a:t>1898</a:t>
            </a:r>
            <a:r>
              <a:rPr lang="zh-CN" altLang="en-US" sz="2400" b="1" dirty="0" smtClean="0">
                <a:solidFill>
                  <a:schemeClr val="tx1">
                    <a:lumMod val="50000"/>
                  </a:schemeClr>
                </a:solidFill>
              </a:rPr>
              <a:t>年</a:t>
            </a:r>
            <a:r>
              <a:rPr lang="en-US" altLang="zh-CN" sz="2400" b="1" dirty="0" smtClean="0">
                <a:solidFill>
                  <a:schemeClr val="tx1">
                    <a:lumMod val="50000"/>
                  </a:schemeClr>
                </a:solidFill>
              </a:rPr>
              <a:t>9</a:t>
            </a:r>
            <a:r>
              <a:rPr lang="zh-CN" altLang="en-US" sz="2400" b="1" dirty="0" smtClean="0">
                <a:solidFill>
                  <a:schemeClr val="tx1">
                    <a:lumMod val="50000"/>
                  </a:schemeClr>
                </a:solidFill>
              </a:rPr>
              <a:t>月</a:t>
            </a:r>
            <a:r>
              <a:rPr lang="en-US" altLang="zh-CN" sz="2400" b="1" dirty="0" smtClean="0">
                <a:solidFill>
                  <a:schemeClr val="tx1">
                    <a:lumMod val="50000"/>
                  </a:schemeClr>
                </a:solidFill>
              </a:rPr>
              <a:t>21</a:t>
            </a:r>
            <a:r>
              <a:rPr lang="zh-CN" altLang="en-US" sz="2400" b="1" dirty="0" smtClean="0">
                <a:solidFill>
                  <a:schemeClr val="tx1">
                    <a:lumMod val="50000"/>
                  </a:schemeClr>
                </a:solidFill>
              </a:rPr>
              <a:t>日，</a:t>
            </a:r>
            <a:r>
              <a:rPr lang="zh-CN" altLang="en-US" sz="2400" b="1" dirty="0">
                <a:solidFill>
                  <a:schemeClr val="tx1">
                    <a:lumMod val="50000"/>
                  </a:schemeClr>
                </a:solidFill>
              </a:rPr>
              <a:t>慈禧太后和守旧势力发动政变，宣布“临朝听政”，将光绪帝囚禁于中南海的瀛台</a:t>
            </a:r>
            <a:r>
              <a:rPr lang="zh-CN" altLang="en-US" sz="2400" b="1" dirty="0" smtClean="0">
                <a:solidFill>
                  <a:schemeClr val="tx1">
                    <a:lumMod val="50000"/>
                  </a:schemeClr>
                </a:solidFill>
              </a:rPr>
              <a:t>。这标志着戊戌变法的失败。</a:t>
            </a:r>
            <a:endParaRPr lang="en-US" altLang="zh-CN" sz="2400" b="1" dirty="0" smtClean="0">
              <a:solidFill>
                <a:schemeClr val="tx1">
                  <a:lumMod val="50000"/>
                </a:schemeClr>
              </a:solidFill>
            </a:endParaRPr>
          </a:p>
          <a:p>
            <a:pPr>
              <a:lnSpc>
                <a:spcPct val="140000"/>
              </a:lnSpc>
            </a:pPr>
            <a:endParaRPr lang="en-US" altLang="zh-CN" sz="2400" b="1" dirty="0" smtClean="0">
              <a:solidFill>
                <a:schemeClr val="tx1">
                  <a:lumMod val="50000"/>
                </a:schemeClr>
              </a:solidFill>
            </a:endParaRPr>
          </a:p>
          <a:p>
            <a:pPr>
              <a:lnSpc>
                <a:spcPct val="140000"/>
              </a:lnSpc>
            </a:pPr>
            <a:r>
              <a:rPr lang="zh-CN" altLang="en-US" sz="2400" b="1" dirty="0" smtClean="0">
                <a:solidFill>
                  <a:schemeClr val="tx1">
                    <a:lumMod val="50000"/>
                  </a:schemeClr>
                </a:solidFill>
              </a:rPr>
              <a:t>失败的原因：</a:t>
            </a:r>
            <a:endParaRPr lang="en-US" altLang="zh-CN" sz="2400" b="1" dirty="0" smtClean="0">
              <a:solidFill>
                <a:schemeClr val="tx1">
                  <a:lumMod val="50000"/>
                </a:schemeClr>
              </a:solidFill>
            </a:endParaRPr>
          </a:p>
          <a:p>
            <a:pPr marL="457200" indent="-457200">
              <a:lnSpc>
                <a:spcPct val="140000"/>
              </a:lnSpc>
              <a:buFont typeface="+mj-ea"/>
              <a:buAutoNum type="circleNumDbPlain"/>
            </a:pPr>
            <a:r>
              <a:rPr lang="zh-CN" altLang="en-US" sz="2400" b="1" dirty="0" smtClean="0">
                <a:solidFill>
                  <a:schemeClr val="tx1">
                    <a:lumMod val="50000"/>
                  </a:schemeClr>
                </a:solidFill>
              </a:rPr>
              <a:t>根</a:t>
            </a:r>
            <a:r>
              <a:rPr lang="zh-CN" altLang="en-US" sz="2400" b="1" dirty="0">
                <a:solidFill>
                  <a:schemeClr val="tx1">
                    <a:lumMod val="50000"/>
                  </a:schemeClr>
                </a:solidFill>
              </a:rPr>
              <a:t>本</a:t>
            </a:r>
            <a:r>
              <a:rPr lang="zh-CN" altLang="en-US" sz="2400" b="1" dirty="0" smtClean="0">
                <a:solidFill>
                  <a:schemeClr val="tx1">
                    <a:lumMod val="50000"/>
                  </a:schemeClr>
                </a:solidFill>
              </a:rPr>
              <a:t>原因是这</a:t>
            </a:r>
            <a:r>
              <a:rPr lang="zh-CN" altLang="en-US" sz="2400" b="1" dirty="0">
                <a:solidFill>
                  <a:schemeClr val="tx1">
                    <a:lumMod val="50000"/>
                  </a:schemeClr>
                </a:solidFill>
              </a:rPr>
              <a:t>场变法的领导者资产阶级维新派势力过于弱小，而封建顽固势力十分强大</a:t>
            </a:r>
            <a:r>
              <a:rPr lang="zh-CN" altLang="en-US" sz="2400" b="1" dirty="0" smtClean="0">
                <a:solidFill>
                  <a:schemeClr val="tx1">
                    <a:lumMod val="50000"/>
                  </a:schemeClr>
                </a:solidFill>
              </a:rPr>
              <a:t>。</a:t>
            </a:r>
            <a:endParaRPr lang="en-US" altLang="zh-CN" sz="2400" b="1" dirty="0" smtClean="0">
              <a:solidFill>
                <a:schemeClr val="tx1">
                  <a:lumMod val="50000"/>
                </a:schemeClr>
              </a:solidFill>
            </a:endParaRPr>
          </a:p>
          <a:p>
            <a:pPr marL="457200" indent="-457200">
              <a:lnSpc>
                <a:spcPct val="140000"/>
              </a:lnSpc>
              <a:buFont typeface="+mj-ea"/>
              <a:buAutoNum type="circleNumDbPlain"/>
            </a:pPr>
            <a:r>
              <a:rPr lang="zh-CN" altLang="en-US" sz="2400" b="1" dirty="0" smtClean="0">
                <a:solidFill>
                  <a:schemeClr val="tx1">
                    <a:lumMod val="50000"/>
                  </a:schemeClr>
                </a:solidFill>
              </a:rPr>
              <a:t>维新派</a:t>
            </a:r>
            <a:r>
              <a:rPr lang="zh-CN" altLang="en-US" sz="2400" b="1" dirty="0">
                <a:solidFill>
                  <a:schemeClr val="tx1">
                    <a:lumMod val="50000"/>
                  </a:schemeClr>
                </a:solidFill>
              </a:rPr>
              <a:t>既缺乏坚强的组织领导</a:t>
            </a:r>
            <a:r>
              <a:rPr lang="zh-CN" altLang="en-US" sz="2400" b="1" dirty="0" smtClean="0">
                <a:solidFill>
                  <a:schemeClr val="tx1">
                    <a:lumMod val="50000"/>
                  </a:schemeClr>
                </a:solidFill>
              </a:rPr>
              <a:t>，寄</a:t>
            </a:r>
            <a:r>
              <a:rPr lang="zh-CN" altLang="en-US" sz="2400" b="1" dirty="0">
                <a:solidFill>
                  <a:schemeClr val="tx1">
                    <a:lumMod val="50000"/>
                  </a:schemeClr>
                </a:solidFill>
              </a:rPr>
              <a:t>希望于没有掌握实权的光绪帝和极少数帝党官僚，甚至对帝国主义列强抱有不切实际的幻想</a:t>
            </a:r>
            <a:r>
              <a:rPr lang="zh-CN" altLang="en-US" sz="2400" b="1" dirty="0" smtClean="0">
                <a:solidFill>
                  <a:schemeClr val="tx1">
                    <a:lumMod val="50000"/>
                  </a:schemeClr>
                </a:solidFill>
              </a:rPr>
              <a:t>。</a:t>
            </a:r>
            <a:endParaRPr lang="en-US" altLang="zh-CN" sz="2400" b="1" dirty="0" smtClean="0">
              <a:solidFill>
                <a:schemeClr val="tx1">
                  <a:lumMod val="50000"/>
                </a:schemeClr>
              </a:solidFill>
            </a:endParaRPr>
          </a:p>
          <a:p>
            <a:pPr marL="457200" indent="-457200">
              <a:lnSpc>
                <a:spcPct val="140000"/>
              </a:lnSpc>
              <a:buFont typeface="+mj-ea"/>
              <a:buAutoNum type="circleNumDbPlain"/>
            </a:pPr>
            <a:r>
              <a:rPr lang="zh-CN" altLang="en-US" sz="2400" b="1" dirty="0" smtClean="0">
                <a:solidFill>
                  <a:schemeClr val="tx1">
                    <a:lumMod val="50000"/>
                  </a:schemeClr>
                </a:solidFill>
              </a:rPr>
              <a:t>维新派缺乏政治经验，政治手段过于幼稚。</a:t>
            </a:r>
            <a:endParaRPr lang="zh-CN" altLang="en-US" sz="2400" b="1" dirty="0" smtClean="0">
              <a:solidFill>
                <a:schemeClr val="tx1">
                  <a:lumMod val="50000"/>
                </a:schemeClr>
              </a:solidFill>
            </a:endParaRPr>
          </a:p>
        </p:txBody>
      </p:sp>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200304"/>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四、维新变法运动（</a:t>
            </a:r>
            <a:r>
              <a:rPr lang="en-US" altLang="zh-CN" sz="2800" b="1" kern="100" dirty="0" smtClean="0">
                <a:solidFill>
                  <a:schemeClr val="tx1">
                    <a:lumMod val="50000"/>
                  </a:schemeClr>
                </a:solidFill>
                <a:latin typeface="+mn-ea"/>
                <a:cs typeface="+mn-ea"/>
              </a:rPr>
              <a:t>1895-1898</a:t>
            </a:r>
            <a:r>
              <a:rPr lang="zh-CN" altLang="en-US" sz="2800" b="1" kern="100" dirty="0" smtClean="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156258" y="1686124"/>
            <a:ext cx="11879165" cy="4918269"/>
          </a:xfrm>
          <a:prstGeom prst="rect">
            <a:avLst/>
          </a:prstGeom>
          <a:noFill/>
        </p:spPr>
        <p:txBody>
          <a:bodyPr wrap="square" rtlCol="0">
            <a:spAutoFit/>
          </a:bodyPr>
          <a:lstStyle/>
          <a:p>
            <a:pPr>
              <a:lnSpc>
                <a:spcPct val="140000"/>
              </a:lnSpc>
            </a:pPr>
            <a:r>
              <a:rPr lang="en-US" altLang="zh-CN" sz="2400" b="1" dirty="0" smtClean="0">
                <a:solidFill>
                  <a:schemeClr val="tx1">
                    <a:lumMod val="50000"/>
                  </a:schemeClr>
                </a:solidFill>
              </a:rPr>
              <a:t>4.</a:t>
            </a:r>
            <a:r>
              <a:rPr lang="zh-CN" altLang="en-US" sz="2400" b="1" dirty="0" smtClean="0">
                <a:solidFill>
                  <a:schemeClr val="tx1">
                    <a:lumMod val="50000"/>
                  </a:schemeClr>
                </a:solidFill>
              </a:rPr>
              <a:t>维新变法的影响</a:t>
            </a:r>
            <a:endParaRPr lang="en-US" altLang="zh-CN" sz="2400" b="1" dirty="0" smtClean="0"/>
          </a:p>
          <a:p>
            <a:pPr marL="457200" indent="-457200">
              <a:lnSpc>
                <a:spcPct val="140000"/>
              </a:lnSpc>
              <a:buFont typeface="+mj-ea"/>
              <a:buAutoNum type="circleNumDbPlain"/>
            </a:pPr>
            <a:r>
              <a:rPr lang="zh-CN" altLang="en-US" sz="2000" b="1" u="sng" dirty="0">
                <a:solidFill>
                  <a:srgbClr val="FF0000"/>
                </a:solidFill>
              </a:rPr>
              <a:t>戊戌变法是一场政治改革运动。</a:t>
            </a:r>
            <a:r>
              <a:rPr lang="zh-CN" altLang="en-US" sz="2000" b="1" dirty="0">
                <a:solidFill>
                  <a:schemeClr val="tx1">
                    <a:lumMod val="50000"/>
                  </a:schemeClr>
                </a:solidFill>
              </a:rPr>
              <a:t>在民族危机加剧的时刻，维新派以变法图强、救亡图存为目标，进行广泛的宣传鼓动，希望通过改革，使中国走向独立、民主和富强，从而摆脱帝国主义列强的侵略与欺凌，表现出强烈的爱国热情。</a:t>
            </a:r>
            <a:endParaRPr lang="zh-CN" altLang="en-US" sz="2000" b="1" dirty="0">
              <a:solidFill>
                <a:schemeClr val="tx1">
                  <a:lumMod val="50000"/>
                </a:schemeClr>
              </a:solidFill>
            </a:endParaRPr>
          </a:p>
          <a:p>
            <a:pPr marL="457200" indent="-457200">
              <a:lnSpc>
                <a:spcPct val="140000"/>
              </a:lnSpc>
              <a:buFont typeface="+mj-ea"/>
              <a:buAutoNum type="circleNumDbPlain"/>
            </a:pPr>
            <a:r>
              <a:rPr lang="zh-CN" altLang="en-US" sz="2000" b="1" dirty="0">
                <a:solidFill>
                  <a:srgbClr val="FF0000"/>
                </a:solidFill>
              </a:rPr>
              <a:t> </a:t>
            </a:r>
            <a:r>
              <a:rPr lang="zh-CN" altLang="en-US" sz="2000" b="1" u="sng" dirty="0">
                <a:solidFill>
                  <a:srgbClr val="FF0000"/>
                </a:solidFill>
              </a:rPr>
              <a:t>戊戌变法是资产阶级变革社会制度的初步尝试。</a:t>
            </a:r>
            <a:r>
              <a:rPr lang="zh-CN" altLang="en-US" sz="2000" b="1" dirty="0">
                <a:solidFill>
                  <a:schemeClr val="tx1">
                    <a:lumMod val="50000"/>
                  </a:schemeClr>
                </a:solidFill>
              </a:rPr>
              <a:t>维新派试图在政治上变封建君主专制为资产阶级君主立宪制，在经济上提倡兴办近代工业、交通运输业，为民族资本主义的发展创造有利的条件，符合历史发展的趋势。</a:t>
            </a:r>
            <a:endParaRPr lang="zh-CN" altLang="en-US" sz="2000" b="1" dirty="0">
              <a:solidFill>
                <a:schemeClr val="tx1">
                  <a:lumMod val="50000"/>
                </a:schemeClr>
              </a:solidFill>
            </a:endParaRPr>
          </a:p>
          <a:p>
            <a:pPr marL="457200" indent="-457200">
              <a:lnSpc>
                <a:spcPct val="140000"/>
              </a:lnSpc>
              <a:buFont typeface="+mj-ea"/>
              <a:buAutoNum type="circleNumDbPlain"/>
            </a:pPr>
            <a:r>
              <a:rPr lang="zh-CN" altLang="en-US" sz="2000" b="1" u="sng" dirty="0">
                <a:solidFill>
                  <a:srgbClr val="FF0000"/>
                </a:solidFill>
              </a:rPr>
              <a:t>戊戌变法也是近代中国一次思想解放的潮流。</a:t>
            </a:r>
            <a:r>
              <a:rPr lang="zh-CN" altLang="en-US" sz="2000" b="1" dirty="0">
                <a:solidFill>
                  <a:schemeClr val="tx1">
                    <a:lumMod val="50000"/>
                  </a:schemeClr>
                </a:solidFill>
              </a:rPr>
              <a:t>康有为、梁启超、谭嗣同、严复等资产阶级维新派，提倡新学、主张兴民权，对封建思想文化进行了猛烈的抨击，为近代思想启蒙运动的蓬勃兴起开辟了道路，促进了中国人民的觉醒。维新运动留下的许多遗产，诸如解放思想、变革观念、建立社团、兴办学堂、创办报刊、提倡女学、改易风俗，等等，更成为中华文明发展史上的宝贵财富。</a:t>
            </a:r>
            <a:endParaRPr lang="zh-CN" altLang="en-US" sz="2000" b="1" dirty="0" smtClean="0">
              <a:solidFill>
                <a:schemeClr val="tx1">
                  <a:lumMod val="50000"/>
                </a:schemeClr>
              </a:solidFill>
            </a:endParaRPr>
          </a:p>
        </p:txBody>
      </p:sp>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200304"/>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五、义和团运动和八国联军侵华（</a:t>
            </a:r>
            <a:r>
              <a:rPr lang="en-US" altLang="zh-CN" sz="2800" b="1" kern="100" dirty="0" smtClean="0">
                <a:solidFill>
                  <a:schemeClr val="tx1">
                    <a:lumMod val="50000"/>
                  </a:schemeClr>
                </a:solidFill>
                <a:latin typeface="+mn-ea"/>
                <a:cs typeface="+mn-ea"/>
              </a:rPr>
              <a:t>1900-1901</a:t>
            </a:r>
            <a:r>
              <a:rPr lang="zh-CN" altLang="en-US" sz="2800" b="1" kern="100" dirty="0" smtClean="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0" y="1829076"/>
            <a:ext cx="12192000" cy="5303520"/>
          </a:xfrm>
          <a:prstGeom prst="rect">
            <a:avLst/>
          </a:prstGeom>
          <a:noFill/>
        </p:spPr>
        <p:txBody>
          <a:bodyPr wrap="square" rtlCol="0">
            <a:spAutoFit/>
          </a:bodyPr>
          <a:lstStyle/>
          <a:p>
            <a:pPr>
              <a:lnSpc>
                <a:spcPct val="140000"/>
              </a:lnSpc>
            </a:pPr>
            <a:r>
              <a:rPr lang="en-US" altLang="zh-CN" sz="2200" b="1" dirty="0" smtClean="0">
                <a:solidFill>
                  <a:schemeClr val="tx1">
                    <a:lumMod val="50000"/>
                  </a:schemeClr>
                </a:solidFill>
              </a:rPr>
              <a:t>1.</a:t>
            </a:r>
            <a:r>
              <a:rPr lang="zh-CN" altLang="en-US" sz="2200" b="1" dirty="0" smtClean="0">
                <a:solidFill>
                  <a:schemeClr val="tx1">
                    <a:lumMod val="50000"/>
                  </a:schemeClr>
                </a:solidFill>
              </a:rPr>
              <a:t>义和团运动兴起的背景及过程</a:t>
            </a:r>
            <a:endParaRPr lang="en-US" altLang="zh-CN" sz="2200" b="1" dirty="0" smtClean="0">
              <a:solidFill>
                <a:schemeClr val="tx1">
                  <a:lumMod val="50000"/>
                </a:schemeClr>
              </a:solidFill>
            </a:endParaRPr>
          </a:p>
          <a:p>
            <a:pPr>
              <a:lnSpc>
                <a:spcPct val="140000"/>
              </a:lnSpc>
            </a:pPr>
            <a:r>
              <a:rPr lang="zh-CN" altLang="en-US" sz="2200" b="1" dirty="0">
                <a:solidFill>
                  <a:schemeClr val="tx1">
                    <a:lumMod val="50000"/>
                  </a:schemeClr>
                </a:solidFill>
              </a:rPr>
              <a:t>兴起</a:t>
            </a:r>
            <a:r>
              <a:rPr lang="zh-CN" altLang="en-US" sz="2200" b="1" dirty="0" smtClean="0">
                <a:solidFill>
                  <a:schemeClr val="tx1">
                    <a:lumMod val="50000"/>
                  </a:schemeClr>
                </a:solidFill>
              </a:rPr>
              <a:t>的背景：甲午中日战争以来，民族危机的加深</a:t>
            </a:r>
            <a:endParaRPr lang="en-US" altLang="zh-CN" sz="2200" b="1" dirty="0" smtClean="0">
              <a:solidFill>
                <a:schemeClr val="tx1">
                  <a:lumMod val="50000"/>
                </a:schemeClr>
              </a:solidFill>
            </a:endParaRPr>
          </a:p>
          <a:p>
            <a:pPr>
              <a:lnSpc>
                <a:spcPct val="140000"/>
              </a:lnSpc>
            </a:pPr>
            <a:r>
              <a:rPr lang="en-US" altLang="zh-CN" sz="2200" b="1" dirty="0">
                <a:solidFill>
                  <a:schemeClr val="tx1">
                    <a:lumMod val="50000"/>
                  </a:schemeClr>
                </a:solidFill>
              </a:rPr>
              <a:t> </a:t>
            </a:r>
            <a:r>
              <a:rPr lang="en-US" altLang="zh-CN" sz="2200" b="1" dirty="0" smtClean="0">
                <a:solidFill>
                  <a:schemeClr val="tx1">
                    <a:lumMod val="50000"/>
                  </a:schemeClr>
                </a:solidFill>
              </a:rPr>
              <a:t>                       19</a:t>
            </a:r>
            <a:r>
              <a:rPr lang="zh-CN" altLang="en-US" sz="2200" b="1" dirty="0" smtClean="0">
                <a:solidFill>
                  <a:schemeClr val="tx1">
                    <a:lumMod val="50000"/>
                  </a:schemeClr>
                </a:solidFill>
              </a:rPr>
              <a:t>世纪末，在华教会迅速膨胀。在一系列教案中，</a:t>
            </a:r>
            <a:r>
              <a:rPr lang="zh-CN" altLang="en-US" sz="2200" b="1" u="sng" dirty="0" smtClean="0">
                <a:solidFill>
                  <a:srgbClr val="FF0000"/>
                </a:solidFill>
              </a:rPr>
              <a:t>清政府偏袒教会，激起民怨</a:t>
            </a:r>
            <a:r>
              <a:rPr lang="zh-CN" altLang="en-US" sz="2200" b="1" dirty="0" smtClean="0">
                <a:solidFill>
                  <a:schemeClr val="tx1">
                    <a:lumMod val="50000"/>
                  </a:schemeClr>
                </a:solidFill>
              </a:rPr>
              <a:t>。</a:t>
            </a:r>
            <a:endParaRPr lang="en-US" altLang="zh-CN" sz="2200" b="1" dirty="0" smtClean="0">
              <a:solidFill>
                <a:schemeClr val="tx1">
                  <a:lumMod val="50000"/>
                </a:schemeClr>
              </a:solidFill>
            </a:endParaRPr>
          </a:p>
          <a:p>
            <a:pPr>
              <a:lnSpc>
                <a:spcPct val="140000"/>
              </a:lnSpc>
            </a:pPr>
            <a:endParaRPr lang="en-US" altLang="zh-CN" sz="2200" b="1" dirty="0" smtClean="0">
              <a:solidFill>
                <a:schemeClr val="tx1">
                  <a:lumMod val="50000"/>
                </a:schemeClr>
              </a:solidFill>
            </a:endParaRPr>
          </a:p>
          <a:p>
            <a:pPr>
              <a:lnSpc>
                <a:spcPct val="140000"/>
              </a:lnSpc>
            </a:pPr>
            <a:r>
              <a:rPr lang="zh-CN" altLang="en-US" sz="2200" b="1" dirty="0">
                <a:solidFill>
                  <a:schemeClr val="tx1">
                    <a:lumMod val="50000"/>
                  </a:schemeClr>
                </a:solidFill>
              </a:rPr>
              <a:t>兴起的</a:t>
            </a:r>
            <a:r>
              <a:rPr lang="zh-CN" altLang="en-US" sz="2200" b="1" dirty="0" smtClean="0">
                <a:solidFill>
                  <a:schemeClr val="tx1">
                    <a:lumMod val="50000"/>
                  </a:schemeClr>
                </a:solidFill>
              </a:rPr>
              <a:t>过程：</a:t>
            </a:r>
            <a:r>
              <a:rPr lang="en-US" altLang="zh-CN" sz="2200" b="1" dirty="0" smtClean="0">
                <a:solidFill>
                  <a:schemeClr val="tx1">
                    <a:lumMod val="50000"/>
                  </a:schemeClr>
                </a:solidFill>
              </a:rPr>
              <a:t>1898</a:t>
            </a:r>
            <a:r>
              <a:rPr lang="zh-CN" altLang="en-US" sz="2200" b="1" dirty="0" smtClean="0">
                <a:solidFill>
                  <a:schemeClr val="tx1">
                    <a:lumMod val="50000"/>
                  </a:schemeClr>
                </a:solidFill>
              </a:rPr>
              <a:t>年，义和团提出“扶清灭洋”的口号，得到一部分清政府官员的支持。</a:t>
            </a:r>
            <a:endParaRPr lang="en-US" altLang="zh-CN" sz="2200" b="1" dirty="0" smtClean="0">
              <a:solidFill>
                <a:schemeClr val="tx1">
                  <a:lumMod val="50000"/>
                </a:schemeClr>
              </a:solidFill>
            </a:endParaRPr>
          </a:p>
          <a:p>
            <a:pPr>
              <a:lnSpc>
                <a:spcPct val="140000"/>
              </a:lnSpc>
            </a:pPr>
            <a:r>
              <a:rPr lang="en-US" altLang="zh-CN" sz="2200" b="1" dirty="0">
                <a:solidFill>
                  <a:schemeClr val="tx1">
                    <a:lumMod val="50000"/>
                  </a:schemeClr>
                </a:solidFill>
              </a:rPr>
              <a:t> </a:t>
            </a:r>
            <a:r>
              <a:rPr lang="en-US" altLang="zh-CN" sz="2200" b="1" dirty="0" smtClean="0">
                <a:solidFill>
                  <a:schemeClr val="tx1">
                    <a:lumMod val="50000"/>
                  </a:schemeClr>
                </a:solidFill>
              </a:rPr>
              <a:t>                       1900</a:t>
            </a:r>
            <a:r>
              <a:rPr lang="zh-CN" altLang="en-US" sz="2200" b="1" dirty="0" smtClean="0">
                <a:solidFill>
                  <a:schemeClr val="tx1">
                    <a:lumMod val="50000"/>
                  </a:schemeClr>
                </a:solidFill>
              </a:rPr>
              <a:t>年春夏间，义和团运动在京津地区形成高潮。</a:t>
            </a:r>
            <a:endParaRPr lang="en-US" altLang="zh-CN" sz="2200" b="1" dirty="0" smtClean="0">
              <a:solidFill>
                <a:schemeClr val="tx1">
                  <a:lumMod val="50000"/>
                </a:schemeClr>
              </a:solidFill>
            </a:endParaRPr>
          </a:p>
          <a:p>
            <a:pPr>
              <a:lnSpc>
                <a:spcPct val="140000"/>
              </a:lnSpc>
            </a:pPr>
            <a:r>
              <a:rPr lang="en-US" altLang="zh-CN" sz="2200" b="1" dirty="0">
                <a:solidFill>
                  <a:schemeClr val="tx1">
                    <a:lumMod val="50000"/>
                  </a:schemeClr>
                </a:solidFill>
              </a:rPr>
              <a:t> </a:t>
            </a:r>
            <a:r>
              <a:rPr lang="en-US" altLang="zh-CN" sz="2200" b="1" dirty="0" smtClean="0">
                <a:solidFill>
                  <a:schemeClr val="tx1">
                    <a:lumMod val="50000"/>
                  </a:schemeClr>
                </a:solidFill>
              </a:rPr>
              <a:t>                       1900</a:t>
            </a:r>
            <a:r>
              <a:rPr lang="zh-CN" altLang="en-US" sz="2200" b="1" dirty="0" smtClean="0">
                <a:solidFill>
                  <a:schemeClr val="tx1">
                    <a:lumMod val="50000"/>
                  </a:schemeClr>
                </a:solidFill>
              </a:rPr>
              <a:t>年</a:t>
            </a:r>
            <a:r>
              <a:rPr lang="en-US" altLang="zh-CN" sz="2200" b="1" dirty="0" smtClean="0">
                <a:solidFill>
                  <a:schemeClr val="tx1">
                    <a:lumMod val="50000"/>
                  </a:schemeClr>
                </a:solidFill>
              </a:rPr>
              <a:t>6</a:t>
            </a:r>
            <a:r>
              <a:rPr lang="zh-CN" altLang="en-US" sz="2200" b="1" dirty="0" smtClean="0">
                <a:solidFill>
                  <a:schemeClr val="tx1">
                    <a:lumMod val="50000"/>
                  </a:schemeClr>
                </a:solidFill>
              </a:rPr>
              <a:t>月，帝国主义列强借口镇压义和团，联合发动侵华战争。</a:t>
            </a:r>
            <a:endParaRPr lang="en-US" altLang="zh-CN" sz="2200" b="1" dirty="0" smtClean="0">
              <a:solidFill>
                <a:schemeClr val="tx1">
                  <a:lumMod val="50000"/>
                </a:schemeClr>
              </a:solidFill>
            </a:endParaRPr>
          </a:p>
          <a:p>
            <a:pPr algn="just">
              <a:lnSpc>
                <a:spcPct val="140000"/>
              </a:lnSpc>
            </a:pPr>
            <a:r>
              <a:rPr lang="en-US" altLang="zh-CN" sz="2200" b="1" dirty="0">
                <a:solidFill>
                  <a:schemeClr val="tx1">
                    <a:lumMod val="50000"/>
                  </a:schemeClr>
                </a:solidFill>
              </a:rPr>
              <a:t> </a:t>
            </a:r>
            <a:r>
              <a:rPr lang="en-US" altLang="zh-CN" sz="2200" b="1" dirty="0" smtClean="0">
                <a:solidFill>
                  <a:schemeClr val="tx1">
                    <a:lumMod val="50000"/>
                  </a:schemeClr>
                </a:solidFill>
              </a:rPr>
              <a:t>                       1900</a:t>
            </a:r>
            <a:r>
              <a:rPr lang="zh-CN" altLang="en-US" sz="2200" b="1" dirty="0" smtClean="0">
                <a:solidFill>
                  <a:schemeClr val="tx1">
                    <a:lumMod val="50000"/>
                  </a:schemeClr>
                </a:solidFill>
              </a:rPr>
              <a:t>年</a:t>
            </a:r>
            <a:r>
              <a:rPr lang="en-US" altLang="zh-CN" sz="2200" b="1" dirty="0" smtClean="0">
                <a:solidFill>
                  <a:schemeClr val="tx1">
                    <a:lumMod val="50000"/>
                  </a:schemeClr>
                </a:solidFill>
              </a:rPr>
              <a:t>8</a:t>
            </a:r>
            <a:r>
              <a:rPr lang="zh-CN" altLang="en-US" sz="2200" b="1" dirty="0" smtClean="0">
                <a:solidFill>
                  <a:schemeClr val="tx1">
                    <a:lumMod val="50000"/>
                  </a:schemeClr>
                </a:solidFill>
              </a:rPr>
              <a:t>月，八国联军攻陷北京，慈禧太后携光绪帝逃往西安，途中发布“剿匪谕               旨”，并指令李鸿章和奕劻与八国联军议和。</a:t>
            </a:r>
            <a:endParaRPr lang="en-US" altLang="zh-CN" sz="2200" b="1" dirty="0" smtClean="0">
              <a:solidFill>
                <a:schemeClr val="tx1">
                  <a:lumMod val="50000"/>
                </a:schemeClr>
              </a:solidFill>
            </a:endParaRPr>
          </a:p>
          <a:p>
            <a:pPr algn="just">
              <a:lnSpc>
                <a:spcPct val="140000"/>
              </a:lnSpc>
            </a:pPr>
            <a:r>
              <a:rPr lang="en-US" altLang="zh-CN" sz="2200" b="1" dirty="0">
                <a:solidFill>
                  <a:schemeClr val="tx1">
                    <a:lumMod val="50000"/>
                  </a:schemeClr>
                </a:solidFill>
              </a:rPr>
              <a:t> </a:t>
            </a:r>
            <a:r>
              <a:rPr lang="en-US" altLang="zh-CN" sz="2200" b="1" dirty="0" smtClean="0">
                <a:solidFill>
                  <a:schemeClr val="tx1">
                    <a:lumMod val="50000"/>
                  </a:schemeClr>
                </a:solidFill>
              </a:rPr>
              <a:t>                       1901</a:t>
            </a:r>
            <a:r>
              <a:rPr lang="zh-CN" altLang="en-US" sz="2200" b="1" dirty="0" smtClean="0">
                <a:solidFill>
                  <a:schemeClr val="tx1">
                    <a:lumMod val="50000"/>
                  </a:schemeClr>
                </a:solidFill>
              </a:rPr>
              <a:t>年</a:t>
            </a:r>
            <a:r>
              <a:rPr lang="en-US" altLang="zh-CN" sz="2200" b="1" dirty="0" smtClean="0">
                <a:solidFill>
                  <a:schemeClr val="tx1">
                    <a:lumMod val="50000"/>
                  </a:schemeClr>
                </a:solidFill>
              </a:rPr>
              <a:t>9</a:t>
            </a:r>
            <a:r>
              <a:rPr lang="zh-CN" altLang="en-US" sz="2200" b="1" dirty="0" smtClean="0">
                <a:solidFill>
                  <a:schemeClr val="tx1">
                    <a:lumMod val="50000"/>
                  </a:schemeClr>
                </a:solidFill>
              </a:rPr>
              <a:t>月，八国联军胁迫清政府签订</a:t>
            </a:r>
            <a:r>
              <a:rPr lang="en-US" altLang="zh-CN" sz="2200" b="1" dirty="0" smtClean="0">
                <a:solidFill>
                  <a:schemeClr val="tx1">
                    <a:lumMod val="50000"/>
                  </a:schemeClr>
                </a:solidFill>
              </a:rPr>
              <a:t>《</a:t>
            </a:r>
            <a:r>
              <a:rPr lang="zh-CN" altLang="en-US" sz="2200" b="1" dirty="0" smtClean="0">
                <a:solidFill>
                  <a:schemeClr val="tx1">
                    <a:lumMod val="50000"/>
                  </a:schemeClr>
                </a:solidFill>
              </a:rPr>
              <a:t>辛丑条约</a:t>
            </a:r>
            <a:r>
              <a:rPr lang="en-US" altLang="zh-CN" sz="2200" b="1" dirty="0" smtClean="0">
                <a:solidFill>
                  <a:schemeClr val="tx1">
                    <a:lumMod val="50000"/>
                  </a:schemeClr>
                </a:solidFill>
              </a:rPr>
              <a:t>》</a:t>
            </a:r>
            <a:r>
              <a:rPr lang="zh-CN" altLang="en-US" sz="2200" b="1" dirty="0" smtClean="0">
                <a:solidFill>
                  <a:schemeClr val="tx1">
                    <a:lumMod val="50000"/>
                  </a:schemeClr>
                </a:solidFill>
              </a:rPr>
              <a:t>。</a:t>
            </a:r>
            <a:endParaRPr lang="en-US" altLang="zh-CN" sz="2200" b="1" dirty="0" smtClean="0">
              <a:solidFill>
                <a:schemeClr val="tx1">
                  <a:lumMod val="50000"/>
                </a:schemeClr>
              </a:solidFill>
            </a:endParaRPr>
          </a:p>
          <a:p>
            <a:pPr algn="just">
              <a:lnSpc>
                <a:spcPct val="140000"/>
              </a:lnSpc>
            </a:pPr>
            <a:r>
              <a:rPr lang="en-US" altLang="zh-CN" sz="2200" b="1" dirty="0">
                <a:solidFill>
                  <a:schemeClr val="tx1">
                    <a:lumMod val="50000"/>
                  </a:schemeClr>
                </a:solidFill>
              </a:rPr>
              <a:t> </a:t>
            </a:r>
            <a:r>
              <a:rPr lang="en-US" altLang="zh-CN" sz="2200" b="1" dirty="0" smtClean="0">
                <a:solidFill>
                  <a:schemeClr val="tx1">
                    <a:lumMod val="50000"/>
                  </a:schemeClr>
                </a:solidFill>
              </a:rPr>
              <a:t>                       </a:t>
            </a:r>
            <a:endParaRPr lang="en-US" altLang="zh-CN" sz="2200" b="1" dirty="0" smtClean="0">
              <a:solidFill>
                <a:schemeClr val="tx1">
                  <a:lumMod val="50000"/>
                </a:schemeClr>
              </a:solidFill>
            </a:endParaRPr>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200304"/>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五、义和团运动和八国联军侵华（</a:t>
            </a:r>
            <a:r>
              <a:rPr lang="en-US" altLang="zh-CN" sz="2800" b="1" kern="100" dirty="0" smtClean="0">
                <a:solidFill>
                  <a:schemeClr val="tx1">
                    <a:lumMod val="50000"/>
                  </a:schemeClr>
                </a:solidFill>
                <a:latin typeface="+mn-ea"/>
                <a:cs typeface="+mn-ea"/>
              </a:rPr>
              <a:t>1900-1901</a:t>
            </a:r>
            <a:r>
              <a:rPr lang="zh-CN" altLang="en-US" sz="2800" b="1" kern="100" dirty="0" smtClean="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0" y="1829076"/>
            <a:ext cx="12192000" cy="1040285"/>
          </a:xfrm>
          <a:prstGeom prst="rect">
            <a:avLst/>
          </a:prstGeom>
          <a:noFill/>
        </p:spPr>
        <p:txBody>
          <a:bodyPr wrap="square" rtlCol="0">
            <a:spAutoFit/>
          </a:bodyPr>
          <a:lstStyle/>
          <a:p>
            <a:pPr>
              <a:lnSpc>
                <a:spcPct val="140000"/>
              </a:lnSpc>
            </a:pPr>
            <a:r>
              <a:rPr lang="en-US" altLang="zh-CN" sz="2200" b="1" dirty="0" smtClean="0"/>
              <a:t>2.《</a:t>
            </a:r>
            <a:r>
              <a:rPr lang="zh-CN" altLang="en-US" sz="2200" b="1" dirty="0" smtClean="0"/>
              <a:t>辛丑条约</a:t>
            </a:r>
            <a:r>
              <a:rPr lang="en-US" altLang="zh-CN" sz="2200" b="1" dirty="0" smtClean="0"/>
              <a:t>》</a:t>
            </a:r>
            <a:r>
              <a:rPr lang="zh-CN" altLang="en-US" sz="2200" b="1" dirty="0" smtClean="0"/>
              <a:t>的内容</a:t>
            </a:r>
            <a:endParaRPr lang="en-US" altLang="zh-CN" sz="2200" b="1" dirty="0" smtClean="0"/>
          </a:p>
          <a:p>
            <a:pPr>
              <a:lnSpc>
                <a:spcPct val="140000"/>
              </a:lnSpc>
            </a:pPr>
            <a:r>
              <a:rPr lang="zh-CN" altLang="en-US" sz="2200" b="1" dirty="0" smtClean="0"/>
              <a:t> </a:t>
            </a:r>
            <a:endParaRPr lang="en-US" altLang="zh-CN" sz="2200" b="1" dirty="0" smtClean="0"/>
          </a:p>
        </p:txBody>
      </p:sp>
      <p:graphicFrame>
        <p:nvGraphicFramePr>
          <p:cNvPr id="5" name="表格 4"/>
          <p:cNvGraphicFramePr>
            <a:graphicFrameLocks noGrp="1"/>
          </p:cNvGraphicFramePr>
          <p:nvPr/>
        </p:nvGraphicFramePr>
        <p:xfrm>
          <a:off x="105508" y="2655487"/>
          <a:ext cx="11992707" cy="3796308"/>
        </p:xfrm>
        <a:graphic>
          <a:graphicData uri="http://schemas.openxmlformats.org/drawingml/2006/table">
            <a:tbl>
              <a:tblPr firstRow="1" bandRow="1"/>
              <a:tblGrid>
                <a:gridCol w="6858000"/>
                <a:gridCol w="5134707"/>
              </a:tblGrid>
              <a:tr h="870228">
                <a:tc>
                  <a:txBody>
                    <a:bodyPr/>
                    <a:lstStyle/>
                    <a:p>
                      <a:r>
                        <a:rPr lang="zh-CN" altLang="en-US" b="1" dirty="0" smtClean="0">
                          <a:effectLst>
                            <a:outerShdw blurRad="38100" dist="38100" dir="2700000" algn="tl">
                              <a:srgbClr val="000000">
                                <a:alpha val="43137"/>
                              </a:srgbClr>
                            </a:outerShdw>
                          </a:effectLst>
                        </a:rPr>
                        <a:t>清政府赔偿各国白银共</a:t>
                      </a:r>
                      <a:r>
                        <a:rPr lang="en-US" altLang="zh-CN" b="1" dirty="0" smtClean="0">
                          <a:effectLst>
                            <a:outerShdw blurRad="38100" dist="38100" dir="2700000" algn="tl">
                              <a:srgbClr val="000000">
                                <a:alpha val="43137"/>
                              </a:srgbClr>
                            </a:outerShdw>
                          </a:effectLst>
                        </a:rPr>
                        <a:t>4</a:t>
                      </a:r>
                      <a:r>
                        <a:rPr lang="zh-CN" altLang="en-US" b="1" dirty="0" smtClean="0">
                          <a:effectLst>
                            <a:outerShdw blurRad="38100" dist="38100" dir="2700000" algn="tl">
                              <a:srgbClr val="000000">
                                <a:alpha val="43137"/>
                              </a:srgbClr>
                            </a:outerShdw>
                          </a:effectLst>
                        </a:rPr>
                        <a:t>．</a:t>
                      </a:r>
                      <a:r>
                        <a:rPr lang="en-US" altLang="zh-CN" b="1" dirty="0" smtClean="0">
                          <a:effectLst>
                            <a:outerShdw blurRad="38100" dist="38100" dir="2700000" algn="tl">
                              <a:srgbClr val="000000">
                                <a:alpha val="43137"/>
                              </a:srgbClr>
                            </a:outerShdw>
                          </a:effectLst>
                        </a:rPr>
                        <a:t>5</a:t>
                      </a:r>
                      <a:r>
                        <a:rPr lang="zh-CN" altLang="en-US" b="1" dirty="0" smtClean="0">
                          <a:effectLst>
                            <a:outerShdw blurRad="38100" dist="38100" dir="2700000" algn="tl">
                              <a:srgbClr val="000000">
                                <a:alpha val="43137"/>
                              </a:srgbClr>
                            </a:outerShdw>
                          </a:effectLst>
                        </a:rPr>
                        <a:t>亿两，分</a:t>
                      </a:r>
                      <a:r>
                        <a:rPr lang="en-US" altLang="zh-CN" b="1" dirty="0" smtClean="0">
                          <a:effectLst>
                            <a:outerShdw blurRad="38100" dist="38100" dir="2700000" algn="tl">
                              <a:srgbClr val="000000">
                                <a:alpha val="43137"/>
                              </a:srgbClr>
                            </a:outerShdw>
                          </a:effectLst>
                        </a:rPr>
                        <a:t>39</a:t>
                      </a:r>
                      <a:r>
                        <a:rPr lang="zh-CN" altLang="en-US" b="1" dirty="0" smtClean="0">
                          <a:effectLst>
                            <a:outerShdw blurRad="38100" dist="38100" dir="2700000" algn="tl">
                              <a:srgbClr val="000000">
                                <a:alpha val="43137"/>
                              </a:srgbClr>
                            </a:outerShdw>
                          </a:effectLst>
                        </a:rPr>
                        <a:t>年还清，本息合计</a:t>
                      </a:r>
                      <a:r>
                        <a:rPr lang="en-US" altLang="zh-CN" b="1" dirty="0" smtClean="0">
                          <a:effectLst>
                            <a:outerShdw blurRad="38100" dist="38100" dir="2700000" algn="tl">
                              <a:srgbClr val="000000">
                                <a:alpha val="43137"/>
                              </a:srgbClr>
                            </a:outerShdw>
                          </a:effectLst>
                        </a:rPr>
                        <a:t>9</a:t>
                      </a:r>
                      <a:r>
                        <a:rPr lang="zh-CN" altLang="en-US" b="1" dirty="0" smtClean="0">
                          <a:effectLst>
                            <a:outerShdw blurRad="38100" dist="38100" dir="2700000" algn="tl">
                              <a:srgbClr val="000000">
                                <a:alpha val="43137"/>
                              </a:srgbClr>
                            </a:outerShdw>
                          </a:effectLst>
                        </a:rPr>
                        <a:t>．</a:t>
                      </a:r>
                      <a:r>
                        <a:rPr lang="en-US" altLang="zh-CN" b="1" dirty="0" smtClean="0">
                          <a:effectLst>
                            <a:outerShdw blurRad="38100" dist="38100" dir="2700000" algn="tl">
                              <a:srgbClr val="000000">
                                <a:alpha val="43137"/>
                              </a:srgbClr>
                            </a:outerShdw>
                          </a:effectLst>
                        </a:rPr>
                        <a:t>8</a:t>
                      </a:r>
                      <a:r>
                        <a:rPr lang="zh-CN" altLang="en-US" b="1" dirty="0" smtClean="0">
                          <a:effectLst>
                            <a:outerShdw blurRad="38100" dist="38100" dir="2700000" algn="tl">
                              <a:srgbClr val="000000">
                                <a:alpha val="43137"/>
                              </a:srgbClr>
                            </a:outerShdw>
                          </a:effectLst>
                        </a:rPr>
                        <a:t>亿两，以关税和盐税作抵押。</a:t>
                      </a:r>
                      <a:endParaRPr lang="zh-CN" altLang="en-US" b="1" dirty="0">
                        <a:effectLst>
                          <a:outerShdw blurRad="38100" dist="38100" dir="2700000" algn="tl">
                            <a:srgbClr val="000000">
                              <a:alpha val="43137"/>
                            </a:srgbClr>
                          </a:outerShdw>
                        </a:effectLst>
                      </a:endParaRPr>
                    </a:p>
                  </a:txBody>
                  <a:tcPr/>
                </a:tc>
                <a:tc>
                  <a:txBody>
                    <a:bodyPr/>
                    <a:lstStyle/>
                    <a:p>
                      <a:r>
                        <a:rPr lang="zh-CN" altLang="en-US" b="1" dirty="0" smtClean="0">
                          <a:effectLst>
                            <a:outerShdw blurRad="38100" dist="38100" dir="2700000" algn="tl">
                              <a:srgbClr val="000000">
                                <a:alpha val="43137"/>
                              </a:srgbClr>
                            </a:outerShdw>
                          </a:effectLst>
                        </a:rPr>
                        <a:t>巨额赔款加重了中国人民的负担，使中国税收受到列强控制。</a:t>
                      </a:r>
                      <a:endParaRPr lang="zh-CN" altLang="en-US" b="1" dirty="0" smtClean="0">
                        <a:effectLst>
                          <a:outerShdw blurRad="38100" dist="38100" dir="2700000" algn="tl">
                            <a:srgbClr val="000000">
                              <a:alpha val="43137"/>
                            </a:srgbClr>
                          </a:outerShdw>
                        </a:effectLst>
                      </a:endParaRPr>
                    </a:p>
                  </a:txBody>
                  <a:tcPr/>
                </a:tc>
              </a:tr>
              <a:tr h="417727">
                <a:tc>
                  <a:txBody>
                    <a:bodyPr/>
                    <a:lstStyle/>
                    <a:p>
                      <a:r>
                        <a:rPr lang="zh-CN" altLang="en-US" b="1" dirty="0" smtClean="0">
                          <a:effectLst>
                            <a:outerShdw blurRad="38100" dist="38100" dir="2700000" algn="tl">
                              <a:srgbClr val="000000">
                                <a:alpha val="43137"/>
                              </a:srgbClr>
                            </a:outerShdw>
                          </a:effectLst>
                        </a:rPr>
                        <a:t>在北京东交民巷设立“使馆界”，界内不许中国人居住，各国驻兵保护。</a:t>
                      </a:r>
                      <a:endParaRPr lang="zh-CN" altLang="en-US" b="1" dirty="0" smtClean="0">
                        <a:effectLst>
                          <a:outerShdw blurRad="38100" dist="38100" dir="2700000" algn="tl">
                            <a:srgbClr val="000000">
                              <a:alpha val="43137"/>
                            </a:srgbClr>
                          </a:outerShdw>
                        </a:effectLst>
                      </a:endParaRPr>
                    </a:p>
                  </a:txBody>
                  <a:tcPr/>
                </a:tc>
                <a:tc>
                  <a:txBody>
                    <a:bodyPr/>
                    <a:lstStyle/>
                    <a:p>
                      <a:r>
                        <a:rPr lang="zh-CN" altLang="en-US" b="1" dirty="0" smtClean="0">
                          <a:effectLst>
                            <a:outerShdw blurRad="38100" dist="38100" dir="2700000" algn="tl">
                              <a:srgbClr val="000000">
                                <a:alpha val="43137"/>
                              </a:srgbClr>
                            </a:outerShdw>
                          </a:effectLst>
                        </a:rPr>
                        <a:t>“使馆界”实际上是“国中之国”，成为列强策划侵略中国的大本营。</a:t>
                      </a:r>
                      <a:endParaRPr lang="zh-CN" altLang="en-US" b="1" dirty="0" smtClean="0">
                        <a:effectLst>
                          <a:outerShdw blurRad="38100" dist="38100" dir="2700000" algn="tl">
                            <a:srgbClr val="000000">
                              <a:alpha val="43137"/>
                            </a:srgbClr>
                          </a:outerShdw>
                        </a:effectLst>
                      </a:endParaRPr>
                    </a:p>
                  </a:txBody>
                  <a:tcPr/>
                </a:tc>
              </a:tr>
              <a:tr h="417727">
                <a:tc>
                  <a:txBody>
                    <a:bodyPr/>
                    <a:lstStyle/>
                    <a:p>
                      <a:r>
                        <a:rPr lang="zh-CN" altLang="en-US" b="1" dirty="0" smtClean="0">
                          <a:effectLst>
                            <a:outerShdw blurRad="38100" dist="38100" dir="2700000" algn="tl">
                              <a:srgbClr val="000000">
                                <a:alpha val="43137"/>
                              </a:srgbClr>
                            </a:outerShdw>
                          </a:effectLst>
                        </a:rPr>
                        <a:t>拆毁北京至大沽的炮台，准许各国派兵驻守北京到山海关铁路沿线的战略要地。</a:t>
                      </a:r>
                      <a:endParaRPr lang="zh-CN" altLang="en-US" b="1" dirty="0" smtClean="0">
                        <a:effectLst>
                          <a:outerShdw blurRad="38100" dist="38100" dir="2700000" algn="tl">
                            <a:srgbClr val="000000">
                              <a:alpha val="43137"/>
                            </a:srgbClr>
                          </a:outerShdw>
                        </a:effectLst>
                      </a:endParaRPr>
                    </a:p>
                  </a:txBody>
                  <a:tcPr/>
                </a:tc>
                <a:tc>
                  <a:txBody>
                    <a:bodyPr/>
                    <a:lstStyle/>
                    <a:p>
                      <a:r>
                        <a:rPr lang="zh-CN" altLang="en-US" b="1" dirty="0" smtClean="0">
                          <a:effectLst>
                            <a:outerShdw blurRad="38100" dist="38100" dir="2700000" algn="tl">
                              <a:srgbClr val="000000">
                                <a:alpha val="43137"/>
                              </a:srgbClr>
                            </a:outerShdw>
                          </a:effectLst>
                        </a:rPr>
                        <a:t>清朝腹地京津至山海关广大地区，置于列强武装控制之下。</a:t>
                      </a:r>
                      <a:endParaRPr lang="zh-CN" altLang="en-US" b="1" dirty="0" smtClean="0">
                        <a:effectLst>
                          <a:outerShdw blurRad="38100" dist="38100" dir="2700000" algn="tl">
                            <a:srgbClr val="000000">
                              <a:alpha val="43137"/>
                            </a:srgbClr>
                          </a:outerShdw>
                        </a:effectLst>
                      </a:endParaRPr>
                    </a:p>
                  </a:txBody>
                  <a:tcPr/>
                </a:tc>
              </a:tr>
              <a:tr h="417727">
                <a:tc>
                  <a:txBody>
                    <a:bodyPr/>
                    <a:lstStyle/>
                    <a:p>
                      <a:r>
                        <a:rPr lang="zh-CN" altLang="en-US" b="1" dirty="0" smtClean="0">
                          <a:effectLst>
                            <a:outerShdw blurRad="38100" dist="38100" dir="2700000" algn="tl">
                              <a:srgbClr val="000000">
                                <a:alpha val="43137"/>
                              </a:srgbClr>
                            </a:outerShdw>
                          </a:effectLst>
                        </a:rPr>
                        <a:t>惩办义和团运动中参加反帝斗争的官员，永远禁止中国人成立或参加反帝性质的组织。</a:t>
                      </a:r>
                      <a:endParaRPr lang="zh-CN" altLang="en-US" b="1" dirty="0" smtClean="0">
                        <a:effectLst>
                          <a:outerShdw blurRad="38100" dist="38100" dir="2700000" algn="tl">
                            <a:srgbClr val="000000">
                              <a:alpha val="43137"/>
                            </a:srgbClr>
                          </a:outerShdw>
                        </a:effectLst>
                      </a:endParaRPr>
                    </a:p>
                  </a:txBody>
                  <a:tcPr/>
                </a:tc>
                <a:tc rowSpan="2">
                  <a:txBody>
                    <a:bodyPr/>
                    <a:lstStyle/>
                    <a:p>
                      <a:r>
                        <a:rPr lang="zh-CN" altLang="en-US" b="1" dirty="0" smtClean="0">
                          <a:effectLst>
                            <a:outerShdw blurRad="38100" dist="38100" dir="2700000" algn="tl">
                              <a:srgbClr val="000000">
                                <a:alpha val="43137"/>
                              </a:srgbClr>
                            </a:outerShdw>
                          </a:effectLst>
                        </a:rPr>
                        <a:t>惩办支持义和团的官员，改设外务部，列强通过外交途径加强了对清政府的控制。</a:t>
                      </a:r>
                      <a:endParaRPr lang="zh-CN" altLang="en-US" b="1" dirty="0" smtClean="0">
                        <a:effectLst>
                          <a:outerShdw blurRad="38100" dist="38100" dir="2700000" algn="tl">
                            <a:srgbClr val="000000">
                              <a:alpha val="43137"/>
                            </a:srgbClr>
                          </a:outerShdw>
                        </a:effectLst>
                      </a:endParaRPr>
                    </a:p>
                  </a:txBody>
                  <a:tcPr/>
                </a:tc>
              </a:tr>
              <a:tr h="417727">
                <a:tc>
                  <a:txBody>
                    <a:bodyPr/>
                    <a:lstStyle/>
                    <a:p>
                      <a:r>
                        <a:rPr lang="zh-CN" altLang="en-US" b="1" dirty="0" smtClean="0">
                          <a:effectLst>
                            <a:outerShdw blurRad="38100" dist="38100" dir="2700000" algn="tl">
                              <a:srgbClr val="000000">
                                <a:alpha val="43137"/>
                              </a:srgbClr>
                            </a:outerShdw>
                          </a:effectLst>
                        </a:rPr>
                        <a:t>改总理衙门为外务部，位居六部之上。</a:t>
                      </a:r>
                      <a:endParaRPr lang="zh-CN" altLang="en-US" b="1" dirty="0" smtClean="0">
                        <a:effectLst>
                          <a:outerShdw blurRad="38100" dist="38100" dir="2700000" algn="tl">
                            <a:srgbClr val="000000">
                              <a:alpha val="43137"/>
                            </a:srgbClr>
                          </a:outerShdw>
                        </a:effectLst>
                      </a:endParaRPr>
                    </a:p>
                  </a:txBody>
                  <a:tcPr/>
                </a:tc>
                <a:tc vMerge="1">
                  <a:tcPr/>
                </a:tc>
              </a:tr>
            </a:tbl>
          </a:graphicData>
        </a:graphic>
      </p:graphicFrame>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6" name="文本框 5"/>
          <p:cNvSpPr txBox="1"/>
          <p:nvPr/>
        </p:nvSpPr>
        <p:spPr>
          <a:xfrm>
            <a:off x="440055" y="286385"/>
            <a:ext cx="4926330" cy="460375"/>
          </a:xfrm>
          <a:prstGeom prst="rect">
            <a:avLst/>
          </a:prstGeom>
          <a:noFill/>
          <a:ln>
            <a:solidFill>
              <a:schemeClr val="tx1">
                <a:lumMod val="75000"/>
              </a:schemeClr>
            </a:solidFill>
          </a:ln>
        </p:spPr>
        <p:txBody>
          <a:bodyPr wrap="square" rtlCol="0">
            <a:spAutoFit/>
          </a:bodyPr>
          <a:lstStyle/>
          <a:p>
            <a:r>
              <a:rPr lang="zh-CN" altLang="en-US" sz="2400" dirty="0" smtClean="0"/>
              <a:t>史学新知</a:t>
            </a:r>
            <a:endParaRPr lang="zh-CN" altLang="en-US" sz="2400" dirty="0"/>
          </a:p>
        </p:txBody>
      </p:sp>
      <p:sp>
        <p:nvSpPr>
          <p:cNvPr id="7" name="矩形 6"/>
          <p:cNvSpPr/>
          <p:nvPr/>
        </p:nvSpPr>
        <p:spPr>
          <a:xfrm>
            <a:off x="-108585" y="1117600"/>
            <a:ext cx="12300585" cy="574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3200" b="1" dirty="0" smtClean="0">
                <a:solidFill>
                  <a:srgbClr val="FF0000"/>
                </a:solidFill>
                <a:latin typeface="华文楷体" panose="02010600040101010101" pitchFamily="2" charset="-122"/>
                <a:ea typeface="华文楷体" panose="02010600040101010101" pitchFamily="2" charset="-122"/>
              </a:rPr>
              <a:t>东南互保</a:t>
            </a:r>
            <a:r>
              <a:rPr lang="zh-CN" altLang="en-US" sz="3200" dirty="0" smtClean="0">
                <a:solidFill>
                  <a:srgbClr val="000000"/>
                </a:solidFill>
                <a:latin typeface="华文楷体" panose="02010600040101010101" pitchFamily="2" charset="-122"/>
                <a:ea typeface="华文楷体" panose="02010600040101010101" pitchFamily="2" charset="-122"/>
              </a:rPr>
              <a:t>：</a:t>
            </a:r>
            <a:r>
              <a:rPr lang="en-US" altLang="zh-CN" sz="2800" b="1" dirty="0" smtClean="0">
                <a:solidFill>
                  <a:srgbClr val="000000"/>
                </a:solidFill>
                <a:latin typeface="华文楷体" panose="02010600040101010101" pitchFamily="2" charset="-122"/>
                <a:ea typeface="华文楷体" panose="02010600040101010101" pitchFamily="2" charset="-122"/>
              </a:rPr>
              <a:t>1900</a:t>
            </a:r>
            <a:r>
              <a:rPr lang="zh-CN" altLang="en-US" sz="2800" b="1" dirty="0" smtClean="0">
                <a:solidFill>
                  <a:srgbClr val="000000"/>
                </a:solidFill>
                <a:latin typeface="华文楷体" panose="02010600040101010101" pitchFamily="2" charset="-122"/>
                <a:ea typeface="华文楷体" panose="02010600040101010101" pitchFamily="2" charset="-122"/>
              </a:rPr>
              <a:t>年</a:t>
            </a:r>
            <a:r>
              <a:rPr lang="en-US" altLang="zh-CN" sz="2800" b="1" dirty="0" smtClean="0">
                <a:solidFill>
                  <a:srgbClr val="000000"/>
                </a:solidFill>
                <a:latin typeface="华文楷体" panose="02010600040101010101" pitchFamily="2" charset="-122"/>
                <a:ea typeface="华文楷体" panose="02010600040101010101" pitchFamily="2" charset="-122"/>
              </a:rPr>
              <a:t>6</a:t>
            </a:r>
            <a:r>
              <a:rPr lang="zh-CN" altLang="en-US" sz="2800" b="1" dirty="0" smtClean="0">
                <a:solidFill>
                  <a:srgbClr val="000000"/>
                </a:solidFill>
                <a:latin typeface="华文楷体" panose="02010600040101010101" pitchFamily="2" charset="-122"/>
                <a:ea typeface="华文楷体" panose="02010600040101010101" pitchFamily="2" charset="-122"/>
              </a:rPr>
              <a:t>月</a:t>
            </a:r>
            <a:r>
              <a:rPr lang="en-US" altLang="zh-CN" sz="2800" b="1" dirty="0" smtClean="0">
                <a:solidFill>
                  <a:srgbClr val="000000"/>
                </a:solidFill>
                <a:latin typeface="华文楷体" panose="02010600040101010101" pitchFamily="2" charset="-122"/>
                <a:ea typeface="华文楷体" panose="02010600040101010101" pitchFamily="2" charset="-122"/>
              </a:rPr>
              <a:t>21</a:t>
            </a:r>
            <a:r>
              <a:rPr lang="zh-CN" altLang="en-US" sz="2800" b="1" dirty="0" smtClean="0">
                <a:solidFill>
                  <a:srgbClr val="000000"/>
                </a:solidFill>
                <a:latin typeface="华文楷体" panose="02010600040101010101" pitchFamily="2" charset="-122"/>
                <a:ea typeface="华文楷体" panose="02010600040101010101" pitchFamily="2" charset="-122"/>
              </a:rPr>
              <a:t>日朝廷向列强宣战之时，东南部的省级官员</a:t>
            </a:r>
            <a:r>
              <a:rPr lang="en-US" altLang="zh-CN" sz="2800" b="1" dirty="0" smtClean="0">
                <a:solidFill>
                  <a:srgbClr val="000000"/>
                </a:solidFill>
                <a:latin typeface="华文楷体" panose="02010600040101010101" pitchFamily="2" charset="-122"/>
                <a:ea typeface="华文楷体" panose="02010600040101010101" pitchFamily="2" charset="-122"/>
              </a:rPr>
              <a:t>——</a:t>
            </a:r>
            <a:r>
              <a:rPr lang="zh-TW" altLang="en-US" sz="2800" b="1" dirty="0" smtClean="0">
                <a:solidFill>
                  <a:srgbClr val="000000"/>
                </a:solidFill>
                <a:latin typeface="华文楷体" panose="02010600040101010101" pitchFamily="2" charset="-122"/>
                <a:ea typeface="华文楷体" panose="02010600040101010101" pitchFamily="2" charset="-122"/>
              </a:rPr>
              <a:t>两广总督李鸿章、两江总督刘坤一、湖广总督张之洞、闽浙总督许应骙、山东巡抚袁世凯</a:t>
            </a:r>
            <a:r>
              <a:rPr lang="en-US" altLang="zh-CN" sz="2800" b="1" dirty="0" smtClean="0">
                <a:solidFill>
                  <a:srgbClr val="000000"/>
                </a:solidFill>
                <a:latin typeface="华文楷体" panose="02010600040101010101" pitchFamily="2" charset="-122"/>
                <a:ea typeface="华文楷体" panose="02010600040101010101" pitchFamily="2" charset="-122"/>
              </a:rPr>
              <a:t>——</a:t>
            </a:r>
            <a:r>
              <a:rPr lang="zh-TW" altLang="en-US" sz="2800" b="1" dirty="0" smtClean="0">
                <a:solidFill>
                  <a:srgbClr val="000000"/>
                </a:solidFill>
                <a:latin typeface="华文楷体" panose="02010600040101010101" pitchFamily="2" charset="-122"/>
                <a:ea typeface="华文楷体" panose="02010600040101010101" pitchFamily="2" charset="-122"/>
              </a:rPr>
              <a:t>和外国达成和平协议，他们在东南各省违抗“支持义和团”的命令，使列强没有入侵东南的借口。他们的理由是清廷的宣战诏书，是义和团</a:t>
            </a:r>
            <a:r>
              <a:rPr lang="zh-CN" altLang="en-US" sz="2800" b="1" dirty="0" smtClean="0">
                <a:solidFill>
                  <a:srgbClr val="000000"/>
                </a:solidFill>
                <a:latin typeface="华文楷体" panose="02010600040101010101" pitchFamily="2" charset="-122"/>
                <a:ea typeface="华文楷体" panose="02010600040101010101" pitchFamily="2" charset="-122"/>
              </a:rPr>
              <a:t>“</a:t>
            </a:r>
            <a:r>
              <a:rPr lang="zh-TW" altLang="en-US" sz="2800" b="1" dirty="0">
                <a:solidFill>
                  <a:srgbClr val="000000"/>
                </a:solidFill>
                <a:latin typeface="华文楷体" panose="02010600040101010101" pitchFamily="2" charset="-122"/>
                <a:ea typeface="华文楷体" panose="02010600040101010101" pitchFamily="2" charset="-122"/>
              </a:rPr>
              <a:t>矫诏</a:t>
            </a:r>
            <a:r>
              <a:rPr lang="zh-CN" altLang="en-US" sz="2800" b="1" dirty="0" smtClean="0">
                <a:solidFill>
                  <a:srgbClr val="000000"/>
                </a:solidFill>
                <a:latin typeface="华文楷体" panose="02010600040101010101" pitchFamily="2" charset="-122"/>
                <a:ea typeface="华文楷体" panose="02010600040101010101" pitchFamily="2" charset="-122"/>
              </a:rPr>
              <a:t>”</a:t>
            </a:r>
            <a:r>
              <a:rPr lang="zh-TW" altLang="en-US" sz="2800" b="1" dirty="0" smtClean="0">
                <a:solidFill>
                  <a:srgbClr val="000000"/>
                </a:solidFill>
                <a:latin typeface="华文楷体" panose="02010600040101010101" pitchFamily="2" charset="-122"/>
                <a:ea typeface="华文楷体" panose="02010600040101010101" pitchFamily="2" charset="-122"/>
              </a:rPr>
              <a:t> ，胁持朝廷所下的“乱命”。</a:t>
            </a:r>
            <a:r>
              <a:rPr lang="zh-CN" altLang="en-US" sz="2800" b="1" dirty="0">
                <a:solidFill>
                  <a:srgbClr val="FF0000"/>
                </a:solidFill>
                <a:latin typeface="华文楷体" panose="02010600040101010101" pitchFamily="2" charset="-122"/>
                <a:ea typeface="华文楷体" panose="02010600040101010101" pitchFamily="2" charset="-122"/>
              </a:rPr>
              <a:t>东南互保，是清末各地官方实力派人物首次公然聚众反抗朝廷，</a:t>
            </a:r>
            <a:r>
              <a:rPr lang="zh-CN" altLang="en-US" sz="2800" b="1" dirty="0">
                <a:solidFill>
                  <a:srgbClr val="000000"/>
                </a:solidFill>
                <a:latin typeface="华文楷体" panose="02010600040101010101" pitchFamily="2" charset="-122"/>
                <a:ea typeface="华文楷体" panose="02010600040101010101" pitchFamily="2" charset="-122"/>
              </a:rPr>
              <a:t>此事件虽使河北、山西以外的地区得以免于义和团运动及八国联军战乱的波及，但同时此事也使得清廷威信扫地</a:t>
            </a:r>
            <a:r>
              <a:rPr lang="zh-CN" altLang="en-US" sz="2800" b="1" dirty="0" smtClean="0">
                <a:solidFill>
                  <a:srgbClr val="000000"/>
                </a:solidFill>
                <a:latin typeface="华文楷体" panose="02010600040101010101" pitchFamily="2" charset="-122"/>
                <a:ea typeface="华文楷体" panose="02010600040101010101" pitchFamily="2" charset="-122"/>
              </a:rPr>
              <a:t>：东南众大臣抵制的慈禧太后，事后不但不敢处罚他们，甚至还表扬他们“度势量力，不欲轻构外衅，诚老成谋国之道” ，</a:t>
            </a:r>
            <a:r>
              <a:rPr lang="zh-CN" altLang="en-US" sz="2800" b="1" dirty="0">
                <a:solidFill>
                  <a:srgbClr val="000000"/>
                </a:solidFill>
                <a:latin typeface="华文楷体" panose="02010600040101010101" pitchFamily="2" charset="-122"/>
                <a:ea typeface="华文楷体" panose="02010600040101010101" pitchFamily="2" charset="-122"/>
              </a:rPr>
              <a:t>太后與皇室的虚弱乏力表露无遗；而各省亦因八国联军入侵而自觉需有自卫的武力需要，</a:t>
            </a:r>
            <a:r>
              <a:rPr lang="zh-CN" altLang="en-US" sz="2800" b="1" dirty="0">
                <a:solidFill>
                  <a:srgbClr val="FF0000"/>
                </a:solidFill>
                <a:latin typeface="华文楷体" panose="02010600040101010101" pitchFamily="2" charset="-122"/>
                <a:ea typeface="华文楷体" panose="02010600040101010101" pitchFamily="2" charset="-122"/>
              </a:rPr>
              <a:t>因此清廷治下各省及各实力人物由此开始军阀</a:t>
            </a:r>
            <a:r>
              <a:rPr lang="zh-CN" altLang="en-US" sz="2800" b="1" dirty="0" smtClean="0">
                <a:solidFill>
                  <a:srgbClr val="FF0000"/>
                </a:solidFill>
                <a:latin typeface="华文楷体" panose="02010600040101010101" pitchFamily="2" charset="-122"/>
                <a:ea typeface="华文楷体" panose="02010600040101010101" pitchFamily="2" charset="-122"/>
              </a:rPr>
              <a:t>化。</a:t>
            </a:r>
            <a:endParaRPr lang="zh-CN" altLang="en-US" sz="2800" b="1" dirty="0" smtClean="0">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3710" y="763270"/>
            <a:ext cx="10850880" cy="4523105"/>
          </a:xfrm>
          <a:prstGeom prst="rect">
            <a:avLst/>
          </a:prstGeom>
          <a:noFill/>
        </p:spPr>
        <p:txBody>
          <a:bodyPr wrap="square" rtlCol="0">
            <a:spAutoFit/>
          </a:bodyPr>
          <a:p>
            <a:r>
              <a:rPr lang="zh-CN" altLang="en-US" sz="3200" b="1"/>
              <a:t>清末新政的背景：</a:t>
            </a:r>
            <a:endParaRPr lang="zh-CN" altLang="en-US" sz="3200" b="1"/>
          </a:p>
          <a:p>
            <a:r>
              <a:rPr lang="en-US" altLang="zh-CN" sz="3200" b="1"/>
              <a:t>1</a:t>
            </a:r>
            <a:r>
              <a:rPr lang="zh-CN" altLang="en-US" sz="3200" b="1"/>
              <a:t>、义和团运动后，帝国主义列强采用扶持清政府</a:t>
            </a:r>
            <a:endParaRPr lang="zh-CN" altLang="en-US" sz="3200" b="1"/>
          </a:p>
          <a:p>
            <a:r>
              <a:rPr lang="zh-CN" altLang="en-US" sz="3200" b="1"/>
              <a:t>以华制华的策略，要求清政府改变它的无能状态；</a:t>
            </a:r>
            <a:endParaRPr lang="zh-CN" altLang="en-US" sz="3200" b="1"/>
          </a:p>
          <a:p>
            <a:r>
              <a:rPr lang="en-US" altLang="zh-CN" sz="3200" b="1"/>
              <a:t>2</a:t>
            </a:r>
            <a:r>
              <a:rPr lang="zh-CN" altLang="en-US" sz="3200" b="1"/>
              <a:t>、清政府也企图以此取得列强对它的支持；</a:t>
            </a:r>
            <a:endParaRPr lang="zh-CN" altLang="en-US" sz="3200" b="1"/>
          </a:p>
          <a:p>
            <a:r>
              <a:rPr lang="en-US" altLang="zh-CN" sz="3200" b="1"/>
              <a:t>3</a:t>
            </a:r>
            <a:r>
              <a:rPr lang="zh-CN" altLang="en-US" sz="3200" b="1"/>
              <a:t>、清政府也自感面临统治危机，需要加强本身统治能力；</a:t>
            </a:r>
            <a:r>
              <a:rPr lang="en-US" altLang="zh-CN" sz="3200" b="1"/>
              <a:t>4</a:t>
            </a:r>
            <a:r>
              <a:rPr lang="zh-CN" altLang="en-US" sz="3200" b="1"/>
              <a:t>、</a:t>
            </a:r>
            <a:r>
              <a:rPr lang="en-US" altLang="zh-CN" sz="3200" b="1"/>
              <a:t>4</a:t>
            </a:r>
            <a:r>
              <a:rPr lang="zh-CN" altLang="en-US" sz="3200" b="1"/>
              <a:t>、《辛丑条约》签定后，全国人民对清政府的不满</a:t>
            </a:r>
            <a:endParaRPr lang="zh-CN" altLang="en-US" sz="3200" b="1"/>
          </a:p>
          <a:p>
            <a:r>
              <a:rPr lang="zh-CN" altLang="en-US" sz="3200" b="1"/>
              <a:t>和反抗日益发展，清政府需要采取对策；</a:t>
            </a:r>
            <a:endParaRPr lang="zh-CN" altLang="en-US" sz="3200" b="1"/>
          </a:p>
          <a:p>
            <a:r>
              <a:rPr lang="en-US" altLang="zh-CN" sz="3200" b="1"/>
              <a:t>5</a:t>
            </a:r>
            <a:r>
              <a:rPr lang="zh-CN" altLang="en-US" sz="3200" b="1"/>
              <a:t>、清政府统治集团中，在义和团运动后顽固派</a:t>
            </a:r>
            <a:endParaRPr lang="zh-CN" altLang="en-US" sz="3200" b="1"/>
          </a:p>
          <a:p>
            <a:r>
              <a:rPr lang="zh-CN" altLang="en-US" sz="3200" b="1"/>
              <a:t>失势，洋务派占据上风</a:t>
            </a:r>
            <a:endParaRPr lang="zh-CN" altLang="en-US" sz="32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sz="half" idx="1"/>
          </p:nvPr>
        </p:nvSpPr>
        <p:spPr>
          <a:xfrm>
            <a:off x="243840" y="1044575"/>
            <a:ext cx="10969625" cy="930910"/>
          </a:xfrm>
        </p:spPr>
        <p:txBody>
          <a:bodyPr>
            <a:scene3d>
              <a:camera prst="orthographicFront"/>
              <a:lightRig rig="soft" dir="t">
                <a:rot lat="0" lon="0" rev="15600000"/>
              </a:lightRig>
            </a:scene3d>
            <a:sp3d extrusionH="57150" prstMaterial="softEdge">
              <a:bevelT w="25400" h="38100"/>
            </a:sp3d>
          </a:bodyPr>
          <a:lstStyle/>
          <a:p>
            <a:pPr indent="0">
              <a:lnSpc>
                <a:spcPct val="125000"/>
              </a:lnSpc>
              <a:spcBef>
                <a:spcPts val="100"/>
              </a:spcBef>
            </a:pPr>
            <a:r>
              <a:rPr lang="zh-CN" altLang="en-US" sz="2800" b="1">
                <a:solidFill>
                  <a:schemeClr val="tx1">
                    <a:lumMod val="50000"/>
                  </a:schemeClr>
                </a:solidFill>
                <a:effectLst/>
                <a:latin typeface="楷体" panose="02010609060101010101" charset="-122"/>
                <a:ea typeface="楷体" panose="02010609060101010101" charset="-122"/>
                <a:cs typeface="楷体" panose="02010609060101010101" charset="-122"/>
              </a:rPr>
              <a:t>考纲要求  </a:t>
            </a:r>
            <a:endParaRPr lang="zh-CN" altLang="en-US" sz="2800" b="1">
              <a:solidFill>
                <a:schemeClr val="tx1">
                  <a:lumMod val="50000"/>
                </a:schemeClr>
              </a:solidFill>
              <a:effectLst/>
              <a:latin typeface="楷体" panose="02010609060101010101" charset="-122"/>
              <a:ea typeface="楷体" panose="02010609060101010101" charset="-122"/>
              <a:cs typeface="楷体" panose="02010609060101010101" charset="-122"/>
            </a:endParaRPr>
          </a:p>
          <a:p>
            <a:pPr marL="0" indent="0">
              <a:lnSpc>
                <a:spcPct val="125000"/>
              </a:lnSpc>
              <a:spcBef>
                <a:spcPts val="100"/>
              </a:spcBef>
              <a:buNone/>
            </a:pPr>
            <a:r>
              <a:rPr lang="zh-CN" altLang="en-US" sz="2800" b="1">
                <a:solidFill>
                  <a:schemeClr val="tx1">
                    <a:lumMod val="50000"/>
                  </a:schemeClr>
                </a:solidFill>
                <a:effectLst/>
                <a:latin typeface="楷体" panose="02010609060101010101" charset="-122"/>
                <a:ea typeface="楷体" panose="02010609060101010101" charset="-122"/>
                <a:cs typeface="楷体" panose="02010609060101010101" charset="-122"/>
              </a:rPr>
              <a:t>     1840至1900年间列强侵略与中国人民的反抗斗争</a:t>
            </a:r>
            <a:endParaRPr lang="zh-CN" altLang="en-US" sz="2800" b="1">
              <a:solidFill>
                <a:schemeClr val="tx1">
                  <a:lumMod val="50000"/>
                </a:schemeClr>
              </a:solidFill>
              <a:effectLst/>
              <a:latin typeface="楷体" panose="02010609060101010101" charset="-122"/>
              <a:ea typeface="楷体" panose="02010609060101010101" charset="-122"/>
              <a:cs typeface="楷体" panose="02010609060101010101" charset="-122"/>
            </a:endParaRPr>
          </a:p>
        </p:txBody>
      </p:sp>
      <p:sp>
        <p:nvSpPr>
          <p:cNvPr id="8" name="内容占位符 7"/>
          <p:cNvSpPr>
            <a:spLocks noGrp="1"/>
          </p:cNvSpPr>
          <p:nvPr>
            <p:ph sz="half" idx="2"/>
          </p:nvPr>
        </p:nvSpPr>
        <p:spPr>
          <a:xfrm>
            <a:off x="243205" y="2255520"/>
            <a:ext cx="12411710" cy="4545330"/>
          </a:xfrm>
        </p:spPr>
        <p:txBody>
          <a:bodyPr>
            <a:scene3d>
              <a:camera prst="orthographicFront"/>
              <a:lightRig rig="soft" dir="t">
                <a:rot lat="0" lon="0" rev="15600000"/>
              </a:lightRig>
            </a:scene3d>
            <a:sp3d extrusionH="57150" prstMaterial="softEdge">
              <a:bevelT w="25400" h="38100"/>
            </a:sp3d>
          </a:bodyPr>
          <a:lstStyle/>
          <a:p>
            <a:pPr indent="0">
              <a:lnSpc>
                <a:spcPct val="150000"/>
              </a:lnSpc>
              <a:spcBef>
                <a:spcPts val="100"/>
              </a:spcBef>
              <a:spcAft>
                <a:spcPts val="0"/>
              </a:spcAft>
            </a:pPr>
            <a:r>
              <a:rPr lang="zh-CN" altLang="en-US" sz="2800" b="1" dirty="0">
                <a:solidFill>
                  <a:schemeClr val="tx1">
                    <a:lumMod val="50000"/>
                  </a:schemeClr>
                </a:solidFill>
                <a:effectLst/>
                <a:latin typeface="楷体" panose="02010609060101010101" charset="-122"/>
                <a:ea typeface="楷体" panose="02010609060101010101" charset="-122"/>
              </a:rPr>
              <a:t>考纲解读</a:t>
            </a:r>
            <a:endParaRPr lang="zh-CN" altLang="en-US" sz="2800" b="1" dirty="0">
              <a:solidFill>
                <a:schemeClr val="tx1">
                  <a:lumMod val="50000"/>
                </a:schemeClr>
              </a:solidFill>
              <a:effectLst/>
              <a:latin typeface="楷体" panose="02010609060101010101" charset="-122"/>
              <a:ea typeface="楷体" panose="02010609060101010101" charset="-122"/>
            </a:endParaRPr>
          </a:p>
          <a:p>
            <a:pPr marL="0" indent="0">
              <a:lnSpc>
                <a:spcPct val="150000"/>
              </a:lnSpc>
              <a:spcBef>
                <a:spcPts val="100"/>
              </a:spcBef>
              <a:spcAft>
                <a:spcPts val="0"/>
              </a:spcAft>
              <a:buNone/>
            </a:pPr>
            <a:r>
              <a:rPr lang="zh-CN" altLang="en-US" sz="2800" b="1" dirty="0">
                <a:solidFill>
                  <a:schemeClr val="tx1">
                    <a:lumMod val="50000"/>
                  </a:schemeClr>
                </a:solidFill>
                <a:effectLst/>
                <a:latin typeface="楷体" panose="02010609060101010101" charset="-122"/>
                <a:ea typeface="楷体" panose="02010609060101010101" charset="-122"/>
              </a:rPr>
              <a:t>    </a:t>
            </a:r>
            <a:r>
              <a:rPr lang="en-US" altLang="zh-CN" sz="2800" b="1" dirty="0" smtClean="0">
                <a:solidFill>
                  <a:schemeClr val="tx1">
                    <a:lumMod val="50000"/>
                  </a:schemeClr>
                </a:solidFill>
                <a:effectLst/>
                <a:latin typeface="楷体" panose="02010609060101010101" charset="-122"/>
                <a:ea typeface="楷体" panose="02010609060101010101" charset="-122"/>
              </a:rPr>
              <a:t>1840-1900</a:t>
            </a:r>
            <a:r>
              <a:rPr lang="zh-CN" altLang="en-US" sz="2800" b="1" dirty="0">
                <a:solidFill>
                  <a:schemeClr val="tx1">
                    <a:lumMod val="50000"/>
                  </a:schemeClr>
                </a:solidFill>
                <a:effectLst/>
                <a:latin typeface="楷体" panose="02010609060101010101" charset="-122"/>
                <a:ea typeface="楷体" panose="02010609060101010101" charset="-122"/>
              </a:rPr>
              <a:t>年间是中国近代史的开端以及社会转型时期</a:t>
            </a:r>
            <a:endParaRPr lang="zh-CN" altLang="en-US" sz="2800" b="1" dirty="0">
              <a:solidFill>
                <a:schemeClr val="tx1">
                  <a:lumMod val="50000"/>
                </a:schemeClr>
              </a:solidFill>
              <a:effectLst/>
              <a:latin typeface="楷体" panose="02010609060101010101" charset="-122"/>
              <a:ea typeface="楷体" panose="02010609060101010101" charset="-122"/>
            </a:endParaRPr>
          </a:p>
          <a:p>
            <a:pPr marL="0" indent="0">
              <a:lnSpc>
                <a:spcPct val="150000"/>
              </a:lnSpc>
              <a:spcBef>
                <a:spcPts val="100"/>
              </a:spcBef>
              <a:spcAft>
                <a:spcPts val="0"/>
              </a:spcAft>
              <a:buNone/>
            </a:pPr>
            <a:r>
              <a:rPr lang="en-US" altLang="zh-CN" sz="2800" b="1" dirty="0" smtClean="0">
                <a:solidFill>
                  <a:schemeClr val="tx1">
                    <a:lumMod val="50000"/>
                  </a:schemeClr>
                </a:solidFill>
                <a:effectLst/>
                <a:latin typeface="楷体" panose="02010609060101010101" charset="-122"/>
                <a:ea typeface="楷体" panose="02010609060101010101" charset="-122"/>
              </a:rPr>
              <a:t>    1.</a:t>
            </a:r>
            <a:r>
              <a:rPr lang="zh-CN" altLang="en-US" sz="2800" b="1" dirty="0" smtClean="0">
                <a:solidFill>
                  <a:schemeClr val="tx1">
                    <a:lumMod val="50000"/>
                  </a:schemeClr>
                </a:solidFill>
                <a:effectLst/>
                <a:latin typeface="楷体" panose="02010609060101010101" charset="-122"/>
                <a:ea typeface="楷体" panose="02010609060101010101" charset="-122"/>
              </a:rPr>
              <a:t>西</a:t>
            </a:r>
            <a:r>
              <a:rPr lang="zh-CN" altLang="en-US" sz="2800" b="1" dirty="0">
                <a:solidFill>
                  <a:schemeClr val="tx1">
                    <a:lumMod val="50000"/>
                  </a:schemeClr>
                </a:solidFill>
                <a:effectLst/>
                <a:latin typeface="楷体" panose="02010609060101010101" charset="-122"/>
                <a:ea typeface="楷体" panose="02010609060101010101" charset="-122"/>
              </a:rPr>
              <a:t>方对中国的殖民侵略。</a:t>
            </a:r>
            <a:endParaRPr lang="zh-CN" altLang="en-US" sz="2800" b="1" dirty="0">
              <a:solidFill>
                <a:schemeClr val="tx1">
                  <a:lumMod val="50000"/>
                </a:schemeClr>
              </a:solidFill>
              <a:effectLst/>
              <a:latin typeface="楷体" panose="02010609060101010101" charset="-122"/>
              <a:ea typeface="楷体" panose="02010609060101010101" charset="-122"/>
            </a:endParaRPr>
          </a:p>
          <a:p>
            <a:pPr marL="0" indent="0">
              <a:lnSpc>
                <a:spcPct val="150000"/>
              </a:lnSpc>
              <a:spcBef>
                <a:spcPts val="100"/>
              </a:spcBef>
              <a:spcAft>
                <a:spcPts val="0"/>
              </a:spcAft>
              <a:buNone/>
            </a:pPr>
            <a:r>
              <a:rPr lang="en-US" altLang="zh-CN" sz="2800" b="1" dirty="0" smtClean="0">
                <a:solidFill>
                  <a:schemeClr val="tx1">
                    <a:lumMod val="50000"/>
                  </a:schemeClr>
                </a:solidFill>
                <a:effectLst/>
                <a:latin typeface="楷体" panose="02010609060101010101" charset="-122"/>
                <a:ea typeface="楷体" panose="02010609060101010101" charset="-122"/>
              </a:rPr>
              <a:t>    2.</a:t>
            </a:r>
            <a:r>
              <a:rPr lang="zh-CN" altLang="en-US" sz="2800" b="1" dirty="0" smtClean="0">
                <a:solidFill>
                  <a:schemeClr val="tx1">
                    <a:lumMod val="50000"/>
                  </a:schemeClr>
                </a:solidFill>
                <a:effectLst/>
                <a:latin typeface="楷体" panose="02010609060101010101" charset="-122"/>
                <a:ea typeface="楷体" panose="02010609060101010101" charset="-122"/>
              </a:rPr>
              <a:t>中</a:t>
            </a:r>
            <a:r>
              <a:rPr lang="zh-CN" altLang="en-US" sz="2800" b="1" dirty="0">
                <a:solidFill>
                  <a:schemeClr val="tx1">
                    <a:lumMod val="50000"/>
                  </a:schemeClr>
                </a:solidFill>
                <a:effectLst/>
                <a:latin typeface="楷体" panose="02010609060101010101" charset="-122"/>
                <a:ea typeface="楷体" panose="02010609060101010101" charset="-122"/>
              </a:rPr>
              <a:t>国在政治体制以及外交观念方面的变动。</a:t>
            </a:r>
            <a:endParaRPr lang="zh-CN" altLang="en-US" sz="2800" b="1" dirty="0">
              <a:solidFill>
                <a:schemeClr val="tx1">
                  <a:lumMod val="50000"/>
                </a:schemeClr>
              </a:solidFill>
              <a:effectLst/>
              <a:latin typeface="楷体" panose="02010609060101010101" charset="-122"/>
              <a:ea typeface="楷体" panose="02010609060101010101" charset="-122"/>
            </a:endParaRPr>
          </a:p>
          <a:p>
            <a:pPr marL="0" indent="0">
              <a:lnSpc>
                <a:spcPct val="150000"/>
              </a:lnSpc>
              <a:spcBef>
                <a:spcPts val="100"/>
              </a:spcBef>
              <a:spcAft>
                <a:spcPts val="0"/>
              </a:spcAft>
              <a:buNone/>
            </a:pPr>
            <a:r>
              <a:rPr lang="zh-CN" altLang="en-US" sz="2800" b="1" dirty="0">
                <a:solidFill>
                  <a:schemeClr val="tx1">
                    <a:lumMod val="50000"/>
                  </a:schemeClr>
                </a:solidFill>
                <a:effectLst/>
                <a:latin typeface="楷体" panose="02010609060101010101" charset="-122"/>
                <a:ea typeface="楷体" panose="02010609060101010101" charset="-122"/>
              </a:rPr>
              <a:t>  </a:t>
            </a:r>
            <a:r>
              <a:rPr lang="zh-CN" altLang="en-US" sz="2800" b="1" dirty="0" smtClean="0">
                <a:solidFill>
                  <a:schemeClr val="tx1">
                    <a:lumMod val="50000"/>
                  </a:schemeClr>
                </a:solidFill>
                <a:effectLst/>
                <a:latin typeface="楷体" panose="02010609060101010101" charset="-122"/>
                <a:ea typeface="楷体" panose="02010609060101010101" charset="-122"/>
              </a:rPr>
              <a:t>  总</a:t>
            </a:r>
            <a:r>
              <a:rPr lang="zh-CN" altLang="en-US" sz="2800" b="1" dirty="0">
                <a:solidFill>
                  <a:schemeClr val="tx1">
                    <a:lumMod val="50000"/>
                  </a:schemeClr>
                </a:solidFill>
                <a:effectLst/>
                <a:latin typeface="楷体" panose="02010609060101010101" charset="-122"/>
                <a:ea typeface="楷体" panose="02010609060101010101" charset="-122"/>
              </a:rPr>
              <a:t>体特征</a:t>
            </a:r>
            <a:r>
              <a:rPr lang="zh-CN" altLang="en-US" sz="2800" b="1" dirty="0" smtClean="0">
                <a:solidFill>
                  <a:schemeClr val="tx1">
                    <a:lumMod val="50000"/>
                  </a:schemeClr>
                </a:solidFill>
                <a:effectLst/>
                <a:latin typeface="楷体" panose="02010609060101010101" charset="-122"/>
                <a:ea typeface="楷体" panose="02010609060101010101" charset="-122"/>
              </a:rPr>
              <a:t>：社会性质发生变动，民族危机日益加深</a:t>
            </a:r>
            <a:endParaRPr lang="en-US" altLang="zh-CN" sz="2800" b="1" dirty="0" smtClean="0">
              <a:solidFill>
                <a:schemeClr val="tx1">
                  <a:lumMod val="50000"/>
                </a:schemeClr>
              </a:solidFill>
              <a:effectLst/>
              <a:latin typeface="楷体" panose="02010609060101010101" charset="-122"/>
              <a:ea typeface="楷体" panose="02010609060101010101" charset="-122"/>
            </a:endParaRPr>
          </a:p>
          <a:p>
            <a:pPr marL="0" indent="0">
              <a:lnSpc>
                <a:spcPct val="150000"/>
              </a:lnSpc>
              <a:spcBef>
                <a:spcPts val="100"/>
              </a:spcBef>
              <a:spcAft>
                <a:spcPts val="0"/>
              </a:spcAft>
              <a:buNone/>
            </a:pPr>
            <a:r>
              <a:rPr lang="en-US" altLang="zh-CN" sz="2800" b="1" dirty="0">
                <a:solidFill>
                  <a:schemeClr val="tx1">
                    <a:lumMod val="50000"/>
                  </a:schemeClr>
                </a:solidFill>
                <a:effectLst/>
                <a:latin typeface="楷体" panose="02010609060101010101" charset="-122"/>
                <a:ea typeface="楷体" panose="02010609060101010101" charset="-122"/>
              </a:rPr>
              <a:t> </a:t>
            </a:r>
            <a:r>
              <a:rPr lang="en-US" altLang="zh-CN" sz="2800" b="1" dirty="0" smtClean="0">
                <a:solidFill>
                  <a:schemeClr val="tx1">
                    <a:lumMod val="50000"/>
                  </a:schemeClr>
                </a:solidFill>
                <a:effectLst/>
                <a:latin typeface="楷体" panose="02010609060101010101" charset="-122"/>
                <a:ea typeface="楷体" panose="02010609060101010101" charset="-122"/>
              </a:rPr>
              <a:t>             </a:t>
            </a:r>
            <a:r>
              <a:rPr lang="zh-CN" altLang="en-US" sz="2800" b="1" dirty="0" smtClean="0">
                <a:solidFill>
                  <a:schemeClr val="tx1">
                    <a:lumMod val="50000"/>
                  </a:schemeClr>
                </a:solidFill>
                <a:effectLst/>
                <a:latin typeface="楷体" panose="02010609060101010101" charset="-122"/>
                <a:ea typeface="楷体" panose="02010609060101010101" charset="-122"/>
              </a:rPr>
              <a:t>传统社会走向瓦解，救亡举措不断尝试</a:t>
            </a:r>
            <a:endParaRPr lang="en-US" altLang="zh-CN" sz="2800" b="1" dirty="0" smtClean="0">
              <a:solidFill>
                <a:schemeClr val="accent4"/>
              </a:solidFill>
              <a:latin typeface="楷体" panose="02010609060101010101" charset="-122"/>
              <a:ea typeface="楷体" panose="02010609060101010101" charset="-122"/>
            </a:endParaRPr>
          </a:p>
          <a:p>
            <a:pPr marL="0" indent="0">
              <a:lnSpc>
                <a:spcPct val="105000"/>
              </a:lnSpc>
              <a:spcBef>
                <a:spcPts val="100"/>
              </a:spcBef>
              <a:spcAft>
                <a:spcPts val="0"/>
              </a:spcAft>
              <a:buNone/>
            </a:pPr>
            <a:r>
              <a:rPr lang="en-US" altLang="zh-CN" sz="2800" b="1" dirty="0">
                <a:solidFill>
                  <a:schemeClr val="accent4"/>
                </a:solidFill>
                <a:latin typeface="楷体" panose="02010609060101010101" charset="-122"/>
                <a:ea typeface="楷体" panose="02010609060101010101" charset="-122"/>
              </a:rPr>
              <a:t> </a:t>
            </a:r>
            <a:r>
              <a:rPr lang="en-US" altLang="zh-CN" sz="2800" b="1" dirty="0" smtClean="0">
                <a:solidFill>
                  <a:schemeClr val="accent4"/>
                </a:solidFill>
                <a:latin typeface="楷体" panose="02010609060101010101" charset="-122"/>
                <a:ea typeface="楷体" panose="02010609060101010101" charset="-122"/>
              </a:rPr>
              <a:t>          </a:t>
            </a:r>
            <a:endParaRPr lang="zh-CN" altLang="en-US" sz="2800" b="1" dirty="0">
              <a:solidFill>
                <a:schemeClr val="accent4"/>
              </a:solidFill>
              <a:latin typeface="楷体" panose="02010609060101010101" charset="-122"/>
              <a:ea typeface="楷体" panose="02010609060101010101" charset="-122"/>
            </a:endParaRPr>
          </a:p>
          <a:p>
            <a:pPr marL="514350" indent="-514350">
              <a:lnSpc>
                <a:spcPct val="105000"/>
              </a:lnSpc>
              <a:spcBef>
                <a:spcPts val="100"/>
              </a:spcBef>
              <a:spcAft>
                <a:spcPts val="0"/>
              </a:spcAft>
              <a:buFont typeface="+mj-lt"/>
              <a:buAutoNum type="arabicPeriod"/>
            </a:pPr>
            <a:endParaRPr lang="zh-CN" altLang="en-US" sz="2800" b="1" dirty="0">
              <a:solidFill>
                <a:schemeClr val="accent4"/>
              </a:solidFill>
              <a:latin typeface="楷体" panose="02010609060101010101" charset="-122"/>
              <a:ea typeface="楷体" panose="02010609060101010101" charset="-122"/>
            </a:endParaRPr>
          </a:p>
          <a:p>
            <a:pPr marL="0" indent="0">
              <a:lnSpc>
                <a:spcPct val="105000"/>
              </a:lnSpc>
              <a:spcBef>
                <a:spcPts val="100"/>
              </a:spcBef>
              <a:spcAft>
                <a:spcPts val="0"/>
              </a:spcAft>
              <a:buNone/>
            </a:pPr>
            <a:endParaRPr lang="zh-CN" altLang="en-US" sz="2800" b="1" dirty="0">
              <a:solidFill>
                <a:schemeClr val="accent4"/>
              </a:solidFill>
              <a:latin typeface="楷体" panose="02010609060101010101" charset="-122"/>
              <a:ea typeface="楷体" panose="02010609060101010101" charset="-122"/>
            </a:endParaRPr>
          </a:p>
        </p:txBody>
      </p:sp>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332355" y="69532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考纲解读</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9" name="文本框 28"/>
          <p:cNvSpPr txBox="1"/>
          <p:nvPr/>
        </p:nvSpPr>
        <p:spPr>
          <a:xfrm>
            <a:off x="243206" y="302682"/>
            <a:ext cx="461454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【研究纲领】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200304"/>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六、清末新政（</a:t>
            </a:r>
            <a:r>
              <a:rPr lang="en-US" altLang="zh-CN" sz="2800" b="1" kern="100" dirty="0" smtClean="0">
                <a:solidFill>
                  <a:schemeClr val="tx1">
                    <a:lumMod val="50000"/>
                  </a:schemeClr>
                </a:solidFill>
                <a:latin typeface="+mn-ea"/>
                <a:cs typeface="+mn-ea"/>
              </a:rPr>
              <a:t>1901-1911</a:t>
            </a:r>
            <a:r>
              <a:rPr lang="zh-CN" altLang="en-US" sz="2800" b="1" kern="100" dirty="0" smtClean="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0" y="1829076"/>
            <a:ext cx="12192000" cy="4785360"/>
          </a:xfrm>
          <a:prstGeom prst="rect">
            <a:avLst/>
          </a:prstGeom>
          <a:noFill/>
        </p:spPr>
        <p:txBody>
          <a:bodyPr wrap="square" rtlCol="0">
            <a:spAutoFit/>
          </a:bodyPr>
          <a:lstStyle/>
          <a:p>
            <a:pPr>
              <a:lnSpc>
                <a:spcPct val="140000"/>
              </a:lnSpc>
            </a:pPr>
            <a:r>
              <a:rPr lang="en-US" altLang="zh-CN" sz="2200" b="1" dirty="0" smtClean="0">
                <a:solidFill>
                  <a:schemeClr val="tx1">
                    <a:lumMod val="50000"/>
                  </a:schemeClr>
                </a:solidFill>
              </a:rPr>
              <a:t>1.</a:t>
            </a:r>
            <a:r>
              <a:rPr lang="zh-CN" altLang="en-US" sz="2200" b="1" dirty="0" smtClean="0">
                <a:solidFill>
                  <a:schemeClr val="tx1">
                    <a:lumMod val="50000"/>
                  </a:schemeClr>
                </a:solidFill>
              </a:rPr>
              <a:t>清末新政实行的实质</a:t>
            </a:r>
            <a:endParaRPr lang="en-US" altLang="zh-CN" sz="2200" b="1" dirty="0" smtClean="0">
              <a:solidFill>
                <a:schemeClr val="tx1">
                  <a:lumMod val="50000"/>
                </a:schemeClr>
              </a:solidFill>
            </a:endParaRPr>
          </a:p>
          <a:p>
            <a:pPr>
              <a:lnSpc>
                <a:spcPct val="140000"/>
              </a:lnSpc>
            </a:pPr>
            <a:r>
              <a:rPr lang="zh-CN" altLang="en-US" sz="2200" b="1" dirty="0" smtClean="0">
                <a:solidFill>
                  <a:schemeClr val="tx1">
                    <a:lumMod val="50000"/>
                  </a:schemeClr>
                </a:solidFill>
              </a:rPr>
              <a:t>       </a:t>
            </a:r>
            <a:r>
              <a:rPr lang="zh-CN" altLang="en-US" sz="2800" b="1" dirty="0" smtClean="0">
                <a:solidFill>
                  <a:srgbClr val="FF0000"/>
                </a:solidFill>
              </a:rPr>
              <a:t> </a:t>
            </a:r>
            <a:r>
              <a:rPr lang="zh-CN" altLang="en-US" sz="2800" b="1" u="sng" dirty="0" smtClean="0">
                <a:solidFill>
                  <a:srgbClr val="FF0000"/>
                </a:solidFill>
              </a:rPr>
              <a:t>清政府为维护统治而实行的改革运动</a:t>
            </a:r>
            <a:r>
              <a:rPr lang="zh-CN" altLang="en-US" sz="2800" b="1" dirty="0" smtClean="0">
                <a:solidFill>
                  <a:srgbClr val="FF0000"/>
                </a:solidFill>
              </a:rPr>
              <a:t>。</a:t>
            </a:r>
            <a:endParaRPr lang="en-US" altLang="zh-CN" sz="2800" b="1" dirty="0" smtClean="0">
              <a:solidFill>
                <a:srgbClr val="FF0000"/>
              </a:solidFill>
            </a:endParaRPr>
          </a:p>
          <a:p>
            <a:pPr>
              <a:lnSpc>
                <a:spcPct val="140000"/>
              </a:lnSpc>
            </a:pPr>
            <a:r>
              <a:rPr lang="en-US" altLang="zh-CN" sz="2200" b="1" dirty="0" smtClean="0">
                <a:solidFill>
                  <a:schemeClr val="tx1">
                    <a:lumMod val="50000"/>
                  </a:schemeClr>
                </a:solidFill>
              </a:rPr>
              <a:t>2.</a:t>
            </a:r>
            <a:r>
              <a:rPr lang="zh-CN" altLang="en-US" sz="2400" b="1" dirty="0" smtClean="0">
                <a:solidFill>
                  <a:schemeClr val="tx1">
                    <a:lumMod val="50000"/>
                  </a:schemeClr>
                </a:solidFill>
              </a:rPr>
              <a:t>清末新政的内容</a:t>
            </a:r>
            <a:endParaRPr lang="en-US" altLang="zh-CN" sz="2400" b="1" dirty="0" smtClean="0">
              <a:solidFill>
                <a:schemeClr val="tx1">
                  <a:lumMod val="50000"/>
                </a:schemeClr>
              </a:solidFill>
            </a:endParaRPr>
          </a:p>
          <a:p>
            <a:pPr>
              <a:lnSpc>
                <a:spcPct val="140000"/>
              </a:lnSpc>
            </a:pPr>
            <a:r>
              <a:rPr lang="en-US" altLang="zh-CN" sz="2400" b="1" dirty="0">
                <a:solidFill>
                  <a:schemeClr val="tx1">
                    <a:lumMod val="50000"/>
                  </a:schemeClr>
                </a:solidFill>
              </a:rPr>
              <a:t> </a:t>
            </a:r>
            <a:r>
              <a:rPr lang="en-US" altLang="zh-CN" sz="2400" b="1" dirty="0" smtClean="0">
                <a:solidFill>
                  <a:schemeClr val="tx1">
                    <a:lumMod val="50000"/>
                  </a:schemeClr>
                </a:solidFill>
              </a:rPr>
              <a:t>       </a:t>
            </a:r>
            <a:r>
              <a:rPr lang="zh-CN" altLang="en-US" sz="2400" b="1" dirty="0" smtClean="0">
                <a:solidFill>
                  <a:schemeClr val="tx1">
                    <a:lumMod val="50000"/>
                  </a:schemeClr>
                </a:solidFill>
              </a:rPr>
              <a:t>政治体制改革：废除旧机构，设立新式机构；预备立宪</a:t>
            </a:r>
            <a:endParaRPr lang="en-US" altLang="zh-CN" sz="2400" b="1" dirty="0" smtClean="0">
              <a:solidFill>
                <a:schemeClr val="tx1">
                  <a:lumMod val="50000"/>
                </a:schemeClr>
              </a:solidFill>
            </a:endParaRPr>
          </a:p>
          <a:p>
            <a:pPr>
              <a:lnSpc>
                <a:spcPct val="140000"/>
              </a:lnSpc>
            </a:pPr>
            <a:r>
              <a:rPr lang="en-US" altLang="zh-CN" sz="2400" b="1" dirty="0">
                <a:solidFill>
                  <a:schemeClr val="tx1">
                    <a:lumMod val="50000"/>
                  </a:schemeClr>
                </a:solidFill>
              </a:rPr>
              <a:t> </a:t>
            </a:r>
            <a:r>
              <a:rPr lang="en-US" altLang="zh-CN" sz="2400" b="1" dirty="0" smtClean="0">
                <a:solidFill>
                  <a:schemeClr val="tx1">
                    <a:lumMod val="50000"/>
                  </a:schemeClr>
                </a:solidFill>
              </a:rPr>
              <a:t>       </a:t>
            </a:r>
            <a:r>
              <a:rPr lang="zh-CN" altLang="en-US" sz="2400" b="1" dirty="0" smtClean="0">
                <a:solidFill>
                  <a:schemeClr val="tx1">
                    <a:lumMod val="50000"/>
                  </a:schemeClr>
                </a:solidFill>
              </a:rPr>
              <a:t>法制改革：删改旧律，制定新法；司法独立</a:t>
            </a:r>
            <a:endParaRPr lang="en-US" altLang="zh-CN" sz="2400" b="1" dirty="0" smtClean="0">
              <a:solidFill>
                <a:schemeClr val="tx1">
                  <a:lumMod val="50000"/>
                </a:schemeClr>
              </a:solidFill>
            </a:endParaRPr>
          </a:p>
          <a:p>
            <a:pPr>
              <a:lnSpc>
                <a:spcPct val="140000"/>
              </a:lnSpc>
            </a:pPr>
            <a:r>
              <a:rPr lang="en-US" altLang="zh-CN" sz="2400" b="1" dirty="0">
                <a:solidFill>
                  <a:schemeClr val="tx1">
                    <a:lumMod val="50000"/>
                  </a:schemeClr>
                </a:solidFill>
              </a:rPr>
              <a:t> </a:t>
            </a:r>
            <a:r>
              <a:rPr lang="en-US" altLang="zh-CN" sz="2400" b="1" dirty="0" smtClean="0">
                <a:solidFill>
                  <a:schemeClr val="tx1">
                    <a:lumMod val="50000"/>
                  </a:schemeClr>
                </a:solidFill>
              </a:rPr>
              <a:t>       </a:t>
            </a:r>
            <a:r>
              <a:rPr lang="zh-CN" altLang="en-US" sz="2400" b="1" dirty="0" smtClean="0">
                <a:solidFill>
                  <a:schemeClr val="tx1">
                    <a:lumMod val="50000"/>
                  </a:schemeClr>
                </a:solidFill>
              </a:rPr>
              <a:t>经济改革：</a:t>
            </a:r>
            <a:r>
              <a:rPr lang="zh-CN" altLang="en-US" sz="2400" b="1" dirty="0">
                <a:solidFill>
                  <a:schemeClr val="tx1">
                    <a:lumMod val="50000"/>
                  </a:schemeClr>
                </a:solidFill>
              </a:rPr>
              <a:t>奖励工商；经济立法；设经济各</a:t>
            </a:r>
            <a:r>
              <a:rPr lang="zh-CN" altLang="en-US" sz="2400" b="1" dirty="0" smtClean="0">
                <a:solidFill>
                  <a:schemeClr val="tx1">
                    <a:lumMod val="50000"/>
                  </a:schemeClr>
                </a:solidFill>
              </a:rPr>
              <a:t>部</a:t>
            </a:r>
            <a:endParaRPr lang="en-US" altLang="zh-CN" sz="2400" b="1" dirty="0" smtClean="0">
              <a:solidFill>
                <a:schemeClr val="tx1">
                  <a:lumMod val="50000"/>
                </a:schemeClr>
              </a:solidFill>
            </a:endParaRPr>
          </a:p>
          <a:p>
            <a:pPr>
              <a:lnSpc>
                <a:spcPct val="140000"/>
              </a:lnSpc>
            </a:pPr>
            <a:r>
              <a:rPr lang="en-US" altLang="zh-CN" sz="2400" b="1" dirty="0">
                <a:solidFill>
                  <a:schemeClr val="tx1">
                    <a:lumMod val="50000"/>
                  </a:schemeClr>
                </a:solidFill>
              </a:rPr>
              <a:t> </a:t>
            </a:r>
            <a:r>
              <a:rPr lang="en-US" altLang="zh-CN" sz="2400" b="1" dirty="0" smtClean="0">
                <a:solidFill>
                  <a:schemeClr val="tx1">
                    <a:lumMod val="50000"/>
                  </a:schemeClr>
                </a:solidFill>
              </a:rPr>
              <a:t>       </a:t>
            </a:r>
            <a:r>
              <a:rPr lang="zh-CN" altLang="en-US" sz="2400" b="1" dirty="0" smtClean="0">
                <a:solidFill>
                  <a:schemeClr val="tx1">
                    <a:lumMod val="50000"/>
                  </a:schemeClr>
                </a:solidFill>
              </a:rPr>
              <a:t>军事改革：废武举；筹备武备学堂；引入西方军制</a:t>
            </a:r>
            <a:endParaRPr lang="en-US" altLang="zh-CN" sz="2400" b="1" dirty="0" smtClean="0">
              <a:solidFill>
                <a:schemeClr val="tx1">
                  <a:lumMod val="50000"/>
                </a:schemeClr>
              </a:solidFill>
            </a:endParaRPr>
          </a:p>
          <a:p>
            <a:pPr>
              <a:lnSpc>
                <a:spcPct val="140000"/>
              </a:lnSpc>
            </a:pPr>
            <a:r>
              <a:rPr lang="en-US" altLang="zh-CN" sz="2400" b="1" dirty="0">
                <a:solidFill>
                  <a:schemeClr val="tx1">
                    <a:lumMod val="50000"/>
                  </a:schemeClr>
                </a:solidFill>
              </a:rPr>
              <a:t> </a:t>
            </a:r>
            <a:r>
              <a:rPr lang="en-US" altLang="zh-CN" sz="2400" b="1" dirty="0" smtClean="0">
                <a:solidFill>
                  <a:schemeClr val="tx1">
                    <a:lumMod val="50000"/>
                  </a:schemeClr>
                </a:solidFill>
              </a:rPr>
              <a:t>       </a:t>
            </a:r>
            <a:r>
              <a:rPr lang="zh-CN" altLang="en-US" sz="2400" b="1" dirty="0" smtClean="0">
                <a:solidFill>
                  <a:schemeClr val="tx1">
                    <a:lumMod val="50000"/>
                  </a:schemeClr>
                </a:solidFill>
              </a:rPr>
              <a:t>教育改革：废除科举制（</a:t>
            </a:r>
            <a:r>
              <a:rPr lang="en-US" altLang="zh-CN" sz="2400" b="1" dirty="0" smtClean="0">
                <a:solidFill>
                  <a:schemeClr val="tx1">
                    <a:lumMod val="50000"/>
                  </a:schemeClr>
                </a:solidFill>
              </a:rPr>
              <a:t>1905</a:t>
            </a:r>
            <a:r>
              <a:rPr lang="zh-CN" altLang="en-US" sz="2400" b="1" dirty="0" smtClean="0">
                <a:solidFill>
                  <a:schemeClr val="tx1">
                    <a:lumMod val="50000"/>
                  </a:schemeClr>
                </a:solidFill>
              </a:rPr>
              <a:t>年）；奖励游学</a:t>
            </a:r>
            <a:endParaRPr lang="en-US" altLang="zh-CN" sz="2400" b="1" dirty="0" smtClean="0">
              <a:solidFill>
                <a:schemeClr val="tx1">
                  <a:lumMod val="50000"/>
                </a:schemeClr>
              </a:solidFill>
            </a:endParaRPr>
          </a:p>
          <a:p>
            <a:pPr>
              <a:lnSpc>
                <a:spcPct val="140000"/>
              </a:lnSpc>
            </a:pPr>
            <a:r>
              <a:rPr lang="en-US" altLang="zh-CN" sz="2400" b="1" dirty="0">
                <a:solidFill>
                  <a:schemeClr val="tx1">
                    <a:lumMod val="50000"/>
                  </a:schemeClr>
                </a:solidFill>
              </a:rPr>
              <a:t> </a:t>
            </a:r>
            <a:r>
              <a:rPr lang="en-US" altLang="zh-CN" sz="2400" b="1" dirty="0" smtClean="0">
                <a:solidFill>
                  <a:schemeClr val="tx1">
                    <a:lumMod val="50000"/>
                  </a:schemeClr>
                </a:solidFill>
              </a:rPr>
              <a:t>       </a:t>
            </a:r>
            <a:r>
              <a:rPr lang="zh-CN" altLang="en-US" sz="2400" b="1" dirty="0" smtClean="0">
                <a:solidFill>
                  <a:schemeClr val="tx1">
                    <a:lumMod val="50000"/>
                  </a:schemeClr>
                </a:solidFill>
              </a:rPr>
              <a:t>社会习俗改革：废止缠足；禁止鸦片；允许满汉通婚</a:t>
            </a:r>
            <a:endParaRPr lang="zh-CN" altLang="en-US" sz="2400" b="1" dirty="0" smtClean="0">
              <a:solidFill>
                <a:schemeClr val="tx1">
                  <a:lumMod val="50000"/>
                </a:schemeClr>
              </a:solidFill>
            </a:endParaRPr>
          </a:p>
        </p:txBody>
      </p:sp>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200304"/>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六、清末新政（</a:t>
            </a:r>
            <a:r>
              <a:rPr lang="en-US" altLang="zh-CN" sz="2800" b="1" kern="100" dirty="0" smtClean="0">
                <a:solidFill>
                  <a:schemeClr val="tx1">
                    <a:lumMod val="50000"/>
                  </a:schemeClr>
                </a:solidFill>
                <a:latin typeface="+mn-ea"/>
                <a:cs typeface="+mn-ea"/>
              </a:rPr>
              <a:t>1901-1911</a:t>
            </a:r>
            <a:r>
              <a:rPr lang="zh-CN" altLang="en-US" sz="2800" b="1" kern="100" dirty="0" smtClean="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0" y="1829076"/>
            <a:ext cx="12192000" cy="4829810"/>
          </a:xfrm>
          <a:prstGeom prst="rect">
            <a:avLst/>
          </a:prstGeom>
          <a:noFill/>
        </p:spPr>
        <p:txBody>
          <a:bodyPr wrap="square" rtlCol="0">
            <a:spAutoFit/>
          </a:bodyPr>
          <a:lstStyle/>
          <a:p>
            <a:pPr>
              <a:lnSpc>
                <a:spcPct val="140000"/>
              </a:lnSpc>
            </a:pPr>
            <a:r>
              <a:rPr lang="en-US" altLang="zh-CN" sz="2200" b="1" dirty="0" smtClean="0">
                <a:solidFill>
                  <a:schemeClr val="tx1">
                    <a:lumMod val="50000"/>
                  </a:schemeClr>
                </a:solidFill>
              </a:rPr>
              <a:t>3.</a:t>
            </a:r>
            <a:r>
              <a:rPr lang="zh-CN" altLang="en-US" sz="2200" b="1" dirty="0" smtClean="0">
                <a:solidFill>
                  <a:schemeClr val="tx1">
                    <a:lumMod val="50000"/>
                  </a:schemeClr>
                </a:solidFill>
              </a:rPr>
              <a:t>清末新政中的预备立宪 </a:t>
            </a:r>
            <a:endParaRPr lang="en-US" altLang="zh-CN" sz="2200" b="1" dirty="0" smtClean="0">
              <a:solidFill>
                <a:schemeClr val="tx1">
                  <a:lumMod val="50000"/>
                </a:schemeClr>
              </a:solidFill>
            </a:endParaRPr>
          </a:p>
          <a:p>
            <a:pPr>
              <a:lnSpc>
                <a:spcPct val="140000"/>
              </a:lnSpc>
            </a:pPr>
            <a:r>
              <a:rPr lang="en-US" altLang="zh-CN" sz="2200" b="1" dirty="0">
                <a:solidFill>
                  <a:schemeClr val="tx1">
                    <a:lumMod val="50000"/>
                  </a:schemeClr>
                </a:solidFill>
              </a:rPr>
              <a:t> </a:t>
            </a:r>
            <a:r>
              <a:rPr lang="en-US" altLang="zh-CN" sz="2200" b="1" dirty="0" smtClean="0">
                <a:solidFill>
                  <a:schemeClr val="tx1">
                    <a:lumMod val="50000"/>
                  </a:schemeClr>
                </a:solidFill>
              </a:rPr>
              <a:t>    </a:t>
            </a:r>
            <a:r>
              <a:rPr lang="en-US" altLang="zh-CN" sz="2200" b="1" dirty="0" smtClean="0">
                <a:solidFill>
                  <a:srgbClr val="FF0000"/>
                </a:solidFill>
              </a:rPr>
              <a:t>  1905</a:t>
            </a:r>
            <a:r>
              <a:rPr lang="zh-CN" altLang="en-US" sz="2200" b="1" dirty="0" smtClean="0">
                <a:solidFill>
                  <a:srgbClr val="FF0000"/>
                </a:solidFill>
              </a:rPr>
              <a:t>年，五大臣出洋考察宪政        </a:t>
            </a:r>
            <a:r>
              <a:rPr lang="en-US" altLang="zh-CN" sz="2200" b="1" dirty="0" smtClean="0">
                <a:solidFill>
                  <a:srgbClr val="FF0000"/>
                </a:solidFill>
              </a:rPr>
              <a:t>1905</a:t>
            </a:r>
            <a:r>
              <a:rPr lang="zh-CN" altLang="zh-CN" sz="2200" b="1" dirty="0" smtClean="0">
                <a:solidFill>
                  <a:srgbClr val="FF0000"/>
                </a:solidFill>
              </a:rPr>
              <a:t>年，废除科举制</a:t>
            </a:r>
            <a:endParaRPr lang="en-US" altLang="zh-CN" sz="2200" b="1" dirty="0" smtClean="0">
              <a:solidFill>
                <a:srgbClr val="FF0000"/>
              </a:solidFill>
            </a:endParaRPr>
          </a:p>
          <a:p>
            <a:pPr>
              <a:lnSpc>
                <a:spcPct val="140000"/>
              </a:lnSpc>
            </a:pPr>
            <a:r>
              <a:rPr lang="en-US" altLang="zh-CN" sz="2200" b="1" dirty="0">
                <a:solidFill>
                  <a:schemeClr val="tx1">
                    <a:lumMod val="50000"/>
                  </a:schemeClr>
                </a:solidFill>
              </a:rPr>
              <a:t> </a:t>
            </a:r>
            <a:r>
              <a:rPr lang="en-US" altLang="zh-CN" sz="2200" b="1" dirty="0" smtClean="0">
                <a:solidFill>
                  <a:schemeClr val="tx1">
                    <a:lumMod val="50000"/>
                  </a:schemeClr>
                </a:solidFill>
              </a:rPr>
              <a:t>      1906</a:t>
            </a:r>
            <a:r>
              <a:rPr lang="zh-CN" altLang="en-US" sz="2200" b="1" dirty="0" smtClean="0">
                <a:solidFill>
                  <a:schemeClr val="tx1">
                    <a:lumMod val="50000"/>
                  </a:schemeClr>
                </a:solidFill>
              </a:rPr>
              <a:t>年</a:t>
            </a:r>
            <a:r>
              <a:rPr lang="en-US" altLang="zh-CN" sz="2200" b="1" dirty="0" smtClean="0">
                <a:solidFill>
                  <a:schemeClr val="tx1">
                    <a:lumMod val="50000"/>
                  </a:schemeClr>
                </a:solidFill>
              </a:rPr>
              <a:t>9</a:t>
            </a:r>
            <a:r>
              <a:rPr lang="zh-CN" altLang="en-US" sz="2200" b="1" dirty="0" smtClean="0">
                <a:solidFill>
                  <a:schemeClr val="tx1">
                    <a:lumMod val="50000"/>
                  </a:schemeClr>
                </a:solidFill>
              </a:rPr>
              <a:t>月，清廷发布了仿行宪政的上谕</a:t>
            </a:r>
            <a:endParaRPr lang="en-US" altLang="zh-CN" sz="2200" b="1" dirty="0" smtClean="0">
              <a:solidFill>
                <a:schemeClr val="tx1">
                  <a:lumMod val="50000"/>
                </a:schemeClr>
              </a:solidFill>
            </a:endParaRPr>
          </a:p>
          <a:p>
            <a:pPr>
              <a:lnSpc>
                <a:spcPct val="140000"/>
              </a:lnSpc>
            </a:pPr>
            <a:r>
              <a:rPr lang="en-US" altLang="zh-CN" sz="2200" b="1" dirty="0">
                <a:solidFill>
                  <a:schemeClr val="tx1">
                    <a:lumMod val="50000"/>
                  </a:schemeClr>
                </a:solidFill>
              </a:rPr>
              <a:t> </a:t>
            </a:r>
            <a:r>
              <a:rPr lang="en-US" altLang="zh-CN" sz="2200" b="1" dirty="0" smtClean="0">
                <a:solidFill>
                  <a:schemeClr val="tx1">
                    <a:lumMod val="50000"/>
                  </a:schemeClr>
                </a:solidFill>
              </a:rPr>
              <a:t>      </a:t>
            </a:r>
            <a:r>
              <a:rPr lang="en-US" altLang="zh-CN" sz="2200" b="1" dirty="0" smtClean="0">
                <a:solidFill>
                  <a:srgbClr val="FF0000"/>
                </a:solidFill>
              </a:rPr>
              <a:t>1908</a:t>
            </a:r>
            <a:r>
              <a:rPr lang="zh-CN" altLang="en-US" sz="2200" b="1" dirty="0" smtClean="0">
                <a:solidFill>
                  <a:srgbClr val="FF0000"/>
                </a:solidFill>
              </a:rPr>
              <a:t>年</a:t>
            </a:r>
            <a:r>
              <a:rPr lang="en-US" altLang="zh-CN" sz="2200" b="1" dirty="0" smtClean="0">
                <a:solidFill>
                  <a:srgbClr val="FF0000"/>
                </a:solidFill>
              </a:rPr>
              <a:t>8</a:t>
            </a:r>
            <a:r>
              <a:rPr lang="zh-CN" altLang="en-US" sz="2200" b="1" dirty="0" smtClean="0">
                <a:solidFill>
                  <a:srgbClr val="FF0000"/>
                </a:solidFill>
              </a:rPr>
              <a:t>月，清政府颁布</a:t>
            </a:r>
            <a:r>
              <a:rPr lang="en-US" altLang="zh-CN" sz="2200" b="1" dirty="0" smtClean="0">
                <a:solidFill>
                  <a:srgbClr val="FF0000"/>
                </a:solidFill>
              </a:rPr>
              <a:t>《</a:t>
            </a:r>
            <a:r>
              <a:rPr lang="zh-CN" altLang="en-US" sz="2200" b="1" dirty="0" smtClean="0">
                <a:solidFill>
                  <a:srgbClr val="FF0000"/>
                </a:solidFill>
              </a:rPr>
              <a:t>钦定宪法大纲</a:t>
            </a:r>
            <a:r>
              <a:rPr lang="en-US" altLang="zh-CN" sz="2200" b="1" dirty="0" smtClean="0">
                <a:solidFill>
                  <a:srgbClr val="FF0000"/>
                </a:solidFill>
              </a:rPr>
              <a:t>》</a:t>
            </a:r>
            <a:endParaRPr lang="en-US" altLang="zh-CN" sz="2200" b="1" dirty="0" smtClean="0">
              <a:solidFill>
                <a:srgbClr val="FF0000"/>
              </a:solidFill>
            </a:endParaRPr>
          </a:p>
          <a:p>
            <a:pPr>
              <a:lnSpc>
                <a:spcPct val="140000"/>
              </a:lnSpc>
            </a:pPr>
            <a:r>
              <a:rPr lang="en-US" altLang="zh-CN" sz="2200" b="1" dirty="0">
                <a:solidFill>
                  <a:schemeClr val="tx1">
                    <a:lumMod val="50000"/>
                  </a:schemeClr>
                </a:solidFill>
              </a:rPr>
              <a:t> </a:t>
            </a:r>
            <a:r>
              <a:rPr lang="en-US" altLang="zh-CN" sz="2200" b="1" dirty="0" smtClean="0">
                <a:solidFill>
                  <a:schemeClr val="tx1">
                    <a:lumMod val="50000"/>
                  </a:schemeClr>
                </a:solidFill>
              </a:rPr>
              <a:t>      1908</a:t>
            </a:r>
            <a:r>
              <a:rPr lang="zh-CN" altLang="en-US" sz="2200" b="1" dirty="0" smtClean="0">
                <a:solidFill>
                  <a:schemeClr val="tx1">
                    <a:lumMod val="50000"/>
                  </a:schemeClr>
                </a:solidFill>
              </a:rPr>
              <a:t>年</a:t>
            </a:r>
            <a:r>
              <a:rPr lang="en-US" altLang="zh-CN" sz="2200" b="1" dirty="0" smtClean="0">
                <a:solidFill>
                  <a:schemeClr val="tx1">
                    <a:lumMod val="50000"/>
                  </a:schemeClr>
                </a:solidFill>
              </a:rPr>
              <a:t>11</a:t>
            </a:r>
            <a:r>
              <a:rPr lang="zh-CN" altLang="en-US" sz="2200" b="1" dirty="0" smtClean="0">
                <a:solidFill>
                  <a:schemeClr val="tx1">
                    <a:lumMod val="50000"/>
                  </a:schemeClr>
                </a:solidFill>
              </a:rPr>
              <a:t>月，光绪皇帝和慈禧太后相继死去</a:t>
            </a:r>
            <a:endParaRPr lang="en-US" altLang="zh-CN" sz="2200" b="1" dirty="0" smtClean="0">
              <a:solidFill>
                <a:schemeClr val="tx1">
                  <a:lumMod val="50000"/>
                </a:schemeClr>
              </a:solidFill>
            </a:endParaRPr>
          </a:p>
          <a:p>
            <a:pPr>
              <a:lnSpc>
                <a:spcPct val="140000"/>
              </a:lnSpc>
            </a:pPr>
            <a:r>
              <a:rPr lang="en-US" altLang="zh-CN" sz="2200" b="1" dirty="0" smtClean="0">
                <a:solidFill>
                  <a:schemeClr val="tx1">
                    <a:lumMod val="50000"/>
                  </a:schemeClr>
                </a:solidFill>
              </a:rPr>
              <a:t>       1909</a:t>
            </a:r>
            <a:r>
              <a:rPr lang="zh-CN" altLang="en-US" sz="2200" b="1" dirty="0" smtClean="0">
                <a:solidFill>
                  <a:schemeClr val="tx1">
                    <a:lumMod val="50000"/>
                  </a:schemeClr>
                </a:solidFill>
              </a:rPr>
              <a:t>年，全国各省除新疆外均成立谘议局</a:t>
            </a:r>
            <a:endParaRPr lang="en-US" altLang="zh-CN" sz="2200" b="1" dirty="0" smtClean="0">
              <a:solidFill>
                <a:schemeClr val="tx1">
                  <a:lumMod val="50000"/>
                </a:schemeClr>
              </a:solidFill>
            </a:endParaRPr>
          </a:p>
          <a:p>
            <a:pPr>
              <a:lnSpc>
                <a:spcPct val="140000"/>
              </a:lnSpc>
            </a:pPr>
            <a:r>
              <a:rPr lang="en-US" altLang="zh-CN" sz="2200" b="1" dirty="0">
                <a:solidFill>
                  <a:schemeClr val="tx1">
                    <a:lumMod val="50000"/>
                  </a:schemeClr>
                </a:solidFill>
              </a:rPr>
              <a:t> </a:t>
            </a:r>
            <a:r>
              <a:rPr lang="en-US" altLang="zh-CN" sz="2200" b="1" dirty="0" smtClean="0">
                <a:solidFill>
                  <a:schemeClr val="tx1">
                    <a:lumMod val="50000"/>
                  </a:schemeClr>
                </a:solidFill>
              </a:rPr>
              <a:t>      1910</a:t>
            </a:r>
            <a:r>
              <a:rPr lang="zh-CN" altLang="en-US" sz="2200" b="1" dirty="0" smtClean="0">
                <a:solidFill>
                  <a:schemeClr val="tx1">
                    <a:lumMod val="50000"/>
                  </a:schemeClr>
                </a:solidFill>
              </a:rPr>
              <a:t>年，中央成立资政院，作为正式议院的过渡</a:t>
            </a:r>
            <a:endParaRPr lang="en-US" altLang="zh-CN" sz="2200" b="1" dirty="0" smtClean="0">
              <a:solidFill>
                <a:schemeClr val="tx1">
                  <a:lumMod val="50000"/>
                </a:schemeClr>
              </a:solidFill>
            </a:endParaRPr>
          </a:p>
          <a:p>
            <a:pPr>
              <a:lnSpc>
                <a:spcPct val="140000"/>
              </a:lnSpc>
            </a:pPr>
            <a:r>
              <a:rPr lang="en-US" altLang="zh-CN" sz="2200" b="1" dirty="0">
                <a:solidFill>
                  <a:schemeClr val="tx1">
                    <a:lumMod val="50000"/>
                  </a:schemeClr>
                </a:solidFill>
              </a:rPr>
              <a:t> </a:t>
            </a:r>
            <a:r>
              <a:rPr lang="en-US" altLang="zh-CN" sz="2200" b="1" dirty="0" smtClean="0">
                <a:solidFill>
                  <a:schemeClr val="tx1">
                    <a:lumMod val="50000"/>
                  </a:schemeClr>
                </a:solidFill>
              </a:rPr>
              <a:t>      1911</a:t>
            </a:r>
            <a:r>
              <a:rPr lang="zh-CN" altLang="en-US" sz="2200" b="1" dirty="0" smtClean="0">
                <a:solidFill>
                  <a:schemeClr val="tx1">
                    <a:lumMod val="50000"/>
                  </a:schemeClr>
                </a:solidFill>
              </a:rPr>
              <a:t>年</a:t>
            </a:r>
            <a:r>
              <a:rPr lang="en-US" altLang="zh-CN" sz="2200" b="1" dirty="0" smtClean="0">
                <a:solidFill>
                  <a:schemeClr val="tx1">
                    <a:lumMod val="50000"/>
                  </a:schemeClr>
                </a:solidFill>
              </a:rPr>
              <a:t>5</a:t>
            </a:r>
            <a:r>
              <a:rPr lang="zh-CN" altLang="en-US" sz="2200" b="1" dirty="0" smtClean="0">
                <a:solidFill>
                  <a:schemeClr val="tx1">
                    <a:lumMod val="50000"/>
                  </a:schemeClr>
                </a:solidFill>
              </a:rPr>
              <a:t>月，</a:t>
            </a:r>
            <a:r>
              <a:rPr lang="zh-CN" altLang="en-US" sz="2200" b="1" u="sng" dirty="0" smtClean="0">
                <a:solidFill>
                  <a:srgbClr val="FF0000"/>
                </a:solidFill>
              </a:rPr>
              <a:t>清政府成立责任内阁</a:t>
            </a:r>
            <a:r>
              <a:rPr lang="zh-CN" altLang="en-US" sz="2200" b="1" dirty="0" smtClean="0">
                <a:solidFill>
                  <a:schemeClr val="tx1">
                    <a:lumMod val="50000"/>
                  </a:schemeClr>
                </a:solidFill>
              </a:rPr>
              <a:t>，内阁成员</a:t>
            </a:r>
            <a:r>
              <a:rPr lang="en-US" altLang="zh-CN" sz="2200" b="1" dirty="0" smtClean="0">
                <a:solidFill>
                  <a:schemeClr val="tx1">
                    <a:lumMod val="50000"/>
                  </a:schemeClr>
                </a:solidFill>
              </a:rPr>
              <a:t>13</a:t>
            </a:r>
            <a:r>
              <a:rPr lang="zh-CN" altLang="en-US" sz="2200" b="1" dirty="0" smtClean="0">
                <a:solidFill>
                  <a:schemeClr val="tx1">
                    <a:lumMod val="50000"/>
                  </a:schemeClr>
                </a:solidFill>
              </a:rPr>
              <a:t>人，皇族就有</a:t>
            </a:r>
            <a:r>
              <a:rPr lang="en-US" altLang="zh-CN" sz="2200" b="1" dirty="0" smtClean="0">
                <a:solidFill>
                  <a:schemeClr val="tx1">
                    <a:lumMod val="50000"/>
                  </a:schemeClr>
                </a:solidFill>
              </a:rPr>
              <a:t>7</a:t>
            </a:r>
            <a:r>
              <a:rPr lang="zh-CN" altLang="en-US" sz="2200" b="1" dirty="0" smtClean="0">
                <a:solidFill>
                  <a:schemeClr val="tx1">
                    <a:lumMod val="50000"/>
                  </a:schemeClr>
                </a:solidFill>
              </a:rPr>
              <a:t>人，</a:t>
            </a:r>
            <a:r>
              <a:rPr lang="zh-CN" altLang="en-US" sz="2200" b="1" u="sng" dirty="0" smtClean="0">
                <a:solidFill>
                  <a:srgbClr val="FF0000"/>
                </a:solidFill>
              </a:rPr>
              <a:t>被讥为“皇族内阁</a:t>
            </a:r>
            <a:r>
              <a:rPr lang="zh-CN" altLang="en-US" sz="2200" b="1" u="sng" dirty="0" smtClean="0">
                <a:solidFill>
                  <a:schemeClr val="tx1">
                    <a:lumMod val="50000"/>
                  </a:schemeClr>
                </a:solidFill>
              </a:rPr>
              <a:t>”</a:t>
            </a:r>
            <a:endParaRPr lang="en-US" altLang="zh-CN" sz="2200" b="1" u="sng" dirty="0" smtClean="0">
              <a:solidFill>
                <a:schemeClr val="tx1">
                  <a:lumMod val="50000"/>
                </a:schemeClr>
              </a:solidFill>
            </a:endParaRPr>
          </a:p>
          <a:p>
            <a:pPr>
              <a:lnSpc>
                <a:spcPct val="140000"/>
              </a:lnSpc>
            </a:pPr>
            <a:r>
              <a:rPr lang="en-US" altLang="zh-CN" sz="2200" b="1" dirty="0" smtClean="0">
                <a:solidFill>
                  <a:schemeClr val="tx1">
                    <a:lumMod val="50000"/>
                  </a:schemeClr>
                </a:solidFill>
              </a:rPr>
              <a:t>4.</a:t>
            </a:r>
            <a:r>
              <a:rPr lang="zh-CN" altLang="en-US" sz="2200" b="1" dirty="0" smtClean="0">
                <a:solidFill>
                  <a:schemeClr val="tx1">
                    <a:lumMod val="50000"/>
                  </a:schemeClr>
                </a:solidFill>
              </a:rPr>
              <a:t>新政的失败</a:t>
            </a:r>
            <a:endParaRPr lang="en-US" altLang="zh-CN" sz="2200" b="1" dirty="0" smtClean="0">
              <a:solidFill>
                <a:schemeClr val="tx1">
                  <a:lumMod val="50000"/>
                </a:schemeClr>
              </a:solidFill>
            </a:endParaRPr>
          </a:p>
          <a:p>
            <a:pPr>
              <a:lnSpc>
                <a:spcPct val="140000"/>
              </a:lnSpc>
            </a:pPr>
            <a:r>
              <a:rPr lang="en-US" altLang="zh-CN" sz="2200" b="1" dirty="0">
                <a:solidFill>
                  <a:schemeClr val="tx1">
                    <a:lumMod val="50000"/>
                  </a:schemeClr>
                </a:solidFill>
              </a:rPr>
              <a:t> </a:t>
            </a:r>
            <a:r>
              <a:rPr lang="en-US" altLang="zh-CN" sz="2200" b="1" dirty="0" smtClean="0">
                <a:solidFill>
                  <a:schemeClr val="tx1">
                    <a:lumMod val="50000"/>
                  </a:schemeClr>
                </a:solidFill>
              </a:rPr>
              <a:t>      </a:t>
            </a:r>
            <a:r>
              <a:rPr lang="zh-CN" altLang="en-US" sz="2200" b="1" dirty="0" smtClean="0">
                <a:solidFill>
                  <a:schemeClr val="tx1">
                    <a:lumMod val="50000"/>
                  </a:schemeClr>
                </a:solidFill>
              </a:rPr>
              <a:t>皇族内阁出台后，舆论哗然，</a:t>
            </a:r>
            <a:r>
              <a:rPr lang="zh-CN" altLang="en-US" sz="2200" b="1" u="sng" dirty="0" smtClean="0">
                <a:solidFill>
                  <a:srgbClr val="FF0000"/>
                </a:solidFill>
              </a:rPr>
              <a:t>立宪派和汉族官僚</a:t>
            </a:r>
            <a:r>
              <a:rPr lang="zh-CN" altLang="en-US" sz="2200" b="1" dirty="0" smtClean="0">
                <a:solidFill>
                  <a:schemeClr val="tx1">
                    <a:lumMod val="50000"/>
                  </a:schemeClr>
                </a:solidFill>
              </a:rPr>
              <a:t>对清政府绝望。</a:t>
            </a:r>
            <a:endParaRPr lang="zh-CN" altLang="en-US" sz="2200" b="1" dirty="0" smtClean="0">
              <a:solidFill>
                <a:schemeClr val="tx1">
                  <a:lumMod val="50000"/>
                </a:schemeClr>
              </a:solidFill>
            </a:endParaRPr>
          </a:p>
        </p:txBody>
      </p:sp>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197610"/>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en-US" sz="2800" b="1" kern="100" dirty="0" smtClean="0">
                <a:solidFill>
                  <a:schemeClr val="tx1">
                    <a:lumMod val="50000"/>
                  </a:schemeClr>
                </a:solidFill>
                <a:latin typeface="+mn-ea"/>
                <a:cs typeface="+mn-ea"/>
              </a:rPr>
              <a:t>六、清末新政（</a:t>
            </a:r>
            <a:r>
              <a:rPr lang="en-US" altLang="zh-CN" sz="2800" b="1" kern="100" dirty="0" smtClean="0">
                <a:solidFill>
                  <a:schemeClr val="tx1">
                    <a:lumMod val="50000"/>
                  </a:schemeClr>
                </a:solidFill>
                <a:latin typeface="+mn-ea"/>
                <a:cs typeface="+mn-ea"/>
              </a:rPr>
              <a:t>1901-1911</a:t>
            </a:r>
            <a:r>
              <a:rPr lang="zh-CN" altLang="en-US" sz="2800" b="1" kern="100" dirty="0" smtClean="0">
                <a:solidFill>
                  <a:schemeClr val="tx1">
                    <a:lumMod val="50000"/>
                  </a:schemeClr>
                </a:solidFill>
                <a:latin typeface="+mn-ea"/>
                <a:cs typeface="+mn-ea"/>
              </a:rPr>
              <a:t>）（庚子新政、民国称遮羞变法、晚清改革）</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0" y="1829076"/>
            <a:ext cx="12192000" cy="4583430"/>
          </a:xfrm>
          <a:prstGeom prst="rect">
            <a:avLst/>
          </a:prstGeom>
          <a:noFill/>
        </p:spPr>
        <p:txBody>
          <a:bodyPr wrap="square" rtlCol="0">
            <a:spAutoFit/>
          </a:bodyPr>
          <a:lstStyle/>
          <a:p>
            <a:pPr>
              <a:lnSpc>
                <a:spcPct val="140000"/>
              </a:lnSpc>
            </a:pPr>
            <a:r>
              <a:rPr lang="en-US" altLang="zh-CN" sz="2200" b="1" dirty="0" smtClean="0">
                <a:solidFill>
                  <a:schemeClr val="tx1">
                    <a:lumMod val="50000"/>
                  </a:schemeClr>
                </a:solidFill>
              </a:rPr>
              <a:t>5.</a:t>
            </a:r>
            <a:r>
              <a:rPr lang="zh-CN" altLang="en-US" sz="2200" b="1" dirty="0" smtClean="0">
                <a:solidFill>
                  <a:schemeClr val="tx1">
                    <a:lumMod val="50000"/>
                  </a:schemeClr>
                </a:solidFill>
              </a:rPr>
              <a:t>评价清末</a:t>
            </a:r>
            <a:endParaRPr lang="en-US" altLang="zh-CN" sz="2200" b="1" dirty="0" smtClean="0">
              <a:solidFill>
                <a:schemeClr val="tx1">
                  <a:lumMod val="50000"/>
                </a:schemeClr>
              </a:solidFill>
            </a:endParaRPr>
          </a:p>
          <a:p>
            <a:pPr marL="457200" indent="-457200">
              <a:lnSpc>
                <a:spcPct val="120000"/>
              </a:lnSpc>
              <a:buFont typeface="+mj-ea"/>
              <a:buAutoNum type="circleNumDbPlain"/>
            </a:pPr>
            <a:r>
              <a:rPr lang="zh-CN" altLang="en-US" sz="2400" b="1" dirty="0" smtClean="0">
                <a:solidFill>
                  <a:schemeClr val="tx1">
                    <a:lumMod val="50000"/>
                  </a:schemeClr>
                </a:solidFill>
              </a:rPr>
              <a:t>清末新政是</a:t>
            </a:r>
            <a:r>
              <a:rPr lang="zh-CN" altLang="en-US" sz="2400" b="1" u="sng" dirty="0" smtClean="0">
                <a:solidFill>
                  <a:srgbClr val="FF0000"/>
                </a:solidFill>
              </a:rPr>
              <a:t>中国全面近代化的新起点</a:t>
            </a:r>
            <a:r>
              <a:rPr lang="zh-CN" altLang="en-US" sz="2400" b="1" dirty="0" smtClean="0">
                <a:solidFill>
                  <a:schemeClr val="tx1">
                    <a:lumMod val="50000"/>
                  </a:schemeClr>
                </a:solidFill>
              </a:rPr>
              <a:t>。</a:t>
            </a:r>
            <a:endParaRPr lang="en-US" altLang="zh-CN" sz="2400" b="1" dirty="0" smtClean="0">
              <a:solidFill>
                <a:schemeClr val="tx1">
                  <a:lumMod val="50000"/>
                </a:schemeClr>
              </a:solidFill>
            </a:endParaRPr>
          </a:p>
          <a:p>
            <a:pPr marL="457200" indent="-457200">
              <a:lnSpc>
                <a:spcPct val="120000"/>
              </a:lnSpc>
              <a:buFont typeface="+mj-ea"/>
              <a:buAutoNum type="circleNumDbPlain"/>
            </a:pPr>
            <a:r>
              <a:rPr lang="zh-CN" altLang="en-US" sz="2400" b="1" dirty="0">
                <a:solidFill>
                  <a:schemeClr val="tx1">
                    <a:lumMod val="50000"/>
                  </a:schemeClr>
                </a:solidFill>
              </a:rPr>
              <a:t>清末</a:t>
            </a:r>
            <a:r>
              <a:rPr lang="zh-CN" altLang="en-US" sz="2400" b="1" dirty="0" smtClean="0">
                <a:solidFill>
                  <a:schemeClr val="tx1">
                    <a:lumMod val="50000"/>
                  </a:schemeClr>
                </a:solidFill>
              </a:rPr>
              <a:t>新政</a:t>
            </a:r>
            <a:r>
              <a:rPr lang="zh-CN" altLang="en-US" sz="2400" b="1" u="sng" dirty="0" smtClean="0">
                <a:solidFill>
                  <a:srgbClr val="FF0000"/>
                </a:solidFill>
              </a:rPr>
              <a:t>超出了清政府的财政所能承担的财政限度</a:t>
            </a:r>
            <a:r>
              <a:rPr lang="zh-CN" altLang="en-US" sz="2400" b="1" dirty="0" smtClean="0">
                <a:solidFill>
                  <a:schemeClr val="tx1">
                    <a:lumMod val="50000"/>
                  </a:schemeClr>
                </a:solidFill>
              </a:rPr>
              <a:t>，极大加重了人民的负担，激化了社会矛盾。</a:t>
            </a:r>
            <a:endParaRPr lang="en-US" altLang="zh-CN" sz="2400" b="1" dirty="0" smtClean="0">
              <a:solidFill>
                <a:schemeClr val="tx1">
                  <a:lumMod val="50000"/>
                </a:schemeClr>
              </a:solidFill>
            </a:endParaRPr>
          </a:p>
          <a:p>
            <a:pPr marL="457200" indent="-457200">
              <a:lnSpc>
                <a:spcPct val="120000"/>
              </a:lnSpc>
              <a:buFont typeface="+mj-ea"/>
              <a:buAutoNum type="circleNumDbPlain"/>
            </a:pPr>
            <a:r>
              <a:rPr lang="zh-CN" altLang="en-US" sz="2400" b="1" dirty="0" smtClean="0">
                <a:solidFill>
                  <a:schemeClr val="tx1">
                    <a:lumMod val="50000"/>
                  </a:schemeClr>
                </a:solidFill>
              </a:rPr>
              <a:t>仓促之间的预备立宪，打乱了新政改革计划，激化了清政府内部</a:t>
            </a:r>
            <a:r>
              <a:rPr lang="zh-CN" altLang="en-US" sz="2400" b="1" u="sng" dirty="0" smtClean="0">
                <a:solidFill>
                  <a:srgbClr val="FF0000"/>
                </a:solidFill>
              </a:rPr>
              <a:t>不同政治派系之间、满族权贵与汉族官僚之间、清政府与立宪派之间</a:t>
            </a:r>
            <a:r>
              <a:rPr lang="zh-CN" altLang="en-US" sz="2400" b="1" dirty="0" smtClean="0">
                <a:solidFill>
                  <a:schemeClr val="tx1">
                    <a:lumMod val="50000"/>
                  </a:schemeClr>
                </a:solidFill>
              </a:rPr>
              <a:t>的矛盾与对立。</a:t>
            </a:r>
            <a:endParaRPr lang="en-US" altLang="zh-CN" sz="2400" b="1" dirty="0" smtClean="0">
              <a:solidFill>
                <a:schemeClr val="tx1">
                  <a:lumMod val="50000"/>
                </a:schemeClr>
              </a:solidFill>
            </a:endParaRPr>
          </a:p>
          <a:p>
            <a:pPr marL="457200" indent="-457200">
              <a:lnSpc>
                <a:spcPct val="120000"/>
              </a:lnSpc>
              <a:buFont typeface="+mj-ea"/>
              <a:buAutoNum type="circleNumDbPlain"/>
            </a:pPr>
            <a:r>
              <a:rPr lang="zh-CN" altLang="en-US" sz="2400" b="1" dirty="0">
                <a:solidFill>
                  <a:schemeClr val="tx1">
                    <a:lumMod val="50000"/>
                  </a:schemeClr>
                </a:solidFill>
              </a:rPr>
              <a:t>清末</a:t>
            </a:r>
            <a:r>
              <a:rPr lang="zh-CN" altLang="en-US" sz="2400" b="1" dirty="0" smtClean="0">
                <a:solidFill>
                  <a:schemeClr val="tx1">
                    <a:lumMod val="50000"/>
                  </a:schemeClr>
                </a:solidFill>
              </a:rPr>
              <a:t>新政没有挽救清朝统治，在清政府被推翻后，中国在很长的一段时间内没有诞生一个稳定的，具有权威性和合法性的新政权，领导中国走上一条</a:t>
            </a:r>
            <a:r>
              <a:rPr lang="zh-CN" altLang="en-US" sz="2400" b="1" u="sng" dirty="0" smtClean="0">
                <a:solidFill>
                  <a:srgbClr val="FF0000"/>
                </a:solidFill>
              </a:rPr>
              <a:t>适合中国国情的近代化道路</a:t>
            </a:r>
            <a:r>
              <a:rPr lang="zh-CN" altLang="en-US" sz="2400" b="1" dirty="0" smtClean="0">
                <a:solidFill>
                  <a:srgbClr val="FF0000"/>
                </a:solidFill>
              </a:rPr>
              <a:t>。</a:t>
            </a:r>
            <a:endParaRPr lang="en-US" altLang="zh-CN" sz="2400" b="1" dirty="0" smtClean="0">
              <a:solidFill>
                <a:srgbClr val="FF0000"/>
              </a:solidFill>
            </a:endParaRPr>
          </a:p>
          <a:p>
            <a:pPr>
              <a:lnSpc>
                <a:spcPct val="140000"/>
              </a:lnSpc>
            </a:pPr>
            <a:endParaRPr lang="en-US" altLang="zh-CN" sz="2400" b="1" dirty="0" smtClean="0">
              <a:solidFill>
                <a:srgbClr val="FF0000"/>
              </a:solidFill>
            </a:endParaRPr>
          </a:p>
        </p:txBody>
      </p:sp>
      <p:cxnSp>
        <p:nvCxnSpPr>
          <p:cNvPr id="6" name="直接连接符 5"/>
          <p:cNvCxnSpPr/>
          <p:nvPr/>
        </p:nvCxnSpPr>
        <p:spPr>
          <a:xfrm flipV="1">
            <a:off x="10795" y="6289628"/>
            <a:ext cx="12181205" cy="17585"/>
          </a:xfrm>
          <a:prstGeom prst="line">
            <a:avLst/>
          </a:prstGeom>
          <a:ln w="28575"/>
        </p:spPr>
        <p:style>
          <a:lnRef idx="1">
            <a:schemeClr val="dk1"/>
          </a:lnRef>
          <a:fillRef idx="0">
            <a:schemeClr val="dk1"/>
          </a:fillRef>
          <a:effectRef idx="0">
            <a:schemeClr val="dk1"/>
          </a:effectRef>
          <a:fontRef idx="minor">
            <a:schemeClr val="tx1"/>
          </a:fontRef>
        </p:style>
      </p:cxnSp>
      <p:sp>
        <p:nvSpPr>
          <p:cNvPr id="7" name="文本框 6"/>
          <p:cNvSpPr txBox="1"/>
          <p:nvPr/>
        </p:nvSpPr>
        <p:spPr>
          <a:xfrm>
            <a:off x="545122" y="6414947"/>
            <a:ext cx="12181205" cy="430887"/>
          </a:xfrm>
          <a:prstGeom prst="rect">
            <a:avLst/>
          </a:prstGeom>
          <a:noFill/>
        </p:spPr>
        <p:txBody>
          <a:bodyPr wrap="square" rtlCol="0">
            <a:spAutoFit/>
          </a:bodyPr>
          <a:lstStyle/>
          <a:p>
            <a:r>
              <a:rPr lang="zh-CN" altLang="en-US" sz="2000" dirty="0" smtClean="0"/>
              <a:t>                                                                                         </a:t>
            </a:r>
            <a:r>
              <a:rPr lang="en-US" altLang="zh-CN" sz="2200" b="1" dirty="0" smtClean="0">
                <a:effectLst>
                  <a:outerShdw blurRad="38100" dist="38100" dir="2700000" algn="tl">
                    <a:srgbClr val="000000">
                      <a:alpha val="43137"/>
                    </a:srgbClr>
                  </a:outerShdw>
                </a:effectLst>
              </a:rPr>
              <a:t>——</a:t>
            </a:r>
            <a:r>
              <a:rPr lang="zh-CN" altLang="en-US" sz="2200" b="1" dirty="0" smtClean="0">
                <a:effectLst>
                  <a:outerShdw blurRad="38100" dist="38100" dir="2700000" algn="tl">
                    <a:srgbClr val="000000">
                      <a:alpha val="43137"/>
                    </a:srgbClr>
                  </a:outerShdw>
                </a:effectLst>
              </a:rPr>
              <a:t>参考文献：崔志海</a:t>
            </a:r>
            <a:r>
              <a:rPr lang="en-US" altLang="zh-CN" sz="2200" b="1" dirty="0" smtClean="0">
                <a:effectLst>
                  <a:outerShdw blurRad="38100" dist="38100" dir="2700000" algn="tl">
                    <a:srgbClr val="000000">
                      <a:alpha val="43137"/>
                    </a:srgbClr>
                  </a:outerShdw>
                </a:effectLst>
              </a:rPr>
              <a:t>《</a:t>
            </a:r>
            <a:r>
              <a:rPr lang="zh-CN" altLang="en-US" sz="2200" b="1" dirty="0" smtClean="0">
                <a:effectLst>
                  <a:outerShdw blurRad="38100" dist="38100" dir="2700000" algn="tl">
                    <a:srgbClr val="000000">
                      <a:alpha val="43137"/>
                    </a:srgbClr>
                  </a:outerShdw>
                </a:effectLst>
              </a:rPr>
              <a:t>十年新政与清朝覆灭</a:t>
            </a:r>
            <a:r>
              <a:rPr lang="en-US" altLang="zh-CN" sz="2200" b="1" dirty="0" smtClean="0">
                <a:effectLst>
                  <a:outerShdw blurRad="38100" dist="38100" dir="2700000" algn="tl">
                    <a:srgbClr val="000000">
                      <a:alpha val="43137"/>
                    </a:srgbClr>
                  </a:outerShdw>
                </a:effectLst>
              </a:rPr>
              <a:t>》</a:t>
            </a:r>
            <a:endParaRPr lang="zh-CN" altLang="en-US" sz="2200" b="1" dirty="0">
              <a:effectLst>
                <a:outerShdw blurRad="38100" dist="38100" dir="2700000" algn="tl">
                  <a:srgbClr val="000000">
                    <a:alpha val="43137"/>
                  </a:srgbClr>
                </a:outerShdw>
              </a:effectLst>
            </a:endParaRPr>
          </a:p>
        </p:txBody>
      </p:sp>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510155" y="59499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核心问题</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405130" y="1035685"/>
            <a:ext cx="4274185" cy="591185"/>
          </a:xfrm>
          <a:prstGeom prst="rect">
            <a:avLst/>
          </a:prstGeom>
          <a:noFill/>
          <a:ln w="9525">
            <a:noFill/>
          </a:ln>
        </p:spPr>
        <p:txBody>
          <a:bodyPr wrap="square">
            <a:spAutoFit/>
          </a:bodyPr>
          <a:lstStyle/>
          <a:p>
            <a:pPr indent="0">
              <a:lnSpc>
                <a:spcPct val="125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1.</a:t>
            </a:r>
            <a:r>
              <a:rPr lang="zh-CN" altLang="en-US" sz="2600" b="1">
                <a:latin typeface="楷体" panose="02010609060101010101" charset="-122"/>
                <a:ea typeface="楷体" panose="02010609060101010101" charset="-122"/>
                <a:cs typeface="楷体" panose="02010609060101010101" charset="-122"/>
              </a:rPr>
              <a:t>理解晚清社会转型</a:t>
            </a:r>
            <a:endParaRPr lang="zh-CN" altLang="en-US" sz="2600" b="1">
              <a:latin typeface="楷体" panose="02010609060101010101" charset="-122"/>
              <a:ea typeface="楷体" panose="02010609060101010101" charset="-122"/>
              <a:cs typeface="楷体" panose="02010609060101010101" charset="-122"/>
            </a:endParaRPr>
          </a:p>
        </p:txBody>
      </p:sp>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162560" y="1532255"/>
            <a:ext cx="5586730" cy="591185"/>
          </a:xfrm>
          <a:prstGeom prst="rect">
            <a:avLst/>
          </a:prstGeom>
          <a:noFill/>
          <a:ln w="9525">
            <a:noFill/>
          </a:ln>
        </p:spPr>
        <p:txBody>
          <a:bodyPr wrap="square">
            <a:spAutoFit/>
          </a:bodyPr>
          <a:lstStyle/>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史料一：鸦片战争的影响</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5" name="文本框 4"/>
          <p:cNvSpPr txBox="1"/>
          <p:nvPr/>
        </p:nvSpPr>
        <p:spPr>
          <a:xfrm>
            <a:off x="5841365" y="1252855"/>
            <a:ext cx="6339840" cy="6439535"/>
          </a:xfrm>
          <a:prstGeom prst="rect">
            <a:avLst/>
          </a:prstGeom>
          <a:noFill/>
          <a:ln w="9525">
            <a:noFill/>
          </a:ln>
        </p:spPr>
        <p:txBody>
          <a:bodyPr wrap="square">
            <a:spAutoFit/>
          </a:bodyPr>
          <a:lstStyle/>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视角一：理解鸦片战争对社会转型的作用</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1.</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依据材料，如何理解鸦片战争对中国的影响？</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2.</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依据材料与所学知识，指出客观上鸦片战争对中国的进步作用。</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r>
              <a:rPr lang="zh-CN" altLang="en-US" sz="2400" b="1">
                <a:solidFill>
                  <a:srgbClr val="FF0000"/>
                </a:solidFill>
                <a:latin typeface="华文楷体" panose="02010600040101010101" pitchFamily="2" charset="-122"/>
                <a:ea typeface="华文楷体" panose="02010600040101010101" pitchFamily="2" charset="-122"/>
                <a:cs typeface="楷体" panose="02010609060101010101" charset="-122"/>
              </a:rPr>
              <a:t>外交方面：朝贡体系被打破，闭关政策被终止，设立</a:t>
            </a:r>
            <a:r>
              <a:rPr lang="en-US" altLang="zh-CN" sz="2400" b="1">
                <a:solidFill>
                  <a:srgbClr val="FF0000"/>
                </a:solidFill>
                <a:latin typeface="华文楷体" panose="02010600040101010101" pitchFamily="2" charset="-122"/>
                <a:ea typeface="华文楷体" panose="02010600040101010101" pitchFamily="2" charset="-122"/>
                <a:cs typeface="楷体" panose="02010609060101010101" charset="-122"/>
              </a:rPr>
              <a:t>“</a:t>
            </a:r>
            <a:r>
              <a:rPr lang="zh-CN" altLang="en-US" sz="2400" b="1">
                <a:solidFill>
                  <a:srgbClr val="FF0000"/>
                </a:solidFill>
                <a:latin typeface="华文楷体" panose="02010600040101010101" pitchFamily="2" charset="-122"/>
                <a:ea typeface="华文楷体" panose="02010600040101010101" pitchFamily="2" charset="-122"/>
                <a:cs typeface="楷体" panose="02010609060101010101" charset="-122"/>
              </a:rPr>
              <a:t>五口通商大臣</a:t>
            </a:r>
            <a:r>
              <a:rPr lang="en-US" altLang="zh-CN" sz="2400" b="1">
                <a:solidFill>
                  <a:srgbClr val="FF0000"/>
                </a:solidFill>
                <a:latin typeface="华文楷体" panose="02010600040101010101" pitchFamily="2" charset="-122"/>
                <a:ea typeface="华文楷体" panose="02010600040101010101" pitchFamily="2" charset="-122"/>
                <a:cs typeface="楷体" panose="02010609060101010101" charset="-122"/>
              </a:rPr>
              <a:t>”</a:t>
            </a:r>
            <a:r>
              <a:rPr lang="zh-CN" altLang="en-US" sz="2400" b="1">
                <a:solidFill>
                  <a:srgbClr val="FF0000"/>
                </a:solidFill>
                <a:latin typeface="华文楷体" panose="02010600040101010101" pitchFamily="2" charset="-122"/>
                <a:ea typeface="华文楷体" panose="02010600040101010101" pitchFamily="2" charset="-122"/>
                <a:cs typeface="楷体" panose="02010609060101010101" charset="-122"/>
              </a:rPr>
              <a:t>，近代外交开始起步。</a:t>
            </a:r>
            <a:endParaRPr lang="zh-CN" altLang="en-US" sz="2400" b="1">
              <a:solidFill>
                <a:srgbClr val="FF0000"/>
              </a:solidFill>
              <a:latin typeface="华文楷体" panose="02010600040101010101" pitchFamily="2" charset="-122"/>
              <a:ea typeface="华文楷体" panose="02010600040101010101" pitchFamily="2" charset="-122"/>
              <a:cs typeface="楷体" panose="02010609060101010101" charset="-122"/>
            </a:endParaRPr>
          </a:p>
          <a:p>
            <a:pPr indent="0">
              <a:lnSpc>
                <a:spcPct val="125000"/>
              </a:lnSpc>
              <a:spcBef>
                <a:spcPts val="0"/>
              </a:spcBef>
              <a:spcAft>
                <a:spcPts val="0"/>
              </a:spcAft>
            </a:pPr>
            <a:r>
              <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经济方面：自然经济走向解体。</a:t>
            </a:r>
            <a:endPar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a:p>
            <a:pPr indent="0">
              <a:lnSpc>
                <a:spcPct val="125000"/>
              </a:lnSpc>
              <a:spcBef>
                <a:spcPts val="0"/>
              </a:spcBef>
              <a:spcAft>
                <a:spcPts val="0"/>
              </a:spcAft>
            </a:pPr>
            <a:r>
              <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文化方面：一部分有识之士开始</a:t>
            </a:r>
            <a:r>
              <a:rPr lang="en-US" altLang="zh-CN"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觉醒</a:t>
            </a:r>
            <a:r>
              <a:rPr lang="en-US" altLang="zh-CN"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6" name="文本框 5"/>
          <p:cNvSpPr txBox="1"/>
          <p:nvPr/>
        </p:nvSpPr>
        <p:spPr>
          <a:xfrm>
            <a:off x="5901690" y="2737485"/>
            <a:ext cx="6279515" cy="1014730"/>
          </a:xfrm>
          <a:prstGeom prst="rect">
            <a:avLst/>
          </a:prstGeom>
          <a:noFill/>
          <a:ln w="9525">
            <a:noFill/>
          </a:ln>
        </p:spPr>
        <p:txBody>
          <a:bodyPr wrap="square">
            <a:spAutoFit/>
          </a:bodyPr>
          <a:lstStyle/>
          <a:p>
            <a:pPr indent="0">
              <a:lnSpc>
                <a:spcPct val="125000"/>
              </a:lnSpc>
              <a:spcBef>
                <a:spcPts val="0"/>
              </a:spcBef>
              <a:spcAft>
                <a:spcPts val="0"/>
              </a:spcAft>
            </a:pPr>
            <a:r>
              <a:rPr lang="zh-CN" altLang="en-US" sz="2400" b="1">
                <a:solidFill>
                  <a:srgbClr val="FF0000"/>
                </a:solidFill>
                <a:latin typeface="楷体" panose="02010609060101010101" charset="-122"/>
                <a:ea typeface="楷体" panose="02010609060101010101" charset="-122"/>
                <a:cs typeface="楷体" panose="02010609060101010101" charset="-122"/>
              </a:rPr>
              <a:t>英国的侵略扩张严重损害了中国的领土和主权完整，但客观上促进了中国的进步。</a:t>
            </a:r>
            <a:endParaRPr lang="zh-CN" altLang="en-US" sz="2400" b="1">
              <a:solidFill>
                <a:srgbClr val="FF0000"/>
              </a:solidFill>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120015" y="2162810"/>
            <a:ext cx="5614035" cy="3969385"/>
          </a:xfrm>
          <a:prstGeom prst="rect">
            <a:avLst/>
          </a:prstGeom>
          <a:noFill/>
        </p:spPr>
        <p:txBody>
          <a:bodyPr wrap="square" rtlCol="0">
            <a:spAutoFit/>
          </a:bodyPr>
          <a:lstStyle/>
          <a:p>
            <a:pPr>
              <a:lnSpc>
                <a:spcPct val="150000"/>
              </a:lnSpc>
            </a:pPr>
            <a:r>
              <a:rPr lang="en-US" altLang="zh-CN" sz="2400" b="1"/>
              <a:t>        </a:t>
            </a:r>
            <a:r>
              <a:rPr lang="zh-CN" altLang="en-US" sz="2400" b="1">
                <a:solidFill>
                  <a:schemeClr val="tx1"/>
                </a:solidFill>
                <a:effectLst>
                  <a:outerShdw blurRad="38100" dist="19050" dir="2700000" algn="tl" rotWithShape="0">
                    <a:schemeClr val="dk1">
                      <a:alpha val="40000"/>
                    </a:schemeClr>
                  </a:outerShdw>
                </a:effectLst>
              </a:rPr>
              <a:t>在资本主义的世界扩张过程中，非正义的侵略者同时又往往是历史发展过程中的进步者；而正义的反侵略者则常常同时落后者。以贪欲为动机的侵略过程常被历史借用，从而在客观上多少成为一个进步改造落后的过程。</a:t>
            </a:r>
            <a:endParaRPr lang="zh-CN" altLang="en-US" sz="2400" b="1">
              <a:solidFill>
                <a:schemeClr val="tx1"/>
              </a:solidFill>
              <a:effectLst>
                <a:outerShdw blurRad="38100" dist="19050" dir="2700000" algn="tl" rotWithShape="0">
                  <a:schemeClr val="dk1">
                    <a:alpha val="40000"/>
                  </a:schemeClr>
                </a:outerShdw>
              </a:effectLst>
            </a:endParaRPr>
          </a:p>
          <a:p>
            <a:pPr>
              <a:lnSpc>
                <a:spcPct val="150000"/>
              </a:lnSpc>
            </a:pPr>
            <a:r>
              <a:rPr lang="zh-CN" altLang="en-US" sz="2400" b="1">
                <a:solidFill>
                  <a:schemeClr val="tx1"/>
                </a:solidFill>
                <a:effectLst>
                  <a:outerShdw blurRad="38100" dist="19050" dir="2700000" algn="tl" rotWithShape="0">
                    <a:schemeClr val="dk1">
                      <a:alpha val="40000"/>
                    </a:schemeClr>
                  </a:outerShdw>
                </a:effectLst>
              </a:rPr>
              <a:t> </a:t>
            </a:r>
            <a:r>
              <a:rPr lang="en-US" altLang="zh-CN" sz="2400" b="1">
                <a:solidFill>
                  <a:schemeClr val="tx1"/>
                </a:solidFill>
                <a:effectLst>
                  <a:outerShdw blurRad="38100" dist="19050" dir="2700000" algn="tl" rotWithShape="0">
                    <a:schemeClr val="dk1">
                      <a:alpha val="40000"/>
                    </a:schemeClr>
                  </a:outerShdw>
                </a:effectLst>
              </a:rPr>
              <a:t>——</a:t>
            </a:r>
            <a:r>
              <a:rPr lang="zh-CN" altLang="en-US" sz="2400" b="1">
                <a:solidFill>
                  <a:schemeClr val="tx1"/>
                </a:solidFill>
                <a:effectLst>
                  <a:outerShdw blurRad="38100" dist="19050" dir="2700000" algn="tl" rotWithShape="0">
                    <a:schemeClr val="dk1">
                      <a:alpha val="40000"/>
                    </a:schemeClr>
                  </a:outerShdw>
                </a:effectLst>
              </a:rPr>
              <a:t>陈旭麓《近代中国社会的新陈代谢》</a:t>
            </a:r>
            <a:endParaRPr lang="zh-CN"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510155" y="59499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核心问题</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405130" y="1035685"/>
            <a:ext cx="4274185" cy="591185"/>
          </a:xfrm>
          <a:prstGeom prst="rect">
            <a:avLst/>
          </a:prstGeom>
          <a:noFill/>
          <a:ln w="9525">
            <a:noFill/>
          </a:ln>
        </p:spPr>
        <p:txBody>
          <a:bodyPr wrap="square">
            <a:spAutoFit/>
          </a:bodyPr>
          <a:lstStyle/>
          <a:p>
            <a:pPr indent="0">
              <a:lnSpc>
                <a:spcPct val="125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1.</a:t>
            </a:r>
            <a:r>
              <a:rPr lang="zh-CN" altLang="en-US" sz="2600" b="1">
                <a:latin typeface="楷体" panose="02010609060101010101" charset="-122"/>
                <a:ea typeface="楷体" panose="02010609060101010101" charset="-122"/>
                <a:cs typeface="楷体" panose="02010609060101010101" charset="-122"/>
              </a:rPr>
              <a:t>理解晚清社会转型</a:t>
            </a:r>
            <a:endParaRPr lang="zh-CN" altLang="en-US" sz="2600" b="1">
              <a:latin typeface="楷体" panose="02010609060101010101" charset="-122"/>
              <a:ea typeface="楷体" panose="02010609060101010101" charset="-122"/>
              <a:cs typeface="楷体" panose="02010609060101010101" charset="-122"/>
            </a:endParaRPr>
          </a:p>
        </p:txBody>
      </p:sp>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162560" y="1532255"/>
            <a:ext cx="5586730" cy="591185"/>
          </a:xfrm>
          <a:prstGeom prst="rect">
            <a:avLst/>
          </a:prstGeom>
          <a:noFill/>
          <a:ln w="9525">
            <a:noFill/>
          </a:ln>
        </p:spPr>
        <p:txBody>
          <a:bodyPr wrap="square">
            <a:spAutoFit/>
          </a:bodyPr>
          <a:lstStyle/>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史料二：第二次鸦片战争的影响</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5" name="文本框 4"/>
          <p:cNvSpPr txBox="1"/>
          <p:nvPr/>
        </p:nvSpPr>
        <p:spPr>
          <a:xfrm>
            <a:off x="5841365" y="1252855"/>
            <a:ext cx="6339840" cy="5400675"/>
          </a:xfrm>
          <a:prstGeom prst="rect">
            <a:avLst/>
          </a:prstGeom>
          <a:noFill/>
          <a:ln w="9525">
            <a:noFill/>
          </a:ln>
        </p:spPr>
        <p:txBody>
          <a:bodyPr wrap="square">
            <a:spAutoFit/>
          </a:bodyPr>
          <a:lstStyle/>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视角二：理解第二次鸦片战争对社会转型的作用</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1.</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依据材料与所学知识，指出</a:t>
            </a: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“1860</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年</a:t>
            </a: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的标界意义。</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endParaRPr lang="zh-CN" altLang="en-US" sz="2400" b="1">
              <a:solidFill>
                <a:srgbClr val="FF0000"/>
              </a:solidFill>
              <a:latin typeface="华文楷体" panose="02010600040101010101" pitchFamily="2" charset="-122"/>
              <a:ea typeface="华文楷体" panose="02010600040101010101" pitchFamily="2" charset="-122"/>
              <a:cs typeface="楷体" panose="02010609060101010101" charset="-122"/>
            </a:endParaRPr>
          </a:p>
          <a:p>
            <a:pPr indent="0">
              <a:lnSpc>
                <a:spcPct val="125000"/>
              </a:lnSpc>
              <a:spcBef>
                <a:spcPts val="0"/>
              </a:spcBef>
              <a:spcAft>
                <a:spcPts val="0"/>
              </a:spcAft>
            </a:pPr>
            <a:r>
              <a:rPr lang="zh-CN" altLang="en-US" sz="2400" b="1">
                <a:solidFill>
                  <a:srgbClr val="FF0000"/>
                </a:solidFill>
                <a:latin typeface="华文楷体" panose="02010600040101010101" pitchFamily="2" charset="-122"/>
                <a:ea typeface="华文楷体" panose="02010600040101010101" pitchFamily="2" charset="-122"/>
                <a:cs typeface="楷体" panose="02010609060101010101" charset="-122"/>
              </a:rPr>
              <a:t>外交方面：近代外交机构总理衙门设立。</a:t>
            </a:r>
            <a:endParaRPr lang="zh-CN" altLang="en-US" sz="2400" b="1">
              <a:solidFill>
                <a:srgbClr val="FF0000"/>
              </a:solidFill>
              <a:latin typeface="华文楷体" panose="02010600040101010101" pitchFamily="2" charset="-122"/>
              <a:ea typeface="华文楷体" panose="02010600040101010101" pitchFamily="2" charset="-122"/>
              <a:cs typeface="楷体" panose="02010609060101010101" charset="-122"/>
            </a:endParaRPr>
          </a:p>
          <a:p>
            <a:pPr indent="0">
              <a:lnSpc>
                <a:spcPct val="125000"/>
              </a:lnSpc>
              <a:spcBef>
                <a:spcPts val="0"/>
              </a:spcBef>
              <a:spcAft>
                <a:spcPts val="0"/>
              </a:spcAft>
            </a:pPr>
            <a:r>
              <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经济方面：洋务运动开展，近代化开始起步。</a:t>
            </a:r>
            <a:endPar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a:p>
            <a:pPr indent="0">
              <a:lnSpc>
                <a:spcPct val="125000"/>
              </a:lnSpc>
              <a:spcBef>
                <a:spcPts val="0"/>
              </a:spcBef>
              <a:spcAft>
                <a:spcPts val="0"/>
              </a:spcAft>
            </a:pPr>
            <a:r>
              <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文化方面：洋务派开始提出学习西方，师夷长   技以自强。</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7" name="文本框 6"/>
          <p:cNvSpPr txBox="1"/>
          <p:nvPr/>
        </p:nvSpPr>
        <p:spPr>
          <a:xfrm>
            <a:off x="135255" y="2591435"/>
            <a:ext cx="5614035" cy="2861310"/>
          </a:xfrm>
          <a:prstGeom prst="rect">
            <a:avLst/>
          </a:prstGeom>
          <a:noFill/>
        </p:spPr>
        <p:txBody>
          <a:bodyPr wrap="square" rtlCol="0">
            <a:spAutoFit/>
          </a:bodyPr>
          <a:lstStyle/>
          <a:p>
            <a:pPr>
              <a:lnSpc>
                <a:spcPct val="150000"/>
              </a:lnSpc>
            </a:pPr>
            <a:r>
              <a:rPr lang="en-US" altLang="zh-CN" sz="2400" b="1"/>
              <a:t>        </a:t>
            </a:r>
            <a:r>
              <a:rPr lang="zh-CN" altLang="en-US" sz="2400" b="1">
                <a:solidFill>
                  <a:schemeClr val="tx1"/>
                </a:solidFill>
                <a:effectLst>
                  <a:outerShdw blurRad="38100" dist="19050" dir="2700000" algn="tl" rotWithShape="0">
                    <a:schemeClr val="dk1">
                      <a:alpha val="40000"/>
                    </a:schemeClr>
                  </a:outerShdw>
                </a:effectLst>
              </a:rPr>
              <a:t>人们多注意</a:t>
            </a:r>
            <a:r>
              <a:rPr lang="en-US" altLang="zh-CN" sz="2400" b="1">
                <a:solidFill>
                  <a:schemeClr val="tx1"/>
                </a:solidFill>
                <a:effectLst>
                  <a:outerShdw blurRad="38100" dist="19050" dir="2700000" algn="tl" rotWithShape="0">
                    <a:schemeClr val="dk1">
                      <a:alpha val="40000"/>
                    </a:schemeClr>
                  </a:outerShdw>
                </a:effectLst>
              </a:rPr>
              <a:t>1840</a:t>
            </a:r>
            <a:r>
              <a:rPr lang="zh-CN" altLang="en-US" sz="2400" b="1">
                <a:solidFill>
                  <a:schemeClr val="tx1"/>
                </a:solidFill>
                <a:effectLst>
                  <a:outerShdw blurRad="38100" dist="19050" dir="2700000" algn="tl" rotWithShape="0">
                    <a:schemeClr val="dk1">
                      <a:alpha val="40000"/>
                    </a:schemeClr>
                  </a:outerShdw>
                </a:effectLst>
              </a:rPr>
              <a:t>年的划时代意义，实际上</a:t>
            </a:r>
            <a:r>
              <a:rPr lang="en-US" altLang="zh-CN" sz="2400" b="1">
                <a:solidFill>
                  <a:schemeClr val="tx1"/>
                </a:solidFill>
                <a:effectLst>
                  <a:outerShdw blurRad="38100" dist="19050" dir="2700000" algn="tl" rotWithShape="0">
                    <a:schemeClr val="dk1">
                      <a:alpha val="40000"/>
                    </a:schemeClr>
                  </a:outerShdw>
                </a:effectLst>
              </a:rPr>
              <a:t>1860</a:t>
            </a:r>
            <a:r>
              <a:rPr lang="zh-CN" altLang="en-US" sz="2400" b="1">
                <a:solidFill>
                  <a:schemeClr val="tx1"/>
                </a:solidFill>
                <a:effectLst>
                  <a:outerShdw blurRad="38100" dist="19050" dir="2700000" algn="tl" rotWithShape="0">
                    <a:schemeClr val="dk1">
                      <a:alpha val="40000"/>
                    </a:schemeClr>
                  </a:outerShdw>
                </a:effectLst>
              </a:rPr>
              <a:t>年同样是一个重要的年份，就社会观念的新陈代谢，它比</a:t>
            </a:r>
            <a:r>
              <a:rPr lang="en-US" altLang="zh-CN" sz="2400" b="1">
                <a:solidFill>
                  <a:schemeClr val="tx1"/>
                </a:solidFill>
                <a:effectLst>
                  <a:outerShdw blurRad="38100" dist="19050" dir="2700000" algn="tl" rotWithShape="0">
                    <a:schemeClr val="dk1">
                      <a:alpha val="40000"/>
                    </a:schemeClr>
                  </a:outerShdw>
                </a:effectLst>
              </a:rPr>
              <a:t>1840</a:t>
            </a:r>
            <a:r>
              <a:rPr lang="zh-CN" altLang="en-US" sz="2400" b="1">
                <a:solidFill>
                  <a:schemeClr val="tx1"/>
                </a:solidFill>
                <a:effectLst>
                  <a:outerShdw blurRad="38100" dist="19050" dir="2700000" algn="tl" rotWithShape="0">
                    <a:schemeClr val="dk1">
                      <a:alpha val="40000"/>
                    </a:schemeClr>
                  </a:outerShdw>
                </a:effectLst>
              </a:rPr>
              <a:t>年具有更加明显的标界意义。</a:t>
            </a:r>
            <a:endParaRPr lang="zh-CN" altLang="en-US" sz="2400" b="1">
              <a:solidFill>
                <a:schemeClr val="tx1"/>
              </a:solidFill>
              <a:effectLst>
                <a:outerShdw blurRad="38100" dist="19050" dir="2700000" algn="tl" rotWithShape="0">
                  <a:schemeClr val="dk1">
                    <a:alpha val="40000"/>
                  </a:schemeClr>
                </a:outerShdw>
              </a:effectLst>
            </a:endParaRPr>
          </a:p>
          <a:p>
            <a:pPr>
              <a:lnSpc>
                <a:spcPct val="150000"/>
              </a:lnSpc>
            </a:pPr>
            <a:r>
              <a:rPr lang="zh-CN" altLang="en-US" sz="2400" b="1">
                <a:solidFill>
                  <a:schemeClr val="tx1"/>
                </a:solidFill>
                <a:effectLst>
                  <a:outerShdw blurRad="38100" dist="19050" dir="2700000" algn="tl" rotWithShape="0">
                    <a:schemeClr val="dk1">
                      <a:alpha val="40000"/>
                    </a:schemeClr>
                  </a:outerShdw>
                </a:effectLst>
              </a:rPr>
              <a:t> </a:t>
            </a:r>
            <a:r>
              <a:rPr lang="en-US" altLang="zh-CN" sz="2400" b="1">
                <a:solidFill>
                  <a:schemeClr val="tx1"/>
                </a:solidFill>
                <a:effectLst>
                  <a:outerShdw blurRad="38100" dist="19050" dir="2700000" algn="tl" rotWithShape="0">
                    <a:schemeClr val="dk1">
                      <a:alpha val="40000"/>
                    </a:schemeClr>
                  </a:outerShdw>
                </a:effectLst>
              </a:rPr>
              <a:t>——</a:t>
            </a:r>
            <a:r>
              <a:rPr lang="zh-CN" altLang="en-US" sz="2400" b="1">
                <a:solidFill>
                  <a:schemeClr val="tx1"/>
                </a:solidFill>
                <a:effectLst>
                  <a:outerShdw blurRad="38100" dist="19050" dir="2700000" algn="tl" rotWithShape="0">
                    <a:schemeClr val="dk1">
                      <a:alpha val="40000"/>
                    </a:schemeClr>
                  </a:outerShdw>
                </a:effectLst>
              </a:rPr>
              <a:t>陈旭麓《近代中国社会的新陈代谢》</a:t>
            </a:r>
            <a:endParaRPr lang="zh-CN"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510155" y="59499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核心问题</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405130" y="1035685"/>
            <a:ext cx="4274185" cy="591185"/>
          </a:xfrm>
          <a:prstGeom prst="rect">
            <a:avLst/>
          </a:prstGeom>
          <a:noFill/>
          <a:ln w="9525">
            <a:noFill/>
          </a:ln>
        </p:spPr>
        <p:txBody>
          <a:bodyPr wrap="square">
            <a:spAutoFit/>
          </a:bodyPr>
          <a:lstStyle/>
          <a:p>
            <a:pPr indent="0">
              <a:lnSpc>
                <a:spcPct val="125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1.</a:t>
            </a:r>
            <a:r>
              <a:rPr lang="zh-CN" altLang="en-US" sz="2600" b="1">
                <a:latin typeface="楷体" panose="02010609060101010101" charset="-122"/>
                <a:ea typeface="楷体" panose="02010609060101010101" charset="-122"/>
                <a:cs typeface="楷体" panose="02010609060101010101" charset="-122"/>
              </a:rPr>
              <a:t>理解晚清社会转型</a:t>
            </a:r>
            <a:endParaRPr lang="zh-CN" altLang="en-US" sz="2600" b="1">
              <a:latin typeface="楷体" panose="02010609060101010101" charset="-122"/>
              <a:ea typeface="楷体" panose="02010609060101010101" charset="-122"/>
              <a:cs typeface="楷体" panose="02010609060101010101" charset="-122"/>
            </a:endParaRPr>
          </a:p>
        </p:txBody>
      </p:sp>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162560" y="1532255"/>
            <a:ext cx="5586730" cy="591185"/>
          </a:xfrm>
          <a:prstGeom prst="rect">
            <a:avLst/>
          </a:prstGeom>
          <a:noFill/>
          <a:ln w="9525">
            <a:noFill/>
          </a:ln>
        </p:spPr>
        <p:txBody>
          <a:bodyPr wrap="square">
            <a:spAutoFit/>
          </a:bodyPr>
          <a:lstStyle/>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史料三：甲午中日战争的影响</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5" name="文本框 4"/>
          <p:cNvSpPr txBox="1"/>
          <p:nvPr/>
        </p:nvSpPr>
        <p:spPr>
          <a:xfrm>
            <a:off x="5841365" y="1252855"/>
            <a:ext cx="6339840" cy="5823585"/>
          </a:xfrm>
          <a:prstGeom prst="rect">
            <a:avLst/>
          </a:prstGeom>
          <a:noFill/>
          <a:ln w="9525">
            <a:noFill/>
          </a:ln>
        </p:spPr>
        <p:txBody>
          <a:bodyPr wrap="square">
            <a:spAutoFit/>
          </a:bodyPr>
          <a:lstStyle/>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视角三：理解甲午中日战争对社会转型的作用</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1.</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依据材料与所学知识，理解甲午中日战争是</a:t>
            </a: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近代百年的一个历史转机</a:t>
            </a: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marL="457200" indent="-457200">
              <a:lnSpc>
                <a:spcPct val="125000"/>
              </a:lnSpc>
              <a:spcBef>
                <a:spcPts val="0"/>
              </a:spcBef>
              <a:spcAft>
                <a:spcPts val="0"/>
              </a:spcAft>
              <a:buFont typeface="+mj-ea"/>
              <a:buAutoNum type="circleNumDbPlain"/>
            </a:pPr>
            <a:r>
              <a:rPr lang="zh-CN" altLang="en-US" sz="2400" b="1">
                <a:solidFill>
                  <a:srgbClr val="FF0000"/>
                </a:solidFill>
                <a:latin typeface="华文楷体" panose="02010600040101010101" pitchFamily="2" charset="-122"/>
                <a:ea typeface="华文楷体" panose="02010600040101010101" pitchFamily="2" charset="-122"/>
                <a:cs typeface="楷体" panose="02010609060101010101" charset="-122"/>
              </a:rPr>
              <a:t>中国民族主义意识的觉醒。</a:t>
            </a:r>
            <a:r>
              <a:rPr lang="zh-CN" altLang="en-US" sz="2400" b="1" dirty="0" smtClean="0">
                <a:solidFill>
                  <a:srgbClr val="FF0000"/>
                </a:solidFill>
                <a:latin typeface="华文楷体" panose="02010600040101010101" pitchFamily="2" charset="-122"/>
                <a:ea typeface="华文楷体" panose="02010600040101010101" pitchFamily="2" charset="-122"/>
                <a:sym typeface="+mn-ea"/>
              </a:rPr>
              <a:t>中国的知识界和各阶层民众以不同形式展开了救亡图存运动（康梁维新派、义和团和资产阶级革命派）。</a:t>
            </a:r>
            <a:endParaRPr lang="zh-CN" altLang="en-US" sz="2400" b="1">
              <a:solidFill>
                <a:srgbClr val="FF0000"/>
              </a:solidFill>
              <a:latin typeface="华文楷体" panose="02010600040101010101" pitchFamily="2" charset="-122"/>
              <a:ea typeface="华文楷体" panose="02010600040101010101" pitchFamily="2" charset="-122"/>
              <a:cs typeface="楷体" panose="02010609060101010101" charset="-122"/>
            </a:endParaRPr>
          </a:p>
          <a:p>
            <a:pPr marL="457200" indent="-457200">
              <a:lnSpc>
                <a:spcPct val="125000"/>
              </a:lnSpc>
              <a:spcBef>
                <a:spcPts val="0"/>
              </a:spcBef>
              <a:spcAft>
                <a:spcPts val="0"/>
              </a:spcAft>
              <a:buFont typeface="+mj-ea"/>
              <a:buAutoNum type="circleNumDbPlain"/>
            </a:pPr>
            <a:r>
              <a:rPr lang="zh-CN" altLang="en-US" sz="2400" b="1" dirty="0">
                <a:solidFill>
                  <a:srgbClr val="FF0000"/>
                </a:solidFill>
                <a:latin typeface="华文楷体" panose="02010600040101010101" pitchFamily="2" charset="-122"/>
                <a:ea typeface="华文楷体" panose="02010600040101010101" pitchFamily="2" charset="-122"/>
                <a:sym typeface="+mn-ea"/>
              </a:rPr>
              <a:t>为</a:t>
            </a:r>
            <a:r>
              <a:rPr lang="zh-CN" altLang="en-US" sz="2400" b="1" dirty="0" smtClean="0">
                <a:solidFill>
                  <a:srgbClr val="FF0000"/>
                </a:solidFill>
                <a:latin typeface="华文楷体" panose="02010600040101010101" pitchFamily="2" charset="-122"/>
                <a:ea typeface="华文楷体" panose="02010600040101010101" pitchFamily="2" charset="-122"/>
                <a:sym typeface="+mn-ea"/>
              </a:rPr>
              <a:t>挽救统治危机，清王朝开始积极进行变革。</a:t>
            </a:r>
            <a:endParaRPr lang="zh-CN" altLang="en-US" sz="2400" b="1" dirty="0" smtClean="0">
              <a:solidFill>
                <a:srgbClr val="FF0000"/>
              </a:solidFill>
              <a:latin typeface="华文楷体" panose="02010600040101010101" pitchFamily="2" charset="-122"/>
              <a:ea typeface="华文楷体" panose="02010600040101010101" pitchFamily="2" charset="-122"/>
              <a:sym typeface="+mn-ea"/>
            </a:endParaRPr>
          </a:p>
          <a:p>
            <a:pPr indent="0">
              <a:lnSpc>
                <a:spcPct val="125000"/>
              </a:lnSpc>
              <a:spcBef>
                <a:spcPts val="0"/>
              </a:spcBef>
              <a:spcAft>
                <a:spcPts val="0"/>
              </a:spcAft>
            </a:pPr>
            <a:endParaRPr lang="zh-CN" altLang="en-US" sz="2400" b="1">
              <a:solidFill>
                <a:srgbClr val="FF0000"/>
              </a:solidFill>
              <a:latin typeface="华文楷体" panose="02010600040101010101" pitchFamily="2" charset="-122"/>
              <a:ea typeface="华文楷体" panose="02010600040101010101" pitchFamily="2" charset="-122"/>
              <a:cs typeface="楷体" panose="02010609060101010101" charset="-122"/>
            </a:endParaRPr>
          </a:p>
          <a:p>
            <a:pPr indent="0">
              <a:lnSpc>
                <a:spcPct val="125000"/>
              </a:lnSpc>
              <a:spcBef>
                <a:spcPts val="0"/>
              </a:spcBef>
              <a:spcAft>
                <a:spcPts val="0"/>
              </a:spcAft>
            </a:pP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6" name="文本框 5"/>
          <p:cNvSpPr txBox="1"/>
          <p:nvPr/>
        </p:nvSpPr>
        <p:spPr>
          <a:xfrm>
            <a:off x="405130" y="2249170"/>
            <a:ext cx="4942840" cy="4521835"/>
          </a:xfrm>
          <a:prstGeom prst="rect">
            <a:avLst/>
          </a:prstGeom>
          <a:noFill/>
        </p:spPr>
        <p:txBody>
          <a:bodyPr wrap="square" rtlCol="0">
            <a:spAutoFit/>
            <a:scene3d>
              <a:camera prst="orthographicFront"/>
              <a:lightRig rig="threePt" dir="t"/>
            </a:scene3d>
          </a:bodyPr>
          <a:lstStyle/>
          <a:p>
            <a:pPr algn="just" fontAlgn="auto">
              <a:lnSpc>
                <a:spcPct val="120000"/>
              </a:lnSpc>
            </a:pPr>
            <a:r>
              <a:rPr lang="en-US" altLang="zh-CN" sz="2400" b="1" dirty="0" smtClean="0">
                <a:solidFill>
                  <a:schemeClr val="tx1"/>
                </a:solidFill>
                <a:effectLst>
                  <a:outerShdw blurRad="38100" dist="19050" dir="2700000" algn="tl" rotWithShape="0">
                    <a:schemeClr val="dk1">
                      <a:alpha val="40000"/>
                    </a:schemeClr>
                  </a:outerShdw>
                </a:effectLst>
                <a:latin typeface="+mn-ea"/>
                <a:cs typeface="+mn-ea"/>
                <a:sym typeface="+mn-ea"/>
              </a:rPr>
              <a:t>    1840</a:t>
            </a:r>
            <a:r>
              <a:rPr lang="zh-CN" altLang="en-US" sz="2400" b="1" dirty="0" smtClean="0">
                <a:solidFill>
                  <a:schemeClr val="tx1"/>
                </a:solidFill>
                <a:effectLst>
                  <a:outerShdw blurRad="38100" dist="19050" dir="2700000" algn="tl" rotWithShape="0">
                    <a:schemeClr val="dk1">
                      <a:alpha val="40000"/>
                    </a:schemeClr>
                  </a:outerShdw>
                </a:effectLst>
                <a:latin typeface="+mn-ea"/>
                <a:cs typeface="+mn-ea"/>
                <a:sym typeface="+mn-ea"/>
              </a:rPr>
              <a:t>年以来，中国因外患而遭受的每一次失败都产生过体现警悟的先觉者。但他们的周围和身后没有社会意义的群体，他们走得越远就越是孤独。甲午大败，“成中国之巨祸”，中国的民族具有群体意义的觉醒也因此而开始。这是近代百年的一个历史转机。</a:t>
            </a:r>
            <a:endParaRPr lang="en-US" altLang="zh-CN" sz="2400" b="1" dirty="0" smtClean="0">
              <a:solidFill>
                <a:schemeClr val="tx1"/>
              </a:solidFill>
              <a:effectLst>
                <a:outerShdw blurRad="38100" dist="19050" dir="2700000" algn="tl" rotWithShape="0">
                  <a:schemeClr val="dk1">
                    <a:alpha val="40000"/>
                  </a:schemeClr>
                </a:outerShdw>
              </a:effectLst>
              <a:latin typeface="+mn-ea"/>
              <a:cs typeface="+mn-ea"/>
            </a:endParaRPr>
          </a:p>
          <a:p>
            <a:pPr algn="just" fontAlgn="auto">
              <a:lnSpc>
                <a:spcPct val="120000"/>
              </a:lnSpc>
            </a:pPr>
            <a:r>
              <a:rPr lang="en-US" altLang="zh-CN" sz="2400" b="1" dirty="0">
                <a:solidFill>
                  <a:schemeClr val="tx1"/>
                </a:solidFill>
                <a:effectLst>
                  <a:outerShdw blurRad="38100" dist="19050" dir="2700000" algn="tl" rotWithShape="0">
                    <a:schemeClr val="dk1">
                      <a:alpha val="40000"/>
                    </a:schemeClr>
                  </a:outerShdw>
                </a:effectLst>
                <a:latin typeface="+mn-ea"/>
                <a:cs typeface="+mn-ea"/>
                <a:sym typeface="+mn-ea"/>
              </a:rPr>
              <a:t> </a:t>
            </a:r>
            <a:r>
              <a:rPr lang="en-US" altLang="zh-CN" sz="2400" b="1" dirty="0" smtClean="0">
                <a:solidFill>
                  <a:schemeClr val="tx1"/>
                </a:solidFill>
                <a:effectLst>
                  <a:outerShdw blurRad="38100" dist="19050" dir="2700000" algn="tl" rotWithShape="0">
                    <a:schemeClr val="dk1">
                      <a:alpha val="40000"/>
                    </a:schemeClr>
                  </a:outerShdw>
                </a:effectLst>
                <a:latin typeface="+mn-ea"/>
                <a:cs typeface="+mn-ea"/>
                <a:sym typeface="+mn-ea"/>
              </a:rPr>
              <a:t>      ——</a:t>
            </a:r>
            <a:r>
              <a:rPr lang="zh-CN" altLang="en-US" sz="2400" b="1" dirty="0" smtClean="0">
                <a:solidFill>
                  <a:schemeClr val="tx1"/>
                </a:solidFill>
                <a:effectLst>
                  <a:outerShdw blurRad="38100" dist="19050" dir="2700000" algn="tl" rotWithShape="0">
                    <a:schemeClr val="dk1">
                      <a:alpha val="40000"/>
                    </a:schemeClr>
                  </a:outerShdw>
                </a:effectLst>
                <a:latin typeface="+mn-ea"/>
                <a:cs typeface="+mn-ea"/>
                <a:sym typeface="+mn-ea"/>
              </a:rPr>
              <a:t>陈旭麓</a:t>
            </a:r>
            <a:r>
              <a:rPr lang="en-US" altLang="zh-CN" sz="2400" b="1" dirty="0" smtClean="0">
                <a:solidFill>
                  <a:schemeClr val="tx1"/>
                </a:solidFill>
                <a:effectLst>
                  <a:outerShdw blurRad="38100" dist="19050" dir="2700000" algn="tl" rotWithShape="0">
                    <a:schemeClr val="dk1">
                      <a:alpha val="40000"/>
                    </a:schemeClr>
                  </a:outerShdw>
                </a:effectLst>
                <a:latin typeface="+mn-ea"/>
                <a:cs typeface="+mn-ea"/>
                <a:sym typeface="+mn-ea"/>
              </a:rPr>
              <a:t>《</a:t>
            </a:r>
            <a:r>
              <a:rPr lang="zh-CN" altLang="en-US" sz="2400" b="1" dirty="0" smtClean="0">
                <a:solidFill>
                  <a:schemeClr val="tx1"/>
                </a:solidFill>
                <a:effectLst>
                  <a:outerShdw blurRad="38100" dist="19050" dir="2700000" algn="tl" rotWithShape="0">
                    <a:schemeClr val="dk1">
                      <a:alpha val="40000"/>
                    </a:schemeClr>
                  </a:outerShdw>
                </a:effectLst>
                <a:latin typeface="+mn-ea"/>
                <a:cs typeface="+mn-ea"/>
                <a:sym typeface="+mn-ea"/>
              </a:rPr>
              <a:t>近代中国社会的新陈代谢</a:t>
            </a:r>
            <a:r>
              <a:rPr lang="en-US" altLang="zh-CN" sz="2400" b="1" dirty="0" smtClean="0">
                <a:solidFill>
                  <a:schemeClr val="tx1"/>
                </a:solidFill>
                <a:effectLst>
                  <a:outerShdw blurRad="38100" dist="19050" dir="2700000" algn="tl" rotWithShape="0">
                    <a:schemeClr val="dk1">
                      <a:alpha val="40000"/>
                    </a:schemeClr>
                  </a:outerShdw>
                </a:effectLst>
                <a:latin typeface="+mn-ea"/>
                <a:cs typeface="+mn-ea"/>
                <a:sym typeface="+mn-ea"/>
              </a:rPr>
              <a:t>》</a:t>
            </a:r>
            <a:endParaRPr lang="en-US" altLang="zh-CN" sz="2400" b="1" dirty="0" smtClean="0">
              <a:solidFill>
                <a:schemeClr val="tx1"/>
              </a:solidFill>
              <a:effectLst>
                <a:outerShdw blurRad="38100" dist="19050" dir="2700000" algn="tl" rotWithShape="0">
                  <a:schemeClr val="dk1">
                    <a:alpha val="40000"/>
                  </a:schemeClr>
                </a:outerShdw>
              </a:effectLst>
              <a:latin typeface="+mn-ea"/>
              <a:cs typeface="+mn-ea"/>
              <a:sym typeface="+mn-ea"/>
            </a:endParaRPr>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510155" y="59499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核心问题</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405130" y="1035685"/>
            <a:ext cx="4274185" cy="591185"/>
          </a:xfrm>
          <a:prstGeom prst="rect">
            <a:avLst/>
          </a:prstGeom>
          <a:noFill/>
          <a:ln w="9525">
            <a:noFill/>
          </a:ln>
        </p:spPr>
        <p:txBody>
          <a:bodyPr wrap="square">
            <a:spAutoFit/>
          </a:bodyPr>
          <a:lstStyle/>
          <a:p>
            <a:pPr indent="0">
              <a:lnSpc>
                <a:spcPct val="125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1.</a:t>
            </a:r>
            <a:r>
              <a:rPr lang="zh-CN" altLang="en-US" sz="2600" b="1">
                <a:latin typeface="楷体" panose="02010609060101010101" charset="-122"/>
                <a:ea typeface="楷体" panose="02010609060101010101" charset="-122"/>
                <a:cs typeface="楷体" panose="02010609060101010101" charset="-122"/>
              </a:rPr>
              <a:t>理解晚清社会转型</a:t>
            </a:r>
            <a:endParaRPr lang="zh-CN" altLang="en-US" sz="2600" b="1">
              <a:latin typeface="楷体" panose="02010609060101010101" charset="-122"/>
              <a:ea typeface="楷体" panose="02010609060101010101" charset="-122"/>
              <a:cs typeface="楷体" panose="02010609060101010101" charset="-122"/>
            </a:endParaRPr>
          </a:p>
        </p:txBody>
      </p:sp>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162560" y="1532255"/>
            <a:ext cx="5586730" cy="591185"/>
          </a:xfrm>
          <a:prstGeom prst="rect">
            <a:avLst/>
          </a:prstGeom>
          <a:noFill/>
          <a:ln w="9525">
            <a:noFill/>
          </a:ln>
        </p:spPr>
        <p:txBody>
          <a:bodyPr wrap="square">
            <a:spAutoFit/>
          </a:bodyPr>
          <a:lstStyle/>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史料四：清末新政的影响</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5" name="文本框 4"/>
          <p:cNvSpPr txBox="1"/>
          <p:nvPr/>
        </p:nvSpPr>
        <p:spPr>
          <a:xfrm>
            <a:off x="5841365" y="1252855"/>
            <a:ext cx="6339840" cy="5361940"/>
          </a:xfrm>
          <a:prstGeom prst="rect">
            <a:avLst/>
          </a:prstGeom>
          <a:noFill/>
          <a:ln w="9525">
            <a:noFill/>
          </a:ln>
        </p:spPr>
        <p:txBody>
          <a:bodyPr wrap="square">
            <a:spAutoFit/>
          </a:bodyPr>
          <a:lstStyle/>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视角四：理解清末新政对社会转型的作用</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1.</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依据材料与所学知识，理解清末新政对晚清社会转型的作用。</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marL="457200" indent="-457200">
              <a:lnSpc>
                <a:spcPct val="125000"/>
              </a:lnSpc>
              <a:spcBef>
                <a:spcPts val="0"/>
              </a:spcBef>
              <a:spcAft>
                <a:spcPts val="0"/>
              </a:spcAft>
              <a:buFont typeface="+mj-ea"/>
              <a:buAutoNum type="circleNumDbPlain"/>
            </a:pPr>
            <a:r>
              <a:rPr lang="zh-CN" altLang="en-US" sz="2400" b="1">
                <a:solidFill>
                  <a:srgbClr val="FF0000"/>
                </a:solidFill>
                <a:latin typeface="华文楷体" panose="02010600040101010101" pitchFamily="2" charset="-122"/>
                <a:ea typeface="华文楷体" panose="02010600040101010101" pitchFamily="2" charset="-122"/>
                <a:cs typeface="楷体" panose="02010609060101010101" charset="-122"/>
              </a:rPr>
              <a:t>清末新政的主观目的是要挽救统治危机，但是客观上却加速了清王朝的灭亡。</a:t>
            </a:r>
            <a:endParaRPr lang="zh-CN" altLang="en-US" sz="2400" b="1">
              <a:solidFill>
                <a:srgbClr val="FF0000"/>
              </a:solidFill>
              <a:latin typeface="华文楷体" panose="02010600040101010101" pitchFamily="2" charset="-122"/>
              <a:ea typeface="华文楷体" panose="02010600040101010101" pitchFamily="2" charset="-122"/>
              <a:cs typeface="楷体" panose="02010609060101010101" charset="-122"/>
            </a:endParaRPr>
          </a:p>
          <a:p>
            <a:pPr marL="457200" indent="-457200">
              <a:lnSpc>
                <a:spcPct val="125000"/>
              </a:lnSpc>
              <a:spcBef>
                <a:spcPts val="0"/>
              </a:spcBef>
              <a:spcAft>
                <a:spcPts val="0"/>
              </a:spcAft>
              <a:buFont typeface="+mj-ea"/>
              <a:buAutoNum type="circleNumDbPlain"/>
            </a:pPr>
            <a:r>
              <a:rPr lang="zh-CN" altLang="en-US" sz="2400" b="1" dirty="0" smtClean="0">
                <a:solidFill>
                  <a:srgbClr val="FF0000"/>
                </a:solidFill>
                <a:latin typeface="华文楷体" panose="02010600040101010101" pitchFamily="2" charset="-122"/>
                <a:ea typeface="华文楷体" panose="02010600040101010101" pitchFamily="2" charset="-122"/>
                <a:sym typeface="+mn-ea"/>
              </a:rPr>
              <a:t>清末新政客观上促进了民族资本主义的发展，传播了近代民主思想，促进了近代中国的近代化进程。</a:t>
            </a:r>
            <a:endParaRPr lang="zh-CN" altLang="en-US" sz="2400" b="1" dirty="0" smtClean="0">
              <a:solidFill>
                <a:srgbClr val="FF0000"/>
              </a:solidFill>
              <a:latin typeface="华文楷体" panose="02010600040101010101" pitchFamily="2" charset="-122"/>
              <a:ea typeface="华文楷体" panose="02010600040101010101" pitchFamily="2" charset="-122"/>
              <a:sym typeface="+mn-ea"/>
            </a:endParaRPr>
          </a:p>
          <a:p>
            <a:pPr indent="0">
              <a:lnSpc>
                <a:spcPct val="125000"/>
              </a:lnSpc>
              <a:spcBef>
                <a:spcPts val="0"/>
              </a:spcBef>
              <a:spcAft>
                <a:spcPts val="0"/>
              </a:spcAft>
            </a:pPr>
            <a:endParaRPr lang="zh-CN" altLang="en-US" sz="2400" b="1">
              <a:solidFill>
                <a:srgbClr val="FF0000"/>
              </a:solidFill>
              <a:latin typeface="华文楷体" panose="02010600040101010101" pitchFamily="2" charset="-122"/>
              <a:ea typeface="华文楷体" panose="02010600040101010101" pitchFamily="2" charset="-122"/>
              <a:cs typeface="楷体" panose="02010609060101010101" charset="-122"/>
            </a:endParaRPr>
          </a:p>
          <a:p>
            <a:pPr indent="0">
              <a:lnSpc>
                <a:spcPct val="125000"/>
              </a:lnSpc>
              <a:spcBef>
                <a:spcPts val="0"/>
              </a:spcBef>
              <a:spcAft>
                <a:spcPts val="0"/>
              </a:spcAft>
            </a:pP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6" name="文本框 5"/>
          <p:cNvSpPr txBox="1"/>
          <p:nvPr/>
        </p:nvSpPr>
        <p:spPr>
          <a:xfrm>
            <a:off x="243205" y="2123440"/>
            <a:ext cx="4942840" cy="4227830"/>
          </a:xfrm>
          <a:prstGeom prst="rect">
            <a:avLst/>
          </a:prstGeom>
          <a:noFill/>
        </p:spPr>
        <p:txBody>
          <a:bodyPr wrap="square" rtlCol="0">
            <a:spAutoFit/>
            <a:scene3d>
              <a:camera prst="orthographicFront"/>
              <a:lightRig rig="threePt" dir="t"/>
            </a:scene3d>
          </a:bodyPr>
          <a:lstStyle/>
          <a:p>
            <a:pPr algn="just" fontAlgn="auto">
              <a:lnSpc>
                <a:spcPct val="120000"/>
              </a:lnSpc>
            </a:pPr>
            <a:r>
              <a:rPr lang="en-US" altLang="zh-CN" sz="2400" b="1" dirty="0" smtClean="0">
                <a:solidFill>
                  <a:schemeClr val="tx1"/>
                </a:solidFill>
                <a:effectLst>
                  <a:outerShdw blurRad="38100" dist="19050" dir="2700000" algn="tl" rotWithShape="0">
                    <a:schemeClr val="dk1">
                      <a:alpha val="40000"/>
                    </a:schemeClr>
                  </a:outerShdw>
                </a:effectLst>
                <a:latin typeface="+mn-ea"/>
                <a:cs typeface="+mn-ea"/>
                <a:sym typeface="+mn-ea"/>
              </a:rPr>
              <a:t>    </a:t>
            </a:r>
            <a:r>
              <a:rPr sz="2000" b="1" dirty="0" smtClean="0">
                <a:solidFill>
                  <a:schemeClr val="tx1"/>
                </a:solidFill>
                <a:effectLst>
                  <a:outerShdw blurRad="38100" dist="19050" dir="2700000" algn="tl" rotWithShape="0">
                    <a:schemeClr val="dk1">
                      <a:alpha val="40000"/>
                    </a:schemeClr>
                  </a:outerShdw>
                </a:effectLst>
                <a:latin typeface="+mn-ea"/>
                <a:cs typeface="+mn-ea"/>
                <a:sym typeface="+mn-ea"/>
              </a:rPr>
              <a:t>旧制度的自我调整最终没有达到统治者的预期。历史实践表明，清政府所作的一切努力差不多都与它的初衷相反，新学堂的学生成为思想上反对他们的主力军；振兴商务促使民族资产阶级壮大成长；新政也使得清政府内部分化出越来越多的异己力量。因而，当新政正在艰难进行之时，等待已久的中国人民再没有耐心和信心继续支持清王朝，他们以自己的方式行动起来。</a:t>
            </a:r>
            <a:endParaRPr sz="2400" b="1" dirty="0" smtClean="0">
              <a:solidFill>
                <a:schemeClr val="tx1"/>
              </a:solidFill>
              <a:effectLst>
                <a:outerShdw blurRad="38100" dist="19050" dir="2700000" algn="tl" rotWithShape="0">
                  <a:schemeClr val="dk1">
                    <a:alpha val="40000"/>
                  </a:schemeClr>
                </a:outerShdw>
              </a:effectLst>
              <a:latin typeface="+mn-ea"/>
              <a:cs typeface="+mn-ea"/>
              <a:sym typeface="+mn-ea"/>
            </a:endParaRPr>
          </a:p>
          <a:p>
            <a:pPr algn="just" fontAlgn="auto">
              <a:lnSpc>
                <a:spcPct val="120000"/>
              </a:lnSpc>
            </a:pPr>
            <a:r>
              <a:rPr lang="en-US" altLang="zh-CN" sz="2000" b="1" dirty="0" smtClean="0">
                <a:solidFill>
                  <a:schemeClr val="tx1"/>
                </a:solidFill>
                <a:effectLst>
                  <a:outerShdw blurRad="38100" dist="19050" dir="2700000" algn="tl" rotWithShape="0">
                    <a:schemeClr val="dk1">
                      <a:alpha val="40000"/>
                    </a:schemeClr>
                  </a:outerShdw>
                </a:effectLst>
                <a:latin typeface="+mn-ea"/>
                <a:cs typeface="+mn-ea"/>
                <a:sym typeface="+mn-ea"/>
              </a:rPr>
              <a:t>    ——</a:t>
            </a:r>
            <a:r>
              <a:rPr lang="zh-CN" altLang="en-US" sz="2000" b="1" dirty="0" smtClean="0">
                <a:solidFill>
                  <a:schemeClr val="tx1"/>
                </a:solidFill>
                <a:effectLst>
                  <a:outerShdw blurRad="38100" dist="19050" dir="2700000" algn="tl" rotWithShape="0">
                    <a:schemeClr val="dk1">
                      <a:alpha val="40000"/>
                    </a:schemeClr>
                  </a:outerShdw>
                </a:effectLst>
                <a:latin typeface="+mn-ea"/>
                <a:cs typeface="+mn-ea"/>
                <a:sym typeface="+mn-ea"/>
              </a:rPr>
              <a:t>杨宁一《历史学习新视野新知识》</a:t>
            </a:r>
            <a:endParaRPr lang="zh-CN" altLang="en-US" sz="2000" b="1" dirty="0" smtClean="0">
              <a:solidFill>
                <a:schemeClr val="tx1"/>
              </a:solidFill>
              <a:effectLst>
                <a:outerShdw blurRad="38100" dist="19050" dir="2700000" algn="tl" rotWithShape="0">
                  <a:schemeClr val="dk1">
                    <a:alpha val="40000"/>
                  </a:schemeClr>
                </a:outerShdw>
              </a:effectLst>
              <a:latin typeface="+mn-ea"/>
              <a:cs typeface="+mn-ea"/>
              <a:sym typeface="+mn-ea"/>
            </a:endParaRPr>
          </a:p>
        </p:txBody>
      </p:sp>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175" y="594995"/>
            <a:ext cx="12186285" cy="4707890"/>
          </a:xfrm>
          <a:prstGeom prst="rect">
            <a:avLst/>
          </a:prstGeom>
          <a:noFill/>
          <a:ln w="9525">
            <a:noFill/>
          </a:ln>
        </p:spPr>
        <p:txBody>
          <a:bodyPr wrap="square">
            <a:spAutoFit/>
          </a:bodyPr>
          <a:lstStyle/>
          <a:p>
            <a:pPr indent="0">
              <a:lnSpc>
                <a:spcPct val="125000"/>
              </a:lnSpc>
              <a:spcBef>
                <a:spcPts val="0"/>
              </a:spcBef>
              <a:spcAft>
                <a:spcPts val="0"/>
              </a:spcAft>
            </a:pPr>
            <a:r>
              <a:rPr lang="zh-CN" altLang="en-US" sz="24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【学术视角】</a:t>
            </a:r>
            <a:endParaRPr lang="zh-CN" altLang="en-US" sz="24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r>
              <a:rPr lang="zh-CN" altLang="en-US" sz="24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en-US" altLang="zh-CN" sz="2400" b="1">
                <a:solidFill>
                  <a:schemeClr val="tx1">
                    <a:lumMod val="50000"/>
                  </a:schemeClr>
                </a:solidFill>
                <a:latin typeface="楷体" panose="02010609060101010101" charset="-122"/>
                <a:ea typeface="楷体" panose="02010609060101010101" charset="-122"/>
                <a:cs typeface="楷体" panose="02010609060101010101" charset="-122"/>
              </a:rPr>
              <a:t>1.</a:t>
            </a:r>
            <a:r>
              <a:rPr lang="zh-CN" altLang="en-US" sz="2400" b="1">
                <a:solidFill>
                  <a:schemeClr val="tx1">
                    <a:lumMod val="50000"/>
                  </a:schemeClr>
                </a:solidFill>
                <a:latin typeface="楷体" panose="02010609060101010101" charset="-122"/>
                <a:ea typeface="楷体" panose="02010609060101010101" charset="-122"/>
                <a:cs typeface="楷体" panose="02010609060101010101" charset="-122"/>
              </a:rPr>
              <a:t>晚清的社会转型：</a:t>
            </a:r>
            <a:endParaRPr lang="zh-CN" altLang="en-US" sz="2400" b="1">
              <a:solidFill>
                <a:schemeClr val="tx1">
                  <a:lumMod val="50000"/>
                </a:schemeClr>
              </a:solidFill>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zh-CN" altLang="en-US" sz="2400" b="1">
                <a:solidFill>
                  <a:schemeClr val="tx1">
                    <a:lumMod val="50000"/>
                  </a:schemeClr>
                </a:solidFill>
                <a:latin typeface="楷体" panose="02010609060101010101" charset="-122"/>
                <a:ea typeface="楷体" panose="02010609060101010101" charset="-122"/>
                <a:cs typeface="楷体" panose="02010609060101010101" charset="-122"/>
              </a:rPr>
              <a:t>    综观学者对社会转型的定义、理解，主要包括以下共同意旨：首先，社会转型不是社会局部的改变，而是社会整体系统从一种结构状态向另一种结构状态的过渡，它表现为社会系统全面的结构性的调整与转化。其次，社会现代化与社会转型是重合的，几乎是同义的。最后，社会转型的“转”是一种状态、一个历史阶段、一种趋势，它是一个动态的，但不是无止境的过程，因而社会转型具有明确的时代特色。</a:t>
            </a:r>
            <a:r>
              <a:rPr lang="zh-CN" altLang="en-US" sz="2400" b="1">
                <a:solidFill>
                  <a:schemeClr val="tx1">
                    <a:lumMod val="50000"/>
                  </a:schemeClr>
                </a:solidFill>
                <a:latin typeface="Calibri" panose="020F0502020204030204" charset="0"/>
                <a:ea typeface="楷体" panose="02010609060101010101" charset="-122"/>
                <a:cs typeface="楷体" panose="02010609060101010101" charset="-122"/>
              </a:rPr>
              <a:t>①</a:t>
            </a:r>
            <a:endParaRPr lang="zh-CN" altLang="en-US" sz="2400" b="1">
              <a:solidFill>
                <a:schemeClr val="tx1">
                  <a:lumMod val="50000"/>
                </a:schemeClr>
              </a:solidFill>
              <a:latin typeface="Calibri" panose="020F0502020204030204" charset="0"/>
              <a:ea typeface="楷体" panose="02010609060101010101" charset="-122"/>
              <a:cs typeface="楷体" panose="02010609060101010101" charset="-122"/>
            </a:endParaRPr>
          </a:p>
          <a:p>
            <a:pPr indent="0">
              <a:lnSpc>
                <a:spcPct val="125000"/>
              </a:lnSpc>
              <a:spcBef>
                <a:spcPts val="0"/>
              </a:spcBef>
              <a:spcAft>
                <a:spcPts val="0"/>
              </a:spcAft>
            </a:pPr>
            <a:r>
              <a:rPr lang="zh-CN" altLang="en-US" sz="2400" b="1">
                <a:solidFill>
                  <a:schemeClr val="tx1">
                    <a:lumMod val="50000"/>
                  </a:schemeClr>
                </a:solidFill>
                <a:latin typeface="Calibri" panose="020F0502020204030204" charset="0"/>
                <a:ea typeface="楷体" panose="02010609060101010101" charset="-122"/>
                <a:cs typeface="楷体" panose="02010609060101010101" charset="-122"/>
              </a:rPr>
              <a:t>         晚清社会转型是中国社会历次变革中最剧烈的一次，其中不仅包含了外来入侵带来的民族危机的加深，更有为挽救民族危亡而不断兴起的救亡图存运动。这些都带来了中国社会方方面面的变革。</a:t>
            </a:r>
            <a:endParaRPr lang="zh-CN" altLang="en-US" sz="2400" b="1">
              <a:solidFill>
                <a:schemeClr val="tx1">
                  <a:lumMod val="50000"/>
                </a:schemeClr>
              </a:solidFill>
              <a:latin typeface="Calibri" panose="020F0502020204030204" charset="0"/>
              <a:ea typeface="楷体" panose="02010609060101010101" charset="-122"/>
              <a:cs typeface="楷体" panose="02010609060101010101" charset="-122"/>
            </a:endParaRPr>
          </a:p>
        </p:txBody>
      </p:sp>
      <p:sp>
        <p:nvSpPr>
          <p:cNvPr id="3" name="页脚占位符 2"/>
          <p:cNvSpPr>
            <a:spLocks noGrp="1"/>
          </p:cNvSpPr>
          <p:nvPr>
            <p:ph type="ftr" sz="quarter" idx="11"/>
          </p:nvPr>
        </p:nvSpPr>
        <p:spPr>
          <a:xfrm>
            <a:off x="3961765" y="6385560"/>
            <a:ext cx="8219440" cy="476250"/>
          </a:xfrm>
        </p:spPr>
        <p:txBody>
          <a:bodyPr>
            <a:scene3d>
              <a:camera prst="orthographicFront"/>
              <a:lightRig rig="threePt" dir="t"/>
            </a:scene3d>
          </a:bodyPr>
          <a:lstStyle/>
          <a:p>
            <a:pPr lvl="0" eaLnBrk="1" fontAlgn="base" hangingPunct="1"/>
            <a:r>
              <a:rPr lang="zh-CN" altLang="en-US" b="1" strike="noStrike" noProof="1">
                <a:solidFill>
                  <a:schemeClr val="tx1"/>
                </a:solidFill>
                <a:effectLst>
                  <a:outerShdw blurRad="38100" dist="19050" dir="2700000" algn="tl" rotWithShape="0">
                    <a:schemeClr val="dk1">
                      <a:alpha val="40000"/>
                    </a:schemeClr>
                  </a:outerShdw>
                </a:effectLst>
                <a:latin typeface="Calibri" panose="020F0502020204030204" charset="0"/>
              </a:rPr>
              <a:t>①</a:t>
            </a:r>
            <a:r>
              <a:rPr lang="zh-CN" altLang="en-US" b="1" strike="noStrike" noProof="1">
                <a:solidFill>
                  <a:schemeClr val="tx1"/>
                </a:solidFill>
                <a:effectLst>
                  <a:outerShdw blurRad="38100" dist="19050" dir="2700000" algn="tl" rotWithShape="0">
                    <a:schemeClr val="dk1">
                      <a:alpha val="40000"/>
                    </a:schemeClr>
                  </a:outerShdw>
                </a:effectLst>
              </a:rPr>
              <a:t>戴世峰：史学研究成果在高中历史教学中的运用——基于社会转型视角</a:t>
            </a:r>
            <a:endParaRPr lang="zh-CN" altLang="en-US" b="1" strike="noStrike" noProof="1">
              <a:solidFill>
                <a:schemeClr val="tx1"/>
              </a:solidFill>
              <a:effectLst>
                <a:outerShdw blurRad="38100" dist="19050" dir="2700000" algn="tl" rotWithShape="0">
                  <a:schemeClr val="dk1">
                    <a:alpha val="40000"/>
                  </a:schemeClr>
                </a:outerShdw>
              </a:effectLst>
            </a:endParaRPr>
          </a:p>
        </p:txBody>
      </p:sp>
      <p:cxnSp>
        <p:nvCxnSpPr>
          <p:cNvPr id="4" name="直接连接符 3"/>
          <p:cNvCxnSpPr/>
          <p:nvPr/>
        </p:nvCxnSpPr>
        <p:spPr>
          <a:xfrm flipV="1">
            <a:off x="3175" y="6288405"/>
            <a:ext cx="12200890" cy="32385"/>
          </a:xfrm>
          <a:prstGeom prst="line">
            <a:avLst/>
          </a:prstGeom>
          <a:ln w="57150"/>
        </p:spPr>
        <p:style>
          <a:lnRef idx="1">
            <a:schemeClr val="dk1"/>
          </a:lnRef>
          <a:fillRef idx="0">
            <a:schemeClr val="dk1"/>
          </a:fillRef>
          <a:effectRef idx="0">
            <a:schemeClr val="dk1"/>
          </a:effectRef>
          <a:fontRef idx="minor">
            <a:schemeClr val="tx1"/>
          </a:fontRef>
        </p:style>
      </p:cxnSp>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5080" y="447675"/>
            <a:ext cx="12186285" cy="3322955"/>
          </a:xfrm>
          <a:prstGeom prst="rect">
            <a:avLst/>
          </a:prstGeom>
          <a:noFill/>
          <a:ln w="9525">
            <a:noFill/>
          </a:ln>
        </p:spPr>
        <p:txBody>
          <a:bodyPr wrap="square">
            <a:spAutoFit/>
          </a:bodyPr>
          <a:lstStyle/>
          <a:p>
            <a:pPr indent="0">
              <a:lnSpc>
                <a:spcPct val="125000"/>
              </a:lnSpc>
              <a:spcBef>
                <a:spcPts val="0"/>
              </a:spcBef>
              <a:spcAft>
                <a:spcPts val="0"/>
              </a:spcAft>
            </a:pPr>
            <a:r>
              <a:rPr lang="zh-CN" altLang="en-US" sz="24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rPr>
              <a:t>【学术视角】</a:t>
            </a:r>
            <a:endParaRPr lang="zh-CN" altLang="en-US" sz="24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r>
              <a:rPr lang="zh-CN" altLang="en-US" sz="24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en-US" altLang="zh-CN" sz="2400" b="1" dirty="0">
                <a:solidFill>
                  <a:schemeClr val="tx1">
                    <a:lumMod val="50000"/>
                  </a:schemeClr>
                </a:solidFill>
                <a:latin typeface="楷体" panose="02010609060101010101" charset="-122"/>
                <a:ea typeface="楷体" panose="02010609060101010101" charset="-122"/>
                <a:cs typeface="楷体" panose="02010609060101010101" charset="-122"/>
              </a:rPr>
              <a:t>1.</a:t>
            </a:r>
            <a:r>
              <a:rPr lang="zh-CN" altLang="en-US" sz="2400" b="1" dirty="0">
                <a:solidFill>
                  <a:schemeClr val="tx1">
                    <a:lumMod val="50000"/>
                  </a:schemeClr>
                </a:solidFill>
                <a:latin typeface="楷体" panose="02010609060101010101" charset="-122"/>
                <a:ea typeface="楷体" panose="02010609060101010101" charset="-122"/>
                <a:cs typeface="楷体" panose="02010609060101010101" charset="-122"/>
              </a:rPr>
              <a:t>晚清的社会转型：</a:t>
            </a:r>
            <a:endParaRPr lang="zh-CN" altLang="en-US" sz="2400" b="1" dirty="0">
              <a:solidFill>
                <a:schemeClr val="tx1">
                  <a:lumMod val="50000"/>
                </a:schemeClr>
              </a:solidFill>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zh-CN" altLang="en-US" sz="2400" b="1" dirty="0">
                <a:solidFill>
                  <a:schemeClr val="tx1">
                    <a:lumMod val="50000"/>
                  </a:schemeClr>
                </a:solidFill>
                <a:latin typeface="楷体" panose="02010609060101010101" charset="-122"/>
                <a:ea typeface="楷体" panose="02010609060101010101" charset="-122"/>
                <a:cs typeface="楷体" panose="02010609060101010101" charset="-122"/>
              </a:rPr>
              <a:t>   </a:t>
            </a:r>
            <a:endParaRPr lang="zh-CN" altLang="en-US" sz="2400" b="1" dirty="0">
              <a:solidFill>
                <a:schemeClr val="tx1">
                  <a:lumMod val="50000"/>
                </a:schemeClr>
              </a:solidFill>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endParaRPr lang="zh-CN" altLang="en-US" sz="2400" b="1" dirty="0">
              <a:solidFill>
                <a:schemeClr val="tx1">
                  <a:lumMod val="50000"/>
                </a:schemeClr>
              </a:solidFill>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endParaRPr lang="zh-CN" altLang="en-US" sz="2400" b="1" dirty="0">
              <a:solidFill>
                <a:schemeClr val="tx1">
                  <a:lumMod val="50000"/>
                </a:schemeClr>
              </a:solidFill>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endParaRPr lang="zh-CN" altLang="en-US" sz="2400" b="1" dirty="0">
              <a:solidFill>
                <a:schemeClr val="tx1">
                  <a:lumMod val="50000"/>
                </a:schemeClr>
              </a:solidFill>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zh-CN" altLang="en-US" sz="2400" b="1" dirty="0">
                <a:solidFill>
                  <a:schemeClr val="tx1">
                    <a:lumMod val="50000"/>
                  </a:schemeClr>
                </a:solidFill>
                <a:latin typeface="楷体" panose="02010609060101010101" charset="-122"/>
                <a:ea typeface="楷体" panose="02010609060101010101" charset="-122"/>
                <a:cs typeface="楷体" panose="02010609060101010101" charset="-122"/>
              </a:rPr>
              <a:t>   </a:t>
            </a:r>
            <a:endParaRPr lang="zh-CN" altLang="en-US" sz="2400" b="1" dirty="0">
              <a:solidFill>
                <a:schemeClr val="tx1">
                  <a:lumMod val="50000"/>
                </a:schemeClr>
              </a:solidFill>
              <a:latin typeface="Calibri" panose="020F0502020204030204" charset="0"/>
              <a:ea typeface="楷体" panose="02010609060101010101" charset="-122"/>
              <a:cs typeface="楷体" panose="02010609060101010101" charset="-122"/>
            </a:endParaRPr>
          </a:p>
        </p:txBody>
      </p:sp>
      <p:graphicFrame>
        <p:nvGraphicFramePr>
          <p:cNvPr id="3" name="图示 2"/>
          <p:cNvGraphicFramePr/>
          <p:nvPr/>
        </p:nvGraphicFramePr>
        <p:xfrm>
          <a:off x="818899" y="1905809"/>
          <a:ext cx="10013970" cy="365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510155" y="59499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核心问题</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405130" y="1035685"/>
            <a:ext cx="4274185" cy="591185"/>
          </a:xfrm>
          <a:prstGeom prst="rect">
            <a:avLst/>
          </a:prstGeom>
          <a:noFill/>
          <a:ln w="9525">
            <a:noFill/>
          </a:ln>
        </p:spPr>
        <p:txBody>
          <a:bodyPr wrap="square">
            <a:spAutoFit/>
          </a:bodyPr>
          <a:lstStyle/>
          <a:p>
            <a:pPr indent="0">
              <a:lnSpc>
                <a:spcPct val="125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2.</a:t>
            </a:r>
            <a:r>
              <a:rPr lang="zh-CN" altLang="en-US" sz="2600" b="1">
                <a:latin typeface="楷体" panose="02010609060101010101" charset="-122"/>
                <a:ea typeface="楷体" panose="02010609060101010101" charset="-122"/>
                <a:cs typeface="楷体" panose="02010609060101010101" charset="-122"/>
              </a:rPr>
              <a:t>多角度认识太平天国运动</a:t>
            </a:r>
            <a:endParaRPr lang="zh-CN" altLang="en-US" sz="2600" b="1">
              <a:latin typeface="楷体" panose="02010609060101010101" charset="-122"/>
              <a:ea typeface="楷体" panose="02010609060101010101" charset="-122"/>
              <a:cs typeface="楷体" panose="02010609060101010101" charset="-122"/>
            </a:endParaRPr>
          </a:p>
        </p:txBody>
      </p:sp>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162560" y="1532255"/>
            <a:ext cx="5586730" cy="591185"/>
          </a:xfrm>
          <a:prstGeom prst="rect">
            <a:avLst/>
          </a:prstGeom>
          <a:noFill/>
          <a:ln w="9525">
            <a:noFill/>
          </a:ln>
        </p:spPr>
        <p:txBody>
          <a:bodyPr wrap="square">
            <a:spAutoFit/>
          </a:bodyPr>
          <a:lstStyle/>
          <a:p>
            <a:pPr indent="0">
              <a:lnSpc>
                <a:spcPct val="125000"/>
              </a:lnSpc>
              <a:spcBef>
                <a:spcPts val="0"/>
              </a:spcBef>
              <a:spcAft>
                <a:spcPts val="0"/>
              </a:spcAft>
            </a:pPr>
            <a:r>
              <a:rPr lang="zh-CN" altLang="en-US" sz="26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rPr>
              <a:t>史</a:t>
            </a:r>
            <a:r>
              <a:rPr lang="zh-CN" altLang="en-US" sz="2600" b="1" dirty="0" smtClean="0">
                <a:solidFill>
                  <a:schemeClr val="tx1">
                    <a:lumMod val="50000"/>
                  </a:schemeClr>
                </a:solidFill>
                <a:latin typeface="宋体" panose="02010600030101010101" pitchFamily="2" charset="-122"/>
                <a:ea typeface="宋体" panose="02010600030101010101" pitchFamily="2" charset="-122"/>
                <a:cs typeface="楷体" panose="02010609060101010101" charset="-122"/>
              </a:rPr>
              <a:t>料五：</a:t>
            </a:r>
            <a:r>
              <a:rPr lang="zh-CN" altLang="en-US" sz="26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rPr>
              <a:t>太平天国运动的评价</a:t>
            </a:r>
            <a:endParaRPr lang="zh-CN" altLang="en-US" sz="26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5" name="文本框 4"/>
          <p:cNvSpPr txBox="1"/>
          <p:nvPr/>
        </p:nvSpPr>
        <p:spPr>
          <a:xfrm>
            <a:off x="5841365" y="1252855"/>
            <a:ext cx="6339840" cy="5555367"/>
          </a:xfrm>
          <a:prstGeom prst="rect">
            <a:avLst/>
          </a:prstGeom>
          <a:noFill/>
          <a:ln w="9525">
            <a:noFill/>
          </a:ln>
        </p:spPr>
        <p:txBody>
          <a:bodyPr wrap="square">
            <a:spAutoFit/>
          </a:bodyPr>
          <a:lstStyle/>
          <a:p>
            <a:pPr indent="0">
              <a:lnSpc>
                <a:spcPct val="125000"/>
              </a:lnSpc>
              <a:spcBef>
                <a:spcPts val="0"/>
              </a:spcBef>
              <a:spcAft>
                <a:spcPts val="0"/>
              </a:spcAft>
            </a:pPr>
            <a:r>
              <a:rPr lang="en-US" altLang="zh-CN" sz="2600" b="1" dirty="0" smtClean="0">
                <a:solidFill>
                  <a:schemeClr val="tx1">
                    <a:lumMod val="50000"/>
                  </a:schemeClr>
                </a:solidFill>
                <a:latin typeface="宋体" panose="02010600030101010101" pitchFamily="2" charset="-122"/>
                <a:ea typeface="宋体" panose="02010600030101010101" pitchFamily="2" charset="-122"/>
                <a:cs typeface="楷体" panose="02010609060101010101" charset="-122"/>
              </a:rPr>
              <a:t>1</a:t>
            </a:r>
            <a:r>
              <a:rPr lang="en-US" altLang="zh-CN" sz="26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rPr>
              <a:t>.</a:t>
            </a:r>
            <a:r>
              <a:rPr lang="zh-CN" altLang="en-US" sz="26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rPr>
              <a:t>依据材料与所学知识</a:t>
            </a:r>
            <a:r>
              <a:rPr lang="zh-CN" altLang="en-US" sz="2600" b="1" dirty="0" smtClean="0">
                <a:solidFill>
                  <a:schemeClr val="tx1">
                    <a:lumMod val="50000"/>
                  </a:schemeClr>
                </a:solidFill>
                <a:latin typeface="宋体" panose="02010600030101010101" pitchFamily="2" charset="-122"/>
                <a:ea typeface="宋体" panose="02010600030101010101" pitchFamily="2" charset="-122"/>
                <a:cs typeface="楷体" panose="02010609060101010101" charset="-122"/>
              </a:rPr>
              <a:t>，概括马克思和钱穆分别是从什么角度评价太平天国运动的。</a:t>
            </a:r>
            <a:endParaRPr lang="en-US" altLang="zh-CN" sz="2600" b="1" dirty="0" smtClean="0">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endParaRPr lang="en-US" altLang="zh-CN" sz="2600" b="1" dirty="0" smtClean="0">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marL="514350" indent="-514350">
              <a:lnSpc>
                <a:spcPct val="125000"/>
              </a:lnSpc>
              <a:spcBef>
                <a:spcPts val="0"/>
              </a:spcBef>
              <a:spcAft>
                <a:spcPts val="0"/>
              </a:spcAft>
              <a:buFont typeface="+mj-ea"/>
              <a:buAutoNum type="circleNumDbPlain"/>
            </a:pPr>
            <a:r>
              <a:rPr lang="zh-CN" altLang="en-US" sz="2600" b="1" dirty="0">
                <a:solidFill>
                  <a:srgbClr val="FF0000"/>
                </a:solidFill>
                <a:latin typeface="华文楷体" panose="02010600040101010101" pitchFamily="2" charset="-122"/>
                <a:ea typeface="华文楷体" panose="02010600040101010101" pitchFamily="2" charset="-122"/>
                <a:cs typeface="楷体" panose="02010609060101010101" charset="-122"/>
              </a:rPr>
              <a:t>马克</a:t>
            </a:r>
            <a:r>
              <a:rPr lang="zh-CN" altLang="en-US" sz="2600" b="1" dirty="0" smtClean="0">
                <a:solidFill>
                  <a:srgbClr val="FF0000"/>
                </a:solidFill>
                <a:latin typeface="华文楷体" panose="02010600040101010101" pitchFamily="2" charset="-122"/>
                <a:ea typeface="华文楷体" panose="02010600040101010101" pitchFamily="2" charset="-122"/>
                <a:cs typeface="楷体" panose="02010609060101010101" charset="-122"/>
              </a:rPr>
              <a:t>思从唯物史观出发，认为太平天国是落后的小农经济的产物，是无法根本改变中国的。</a:t>
            </a:r>
            <a:endParaRPr lang="en-US" altLang="zh-CN" sz="2600" b="1" dirty="0" smtClean="0">
              <a:solidFill>
                <a:srgbClr val="FF0000"/>
              </a:solidFill>
              <a:latin typeface="华文楷体" panose="02010600040101010101" pitchFamily="2" charset="-122"/>
              <a:ea typeface="华文楷体" panose="02010600040101010101" pitchFamily="2" charset="-122"/>
              <a:cs typeface="楷体" panose="02010609060101010101" charset="-122"/>
            </a:endParaRPr>
          </a:p>
          <a:p>
            <a:pPr marL="514350" indent="-514350">
              <a:lnSpc>
                <a:spcPct val="125000"/>
              </a:lnSpc>
              <a:spcBef>
                <a:spcPts val="0"/>
              </a:spcBef>
              <a:spcAft>
                <a:spcPts val="0"/>
              </a:spcAft>
              <a:buFont typeface="+mj-ea"/>
              <a:buAutoNum type="circleNumDbPlain"/>
            </a:pPr>
            <a:r>
              <a:rPr lang="zh-CN" altLang="en-US" sz="2600" b="1" dirty="0">
                <a:solidFill>
                  <a:srgbClr val="FF0000"/>
                </a:solidFill>
                <a:latin typeface="华文楷体" panose="02010600040101010101" pitchFamily="2" charset="-122"/>
                <a:ea typeface="华文楷体" panose="02010600040101010101" pitchFamily="2" charset="-122"/>
                <a:cs typeface="楷体" panose="02010609060101010101" charset="-122"/>
              </a:rPr>
              <a:t>钱</a:t>
            </a:r>
            <a:r>
              <a:rPr lang="zh-CN" altLang="en-US" sz="2600" b="1" dirty="0" smtClean="0">
                <a:solidFill>
                  <a:srgbClr val="FF0000"/>
                </a:solidFill>
                <a:latin typeface="华文楷体" panose="02010600040101010101" pitchFamily="2" charset="-122"/>
                <a:ea typeface="华文楷体" panose="02010600040101010101" pitchFamily="2" charset="-122"/>
                <a:cs typeface="楷体" panose="02010609060101010101" charset="-122"/>
              </a:rPr>
              <a:t>穆从传统的农民起义角度来看，太平天国运动只有破坏，没有建设，最终只能失败。</a:t>
            </a:r>
            <a:endParaRPr lang="zh-CN" altLang="en-US" sz="2600" b="1" dirty="0">
              <a:solidFill>
                <a:srgbClr val="FF0000"/>
              </a:solidFill>
              <a:latin typeface="华文楷体" panose="02010600040101010101" pitchFamily="2" charset="-122"/>
              <a:ea typeface="华文楷体" panose="02010600040101010101" pitchFamily="2" charset="-122"/>
              <a:cs typeface="楷体" panose="02010609060101010101" charset="-122"/>
            </a:endParaRPr>
          </a:p>
          <a:p>
            <a:pPr indent="0">
              <a:lnSpc>
                <a:spcPct val="125000"/>
              </a:lnSpc>
              <a:spcBef>
                <a:spcPts val="0"/>
              </a:spcBef>
              <a:spcAft>
                <a:spcPts val="0"/>
              </a:spcAft>
            </a:pPr>
            <a:endParaRPr lang="zh-CN" altLang="en-US" sz="2400" b="1" dirty="0">
              <a:solidFill>
                <a:srgbClr val="FF0000"/>
              </a:solidFill>
              <a:latin typeface="华文楷体" panose="02010600040101010101" pitchFamily="2" charset="-122"/>
              <a:ea typeface="华文楷体" panose="02010600040101010101" pitchFamily="2" charset="-122"/>
              <a:cs typeface="楷体" panose="02010609060101010101" charset="-122"/>
            </a:endParaRPr>
          </a:p>
          <a:p>
            <a:pPr indent="0">
              <a:lnSpc>
                <a:spcPct val="125000"/>
              </a:lnSpc>
              <a:spcBef>
                <a:spcPts val="0"/>
              </a:spcBef>
              <a:spcAft>
                <a:spcPts val="0"/>
              </a:spcAft>
            </a:pPr>
            <a:endParaRPr lang="zh-CN" altLang="en-US" sz="26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6" name="文本框 5"/>
          <p:cNvSpPr txBox="1"/>
          <p:nvPr/>
        </p:nvSpPr>
        <p:spPr>
          <a:xfrm>
            <a:off x="162560" y="2218805"/>
            <a:ext cx="5370686" cy="4154984"/>
          </a:xfrm>
          <a:prstGeom prst="rect">
            <a:avLst/>
          </a:prstGeom>
          <a:noFill/>
        </p:spPr>
        <p:txBody>
          <a:bodyPr wrap="square" rtlCol="0">
            <a:spAutoFit/>
            <a:scene3d>
              <a:camera prst="orthographicFront"/>
              <a:lightRig rig="threePt" dir="t"/>
            </a:scene3d>
          </a:bodyPr>
          <a:lstStyle/>
          <a:p>
            <a:pPr algn="just" fontAlgn="auto">
              <a:lnSpc>
                <a:spcPct val="120000"/>
              </a:lnSpc>
            </a:pPr>
            <a:r>
              <a:rPr lang="zh-CN" altLang="en-US" sz="2000" b="1" dirty="0">
                <a:effectLst>
                  <a:outerShdw blurRad="38100" dist="19050" dir="2700000" algn="tl" rotWithShape="0">
                    <a:schemeClr val="dk1">
                      <a:alpha val="40000"/>
                    </a:schemeClr>
                  </a:outerShdw>
                </a:effectLst>
                <a:latin typeface="+mn-ea"/>
                <a:cs typeface="+mn-ea"/>
                <a:sym typeface="+mn-ea"/>
              </a:rPr>
              <a:t>显然，太平军就是中国人的幻想所描绘的那个</a:t>
            </a:r>
            <a:r>
              <a:rPr lang="zh-CN" altLang="en-US" sz="2000" b="1" dirty="0" smtClean="0">
                <a:effectLst>
                  <a:outerShdw blurRad="38100" dist="19050" dir="2700000" algn="tl" rotWithShape="0">
                    <a:schemeClr val="dk1">
                      <a:alpha val="40000"/>
                    </a:schemeClr>
                  </a:outerShdw>
                </a:effectLst>
                <a:latin typeface="+mn-ea"/>
                <a:cs typeface="+mn-ea"/>
                <a:sym typeface="+mn-ea"/>
              </a:rPr>
              <a:t>魔鬼</a:t>
            </a:r>
            <a:r>
              <a:rPr lang="zh-CN" altLang="en-US" sz="2000" b="1" dirty="0">
                <a:effectLst>
                  <a:outerShdw blurRad="38100" dist="19050" dir="2700000" algn="tl" rotWithShape="0">
                    <a:schemeClr val="dk1">
                      <a:alpha val="40000"/>
                    </a:schemeClr>
                  </a:outerShdw>
                </a:effectLst>
                <a:latin typeface="+mn-ea"/>
                <a:cs typeface="+mn-ea"/>
                <a:sym typeface="+mn-ea"/>
              </a:rPr>
              <a:t>的</a:t>
            </a:r>
            <a:r>
              <a:rPr lang="en-US" altLang="zh-CN" sz="2000" b="1" dirty="0">
                <a:effectLst>
                  <a:outerShdw blurRad="38100" dist="19050" dir="2700000" algn="tl" rotWithShape="0">
                    <a:schemeClr val="dk1">
                      <a:alpha val="40000"/>
                    </a:schemeClr>
                  </a:outerShdw>
                </a:effectLst>
                <a:latin typeface="+mn-ea"/>
                <a:cs typeface="+mn-ea"/>
                <a:sym typeface="+mn-ea"/>
              </a:rPr>
              <a:t>in persona</a:t>
            </a:r>
            <a:r>
              <a:rPr lang="zh-CN" altLang="en-US" sz="2000" b="1" dirty="0">
                <a:effectLst>
                  <a:outerShdw blurRad="38100" dist="19050" dir="2700000" algn="tl" rotWithShape="0">
                    <a:schemeClr val="dk1">
                      <a:alpha val="40000"/>
                    </a:schemeClr>
                  </a:outerShdw>
                </a:effectLst>
                <a:latin typeface="+mn-ea"/>
                <a:cs typeface="+mn-ea"/>
                <a:sym typeface="+mn-ea"/>
              </a:rPr>
              <a:t>（化身）。但是，只有在中国才能有</a:t>
            </a:r>
            <a:r>
              <a:rPr lang="zh-CN" altLang="en-US" sz="2000" b="1" dirty="0" smtClean="0">
                <a:effectLst>
                  <a:outerShdw blurRad="38100" dist="19050" dir="2700000" algn="tl" rotWithShape="0">
                    <a:schemeClr val="dk1">
                      <a:alpha val="40000"/>
                    </a:schemeClr>
                  </a:outerShdw>
                </a:effectLst>
                <a:latin typeface="+mn-ea"/>
                <a:cs typeface="+mn-ea"/>
                <a:sym typeface="+mn-ea"/>
              </a:rPr>
              <a:t>这类</a:t>
            </a:r>
            <a:r>
              <a:rPr lang="zh-CN" altLang="en-US" sz="2000" b="1" dirty="0">
                <a:effectLst>
                  <a:outerShdw blurRad="38100" dist="19050" dir="2700000" algn="tl" rotWithShape="0">
                    <a:schemeClr val="dk1">
                      <a:alpha val="40000"/>
                    </a:schemeClr>
                  </a:outerShdw>
                </a:effectLst>
                <a:latin typeface="+mn-ea"/>
                <a:cs typeface="+mn-ea"/>
                <a:sym typeface="+mn-ea"/>
              </a:rPr>
              <a:t>魔鬼。这类魔鬼是停滞的社会生活的产</a:t>
            </a:r>
            <a:r>
              <a:rPr lang="zh-CN" altLang="en-US" sz="2000" b="1" dirty="0" smtClean="0">
                <a:effectLst>
                  <a:outerShdw blurRad="38100" dist="19050" dir="2700000" algn="tl" rotWithShape="0">
                    <a:schemeClr val="dk1">
                      <a:alpha val="40000"/>
                    </a:schemeClr>
                  </a:outerShdw>
                </a:effectLst>
                <a:latin typeface="+mn-ea"/>
                <a:cs typeface="+mn-ea"/>
                <a:sym typeface="+mn-ea"/>
              </a:rPr>
              <a:t>物。</a:t>
            </a:r>
            <a:endParaRPr lang="en-US" altLang="zh-CN" sz="2000" b="1" dirty="0" smtClean="0">
              <a:effectLst>
                <a:outerShdw blurRad="38100" dist="19050" dir="2700000" algn="tl" rotWithShape="0">
                  <a:schemeClr val="dk1">
                    <a:alpha val="40000"/>
                  </a:schemeClr>
                </a:outerShdw>
              </a:effectLst>
              <a:latin typeface="+mn-ea"/>
              <a:cs typeface="+mn-ea"/>
              <a:sym typeface="+mn-ea"/>
            </a:endParaRPr>
          </a:p>
          <a:p>
            <a:pPr algn="just" fontAlgn="auto">
              <a:lnSpc>
                <a:spcPct val="120000"/>
              </a:lnSpc>
            </a:pPr>
            <a:r>
              <a:rPr lang="en-US" altLang="zh-CN" sz="2000" b="1" dirty="0">
                <a:solidFill>
                  <a:schemeClr val="tx1"/>
                </a:solidFill>
                <a:effectLst>
                  <a:outerShdw blurRad="38100" dist="19050" dir="2700000" algn="tl" rotWithShape="0">
                    <a:schemeClr val="dk1">
                      <a:alpha val="40000"/>
                    </a:schemeClr>
                  </a:outerShdw>
                </a:effectLst>
                <a:latin typeface="+mn-ea"/>
                <a:cs typeface="+mn-ea"/>
                <a:sym typeface="+mn-ea"/>
              </a:rPr>
              <a:t> </a:t>
            </a:r>
            <a:r>
              <a:rPr lang="en-US" altLang="zh-CN" sz="2000" b="1" dirty="0" smtClean="0">
                <a:solidFill>
                  <a:schemeClr val="tx1"/>
                </a:solidFill>
                <a:effectLst>
                  <a:outerShdw blurRad="38100" dist="19050" dir="2700000" algn="tl" rotWithShape="0">
                    <a:schemeClr val="dk1">
                      <a:alpha val="40000"/>
                    </a:schemeClr>
                  </a:outerShdw>
                </a:effectLst>
                <a:latin typeface="+mn-ea"/>
                <a:cs typeface="+mn-ea"/>
                <a:sym typeface="+mn-ea"/>
              </a:rPr>
              <a:t>             ——</a:t>
            </a:r>
            <a:r>
              <a:rPr lang="zh-CN" altLang="en-US" sz="2000" b="1" dirty="0" smtClean="0">
                <a:solidFill>
                  <a:schemeClr val="tx1"/>
                </a:solidFill>
                <a:effectLst>
                  <a:outerShdw blurRad="38100" dist="19050" dir="2700000" algn="tl" rotWithShape="0">
                    <a:schemeClr val="dk1">
                      <a:alpha val="40000"/>
                    </a:schemeClr>
                  </a:outerShdw>
                </a:effectLst>
                <a:latin typeface="+mn-ea"/>
                <a:cs typeface="+mn-ea"/>
                <a:sym typeface="+mn-ea"/>
              </a:rPr>
              <a:t>马克思</a:t>
            </a:r>
            <a:r>
              <a:rPr lang="en-US" altLang="zh-CN" sz="2000" b="1" dirty="0" smtClean="0">
                <a:solidFill>
                  <a:schemeClr val="tx1"/>
                </a:solidFill>
                <a:effectLst>
                  <a:outerShdw blurRad="38100" dist="19050" dir="2700000" algn="tl" rotWithShape="0">
                    <a:schemeClr val="dk1">
                      <a:alpha val="40000"/>
                    </a:schemeClr>
                  </a:outerShdw>
                </a:effectLst>
                <a:latin typeface="+mn-ea"/>
                <a:cs typeface="+mn-ea"/>
                <a:sym typeface="+mn-ea"/>
              </a:rPr>
              <a:t>《</a:t>
            </a:r>
            <a:r>
              <a:rPr lang="zh-CN" altLang="en-US" sz="2000" b="1" dirty="0" smtClean="0">
                <a:solidFill>
                  <a:schemeClr val="tx1"/>
                </a:solidFill>
                <a:effectLst>
                  <a:outerShdw blurRad="38100" dist="19050" dir="2700000" algn="tl" rotWithShape="0">
                    <a:schemeClr val="dk1">
                      <a:alpha val="40000"/>
                    </a:schemeClr>
                  </a:outerShdw>
                </a:effectLst>
                <a:latin typeface="+mn-ea"/>
                <a:cs typeface="+mn-ea"/>
                <a:sym typeface="+mn-ea"/>
              </a:rPr>
              <a:t>中国纪事</a:t>
            </a:r>
            <a:r>
              <a:rPr lang="en-US" altLang="zh-CN" sz="2000" b="1" dirty="0" smtClean="0">
                <a:solidFill>
                  <a:schemeClr val="tx1"/>
                </a:solidFill>
                <a:effectLst>
                  <a:outerShdw blurRad="38100" dist="19050" dir="2700000" algn="tl" rotWithShape="0">
                    <a:schemeClr val="dk1">
                      <a:alpha val="40000"/>
                    </a:schemeClr>
                  </a:outerShdw>
                </a:effectLst>
                <a:latin typeface="+mn-ea"/>
                <a:cs typeface="+mn-ea"/>
                <a:sym typeface="+mn-ea"/>
              </a:rPr>
              <a:t>》</a:t>
            </a:r>
            <a:endParaRPr lang="en-US" altLang="zh-CN" sz="2000" b="1" dirty="0" smtClean="0">
              <a:solidFill>
                <a:schemeClr val="tx1"/>
              </a:solidFill>
              <a:effectLst>
                <a:outerShdw blurRad="38100" dist="19050" dir="2700000" algn="tl" rotWithShape="0">
                  <a:schemeClr val="dk1">
                    <a:alpha val="40000"/>
                  </a:schemeClr>
                </a:outerShdw>
              </a:effectLst>
              <a:latin typeface="+mn-ea"/>
              <a:cs typeface="+mn-ea"/>
              <a:sym typeface="+mn-ea"/>
            </a:endParaRPr>
          </a:p>
          <a:p>
            <a:pPr algn="just" fontAlgn="auto">
              <a:lnSpc>
                <a:spcPct val="120000"/>
              </a:lnSpc>
            </a:pPr>
            <a:r>
              <a:rPr lang="zh-CN" altLang="en-US" sz="2000" b="1" dirty="0" smtClean="0">
                <a:solidFill>
                  <a:schemeClr val="tx1"/>
                </a:solidFill>
                <a:effectLst>
                  <a:outerShdw blurRad="38100" dist="19050" dir="2700000" algn="tl" rotWithShape="0">
                    <a:schemeClr val="dk1">
                      <a:alpha val="40000"/>
                    </a:schemeClr>
                  </a:outerShdw>
                </a:effectLst>
                <a:latin typeface="+mn-ea"/>
                <a:cs typeface="+mn-ea"/>
                <a:sym typeface="+mn-ea"/>
              </a:rPr>
              <a:t>用邪教的煽惑起事，用流动的骚扰展开，这是安静散漫的农民所以能走上长期叛乱的两条路子。可惜这两条路子，开始便已注定农民革命的命运，使他们只能破坏，不能成功，除非中途能自己改变。</a:t>
            </a:r>
            <a:endParaRPr lang="en-US" altLang="zh-CN" sz="2000" b="1" dirty="0" smtClean="0">
              <a:solidFill>
                <a:schemeClr val="tx1"/>
              </a:solidFill>
              <a:effectLst>
                <a:outerShdw blurRad="38100" dist="19050" dir="2700000" algn="tl" rotWithShape="0">
                  <a:schemeClr val="dk1">
                    <a:alpha val="40000"/>
                  </a:schemeClr>
                </a:outerShdw>
              </a:effectLst>
              <a:latin typeface="+mn-ea"/>
              <a:cs typeface="+mn-ea"/>
              <a:sym typeface="+mn-ea"/>
            </a:endParaRPr>
          </a:p>
          <a:p>
            <a:pPr algn="just" fontAlgn="auto">
              <a:lnSpc>
                <a:spcPct val="120000"/>
              </a:lnSpc>
            </a:pPr>
            <a:r>
              <a:rPr lang="en-US" altLang="zh-CN" sz="2000" b="1" dirty="0">
                <a:effectLst>
                  <a:outerShdw blurRad="38100" dist="19050" dir="2700000" algn="tl" rotWithShape="0">
                    <a:schemeClr val="dk1">
                      <a:alpha val="40000"/>
                    </a:schemeClr>
                  </a:outerShdw>
                </a:effectLst>
                <a:latin typeface="+mn-ea"/>
                <a:cs typeface="+mn-ea"/>
                <a:sym typeface="+mn-ea"/>
              </a:rPr>
              <a:t> </a:t>
            </a:r>
            <a:r>
              <a:rPr lang="en-US" altLang="zh-CN" sz="2000" b="1" dirty="0" smtClean="0">
                <a:effectLst>
                  <a:outerShdw blurRad="38100" dist="19050" dir="2700000" algn="tl" rotWithShape="0">
                    <a:schemeClr val="dk1">
                      <a:alpha val="40000"/>
                    </a:schemeClr>
                  </a:outerShdw>
                </a:effectLst>
                <a:latin typeface="+mn-ea"/>
                <a:cs typeface="+mn-ea"/>
                <a:sym typeface="+mn-ea"/>
              </a:rPr>
              <a:t>                    ——</a:t>
            </a:r>
            <a:r>
              <a:rPr lang="zh-CN" altLang="en-US" sz="2000" b="1" dirty="0" smtClean="0">
                <a:effectLst>
                  <a:outerShdw blurRad="38100" dist="19050" dir="2700000" algn="tl" rotWithShape="0">
                    <a:schemeClr val="dk1">
                      <a:alpha val="40000"/>
                    </a:schemeClr>
                  </a:outerShdw>
                </a:effectLst>
                <a:latin typeface="+mn-ea"/>
                <a:cs typeface="+mn-ea"/>
                <a:sym typeface="+mn-ea"/>
              </a:rPr>
              <a:t>钱穆</a:t>
            </a:r>
            <a:r>
              <a:rPr lang="en-US" altLang="zh-CN" sz="2000" b="1" dirty="0" smtClean="0">
                <a:effectLst>
                  <a:outerShdw blurRad="38100" dist="19050" dir="2700000" algn="tl" rotWithShape="0">
                    <a:schemeClr val="dk1">
                      <a:alpha val="40000"/>
                    </a:schemeClr>
                  </a:outerShdw>
                </a:effectLst>
                <a:latin typeface="+mn-ea"/>
                <a:cs typeface="+mn-ea"/>
                <a:sym typeface="+mn-ea"/>
              </a:rPr>
              <a:t>《</a:t>
            </a:r>
            <a:r>
              <a:rPr lang="zh-CN" altLang="en-US" sz="2000" b="1" dirty="0" smtClean="0">
                <a:effectLst>
                  <a:outerShdw blurRad="38100" dist="19050" dir="2700000" algn="tl" rotWithShape="0">
                    <a:schemeClr val="dk1">
                      <a:alpha val="40000"/>
                    </a:schemeClr>
                  </a:outerShdw>
                </a:effectLst>
                <a:latin typeface="+mn-ea"/>
                <a:cs typeface="+mn-ea"/>
                <a:sym typeface="+mn-ea"/>
              </a:rPr>
              <a:t>国史大纲</a:t>
            </a:r>
            <a:r>
              <a:rPr lang="en-US" altLang="zh-CN" sz="2000" b="1" dirty="0" smtClean="0">
                <a:effectLst>
                  <a:outerShdw blurRad="38100" dist="19050" dir="2700000" algn="tl" rotWithShape="0">
                    <a:schemeClr val="dk1">
                      <a:alpha val="40000"/>
                    </a:schemeClr>
                  </a:outerShdw>
                </a:effectLst>
                <a:latin typeface="+mn-ea"/>
                <a:cs typeface="+mn-ea"/>
                <a:sym typeface="+mn-ea"/>
              </a:rPr>
              <a:t>》</a:t>
            </a:r>
            <a:endParaRPr lang="zh-CN" altLang="en-US" sz="2000" b="1" dirty="0" smtClean="0">
              <a:solidFill>
                <a:schemeClr val="tx1"/>
              </a:solidFill>
              <a:effectLst>
                <a:outerShdw blurRad="38100" dist="19050" dir="2700000" algn="tl" rotWithShape="0">
                  <a:schemeClr val="dk1">
                    <a:alpha val="40000"/>
                  </a:schemeClr>
                </a:outerShdw>
              </a:effectLst>
              <a:latin typeface="+mn-ea"/>
              <a:cs typeface="+mn-ea"/>
              <a:sym typeface="+mn-ea"/>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6" y="302682"/>
            <a:ext cx="461454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【明晰考向】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1021715" y="1226820"/>
            <a:ext cx="3751580" cy="491490"/>
          </a:xfrm>
          <a:prstGeom prst="rect">
            <a:avLst/>
          </a:prstGeom>
          <a:noFill/>
        </p:spPr>
        <p:txBody>
          <a:bodyPr wrap="none" rtlCol="0" anchor="t">
            <a:spAutoFit/>
          </a:bodyPr>
          <a:lstStyle/>
          <a:p>
            <a:r>
              <a:rPr lang="en-US" altLang="zh-CN" sz="2600" b="1" dirty="0"/>
              <a:t>1.</a:t>
            </a:r>
            <a:r>
              <a:rPr lang="zh-CN" altLang="en-US" sz="2600" b="1" dirty="0"/>
              <a:t>晚清政治史的考查现状</a:t>
            </a:r>
            <a:endParaRPr lang="zh-CN" altLang="en-US" sz="2600" b="1" dirty="0"/>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考情分析</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graphicFrame>
        <p:nvGraphicFramePr>
          <p:cNvPr id="5" name="表格 4"/>
          <p:cNvGraphicFramePr>
            <a:graphicFrameLocks noGrp="1"/>
          </p:cNvGraphicFramePr>
          <p:nvPr/>
        </p:nvGraphicFramePr>
        <p:xfrm>
          <a:off x="133985" y="1838325"/>
          <a:ext cx="11842115" cy="4907280"/>
        </p:xfrm>
        <a:graphic>
          <a:graphicData uri="http://schemas.openxmlformats.org/drawingml/2006/table">
            <a:tbl>
              <a:tblPr firstRow="1" bandRow="1"/>
              <a:tblGrid>
                <a:gridCol w="962025"/>
                <a:gridCol w="9131300"/>
                <a:gridCol w="1748790"/>
              </a:tblGrid>
              <a:tr h="370840">
                <a:tc>
                  <a:txBody>
                    <a:bodyPr/>
                    <a:lstStyle/>
                    <a:p>
                      <a:pPr algn="ctr"/>
                      <a:r>
                        <a:rPr lang="zh-CN" altLang="en-US" sz="2200" b="1" dirty="0">
                          <a:solidFill>
                            <a:schemeClr val="tx1">
                              <a:lumMod val="50000"/>
                            </a:schemeClr>
                          </a:solidFill>
                        </a:rPr>
                        <a:t>年份</a:t>
                      </a:r>
                      <a:endParaRPr lang="zh-CN" altLang="en-US" sz="2200" b="1" dirty="0">
                        <a:solidFill>
                          <a:schemeClr val="tx1">
                            <a:lumMod val="50000"/>
                          </a:schemeClr>
                        </a:solidFill>
                      </a:endParaRPr>
                    </a:p>
                  </a:txBody>
                  <a:tcPr/>
                </a:tc>
                <a:tc>
                  <a:txBody>
                    <a:bodyPr/>
                    <a:lstStyle/>
                    <a:p>
                      <a:pPr algn="ctr"/>
                      <a:r>
                        <a:rPr lang="zh-CN" altLang="en-US" sz="2200" b="1" dirty="0">
                          <a:solidFill>
                            <a:schemeClr val="tx1">
                              <a:lumMod val="50000"/>
                            </a:schemeClr>
                          </a:solidFill>
                        </a:rPr>
                        <a:t>考察内容</a:t>
                      </a:r>
                      <a:endParaRPr lang="zh-CN" altLang="en-US" sz="2200" b="1" dirty="0">
                        <a:solidFill>
                          <a:schemeClr val="tx1">
                            <a:lumMod val="50000"/>
                          </a:schemeClr>
                        </a:solidFill>
                      </a:endParaRPr>
                    </a:p>
                  </a:txBody>
                  <a:tcPr/>
                </a:tc>
                <a:tc>
                  <a:txBody>
                    <a:bodyPr/>
                    <a:lstStyle/>
                    <a:p>
                      <a:pPr algn="ctr"/>
                      <a:r>
                        <a:rPr lang="zh-CN" altLang="en-US" sz="2200" b="1" dirty="0">
                          <a:solidFill>
                            <a:schemeClr val="tx1">
                              <a:lumMod val="50000"/>
                            </a:schemeClr>
                          </a:solidFill>
                        </a:rPr>
                        <a:t>备考建议</a:t>
                      </a:r>
                      <a:endParaRPr lang="zh-CN" altLang="en-US" sz="2200" b="1" dirty="0">
                        <a:solidFill>
                          <a:schemeClr val="tx1">
                            <a:lumMod val="50000"/>
                          </a:schemeClr>
                        </a:solidFill>
                      </a:endParaRPr>
                    </a:p>
                  </a:txBody>
                  <a:tcPr/>
                </a:tc>
              </a:tr>
              <a:tr h="0">
                <a:tc>
                  <a:txBody>
                    <a:bodyPr/>
                    <a:lstStyle/>
                    <a:p>
                      <a:pPr algn="ctr"/>
                      <a:r>
                        <a:rPr lang="en-US" altLang="zh-CN" sz="2200" b="1" dirty="0">
                          <a:solidFill>
                            <a:schemeClr val="tx1">
                              <a:lumMod val="50000"/>
                            </a:schemeClr>
                          </a:solidFill>
                        </a:rPr>
                        <a:t>2018</a:t>
                      </a:r>
                      <a:endParaRPr lang="en-US" altLang="zh-CN" sz="2200" b="1" dirty="0">
                        <a:solidFill>
                          <a:schemeClr val="tx1">
                            <a:lumMod val="50000"/>
                          </a:schemeClr>
                        </a:solidFill>
                      </a:endParaRPr>
                    </a:p>
                  </a:txBody>
                  <a:tcPr anchor="ctr"/>
                </a:tc>
                <a:tc>
                  <a:txBody>
                    <a:bodyPr/>
                    <a:lstStyle/>
                    <a:p>
                      <a:r>
                        <a:rPr lang="en-US" altLang="zh-CN" sz="2200" b="1" dirty="0">
                          <a:solidFill>
                            <a:schemeClr val="tx1">
                              <a:lumMod val="50000"/>
                            </a:schemeClr>
                          </a:solidFill>
                        </a:rPr>
                        <a:t>2018</a:t>
                      </a:r>
                      <a:r>
                        <a:rPr lang="zh-CN" altLang="en-US" sz="2200" b="1" dirty="0">
                          <a:solidFill>
                            <a:schemeClr val="tx1">
                              <a:lumMod val="50000"/>
                            </a:schemeClr>
                          </a:solidFill>
                        </a:rPr>
                        <a:t>年全国</a:t>
                      </a:r>
                      <a:r>
                        <a:rPr lang="en-US" altLang="zh-CN" sz="2200" b="1" dirty="0">
                          <a:solidFill>
                            <a:schemeClr val="tx1">
                              <a:lumMod val="50000"/>
                            </a:schemeClr>
                          </a:solidFill>
                        </a:rPr>
                        <a:t>Ⅰ</a:t>
                      </a:r>
                      <a:r>
                        <a:rPr lang="zh-CN" altLang="en-US" sz="2200" b="1" dirty="0">
                          <a:solidFill>
                            <a:schemeClr val="tx1">
                              <a:lumMod val="50000"/>
                            </a:schemeClr>
                          </a:solidFill>
                        </a:rPr>
                        <a:t>卷</a:t>
                      </a:r>
                      <a:r>
                        <a:rPr lang="en-US" altLang="zh-CN" sz="2200" b="1" dirty="0">
                          <a:solidFill>
                            <a:schemeClr val="tx1">
                              <a:lumMod val="50000"/>
                            </a:schemeClr>
                          </a:solidFill>
                        </a:rPr>
                        <a:t>28</a:t>
                      </a:r>
                      <a:r>
                        <a:rPr lang="zh-CN" altLang="en-US" sz="2200" b="1" dirty="0">
                          <a:solidFill>
                            <a:schemeClr val="tx1">
                              <a:lumMod val="50000"/>
                            </a:schemeClr>
                          </a:solidFill>
                        </a:rPr>
                        <a:t>题甲午战争前中日外交观念的变化</a:t>
                      </a:r>
                      <a:endParaRPr lang="en-US" altLang="zh-CN" sz="2200" b="1" dirty="0">
                        <a:solidFill>
                          <a:schemeClr val="tx1">
                            <a:lumMod val="50000"/>
                          </a:schemeClr>
                        </a:solidFill>
                      </a:endParaRPr>
                    </a:p>
                    <a:p>
                      <a:r>
                        <a:rPr lang="en-US" altLang="zh-CN" sz="2200" b="1" dirty="0">
                          <a:solidFill>
                            <a:schemeClr val="tx1">
                              <a:lumMod val="50000"/>
                            </a:schemeClr>
                          </a:solidFill>
                        </a:rPr>
                        <a:t>2018</a:t>
                      </a:r>
                      <a:r>
                        <a:rPr lang="zh-CN" altLang="en-US" sz="2200" b="1" dirty="0">
                          <a:solidFill>
                            <a:schemeClr val="tx1">
                              <a:lumMod val="50000"/>
                            </a:schemeClr>
                          </a:solidFill>
                        </a:rPr>
                        <a:t>年全国</a:t>
                      </a:r>
                      <a:r>
                        <a:rPr lang="en-US" altLang="zh-CN" sz="2200" b="1" dirty="0">
                          <a:solidFill>
                            <a:schemeClr val="tx1">
                              <a:lumMod val="50000"/>
                            </a:schemeClr>
                          </a:solidFill>
                        </a:rPr>
                        <a:t>Ⅰ</a:t>
                      </a:r>
                      <a:r>
                        <a:rPr lang="zh-CN" altLang="en-US" sz="2200" b="1" dirty="0">
                          <a:solidFill>
                            <a:schemeClr val="tx1">
                              <a:lumMod val="50000"/>
                            </a:schemeClr>
                          </a:solidFill>
                        </a:rPr>
                        <a:t>卷</a:t>
                      </a:r>
                      <a:r>
                        <a:rPr lang="en-US" altLang="zh-CN" sz="2200" b="1" dirty="0">
                          <a:solidFill>
                            <a:schemeClr val="tx1">
                              <a:lumMod val="50000"/>
                            </a:schemeClr>
                          </a:solidFill>
                        </a:rPr>
                        <a:t>41</a:t>
                      </a:r>
                      <a:r>
                        <a:rPr lang="zh-CN" altLang="en-US" sz="2200" b="1" dirty="0">
                          <a:solidFill>
                            <a:schemeClr val="tx1">
                              <a:lumMod val="50000"/>
                            </a:schemeClr>
                          </a:solidFill>
                        </a:rPr>
                        <a:t>题清末基层治理改革</a:t>
                      </a:r>
                      <a:endParaRPr lang="en-US" altLang="zh-CN" sz="2200" b="1" dirty="0">
                        <a:solidFill>
                          <a:schemeClr val="tx1">
                            <a:lumMod val="50000"/>
                          </a:schemeClr>
                        </a:solidFill>
                      </a:endParaRPr>
                    </a:p>
                    <a:p>
                      <a:r>
                        <a:rPr lang="en-US" altLang="zh-CN" sz="2200" b="1" dirty="0">
                          <a:solidFill>
                            <a:schemeClr val="tx1">
                              <a:lumMod val="50000"/>
                            </a:schemeClr>
                          </a:solidFill>
                        </a:rPr>
                        <a:t>2018</a:t>
                      </a:r>
                      <a:r>
                        <a:rPr lang="zh-CN" altLang="en-US" sz="2200" b="1" dirty="0">
                          <a:solidFill>
                            <a:schemeClr val="tx1">
                              <a:lumMod val="50000"/>
                            </a:schemeClr>
                          </a:solidFill>
                        </a:rPr>
                        <a:t>年全国</a:t>
                      </a:r>
                      <a:r>
                        <a:rPr lang="en-US" altLang="zh-CN" sz="2200" b="1" dirty="0">
                          <a:solidFill>
                            <a:schemeClr val="tx1">
                              <a:lumMod val="50000"/>
                            </a:schemeClr>
                          </a:solidFill>
                        </a:rPr>
                        <a:t>Ⅱ</a:t>
                      </a:r>
                      <a:r>
                        <a:rPr lang="zh-CN" altLang="en-US" sz="2200" b="1" dirty="0">
                          <a:solidFill>
                            <a:schemeClr val="tx1">
                              <a:lumMod val="50000"/>
                            </a:schemeClr>
                          </a:solidFill>
                        </a:rPr>
                        <a:t>卷</a:t>
                      </a:r>
                      <a:r>
                        <a:rPr lang="en-US" altLang="zh-CN" sz="2200" b="1" dirty="0">
                          <a:solidFill>
                            <a:schemeClr val="tx1">
                              <a:lumMod val="50000"/>
                            </a:schemeClr>
                          </a:solidFill>
                        </a:rPr>
                        <a:t>28</a:t>
                      </a:r>
                      <a:r>
                        <a:rPr lang="zh-CN" altLang="en-US" sz="2200" b="1" dirty="0">
                          <a:solidFill>
                            <a:schemeClr val="tx1">
                              <a:lumMod val="50000"/>
                            </a:schemeClr>
                          </a:solidFill>
                        </a:rPr>
                        <a:t>题</a:t>
                      </a:r>
                      <a:r>
                        <a:rPr lang="en-US" altLang="zh-CN" sz="2200" b="1" dirty="0">
                          <a:solidFill>
                            <a:schemeClr val="tx1">
                              <a:lumMod val="50000"/>
                            </a:schemeClr>
                          </a:solidFill>
                        </a:rPr>
                        <a:t>19</a:t>
                      </a:r>
                      <a:r>
                        <a:rPr lang="zh-CN" altLang="en-US" sz="2200" b="1" dirty="0">
                          <a:solidFill>
                            <a:schemeClr val="tx1">
                              <a:lumMod val="50000"/>
                            </a:schemeClr>
                          </a:solidFill>
                        </a:rPr>
                        <a:t>世纪</a:t>
                      </a:r>
                      <a:r>
                        <a:rPr lang="en-US" altLang="zh-CN" sz="2200" b="1" dirty="0">
                          <a:solidFill>
                            <a:schemeClr val="tx1">
                              <a:lumMod val="50000"/>
                            </a:schemeClr>
                          </a:solidFill>
                        </a:rPr>
                        <a:t>70</a:t>
                      </a:r>
                      <a:r>
                        <a:rPr lang="zh-CN" altLang="en-US" sz="2200" b="1" dirty="0">
                          <a:solidFill>
                            <a:schemeClr val="tx1">
                              <a:lumMod val="50000"/>
                            </a:schemeClr>
                          </a:solidFill>
                        </a:rPr>
                        <a:t>年代中国外交观念的变化</a:t>
                      </a:r>
                      <a:endParaRPr lang="en-US" altLang="zh-CN" sz="2200" b="1" dirty="0">
                        <a:solidFill>
                          <a:schemeClr val="tx1">
                            <a:lumMod val="50000"/>
                          </a:schemeClr>
                        </a:solidFill>
                      </a:endParaRPr>
                    </a:p>
                    <a:p>
                      <a:r>
                        <a:rPr lang="en-US" altLang="zh-CN" sz="2200" b="1" dirty="0">
                          <a:solidFill>
                            <a:schemeClr val="tx1">
                              <a:lumMod val="50000"/>
                            </a:schemeClr>
                          </a:solidFill>
                        </a:rPr>
                        <a:t>2018</a:t>
                      </a:r>
                      <a:r>
                        <a:rPr lang="zh-CN" altLang="en-US" sz="2200" b="1" dirty="0">
                          <a:solidFill>
                            <a:schemeClr val="tx1">
                              <a:lumMod val="50000"/>
                            </a:schemeClr>
                          </a:solidFill>
                        </a:rPr>
                        <a:t>年全国</a:t>
                      </a:r>
                      <a:r>
                        <a:rPr lang="en-US" altLang="zh-CN" sz="2200" b="1" dirty="0">
                          <a:solidFill>
                            <a:schemeClr val="tx1">
                              <a:lumMod val="50000"/>
                            </a:schemeClr>
                          </a:solidFill>
                        </a:rPr>
                        <a:t>Ⅱ</a:t>
                      </a:r>
                      <a:r>
                        <a:rPr lang="zh-CN" altLang="en-US" sz="2200" b="1" dirty="0">
                          <a:solidFill>
                            <a:schemeClr val="tx1">
                              <a:lumMod val="50000"/>
                            </a:schemeClr>
                          </a:solidFill>
                        </a:rPr>
                        <a:t>卷</a:t>
                      </a:r>
                      <a:r>
                        <a:rPr lang="en-US" altLang="zh-CN" sz="2200" b="1" dirty="0">
                          <a:solidFill>
                            <a:schemeClr val="tx1">
                              <a:lumMod val="50000"/>
                            </a:schemeClr>
                          </a:solidFill>
                        </a:rPr>
                        <a:t>45</a:t>
                      </a:r>
                      <a:r>
                        <a:rPr lang="zh-CN" altLang="en-US" sz="2200" b="1" dirty="0">
                          <a:solidFill>
                            <a:schemeClr val="tx1">
                              <a:lumMod val="50000"/>
                            </a:schemeClr>
                          </a:solidFill>
                        </a:rPr>
                        <a:t>题戊戌变法期间湖南近代警察制度的确立</a:t>
                      </a:r>
                      <a:endParaRPr lang="zh-CN" altLang="en-US" sz="2200" b="1" dirty="0">
                        <a:solidFill>
                          <a:schemeClr val="tx1">
                            <a:lumMod val="50000"/>
                          </a:schemeClr>
                        </a:solidFill>
                      </a:endParaRPr>
                    </a:p>
                  </a:txBody>
                  <a:tcPr/>
                </a:tc>
                <a:tc rowSpan="5">
                  <a:txBody>
                    <a:bodyPr/>
                    <a:lstStyle/>
                    <a:p>
                      <a:pPr algn="ctr"/>
                      <a:r>
                        <a:rPr lang="zh-CN" altLang="en-US" sz="2200" b="1" dirty="0">
                          <a:solidFill>
                            <a:schemeClr val="tx1">
                              <a:lumMod val="50000"/>
                            </a:schemeClr>
                          </a:solidFill>
                        </a:rPr>
                        <a:t>重点关注在西方冲击之下中国在政治体制和外交观念发生的变化以及对教材上面的隐性知识点掌握（如清末新政）</a:t>
                      </a:r>
                      <a:endParaRPr lang="zh-CN" altLang="en-US" sz="2200" b="1" dirty="0">
                        <a:solidFill>
                          <a:schemeClr val="tx1">
                            <a:lumMod val="50000"/>
                          </a:schemeClr>
                        </a:solidFill>
                      </a:endParaRPr>
                    </a:p>
                  </a:txBody>
                  <a:tcPr anchor="ctr"/>
                </a:tc>
              </a:tr>
              <a:tr h="370840">
                <a:tc>
                  <a:txBody>
                    <a:bodyPr/>
                    <a:lstStyle/>
                    <a:p>
                      <a:pPr algn="ctr"/>
                      <a:r>
                        <a:rPr lang="en-US" altLang="zh-CN" sz="2200" b="1" dirty="0">
                          <a:solidFill>
                            <a:schemeClr val="tx1">
                              <a:lumMod val="50000"/>
                            </a:schemeClr>
                          </a:solidFill>
                        </a:rPr>
                        <a:t>2017</a:t>
                      </a:r>
                      <a:endParaRPr lang="en-US" altLang="zh-CN" sz="2200" b="1" dirty="0">
                        <a:solidFill>
                          <a:schemeClr val="tx1">
                            <a:lumMod val="50000"/>
                          </a:schemeClr>
                        </a:solidFill>
                      </a:endParaRPr>
                    </a:p>
                  </a:txBody>
                  <a:tcPr anchor="ctr"/>
                </a:tc>
                <a:tc>
                  <a:txBody>
                    <a:bodyPr/>
                    <a:lstStyle/>
                    <a:p>
                      <a:r>
                        <a:rPr lang="en-US" altLang="zh-CN" sz="2200" b="1" dirty="0">
                          <a:solidFill>
                            <a:schemeClr val="tx1">
                              <a:lumMod val="50000"/>
                            </a:schemeClr>
                          </a:solidFill>
                        </a:rPr>
                        <a:t>2017</a:t>
                      </a:r>
                      <a:r>
                        <a:rPr lang="zh-CN" altLang="en-US" sz="2200" b="1" dirty="0">
                          <a:solidFill>
                            <a:schemeClr val="tx1">
                              <a:lumMod val="50000"/>
                            </a:schemeClr>
                          </a:solidFill>
                        </a:rPr>
                        <a:t>年全国</a:t>
                      </a:r>
                      <a:r>
                        <a:rPr lang="en-US" altLang="zh-CN" sz="2200" b="1" dirty="0">
                          <a:solidFill>
                            <a:schemeClr val="tx1">
                              <a:lumMod val="50000"/>
                            </a:schemeClr>
                          </a:solidFill>
                        </a:rPr>
                        <a:t>Ⅰ</a:t>
                      </a:r>
                      <a:r>
                        <a:rPr lang="zh-CN" altLang="en-US" sz="2200" b="1" dirty="0">
                          <a:solidFill>
                            <a:schemeClr val="tx1">
                              <a:lumMod val="50000"/>
                            </a:schemeClr>
                          </a:solidFill>
                        </a:rPr>
                        <a:t>卷</a:t>
                      </a:r>
                      <a:r>
                        <a:rPr lang="en-US" altLang="zh-CN" sz="2200" b="1" dirty="0">
                          <a:solidFill>
                            <a:schemeClr val="tx1">
                              <a:lumMod val="50000"/>
                            </a:schemeClr>
                          </a:solidFill>
                        </a:rPr>
                        <a:t>29</a:t>
                      </a:r>
                      <a:r>
                        <a:rPr lang="zh-CN" altLang="en-US" sz="2200" b="1" dirty="0">
                          <a:solidFill>
                            <a:schemeClr val="tx1">
                              <a:lumMod val="50000"/>
                            </a:schemeClr>
                          </a:solidFill>
                        </a:rPr>
                        <a:t>题晚清留日学生区域分布与近代社会发展</a:t>
                      </a:r>
                      <a:endParaRPr lang="en-US" altLang="zh-CN" sz="2200" b="1" dirty="0">
                        <a:solidFill>
                          <a:schemeClr val="tx1">
                            <a:lumMod val="50000"/>
                          </a:schemeClr>
                        </a:solidFill>
                      </a:endParaRPr>
                    </a:p>
                    <a:p>
                      <a:r>
                        <a:rPr lang="en-US" altLang="zh-CN" sz="2200" b="1" dirty="0">
                          <a:solidFill>
                            <a:schemeClr val="tx1">
                              <a:lumMod val="50000"/>
                            </a:schemeClr>
                          </a:solidFill>
                        </a:rPr>
                        <a:t>2017</a:t>
                      </a:r>
                      <a:r>
                        <a:rPr lang="zh-CN" altLang="en-US" sz="2200" b="1" dirty="0">
                          <a:solidFill>
                            <a:schemeClr val="tx1">
                              <a:lumMod val="50000"/>
                            </a:schemeClr>
                          </a:solidFill>
                        </a:rPr>
                        <a:t>年全国</a:t>
                      </a:r>
                      <a:r>
                        <a:rPr lang="en-US" altLang="zh-CN" sz="2200" b="1" dirty="0">
                          <a:solidFill>
                            <a:schemeClr val="tx1">
                              <a:lumMod val="50000"/>
                            </a:schemeClr>
                          </a:solidFill>
                        </a:rPr>
                        <a:t>Ⅱ</a:t>
                      </a:r>
                      <a:r>
                        <a:rPr lang="zh-CN" altLang="en-US" sz="2200" b="1" dirty="0">
                          <a:solidFill>
                            <a:schemeClr val="tx1">
                              <a:lumMod val="50000"/>
                            </a:schemeClr>
                          </a:solidFill>
                        </a:rPr>
                        <a:t>卷</a:t>
                      </a:r>
                      <a:r>
                        <a:rPr lang="en-US" altLang="zh-CN" sz="2200" b="1" dirty="0">
                          <a:solidFill>
                            <a:schemeClr val="tx1">
                              <a:lumMod val="50000"/>
                            </a:schemeClr>
                          </a:solidFill>
                        </a:rPr>
                        <a:t>45</a:t>
                      </a:r>
                      <a:r>
                        <a:rPr lang="zh-CN" altLang="en-US" sz="2200" b="1" dirty="0">
                          <a:solidFill>
                            <a:schemeClr val="tx1">
                              <a:lumMod val="50000"/>
                            </a:schemeClr>
                          </a:solidFill>
                        </a:rPr>
                        <a:t>题清末北京街道管理改革</a:t>
                      </a:r>
                      <a:endParaRPr lang="zh-CN" altLang="en-US" sz="2200" b="1" dirty="0">
                        <a:solidFill>
                          <a:schemeClr val="tx1">
                            <a:lumMod val="50000"/>
                          </a:schemeClr>
                        </a:solidFill>
                      </a:endParaRPr>
                    </a:p>
                  </a:txBody>
                  <a:tcPr/>
                </a:tc>
                <a:tc vMerge="1">
                  <a:tcPr/>
                </a:tc>
              </a:tr>
              <a:tr h="370840">
                <a:tc>
                  <a:txBody>
                    <a:bodyPr/>
                    <a:lstStyle/>
                    <a:p>
                      <a:pPr algn="ctr"/>
                      <a:r>
                        <a:rPr lang="en-US" altLang="zh-CN" sz="2200" b="1" dirty="0">
                          <a:solidFill>
                            <a:schemeClr val="tx1">
                              <a:lumMod val="50000"/>
                            </a:schemeClr>
                          </a:solidFill>
                        </a:rPr>
                        <a:t>2016</a:t>
                      </a:r>
                      <a:endParaRPr lang="en-US" altLang="zh-CN" sz="2200" b="1" dirty="0">
                        <a:solidFill>
                          <a:schemeClr val="tx1">
                            <a:lumMod val="50000"/>
                          </a:schemeClr>
                        </a:solidFill>
                      </a:endParaRPr>
                    </a:p>
                  </a:txBody>
                  <a:tcPr anchor="ctr"/>
                </a:tc>
                <a:tc>
                  <a:txBody>
                    <a:bodyPr/>
                    <a:lstStyle/>
                    <a:p>
                      <a:r>
                        <a:rPr lang="en-US" altLang="zh-CN" sz="2200" b="1" dirty="0">
                          <a:solidFill>
                            <a:schemeClr val="tx1">
                              <a:lumMod val="50000"/>
                            </a:schemeClr>
                          </a:solidFill>
                        </a:rPr>
                        <a:t>2016</a:t>
                      </a:r>
                      <a:r>
                        <a:rPr lang="zh-CN" altLang="en-US" sz="2200" b="1" dirty="0">
                          <a:solidFill>
                            <a:schemeClr val="tx1">
                              <a:lumMod val="50000"/>
                            </a:schemeClr>
                          </a:solidFill>
                        </a:rPr>
                        <a:t>年全国</a:t>
                      </a:r>
                      <a:r>
                        <a:rPr lang="en-US" altLang="zh-CN" sz="2200" b="1" dirty="0">
                          <a:solidFill>
                            <a:schemeClr val="tx1">
                              <a:lumMod val="50000"/>
                            </a:schemeClr>
                          </a:solidFill>
                        </a:rPr>
                        <a:t>Ⅰ</a:t>
                      </a:r>
                      <a:r>
                        <a:rPr lang="zh-CN" altLang="en-US" sz="2200" b="1" dirty="0">
                          <a:solidFill>
                            <a:schemeClr val="tx1">
                              <a:lumMod val="50000"/>
                            </a:schemeClr>
                          </a:solidFill>
                        </a:rPr>
                        <a:t>卷</a:t>
                      </a:r>
                      <a:r>
                        <a:rPr lang="en-US" altLang="zh-CN" sz="2200" b="1" dirty="0">
                          <a:solidFill>
                            <a:schemeClr val="tx1">
                              <a:lumMod val="50000"/>
                            </a:schemeClr>
                          </a:solidFill>
                        </a:rPr>
                        <a:t>29</a:t>
                      </a:r>
                      <a:r>
                        <a:rPr lang="zh-CN" altLang="en-US" sz="2200" b="1" dirty="0">
                          <a:solidFill>
                            <a:schemeClr val="tx1">
                              <a:lumMod val="50000"/>
                            </a:schemeClr>
                          </a:solidFill>
                        </a:rPr>
                        <a:t>题甲午战争与中国近代化</a:t>
                      </a:r>
                      <a:endParaRPr lang="en-US" altLang="zh-CN" sz="2200" b="1" dirty="0">
                        <a:solidFill>
                          <a:schemeClr val="tx1">
                            <a:lumMod val="50000"/>
                          </a:schemeClr>
                        </a:solidFill>
                      </a:endParaRPr>
                    </a:p>
                    <a:p>
                      <a:r>
                        <a:rPr lang="en-US" altLang="zh-CN" sz="2200" b="1" dirty="0">
                          <a:solidFill>
                            <a:schemeClr val="tx1">
                              <a:lumMod val="50000"/>
                            </a:schemeClr>
                          </a:solidFill>
                        </a:rPr>
                        <a:t>2016</a:t>
                      </a:r>
                      <a:r>
                        <a:rPr lang="zh-CN" altLang="en-US" sz="2200" b="1" dirty="0">
                          <a:solidFill>
                            <a:schemeClr val="tx1">
                              <a:lumMod val="50000"/>
                            </a:schemeClr>
                          </a:solidFill>
                        </a:rPr>
                        <a:t>年全国</a:t>
                      </a:r>
                      <a:r>
                        <a:rPr lang="en-US" altLang="zh-CN" sz="2200" b="1" dirty="0">
                          <a:solidFill>
                            <a:schemeClr val="tx1">
                              <a:lumMod val="50000"/>
                            </a:schemeClr>
                          </a:solidFill>
                        </a:rPr>
                        <a:t>Ⅱ</a:t>
                      </a:r>
                      <a:r>
                        <a:rPr lang="zh-CN" altLang="en-US" sz="2200" b="1" dirty="0">
                          <a:solidFill>
                            <a:schemeClr val="tx1">
                              <a:lumMod val="50000"/>
                            </a:schemeClr>
                          </a:solidFill>
                        </a:rPr>
                        <a:t>卷清末新政军制改革</a:t>
                      </a:r>
                      <a:endParaRPr lang="en-US" altLang="zh-CN" sz="2200" b="1" dirty="0">
                        <a:solidFill>
                          <a:schemeClr val="tx1">
                            <a:lumMod val="50000"/>
                          </a:schemeClr>
                        </a:solidFill>
                      </a:endParaRPr>
                    </a:p>
                    <a:p>
                      <a:r>
                        <a:rPr lang="en-US" altLang="zh-CN" sz="2200" b="1" dirty="0">
                          <a:solidFill>
                            <a:schemeClr val="tx1">
                              <a:lumMod val="50000"/>
                            </a:schemeClr>
                          </a:solidFill>
                        </a:rPr>
                        <a:t>2016</a:t>
                      </a:r>
                      <a:r>
                        <a:rPr lang="zh-CN" altLang="en-US" sz="2200" b="1" dirty="0">
                          <a:solidFill>
                            <a:schemeClr val="tx1">
                              <a:lumMod val="50000"/>
                            </a:schemeClr>
                          </a:solidFill>
                        </a:rPr>
                        <a:t>年全国</a:t>
                      </a:r>
                      <a:r>
                        <a:rPr lang="en-US" altLang="zh-CN" sz="2200" b="1" dirty="0">
                          <a:solidFill>
                            <a:schemeClr val="tx1">
                              <a:lumMod val="50000"/>
                            </a:schemeClr>
                          </a:solidFill>
                        </a:rPr>
                        <a:t>Ⅲ</a:t>
                      </a:r>
                      <a:r>
                        <a:rPr lang="zh-CN" altLang="en-US" sz="2200" b="1" dirty="0">
                          <a:solidFill>
                            <a:schemeClr val="tx1">
                              <a:lumMod val="50000"/>
                            </a:schemeClr>
                          </a:solidFill>
                        </a:rPr>
                        <a:t>卷</a:t>
                      </a:r>
                      <a:r>
                        <a:rPr lang="en-US" altLang="zh-CN" sz="2200" b="1" dirty="0">
                          <a:solidFill>
                            <a:schemeClr val="tx1">
                              <a:lumMod val="50000"/>
                            </a:schemeClr>
                          </a:solidFill>
                        </a:rPr>
                        <a:t>41</a:t>
                      </a:r>
                      <a:r>
                        <a:rPr lang="zh-CN" altLang="en-US" sz="2200" b="1" dirty="0">
                          <a:solidFill>
                            <a:schemeClr val="tx1">
                              <a:lumMod val="50000"/>
                            </a:schemeClr>
                          </a:solidFill>
                        </a:rPr>
                        <a:t>题通商口岸开辟</a:t>
                      </a:r>
                      <a:endParaRPr lang="zh-CN" altLang="en-US" sz="2200" b="1" dirty="0">
                        <a:solidFill>
                          <a:schemeClr val="tx1">
                            <a:lumMod val="50000"/>
                          </a:schemeClr>
                        </a:solidFill>
                      </a:endParaRPr>
                    </a:p>
                  </a:txBody>
                  <a:tcPr/>
                </a:tc>
                <a:tc vMerge="1">
                  <a:tcPr/>
                </a:tc>
              </a:tr>
              <a:tr h="370840">
                <a:tc>
                  <a:txBody>
                    <a:bodyPr/>
                    <a:lstStyle/>
                    <a:p>
                      <a:pPr algn="ctr"/>
                      <a:r>
                        <a:rPr lang="en-US" altLang="zh-CN" sz="2200" b="1" dirty="0">
                          <a:solidFill>
                            <a:schemeClr val="tx1">
                              <a:lumMod val="50000"/>
                            </a:schemeClr>
                          </a:solidFill>
                        </a:rPr>
                        <a:t>2015</a:t>
                      </a:r>
                      <a:endParaRPr lang="en-US" altLang="zh-CN" sz="2200" b="1" dirty="0">
                        <a:solidFill>
                          <a:schemeClr val="tx1">
                            <a:lumMod val="50000"/>
                          </a:schemeClr>
                        </a:solidFill>
                      </a:endParaRPr>
                    </a:p>
                  </a:txBody>
                  <a:tcPr anchor="ctr"/>
                </a:tc>
                <a:tc>
                  <a:txBody>
                    <a:bodyPr/>
                    <a:lstStyle/>
                    <a:p>
                      <a:pPr algn="ctr"/>
                      <a:r>
                        <a:rPr lang="en-US" altLang="zh-CN" sz="2200" b="1" u="none" dirty="0" smtClean="0">
                          <a:solidFill>
                            <a:schemeClr val="tx1">
                              <a:lumMod val="50000"/>
                            </a:schemeClr>
                          </a:solidFill>
                        </a:rPr>
                        <a:t>——————————————————</a:t>
                      </a:r>
                      <a:endParaRPr lang="en-US" altLang="zh-CN" sz="2200" b="1" u="none" dirty="0" smtClean="0">
                        <a:solidFill>
                          <a:schemeClr val="tx1">
                            <a:lumMod val="50000"/>
                          </a:schemeClr>
                        </a:solidFill>
                      </a:endParaRPr>
                    </a:p>
                  </a:txBody>
                  <a:tcPr/>
                </a:tc>
                <a:tc vMerge="1">
                  <a:tcPr/>
                </a:tc>
              </a:tr>
              <a:tr h="370840">
                <a:tc>
                  <a:txBody>
                    <a:bodyPr/>
                    <a:lstStyle/>
                    <a:p>
                      <a:pPr algn="ctr"/>
                      <a:r>
                        <a:rPr lang="en-US" altLang="zh-CN" sz="2200" b="1" dirty="0">
                          <a:solidFill>
                            <a:schemeClr val="tx1">
                              <a:lumMod val="50000"/>
                            </a:schemeClr>
                          </a:solidFill>
                        </a:rPr>
                        <a:t>2014</a:t>
                      </a:r>
                      <a:endParaRPr lang="en-US" altLang="zh-CN" sz="2200" b="1" dirty="0">
                        <a:solidFill>
                          <a:schemeClr val="tx1">
                            <a:lumMod val="50000"/>
                          </a:schemeClr>
                        </a:solidFill>
                      </a:endParaRPr>
                    </a:p>
                  </a:txBody>
                  <a:tcPr anchor="ctr"/>
                </a:tc>
                <a:tc>
                  <a:txBody>
                    <a:bodyPr/>
                    <a:lstStyle/>
                    <a:p>
                      <a:r>
                        <a:rPr lang="en-US" altLang="zh-CN" sz="2200" b="1" dirty="0">
                          <a:solidFill>
                            <a:schemeClr val="tx1">
                              <a:lumMod val="50000"/>
                            </a:schemeClr>
                          </a:solidFill>
                        </a:rPr>
                        <a:t>2014</a:t>
                      </a:r>
                      <a:r>
                        <a:rPr lang="zh-CN" altLang="en-US" sz="2200" b="1" dirty="0">
                          <a:solidFill>
                            <a:schemeClr val="tx1">
                              <a:lumMod val="50000"/>
                            </a:schemeClr>
                          </a:solidFill>
                        </a:rPr>
                        <a:t>年全国</a:t>
                      </a:r>
                      <a:r>
                        <a:rPr lang="en-US" altLang="zh-CN" sz="2200" b="1" dirty="0">
                          <a:solidFill>
                            <a:schemeClr val="tx1">
                              <a:lumMod val="50000"/>
                            </a:schemeClr>
                          </a:solidFill>
                        </a:rPr>
                        <a:t>Ⅰ</a:t>
                      </a:r>
                      <a:r>
                        <a:rPr lang="zh-CN" altLang="en-US" sz="2200" b="1" dirty="0">
                          <a:solidFill>
                            <a:schemeClr val="tx1">
                              <a:lumMod val="50000"/>
                            </a:schemeClr>
                          </a:solidFill>
                        </a:rPr>
                        <a:t>卷</a:t>
                      </a:r>
                      <a:r>
                        <a:rPr lang="en-US" altLang="zh-CN" sz="2200" b="1" dirty="0">
                          <a:solidFill>
                            <a:schemeClr val="tx1">
                              <a:lumMod val="50000"/>
                            </a:schemeClr>
                          </a:solidFill>
                        </a:rPr>
                        <a:t>46</a:t>
                      </a:r>
                      <a:r>
                        <a:rPr lang="zh-CN" altLang="en-US" sz="2200" b="1" dirty="0">
                          <a:solidFill>
                            <a:schemeClr val="tx1">
                              <a:lumMod val="50000"/>
                            </a:schemeClr>
                          </a:solidFill>
                        </a:rPr>
                        <a:t>题清末预备立宪</a:t>
                      </a:r>
                      <a:endParaRPr lang="en-US" altLang="zh-CN" sz="2200" b="1" dirty="0">
                        <a:solidFill>
                          <a:schemeClr val="tx1">
                            <a:lumMod val="50000"/>
                          </a:schemeClr>
                        </a:solidFill>
                      </a:endParaRPr>
                    </a:p>
                    <a:p>
                      <a:r>
                        <a:rPr lang="en-US" altLang="zh-CN" sz="2200" b="1" dirty="0">
                          <a:solidFill>
                            <a:schemeClr val="tx1">
                              <a:lumMod val="50000"/>
                            </a:schemeClr>
                          </a:solidFill>
                        </a:rPr>
                        <a:t>2014</a:t>
                      </a:r>
                      <a:r>
                        <a:rPr lang="zh-CN" altLang="en-US" sz="2200" b="1" dirty="0">
                          <a:solidFill>
                            <a:schemeClr val="tx1">
                              <a:lumMod val="50000"/>
                            </a:schemeClr>
                          </a:solidFill>
                        </a:rPr>
                        <a:t>年全国</a:t>
                      </a:r>
                      <a:r>
                        <a:rPr lang="en-US" altLang="zh-CN" sz="2200" b="1" dirty="0">
                          <a:solidFill>
                            <a:schemeClr val="tx1">
                              <a:lumMod val="50000"/>
                            </a:schemeClr>
                          </a:solidFill>
                        </a:rPr>
                        <a:t>Ⅱ</a:t>
                      </a:r>
                      <a:r>
                        <a:rPr lang="zh-CN" altLang="en-US" sz="2200" b="1" dirty="0">
                          <a:solidFill>
                            <a:schemeClr val="tx1">
                              <a:lumMod val="50000"/>
                            </a:schemeClr>
                          </a:solidFill>
                        </a:rPr>
                        <a:t>卷</a:t>
                      </a:r>
                      <a:r>
                        <a:rPr lang="en-US" altLang="zh-CN" sz="2200" b="1" dirty="0">
                          <a:solidFill>
                            <a:schemeClr val="tx1">
                              <a:lumMod val="50000"/>
                            </a:schemeClr>
                          </a:solidFill>
                        </a:rPr>
                        <a:t>48</a:t>
                      </a:r>
                      <a:r>
                        <a:rPr lang="zh-CN" altLang="en-US" sz="2200" b="1" dirty="0">
                          <a:solidFill>
                            <a:schemeClr val="tx1">
                              <a:lumMod val="50000"/>
                            </a:schemeClr>
                          </a:solidFill>
                        </a:rPr>
                        <a:t>题戊戌变法</a:t>
                      </a:r>
                      <a:endParaRPr lang="zh-CN" altLang="en-US" sz="2200" b="1" dirty="0">
                        <a:solidFill>
                          <a:schemeClr val="tx1">
                            <a:lumMod val="50000"/>
                          </a:schemeClr>
                        </a:solidFill>
                      </a:endParaRPr>
                    </a:p>
                  </a:txBody>
                  <a:tcPr/>
                </a:tc>
                <a:tc vMerge="1">
                  <a:tcPr/>
                </a:tc>
              </a:tr>
            </a:tbl>
          </a:graphicData>
        </a:graphic>
      </p:graphicFrame>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510155" y="59499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核心问题</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405130" y="1035685"/>
            <a:ext cx="4274185" cy="592470"/>
          </a:xfrm>
          <a:prstGeom prst="rect">
            <a:avLst/>
          </a:prstGeom>
          <a:noFill/>
          <a:ln w="9525">
            <a:noFill/>
          </a:ln>
        </p:spPr>
        <p:txBody>
          <a:bodyPr wrap="square">
            <a:spAutoFit/>
          </a:bodyPr>
          <a:lstStyle/>
          <a:p>
            <a:pPr indent="0">
              <a:lnSpc>
                <a:spcPct val="125000"/>
              </a:lnSpc>
              <a:spcBef>
                <a:spcPts val="0"/>
              </a:spcBef>
              <a:spcAft>
                <a:spcPts val="0"/>
              </a:spcAft>
            </a:pPr>
            <a:r>
              <a:rPr lang="en-US" altLang="zh-CN" sz="2600" b="1" dirty="0">
                <a:latin typeface="楷体" panose="02010609060101010101" charset="-122"/>
                <a:ea typeface="楷体" panose="02010609060101010101" charset="-122"/>
                <a:cs typeface="楷体" panose="02010609060101010101" charset="-122"/>
              </a:rPr>
              <a:t>2.</a:t>
            </a:r>
            <a:r>
              <a:rPr lang="zh-CN" altLang="en-US" sz="2600" b="1" dirty="0">
                <a:latin typeface="楷体" panose="02010609060101010101" charset="-122"/>
                <a:ea typeface="楷体" panose="02010609060101010101" charset="-122"/>
                <a:cs typeface="楷体" panose="02010609060101010101" charset="-122"/>
              </a:rPr>
              <a:t>多角度认</a:t>
            </a:r>
            <a:r>
              <a:rPr lang="zh-CN" altLang="en-US" sz="2600" b="1" dirty="0" smtClean="0">
                <a:latin typeface="楷体" panose="02010609060101010101" charset="-122"/>
                <a:ea typeface="楷体" panose="02010609060101010101" charset="-122"/>
                <a:cs typeface="楷体" panose="02010609060101010101" charset="-122"/>
              </a:rPr>
              <a:t>识义和团运</a:t>
            </a:r>
            <a:r>
              <a:rPr lang="zh-CN" altLang="en-US" sz="2600" b="1" dirty="0">
                <a:latin typeface="楷体" panose="02010609060101010101" charset="-122"/>
                <a:ea typeface="楷体" panose="02010609060101010101" charset="-122"/>
                <a:cs typeface="楷体" panose="02010609060101010101" charset="-122"/>
              </a:rPr>
              <a:t>动</a:t>
            </a:r>
            <a:endParaRPr lang="zh-CN" altLang="en-US" sz="2600" b="1" dirty="0">
              <a:latin typeface="楷体" panose="02010609060101010101" charset="-122"/>
              <a:ea typeface="楷体" panose="02010609060101010101" charset="-122"/>
              <a:cs typeface="楷体" panose="02010609060101010101" charset="-122"/>
            </a:endParaRPr>
          </a:p>
        </p:txBody>
      </p:sp>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162560" y="1532255"/>
            <a:ext cx="5586730" cy="592470"/>
          </a:xfrm>
          <a:prstGeom prst="rect">
            <a:avLst/>
          </a:prstGeom>
          <a:noFill/>
          <a:ln w="9525">
            <a:noFill/>
          </a:ln>
        </p:spPr>
        <p:txBody>
          <a:bodyPr wrap="square">
            <a:spAutoFit/>
          </a:bodyPr>
          <a:lstStyle/>
          <a:p>
            <a:pPr indent="0">
              <a:lnSpc>
                <a:spcPct val="125000"/>
              </a:lnSpc>
              <a:spcBef>
                <a:spcPts val="0"/>
              </a:spcBef>
              <a:spcAft>
                <a:spcPts val="0"/>
              </a:spcAft>
            </a:pPr>
            <a:r>
              <a:rPr lang="zh-CN" altLang="en-US" sz="26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rPr>
              <a:t>史</a:t>
            </a:r>
            <a:r>
              <a:rPr lang="zh-CN" altLang="en-US" sz="2600" b="1" dirty="0" smtClean="0">
                <a:solidFill>
                  <a:schemeClr val="tx1">
                    <a:lumMod val="50000"/>
                  </a:schemeClr>
                </a:solidFill>
                <a:latin typeface="宋体" panose="02010600030101010101" pitchFamily="2" charset="-122"/>
                <a:ea typeface="宋体" panose="02010600030101010101" pitchFamily="2" charset="-122"/>
                <a:cs typeface="楷体" panose="02010609060101010101" charset="-122"/>
              </a:rPr>
              <a:t>料六：义和团运</a:t>
            </a:r>
            <a:r>
              <a:rPr lang="zh-CN" altLang="en-US" sz="26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rPr>
              <a:t>动的评价</a:t>
            </a:r>
            <a:endParaRPr lang="zh-CN" altLang="en-US" sz="26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5" name="文本框 4"/>
          <p:cNvSpPr txBox="1"/>
          <p:nvPr/>
        </p:nvSpPr>
        <p:spPr>
          <a:xfrm>
            <a:off x="5749290" y="1532255"/>
            <a:ext cx="6339840" cy="5055230"/>
          </a:xfrm>
          <a:prstGeom prst="rect">
            <a:avLst/>
          </a:prstGeom>
          <a:noFill/>
          <a:ln w="9525">
            <a:noFill/>
          </a:ln>
        </p:spPr>
        <p:txBody>
          <a:bodyPr wrap="square">
            <a:spAutoFit/>
          </a:bodyPr>
          <a:lstStyle/>
          <a:p>
            <a:pPr indent="0">
              <a:lnSpc>
                <a:spcPct val="125000"/>
              </a:lnSpc>
              <a:spcBef>
                <a:spcPts val="0"/>
              </a:spcBef>
              <a:spcAft>
                <a:spcPts val="0"/>
              </a:spcAft>
            </a:pPr>
            <a:r>
              <a:rPr lang="en-US" altLang="zh-CN" sz="2600" b="1" dirty="0" smtClean="0">
                <a:solidFill>
                  <a:schemeClr val="tx1">
                    <a:lumMod val="50000"/>
                  </a:schemeClr>
                </a:solidFill>
                <a:latin typeface="宋体" panose="02010600030101010101" pitchFamily="2" charset="-122"/>
                <a:ea typeface="宋体" panose="02010600030101010101" pitchFamily="2" charset="-122"/>
                <a:cs typeface="楷体" panose="02010609060101010101" charset="-122"/>
              </a:rPr>
              <a:t>1</a:t>
            </a:r>
            <a:r>
              <a:rPr lang="en-US" altLang="zh-CN" sz="26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rPr>
              <a:t>.</a:t>
            </a:r>
            <a:r>
              <a:rPr lang="zh-CN" altLang="en-US" sz="26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rPr>
              <a:t>依据材料与所学知识</a:t>
            </a:r>
            <a:r>
              <a:rPr lang="zh-CN" altLang="en-US" sz="2600" b="1" dirty="0" smtClean="0">
                <a:solidFill>
                  <a:schemeClr val="tx1">
                    <a:lumMod val="50000"/>
                  </a:schemeClr>
                </a:solidFill>
                <a:latin typeface="宋体" panose="02010600030101010101" pitchFamily="2" charset="-122"/>
                <a:ea typeface="宋体" panose="02010600030101010101" pitchFamily="2" charset="-122"/>
                <a:cs typeface="楷体" panose="02010609060101010101" charset="-122"/>
              </a:rPr>
              <a:t>，概括钱穆和陈旭麓对义和团运动的评价。</a:t>
            </a:r>
            <a:endParaRPr lang="en-US" altLang="zh-CN" sz="2600" b="1" dirty="0" smtClean="0">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endParaRPr lang="en-US" altLang="zh-CN" sz="2600" b="1" dirty="0" smtClean="0">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marL="514350" indent="-514350">
              <a:lnSpc>
                <a:spcPct val="125000"/>
              </a:lnSpc>
              <a:spcBef>
                <a:spcPts val="0"/>
              </a:spcBef>
              <a:spcAft>
                <a:spcPts val="0"/>
              </a:spcAft>
              <a:buFont typeface="+mj-ea"/>
              <a:buAutoNum type="circleNumDbPlain"/>
            </a:pPr>
            <a:r>
              <a:rPr lang="zh-CN" altLang="en-US" sz="2600" b="1" dirty="0" smtClean="0">
                <a:solidFill>
                  <a:srgbClr val="FF0000"/>
                </a:solidFill>
                <a:latin typeface="华文楷体" panose="02010600040101010101" pitchFamily="2" charset="-122"/>
                <a:ea typeface="华文楷体" panose="02010600040101010101" pitchFamily="2" charset="-122"/>
                <a:cs typeface="楷体" panose="02010609060101010101" charset="-122"/>
              </a:rPr>
              <a:t>钱穆认为义和团运动虽然带有迷信色彩，但是却是一场爱国运动。</a:t>
            </a:r>
            <a:endParaRPr lang="en-US" altLang="zh-CN" sz="2600" b="1" dirty="0" smtClean="0">
              <a:solidFill>
                <a:srgbClr val="FF0000"/>
              </a:solidFill>
              <a:latin typeface="华文楷体" panose="02010600040101010101" pitchFamily="2" charset="-122"/>
              <a:ea typeface="华文楷体" panose="02010600040101010101" pitchFamily="2" charset="-122"/>
              <a:cs typeface="楷体" panose="02010609060101010101" charset="-122"/>
            </a:endParaRPr>
          </a:p>
          <a:p>
            <a:pPr marL="514350" indent="-514350">
              <a:lnSpc>
                <a:spcPct val="125000"/>
              </a:lnSpc>
              <a:spcBef>
                <a:spcPts val="0"/>
              </a:spcBef>
              <a:spcAft>
                <a:spcPts val="0"/>
              </a:spcAft>
              <a:buFont typeface="+mj-ea"/>
              <a:buAutoNum type="circleNumDbPlain"/>
            </a:pPr>
            <a:r>
              <a:rPr lang="zh-CN" altLang="en-US" sz="2600" b="1" dirty="0" smtClean="0">
                <a:solidFill>
                  <a:srgbClr val="FF0000"/>
                </a:solidFill>
                <a:latin typeface="华文楷体" panose="02010600040101010101" pitchFamily="2" charset="-122"/>
                <a:ea typeface="华文楷体" panose="02010600040101010101" pitchFamily="2" charset="-122"/>
                <a:cs typeface="楷体" panose="02010609060101010101" charset="-122"/>
              </a:rPr>
              <a:t>陈旭麓认为义和团运动是旧式农民起义，不能代表先进的阶级，不能够引领社会发展的方向。</a:t>
            </a:r>
            <a:endParaRPr lang="zh-CN" altLang="en-US" sz="2600" b="1" dirty="0">
              <a:solidFill>
                <a:srgbClr val="FF0000"/>
              </a:solidFill>
              <a:latin typeface="华文楷体" panose="02010600040101010101" pitchFamily="2" charset="-122"/>
              <a:ea typeface="华文楷体" panose="02010600040101010101" pitchFamily="2" charset="-122"/>
              <a:cs typeface="楷体" panose="02010609060101010101" charset="-122"/>
            </a:endParaRPr>
          </a:p>
          <a:p>
            <a:pPr indent="0">
              <a:lnSpc>
                <a:spcPct val="125000"/>
              </a:lnSpc>
              <a:spcBef>
                <a:spcPts val="0"/>
              </a:spcBef>
              <a:spcAft>
                <a:spcPts val="0"/>
              </a:spcAft>
            </a:pPr>
            <a:endParaRPr lang="zh-CN" altLang="en-US" sz="2400" b="1" dirty="0">
              <a:solidFill>
                <a:srgbClr val="FF0000"/>
              </a:solidFill>
              <a:latin typeface="华文楷体" panose="02010600040101010101" pitchFamily="2" charset="-122"/>
              <a:ea typeface="华文楷体" panose="02010600040101010101" pitchFamily="2" charset="-122"/>
              <a:cs typeface="楷体" panose="02010609060101010101" charset="-122"/>
            </a:endParaRPr>
          </a:p>
          <a:p>
            <a:pPr indent="0">
              <a:lnSpc>
                <a:spcPct val="125000"/>
              </a:lnSpc>
              <a:spcBef>
                <a:spcPts val="0"/>
              </a:spcBef>
              <a:spcAft>
                <a:spcPts val="0"/>
              </a:spcAft>
            </a:pPr>
            <a:endParaRPr lang="zh-CN" altLang="en-US" sz="2600" b="1" dirty="0">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6" name="文本框 5"/>
          <p:cNvSpPr txBox="1"/>
          <p:nvPr/>
        </p:nvSpPr>
        <p:spPr>
          <a:xfrm>
            <a:off x="162560" y="2218805"/>
            <a:ext cx="5370686" cy="3785652"/>
          </a:xfrm>
          <a:prstGeom prst="rect">
            <a:avLst/>
          </a:prstGeom>
          <a:noFill/>
        </p:spPr>
        <p:txBody>
          <a:bodyPr wrap="square" rtlCol="0">
            <a:spAutoFit/>
            <a:scene3d>
              <a:camera prst="orthographicFront"/>
              <a:lightRig rig="threePt" dir="t"/>
            </a:scene3d>
          </a:bodyPr>
          <a:lstStyle/>
          <a:p>
            <a:pPr algn="just" fontAlgn="auto">
              <a:lnSpc>
                <a:spcPct val="120000"/>
              </a:lnSpc>
            </a:pPr>
            <a:r>
              <a:rPr lang="zh-CN" altLang="en-US" sz="2000" b="1" dirty="0" smtClean="0">
                <a:solidFill>
                  <a:schemeClr val="tx1"/>
                </a:solidFill>
                <a:effectLst>
                  <a:outerShdw blurRad="38100" dist="19050" dir="2700000" algn="tl" rotWithShape="0">
                    <a:schemeClr val="dk1">
                      <a:alpha val="40000"/>
                    </a:schemeClr>
                  </a:outerShdw>
                </a:effectLst>
                <a:latin typeface="+mn-ea"/>
                <a:cs typeface="+mn-ea"/>
                <a:sym typeface="+mn-ea"/>
              </a:rPr>
              <a:t>庚子拳乱，虽挟有不少可笑的迷信，然其为中国上下不能忍受外辱压迫之情感上之爆发则一。</a:t>
            </a:r>
            <a:endParaRPr lang="en-US" altLang="zh-CN" sz="2000" b="1" dirty="0" smtClean="0">
              <a:solidFill>
                <a:schemeClr val="tx1"/>
              </a:solidFill>
              <a:effectLst>
                <a:outerShdw blurRad="38100" dist="19050" dir="2700000" algn="tl" rotWithShape="0">
                  <a:schemeClr val="dk1">
                    <a:alpha val="40000"/>
                  </a:schemeClr>
                </a:outerShdw>
              </a:effectLst>
              <a:latin typeface="+mn-ea"/>
              <a:cs typeface="+mn-ea"/>
              <a:sym typeface="+mn-ea"/>
            </a:endParaRPr>
          </a:p>
          <a:p>
            <a:pPr algn="just" fontAlgn="auto">
              <a:lnSpc>
                <a:spcPct val="120000"/>
              </a:lnSpc>
            </a:pPr>
            <a:r>
              <a:rPr lang="en-US" altLang="zh-CN" sz="2000" b="1" dirty="0" smtClean="0">
                <a:effectLst>
                  <a:outerShdw blurRad="38100" dist="19050" dir="2700000" algn="tl" rotWithShape="0">
                    <a:schemeClr val="dk1">
                      <a:alpha val="40000"/>
                    </a:schemeClr>
                  </a:outerShdw>
                </a:effectLst>
                <a:latin typeface="+mn-ea"/>
                <a:cs typeface="+mn-ea"/>
                <a:sym typeface="+mn-ea"/>
              </a:rPr>
              <a:t>                      ——</a:t>
            </a:r>
            <a:r>
              <a:rPr lang="zh-CN" altLang="en-US" sz="2000" b="1" dirty="0" smtClean="0">
                <a:effectLst>
                  <a:outerShdw blurRad="38100" dist="19050" dir="2700000" algn="tl" rotWithShape="0">
                    <a:schemeClr val="dk1">
                      <a:alpha val="40000"/>
                    </a:schemeClr>
                  </a:outerShdw>
                </a:effectLst>
                <a:latin typeface="+mn-ea"/>
                <a:cs typeface="+mn-ea"/>
                <a:sym typeface="+mn-ea"/>
              </a:rPr>
              <a:t>钱穆</a:t>
            </a:r>
            <a:r>
              <a:rPr lang="en-US" altLang="zh-CN" sz="2000" b="1" dirty="0" smtClean="0">
                <a:effectLst>
                  <a:outerShdw blurRad="38100" dist="19050" dir="2700000" algn="tl" rotWithShape="0">
                    <a:schemeClr val="dk1">
                      <a:alpha val="40000"/>
                    </a:schemeClr>
                  </a:outerShdw>
                </a:effectLst>
                <a:latin typeface="+mn-ea"/>
                <a:cs typeface="+mn-ea"/>
                <a:sym typeface="+mn-ea"/>
              </a:rPr>
              <a:t>《</a:t>
            </a:r>
            <a:r>
              <a:rPr lang="zh-CN" altLang="en-US" sz="2000" b="1" dirty="0" smtClean="0">
                <a:effectLst>
                  <a:outerShdw blurRad="38100" dist="19050" dir="2700000" algn="tl" rotWithShape="0">
                    <a:schemeClr val="dk1">
                      <a:alpha val="40000"/>
                    </a:schemeClr>
                  </a:outerShdw>
                </a:effectLst>
                <a:latin typeface="+mn-ea"/>
                <a:cs typeface="+mn-ea"/>
                <a:sym typeface="+mn-ea"/>
              </a:rPr>
              <a:t>国史大纲</a:t>
            </a:r>
            <a:r>
              <a:rPr lang="en-US" altLang="zh-CN" sz="2000" b="1" dirty="0" smtClean="0">
                <a:effectLst>
                  <a:outerShdw blurRad="38100" dist="19050" dir="2700000" algn="tl" rotWithShape="0">
                    <a:schemeClr val="dk1">
                      <a:alpha val="40000"/>
                    </a:schemeClr>
                  </a:outerShdw>
                </a:effectLst>
                <a:latin typeface="+mn-ea"/>
                <a:cs typeface="+mn-ea"/>
                <a:sym typeface="+mn-ea"/>
              </a:rPr>
              <a:t>》</a:t>
            </a:r>
            <a:endParaRPr lang="en-US" altLang="zh-CN" sz="2000" b="1" dirty="0" smtClean="0">
              <a:effectLst>
                <a:outerShdw blurRad="38100" dist="19050" dir="2700000" algn="tl" rotWithShape="0">
                  <a:schemeClr val="dk1">
                    <a:alpha val="40000"/>
                  </a:schemeClr>
                </a:outerShdw>
              </a:effectLst>
              <a:latin typeface="+mn-ea"/>
              <a:cs typeface="+mn-ea"/>
              <a:sym typeface="+mn-ea"/>
            </a:endParaRPr>
          </a:p>
          <a:p>
            <a:pPr algn="just" fontAlgn="auto">
              <a:lnSpc>
                <a:spcPct val="120000"/>
              </a:lnSpc>
            </a:pPr>
            <a:endParaRPr lang="en-US" altLang="zh-CN" sz="2000" b="1" dirty="0" smtClean="0">
              <a:solidFill>
                <a:schemeClr val="tx1"/>
              </a:solidFill>
              <a:effectLst>
                <a:outerShdw blurRad="38100" dist="19050" dir="2700000" algn="tl" rotWithShape="0">
                  <a:schemeClr val="dk1">
                    <a:alpha val="40000"/>
                  </a:schemeClr>
                </a:outerShdw>
              </a:effectLst>
              <a:latin typeface="+mn-ea"/>
              <a:cs typeface="+mn-ea"/>
              <a:sym typeface="+mn-ea"/>
            </a:endParaRPr>
          </a:p>
          <a:p>
            <a:pPr algn="just" fontAlgn="auto">
              <a:lnSpc>
                <a:spcPct val="120000"/>
              </a:lnSpc>
            </a:pPr>
            <a:r>
              <a:rPr lang="zh-CN" altLang="en-US" sz="2000" b="1" dirty="0" smtClean="0">
                <a:effectLst>
                  <a:outerShdw blurRad="38100" dist="19050" dir="2700000" algn="tl" rotWithShape="0">
                    <a:schemeClr val="dk1">
                      <a:alpha val="40000"/>
                    </a:schemeClr>
                  </a:outerShdw>
                </a:effectLst>
                <a:latin typeface="+mn-ea"/>
                <a:cs typeface="+mn-ea"/>
                <a:sym typeface="+mn-ea"/>
              </a:rPr>
              <a:t>当旧式小生产者自发地充当民族斗争主体的时候，他们不能不在代表民族的同时又代表传统。矛盾不是主体选择的结果，而是历史规定性的体现。旧的生产力只能找到中世纪的社会理想，也只能找到中世纪的精神武器和物质武器。</a:t>
            </a:r>
            <a:r>
              <a:rPr lang="en-US" altLang="zh-CN" sz="2000" b="1" dirty="0" smtClean="0">
                <a:effectLst>
                  <a:outerShdw blurRad="38100" dist="19050" dir="2700000" algn="tl" rotWithShape="0">
                    <a:schemeClr val="dk1">
                      <a:alpha val="40000"/>
                    </a:schemeClr>
                  </a:outerShdw>
                </a:effectLst>
                <a:latin typeface="+mn-ea"/>
                <a:cs typeface="+mn-ea"/>
                <a:sym typeface="+mn-ea"/>
              </a:rPr>
              <a:t>                  </a:t>
            </a:r>
            <a:endParaRPr lang="en-US" altLang="zh-CN" sz="2000" b="1" dirty="0" smtClean="0">
              <a:effectLst>
                <a:outerShdw blurRad="38100" dist="19050" dir="2700000" algn="tl" rotWithShape="0">
                  <a:schemeClr val="dk1">
                    <a:alpha val="40000"/>
                  </a:schemeClr>
                </a:outerShdw>
              </a:effectLst>
              <a:latin typeface="+mn-ea"/>
              <a:cs typeface="+mn-ea"/>
              <a:sym typeface="+mn-ea"/>
            </a:endParaRPr>
          </a:p>
          <a:p>
            <a:pPr algn="just" fontAlgn="auto">
              <a:lnSpc>
                <a:spcPct val="120000"/>
              </a:lnSpc>
            </a:pPr>
            <a:r>
              <a:rPr lang="en-US" altLang="zh-CN" sz="2000" b="1" dirty="0">
                <a:effectLst>
                  <a:outerShdw blurRad="38100" dist="19050" dir="2700000" algn="tl" rotWithShape="0">
                    <a:schemeClr val="dk1">
                      <a:alpha val="40000"/>
                    </a:schemeClr>
                  </a:outerShdw>
                </a:effectLst>
                <a:latin typeface="+mn-ea"/>
                <a:cs typeface="+mn-ea"/>
                <a:sym typeface="+mn-ea"/>
              </a:rPr>
              <a:t> </a:t>
            </a:r>
            <a:r>
              <a:rPr lang="en-US" altLang="zh-CN" sz="2000" b="1" dirty="0" smtClean="0">
                <a:effectLst>
                  <a:outerShdw blurRad="38100" dist="19050" dir="2700000" algn="tl" rotWithShape="0">
                    <a:schemeClr val="dk1">
                      <a:alpha val="40000"/>
                    </a:schemeClr>
                  </a:outerShdw>
                </a:effectLst>
                <a:latin typeface="+mn-ea"/>
                <a:cs typeface="+mn-ea"/>
                <a:sym typeface="+mn-ea"/>
              </a:rPr>
              <a:t>    ——</a:t>
            </a:r>
            <a:r>
              <a:rPr lang="zh-CN" altLang="en-US" sz="2000" b="1" dirty="0" smtClean="0">
                <a:effectLst>
                  <a:outerShdw blurRad="38100" dist="19050" dir="2700000" algn="tl" rotWithShape="0">
                    <a:schemeClr val="dk1">
                      <a:alpha val="40000"/>
                    </a:schemeClr>
                  </a:outerShdw>
                </a:effectLst>
                <a:latin typeface="+mn-ea"/>
                <a:cs typeface="+mn-ea"/>
                <a:sym typeface="+mn-ea"/>
              </a:rPr>
              <a:t>陈旭麓</a:t>
            </a:r>
            <a:r>
              <a:rPr lang="en-US" altLang="zh-CN" sz="2000" b="1" dirty="0" smtClean="0">
                <a:effectLst>
                  <a:outerShdw blurRad="38100" dist="19050" dir="2700000" algn="tl" rotWithShape="0">
                    <a:schemeClr val="dk1">
                      <a:alpha val="40000"/>
                    </a:schemeClr>
                  </a:outerShdw>
                </a:effectLst>
                <a:latin typeface="+mn-ea"/>
                <a:cs typeface="+mn-ea"/>
                <a:sym typeface="+mn-ea"/>
              </a:rPr>
              <a:t>《</a:t>
            </a:r>
            <a:r>
              <a:rPr lang="zh-CN" altLang="en-US" sz="2000" b="1" dirty="0" smtClean="0">
                <a:effectLst>
                  <a:outerShdw blurRad="38100" dist="19050" dir="2700000" algn="tl" rotWithShape="0">
                    <a:schemeClr val="dk1">
                      <a:alpha val="40000"/>
                    </a:schemeClr>
                  </a:outerShdw>
                </a:effectLst>
                <a:latin typeface="+mn-ea"/>
                <a:cs typeface="+mn-ea"/>
                <a:sym typeface="+mn-ea"/>
              </a:rPr>
              <a:t>近代中国社会的新陈代谢</a:t>
            </a:r>
            <a:r>
              <a:rPr lang="en-US" altLang="zh-CN" sz="2000" b="1" dirty="0" smtClean="0">
                <a:effectLst>
                  <a:outerShdw blurRad="38100" dist="19050" dir="2700000" algn="tl" rotWithShape="0">
                    <a:schemeClr val="dk1">
                      <a:alpha val="40000"/>
                    </a:schemeClr>
                  </a:outerShdw>
                </a:effectLst>
                <a:latin typeface="+mn-ea"/>
                <a:cs typeface="+mn-ea"/>
                <a:sym typeface="+mn-ea"/>
              </a:rPr>
              <a:t>》</a:t>
            </a:r>
            <a:endParaRPr lang="zh-CN" altLang="en-US" sz="2000" b="1" dirty="0" smtClean="0">
              <a:solidFill>
                <a:schemeClr val="tx1"/>
              </a:solidFill>
              <a:effectLst>
                <a:outerShdw blurRad="38100" dist="19050" dir="2700000" algn="tl" rotWithShape="0">
                  <a:schemeClr val="dk1">
                    <a:alpha val="40000"/>
                  </a:schemeClr>
                </a:outerShdw>
              </a:effectLst>
              <a:latin typeface="+mn-ea"/>
              <a:cs typeface="+mn-ea"/>
              <a:sym typeface="+mn-ea"/>
            </a:endParaRPr>
          </a:p>
        </p:txBody>
      </p:sp>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390775" y="525780"/>
            <a:ext cx="161290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405130" y="1023620"/>
            <a:ext cx="4902200" cy="592470"/>
          </a:xfrm>
          <a:prstGeom prst="rect">
            <a:avLst/>
          </a:prstGeom>
          <a:noFill/>
          <a:ln w="9525">
            <a:noFill/>
          </a:ln>
        </p:spPr>
        <p:txBody>
          <a:bodyPr wrap="square">
            <a:spAutoFit/>
          </a:bodyPr>
          <a:lstStyle/>
          <a:p>
            <a:pPr indent="0">
              <a:lnSpc>
                <a:spcPct val="125000"/>
              </a:lnSpc>
              <a:spcBef>
                <a:spcPts val="0"/>
              </a:spcBef>
              <a:spcAft>
                <a:spcPts val="0"/>
              </a:spcAft>
            </a:pPr>
            <a:r>
              <a:rPr lang="zh-CN" sz="2600" b="1" dirty="0">
                <a:latin typeface="楷体" panose="02010609060101010101" charset="-122"/>
                <a:ea typeface="楷体" panose="02010609060101010101" charset="-122"/>
                <a:cs typeface="楷体" panose="02010609060101010101" charset="-122"/>
              </a:rPr>
              <a:t>探究</a:t>
            </a:r>
            <a:r>
              <a:rPr lang="zh-CN" sz="2600" b="1" dirty="0" smtClean="0">
                <a:latin typeface="楷体" panose="02010609060101010101" charset="-122"/>
                <a:ea typeface="楷体" panose="02010609060101010101" charset="-122"/>
                <a:cs typeface="楷体" panose="02010609060101010101" charset="-122"/>
              </a:rPr>
              <a:t>：</a:t>
            </a:r>
            <a:r>
              <a:rPr lang="zh-CN" altLang="en-US" sz="2600" b="1" dirty="0" smtClean="0">
                <a:latin typeface="楷体" panose="02010609060101010101" charset="-122"/>
                <a:ea typeface="楷体" panose="02010609060101010101" charset="-122"/>
                <a:cs typeface="楷体" panose="02010609060101010101" charset="-122"/>
              </a:rPr>
              <a:t>晚清政治变动的原因</a:t>
            </a:r>
            <a:endParaRPr lang="zh-CN" sz="2600" b="1" dirty="0">
              <a:latin typeface="楷体" panose="02010609060101010101" charset="-122"/>
              <a:ea typeface="楷体" panose="02010609060101010101" charset="-122"/>
              <a:cs typeface="楷体" panose="02010609060101010101" charset="-122"/>
            </a:endParaRPr>
          </a:p>
        </p:txBody>
      </p:sp>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405130" y="1792620"/>
            <a:ext cx="10952018" cy="4524315"/>
          </a:xfrm>
          <a:prstGeom prst="rect">
            <a:avLst/>
          </a:prstGeom>
          <a:noFill/>
        </p:spPr>
        <p:txBody>
          <a:bodyPr wrap="square" rtlCol="0">
            <a:spAutoFit/>
          </a:bodyPr>
          <a:lstStyle/>
          <a:p>
            <a:pPr algn="just">
              <a:lnSpc>
                <a:spcPct val="150000"/>
              </a:lnSpc>
            </a:pPr>
            <a:r>
              <a:rPr lang="en-US" altLang="zh-CN" sz="2400" b="1" dirty="0">
                <a:latin typeface="+mn-ea"/>
              </a:rPr>
              <a:t>(2017·</a:t>
            </a:r>
            <a:r>
              <a:rPr lang="zh-CN" altLang="en-US" sz="2400" b="1" dirty="0">
                <a:latin typeface="+mn-ea"/>
              </a:rPr>
              <a:t>新课标全国</a:t>
            </a:r>
            <a:r>
              <a:rPr lang="en-US" altLang="zh-CN" sz="2400" b="1" dirty="0">
                <a:latin typeface="+mn-ea"/>
              </a:rPr>
              <a:t>Ⅲ</a:t>
            </a:r>
            <a:r>
              <a:rPr lang="zh-CN" altLang="en-US" sz="2400" b="1" dirty="0">
                <a:latin typeface="+mn-ea"/>
              </a:rPr>
              <a:t>卷高考</a:t>
            </a:r>
            <a:r>
              <a:rPr lang="en-US" altLang="zh-CN" sz="2400" b="1" dirty="0">
                <a:latin typeface="+mn-ea"/>
              </a:rPr>
              <a:t>·41)</a:t>
            </a:r>
            <a:r>
              <a:rPr lang="zh-CN" altLang="en-US" sz="2400" b="1" dirty="0">
                <a:latin typeface="+mn-ea"/>
              </a:rPr>
              <a:t>阅读材料，完成下列要求</a:t>
            </a:r>
            <a:r>
              <a:rPr lang="zh-CN" altLang="en-US" sz="2400" b="1" dirty="0" smtClean="0">
                <a:latin typeface="+mn-ea"/>
              </a:rPr>
              <a:t>。</a:t>
            </a:r>
            <a:endParaRPr lang="en-US" altLang="zh-CN" sz="2400" b="1" dirty="0" smtClean="0">
              <a:latin typeface="+mn-ea"/>
            </a:endParaRPr>
          </a:p>
          <a:p>
            <a:pPr algn="just">
              <a:lnSpc>
                <a:spcPct val="150000"/>
              </a:lnSpc>
            </a:pPr>
            <a:r>
              <a:rPr lang="zh-CN" altLang="en-US" sz="2400" b="1" dirty="0" smtClean="0">
                <a:latin typeface="+mn-ea"/>
              </a:rPr>
              <a:t>材</a:t>
            </a:r>
            <a:r>
              <a:rPr lang="zh-CN" altLang="en-US" sz="2400" b="1" dirty="0">
                <a:latin typeface="+mn-ea"/>
              </a:rPr>
              <a:t>料 近代中国接触的西洋“除了强大的武力，尚有别具一格的政治组织、经济力量、高度文化，一旦彼此短兵相接，中国的藩篱为之突破，立国基础为之震撼”。面对这“旷古未有的变局”，中国“应付的困难就从此开始了，但前途放大光明、得大幸福的希望亦即寄托在这个大变化上”。 </a:t>
            </a:r>
            <a:endParaRPr lang="zh-CN" altLang="en-US" sz="2400" b="1" dirty="0">
              <a:latin typeface="+mn-ea"/>
            </a:endParaRPr>
          </a:p>
          <a:p>
            <a:pPr algn="just">
              <a:lnSpc>
                <a:spcPct val="150000"/>
              </a:lnSpc>
            </a:pPr>
            <a:r>
              <a:rPr lang="en-US" altLang="zh-CN" sz="2400" b="1" dirty="0" smtClean="0">
                <a:latin typeface="+mn-ea"/>
              </a:rPr>
              <a:t>                                        ——</a:t>
            </a:r>
            <a:r>
              <a:rPr lang="zh-CN" altLang="en-US" sz="2400" b="1" dirty="0">
                <a:latin typeface="+mn-ea"/>
              </a:rPr>
              <a:t>摘编自吕思勉</a:t>
            </a:r>
            <a:r>
              <a:rPr lang="en-US" altLang="zh-CN" sz="2400" b="1" dirty="0">
                <a:latin typeface="+mn-ea"/>
              </a:rPr>
              <a:t>《</a:t>
            </a:r>
            <a:r>
              <a:rPr lang="zh-CN" altLang="en-US" sz="2400" b="1" dirty="0">
                <a:latin typeface="+mn-ea"/>
              </a:rPr>
              <a:t>中国通史</a:t>
            </a:r>
            <a:r>
              <a:rPr lang="en-US" altLang="zh-CN" sz="2400" b="1" dirty="0">
                <a:latin typeface="+mn-ea"/>
              </a:rPr>
              <a:t>》</a:t>
            </a:r>
            <a:r>
              <a:rPr lang="zh-CN" altLang="en-US" sz="2400" b="1" dirty="0">
                <a:latin typeface="+mn-ea"/>
              </a:rPr>
              <a:t>等 </a:t>
            </a:r>
            <a:endParaRPr lang="zh-CN" altLang="en-US" sz="2400" b="1" dirty="0">
              <a:latin typeface="+mn-ea"/>
            </a:endParaRPr>
          </a:p>
          <a:p>
            <a:pPr algn="just">
              <a:lnSpc>
                <a:spcPct val="150000"/>
              </a:lnSpc>
            </a:pPr>
            <a:r>
              <a:rPr lang="zh-CN" altLang="en-US" sz="2400" b="1" dirty="0">
                <a:latin typeface="+mn-ea"/>
              </a:rPr>
              <a:t>围绕材料，结合中国近代史的具体史实，自拟论题，并就所拟论题进行阐述。</a:t>
            </a:r>
            <a:r>
              <a:rPr lang="en-US" altLang="zh-CN" sz="2400" b="1" dirty="0">
                <a:latin typeface="+mn-ea"/>
              </a:rPr>
              <a:t>(</a:t>
            </a:r>
            <a:r>
              <a:rPr lang="zh-CN" altLang="en-US" sz="2400" b="1" dirty="0">
                <a:latin typeface="+mn-ea"/>
              </a:rPr>
              <a:t>要求：明确写出论题，阐述须史论结合。</a:t>
            </a:r>
            <a:r>
              <a:rPr lang="en-US" altLang="zh-CN" sz="2400" b="1" dirty="0">
                <a:latin typeface="+mn-ea"/>
              </a:rPr>
              <a:t>)</a:t>
            </a:r>
            <a:endParaRPr lang="zh-CN" altLang="en-US" sz="2400" b="1" dirty="0">
              <a:latin typeface="+mn-ea"/>
            </a:endParaRPr>
          </a:p>
        </p:txBody>
      </p:sp>
    </p:spTree>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390775" y="525780"/>
            <a:ext cx="161290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405130" y="862965"/>
            <a:ext cx="4902200" cy="592470"/>
          </a:xfrm>
          <a:prstGeom prst="rect">
            <a:avLst/>
          </a:prstGeom>
          <a:noFill/>
          <a:ln w="9525">
            <a:noFill/>
          </a:ln>
        </p:spPr>
        <p:txBody>
          <a:bodyPr wrap="square">
            <a:spAutoFit/>
          </a:bodyPr>
          <a:lstStyle/>
          <a:p>
            <a:pPr indent="0">
              <a:lnSpc>
                <a:spcPct val="125000"/>
              </a:lnSpc>
              <a:spcBef>
                <a:spcPts val="0"/>
              </a:spcBef>
              <a:spcAft>
                <a:spcPts val="0"/>
              </a:spcAft>
            </a:pPr>
            <a:r>
              <a:rPr lang="zh-CN" sz="2600" b="1" dirty="0">
                <a:latin typeface="楷体" panose="02010609060101010101" charset="-122"/>
                <a:ea typeface="楷体" panose="02010609060101010101" charset="-122"/>
                <a:cs typeface="楷体" panose="02010609060101010101" charset="-122"/>
              </a:rPr>
              <a:t>探究</a:t>
            </a:r>
            <a:r>
              <a:rPr lang="zh-CN" sz="2600" b="1" dirty="0" smtClean="0">
                <a:latin typeface="楷体" panose="02010609060101010101" charset="-122"/>
                <a:ea typeface="楷体" panose="02010609060101010101" charset="-122"/>
                <a:cs typeface="楷体" panose="02010609060101010101" charset="-122"/>
              </a:rPr>
              <a:t>：</a:t>
            </a:r>
            <a:r>
              <a:rPr lang="zh-CN" altLang="en-US" sz="2600" b="1" dirty="0" smtClean="0">
                <a:latin typeface="楷体" panose="02010609060101010101" charset="-122"/>
                <a:ea typeface="楷体" panose="02010609060101010101" charset="-122"/>
                <a:cs typeface="楷体" panose="02010609060101010101" charset="-122"/>
              </a:rPr>
              <a:t>晚清政治变动的原因</a:t>
            </a:r>
            <a:endParaRPr lang="zh-CN" sz="2600" b="1" dirty="0">
              <a:latin typeface="楷体" panose="02010609060101010101" charset="-122"/>
              <a:ea typeface="楷体" panose="02010609060101010101" charset="-122"/>
              <a:cs typeface="楷体" panose="02010609060101010101" charset="-122"/>
            </a:endParaRPr>
          </a:p>
        </p:txBody>
      </p:sp>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1936923" y="1414579"/>
            <a:ext cx="7897092" cy="5262979"/>
          </a:xfrm>
          <a:prstGeom prst="rect">
            <a:avLst/>
          </a:prstGeom>
          <a:noFill/>
        </p:spPr>
        <p:txBody>
          <a:bodyPr wrap="square" rtlCol="0">
            <a:spAutoFit/>
          </a:bodyPr>
          <a:lstStyle/>
          <a:p>
            <a:pPr indent="457200"/>
            <a:r>
              <a:rPr lang="zh-CN" altLang="en-US" sz="2400" dirty="0" smtClean="0">
                <a:solidFill>
                  <a:srgbClr val="FF0000"/>
                </a:solidFill>
                <a:latin typeface="楷体" panose="02010609060101010101" charset="-122"/>
                <a:ea typeface="楷体" panose="02010609060101010101" charset="-122"/>
              </a:rPr>
              <a:t> 论题：近代中国的反抗与探索。</a:t>
            </a:r>
            <a:endParaRPr lang="en-US" altLang="zh-CN" sz="2400" dirty="0" smtClean="0">
              <a:solidFill>
                <a:srgbClr val="FF0000"/>
              </a:solidFill>
              <a:latin typeface="楷体" panose="02010609060101010101" charset="-122"/>
              <a:ea typeface="楷体" panose="02010609060101010101" charset="-122"/>
            </a:endParaRPr>
          </a:p>
          <a:p>
            <a:pPr indent="457200"/>
            <a:r>
              <a:rPr lang="zh-CN" altLang="en-US" sz="2400" dirty="0" smtClean="0">
                <a:solidFill>
                  <a:srgbClr val="FF0000"/>
                </a:solidFill>
                <a:latin typeface="楷体" panose="02010609060101010101" charset="-122"/>
                <a:ea typeface="楷体" panose="02010609060101010101" charset="-122"/>
              </a:rPr>
              <a:t> 近</a:t>
            </a:r>
            <a:r>
              <a:rPr lang="zh-CN" altLang="en-US" sz="2400" dirty="0">
                <a:solidFill>
                  <a:srgbClr val="FF0000"/>
                </a:solidFill>
                <a:latin typeface="楷体" panose="02010609060101010101" charset="-122"/>
                <a:ea typeface="楷体" panose="02010609060101010101" charset="-122"/>
              </a:rPr>
              <a:t>代</a:t>
            </a:r>
            <a:r>
              <a:rPr lang="zh-CN" altLang="en-US" sz="2400" dirty="0" smtClean="0">
                <a:solidFill>
                  <a:srgbClr val="FF0000"/>
                </a:solidFill>
                <a:latin typeface="楷体" panose="02010609060101010101" charset="-122"/>
                <a:ea typeface="楷体" panose="02010609060101010101" charset="-122"/>
              </a:rPr>
              <a:t>中由于闭关锁国而落后于世界发展大势，东西方列强竞相侵略中国，在巨大的变故面前中国人前赴后继不断的探索救亡之路，由军事而政治，由政治而思想文化，探索的主体由资产阶级而至无产阶级，最终走上了光明之路。</a:t>
            </a:r>
            <a:endParaRPr lang="en-US" altLang="zh-CN" sz="2400" dirty="0" smtClean="0">
              <a:solidFill>
                <a:srgbClr val="FF0000"/>
              </a:solidFill>
              <a:latin typeface="楷体" panose="02010609060101010101" charset="-122"/>
              <a:ea typeface="楷体" panose="02010609060101010101" charset="-122"/>
            </a:endParaRPr>
          </a:p>
          <a:p>
            <a:pPr indent="457200"/>
            <a:r>
              <a:rPr lang="zh-CN" altLang="en-US" sz="2400" dirty="0" smtClean="0">
                <a:solidFill>
                  <a:srgbClr val="FF0000"/>
                </a:solidFill>
                <a:latin typeface="楷体" panose="02010609060101010101" charset="-122"/>
                <a:ea typeface="楷体" panose="02010609060101010101" charset="-122"/>
              </a:rPr>
              <a:t> 明</a:t>
            </a:r>
            <a:r>
              <a:rPr lang="zh-CN" altLang="en-US" sz="2400" dirty="0">
                <a:solidFill>
                  <a:srgbClr val="FF0000"/>
                </a:solidFill>
                <a:latin typeface="楷体" panose="02010609060101010101" charset="-122"/>
                <a:ea typeface="楷体" panose="02010609060101010101" charset="-122"/>
              </a:rPr>
              <a:t>清之</a:t>
            </a:r>
            <a:r>
              <a:rPr lang="zh-CN" altLang="en-US" sz="2400" dirty="0" smtClean="0">
                <a:solidFill>
                  <a:srgbClr val="FF0000"/>
                </a:solidFill>
                <a:latin typeface="楷体" panose="02010609060101010101" charset="-122"/>
                <a:ea typeface="楷体" panose="02010609060101010101" charset="-122"/>
              </a:rPr>
              <a:t>际，中国衰落，西学东渐之势渐强，鸦片战争迫使中国人开始主动向西方学习军事科技，中体西用成为主流。但后来的一系列中外战争的失败使后继的先进的中国人再次觉醒，进而掀起了戊戌变法、辛亥革命等资产阶级革命运动，不仅学习西方的军事，更重要的是学习西方的政治制度，但由于中国的特殊国情，中国的民族资产阶级力量弱小，无法完成民主革命的任务，最终历史选择无产阶级来完成任务，从而走上了社会主义道路。</a:t>
            </a:r>
            <a:endParaRPr lang="zh-CN" altLang="en-US" sz="2400" dirty="0">
              <a:solidFill>
                <a:srgbClr val="FF0000"/>
              </a:solidFill>
              <a:latin typeface="楷体" panose="02010609060101010101" charset="-122"/>
              <a:ea typeface="楷体" panose="02010609060101010101" charset="-122"/>
            </a:endParaRPr>
          </a:p>
        </p:txBody>
      </p:sp>
    </p:spTree>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【思维拓展】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93518" y="1116965"/>
            <a:ext cx="12098482" cy="5232202"/>
          </a:xfrm>
          <a:prstGeom prst="rect">
            <a:avLst/>
          </a:prstGeom>
          <a:noFill/>
        </p:spPr>
        <p:txBody>
          <a:bodyPr wrap="square" rtlCol="0" anchor="t">
            <a:spAutoFit/>
          </a:bodyPr>
          <a:lstStyle/>
          <a:p>
            <a:r>
              <a:rPr lang="zh-CN" altLang="en-US" sz="2400" b="1" dirty="0" smtClean="0">
                <a:solidFill>
                  <a:schemeClr val="tx1">
                    <a:lumMod val="50000"/>
                  </a:schemeClr>
                </a:solidFill>
                <a:latin typeface="楷体" panose="02010609060101010101" charset="-122"/>
                <a:ea typeface="楷体" panose="02010609060101010101" charset="-122"/>
                <a:cs typeface="楷体" panose="02010609060101010101" charset="-122"/>
              </a:rPr>
              <a:t>晚清政治史研究的范式：</a:t>
            </a:r>
            <a:endParaRPr lang="en-US" altLang="zh-CN" sz="2400" b="1" dirty="0" smtClean="0">
              <a:solidFill>
                <a:schemeClr val="tx1">
                  <a:lumMod val="50000"/>
                </a:schemeClr>
              </a:solidFill>
              <a:latin typeface="楷体" panose="02010609060101010101" charset="-122"/>
              <a:ea typeface="楷体" panose="02010609060101010101" charset="-122"/>
              <a:cs typeface="楷体" panose="02010609060101010101" charset="-122"/>
            </a:endParaRPr>
          </a:p>
          <a:p>
            <a:endParaRPr lang="en-US" altLang="zh-CN" sz="2400" b="1" dirty="0">
              <a:solidFill>
                <a:schemeClr val="tx1">
                  <a:lumMod val="50000"/>
                </a:schemeClr>
              </a:solidFill>
              <a:latin typeface="楷体" panose="02010609060101010101" charset="-122"/>
              <a:ea typeface="楷体" panose="02010609060101010101" charset="-122"/>
              <a:cs typeface="楷体" panose="02010609060101010101" charset="-122"/>
            </a:endParaRPr>
          </a:p>
          <a:p>
            <a:pPr marL="457200" indent="-457200">
              <a:buFont typeface="+mj-lt"/>
              <a:buAutoNum type="arabicPeriod"/>
            </a:pPr>
            <a:r>
              <a:rPr lang="zh-CN" altLang="en-US" sz="2200" b="1" dirty="0" smtClean="0">
                <a:solidFill>
                  <a:schemeClr val="tx1">
                    <a:lumMod val="50000"/>
                  </a:schemeClr>
                </a:solidFill>
                <a:latin typeface="楷体" panose="02010609060101010101" charset="-122"/>
                <a:ea typeface="楷体" panose="02010609060101010101" charset="-122"/>
                <a:cs typeface="楷体" panose="02010609060101010101" charset="-122"/>
              </a:rPr>
              <a:t>革命史研究范式：“</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革命史范式”的理论基础，是马克思主义关于社会基本矛盾的学说。根据这一学说，在阶级</a:t>
            </a:r>
            <a:r>
              <a:rPr lang="zh-CN" altLang="en-US" sz="2200" b="1" dirty="0" smtClean="0">
                <a:solidFill>
                  <a:schemeClr val="tx1">
                    <a:lumMod val="50000"/>
                  </a:schemeClr>
                </a:solidFill>
                <a:latin typeface="楷体" panose="02010609060101010101" charset="-122"/>
                <a:ea typeface="楷体" panose="02010609060101010101" charset="-122"/>
                <a:cs typeface="楷体" panose="02010609060101010101" charset="-122"/>
              </a:rPr>
              <a:t>社会</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里，两大对立阶级之间的矛盾，最集中地反映了该社会发展阶段的基本矛盾，考察和研究阶级矛盾</a:t>
            </a:r>
            <a:r>
              <a:rPr lang="zh-CN" altLang="en-US" sz="2200" b="1" dirty="0" smtClean="0">
                <a:solidFill>
                  <a:schemeClr val="tx1">
                    <a:lumMod val="50000"/>
                  </a:schemeClr>
                </a:solidFill>
                <a:latin typeface="楷体" panose="02010609060101010101" charset="-122"/>
                <a:ea typeface="楷体" panose="02010609060101010101" charset="-122"/>
                <a:cs typeface="楷体" panose="02010609060101010101" charset="-122"/>
              </a:rPr>
              <a:t>、社</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会基本矛盾的运动发展，便能把握住历史发展中最本质的内涵，揭示历史发展的内在规律性。按</a:t>
            </a:r>
            <a:r>
              <a:rPr lang="zh-CN" altLang="en-US" sz="2200" b="1" dirty="0" smtClean="0">
                <a:solidFill>
                  <a:schemeClr val="tx1">
                    <a:lumMod val="50000"/>
                  </a:schemeClr>
                </a:solidFill>
                <a:latin typeface="楷体" panose="02010609060101010101" charset="-122"/>
                <a:ea typeface="楷体" panose="02010609060101010101" charset="-122"/>
                <a:cs typeface="楷体" panose="02010609060101010101" charset="-122"/>
              </a:rPr>
              <a:t>照这</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一理论框架，帝国主义与中华民族的矛盾，封建主义与人民大众的矛盾，是中国近代社会的两大</a:t>
            </a:r>
            <a:r>
              <a:rPr lang="zh-CN" altLang="en-US" sz="2200" b="1" dirty="0" smtClean="0">
                <a:solidFill>
                  <a:schemeClr val="tx1">
                    <a:lumMod val="50000"/>
                  </a:schemeClr>
                </a:solidFill>
                <a:latin typeface="楷体" panose="02010609060101010101" charset="-122"/>
                <a:ea typeface="楷体" panose="02010609060101010101" charset="-122"/>
                <a:cs typeface="楷体" panose="02010609060101010101" charset="-122"/>
              </a:rPr>
              <a:t>基本</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矛盾，争取民族独立以反对帝国主义，争取社会进步以反对封建主义，是近代社会发展的主要趋势</a:t>
            </a:r>
            <a:r>
              <a:rPr lang="zh-CN" altLang="en-US" sz="2200" b="1" dirty="0" smtClean="0">
                <a:solidFill>
                  <a:schemeClr val="tx1">
                    <a:lumMod val="50000"/>
                  </a:schemeClr>
                </a:solidFill>
                <a:latin typeface="楷体" panose="02010609060101010101" charset="-122"/>
                <a:ea typeface="楷体" panose="02010609060101010101" charset="-122"/>
                <a:cs typeface="楷体" panose="02010609060101010101" charset="-122"/>
              </a:rPr>
              <a:t>，并</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以此作为评价历史事件、历史人物的主要标准和参照系。</a:t>
            </a:r>
            <a:endParaRPr lang="en-US" altLang="zh-CN" sz="2200" b="1" dirty="0" smtClean="0">
              <a:solidFill>
                <a:schemeClr val="tx1">
                  <a:lumMod val="50000"/>
                </a:schemeClr>
              </a:solidFill>
              <a:latin typeface="楷体" panose="02010609060101010101" charset="-122"/>
              <a:ea typeface="楷体" panose="02010609060101010101" charset="-122"/>
              <a:cs typeface="楷体" panose="02010609060101010101" charset="-122"/>
            </a:endParaRPr>
          </a:p>
          <a:p>
            <a:pPr marL="457200" indent="-457200">
              <a:buFont typeface="+mj-lt"/>
              <a:buAutoNum type="arabicPeriod"/>
            </a:pPr>
            <a:r>
              <a:rPr lang="zh-CN" altLang="en-US" sz="2200" b="1" dirty="0" smtClean="0">
                <a:solidFill>
                  <a:schemeClr val="tx1">
                    <a:lumMod val="50000"/>
                  </a:schemeClr>
                </a:solidFill>
                <a:latin typeface="楷体" panose="02010609060101010101" charset="-122"/>
                <a:ea typeface="楷体" panose="02010609060101010101" charset="-122"/>
                <a:cs typeface="楷体" panose="02010609060101010101" charset="-122"/>
              </a:rPr>
              <a:t>现代化范式：近</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代史研究以“现代化”为基本概念</a:t>
            </a:r>
            <a:r>
              <a:rPr lang="en-US" altLang="zh-CN" sz="2200" b="1" dirty="0">
                <a:solidFill>
                  <a:schemeClr val="tx1">
                    <a:lumMod val="50000"/>
                  </a:schemeClr>
                </a:solidFill>
                <a:latin typeface="楷体" panose="02010609060101010101" charset="-122"/>
                <a:ea typeface="楷体" panose="02010609060101010101" charset="-122"/>
                <a:cs typeface="楷体" panose="02010609060101010101" charset="-122"/>
              </a:rPr>
              <a:t>; </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以“近代以来中国人为实现以工业化为核心的经济现</a:t>
            </a:r>
            <a:r>
              <a:rPr lang="zh-CN" altLang="en-US" sz="2200" b="1" dirty="0" smtClean="0">
                <a:solidFill>
                  <a:schemeClr val="tx1">
                    <a:lumMod val="50000"/>
                  </a:schemeClr>
                </a:solidFill>
                <a:latin typeface="楷体" panose="02010609060101010101" charset="-122"/>
                <a:ea typeface="楷体" panose="02010609060101010101" charset="-122"/>
                <a:cs typeface="楷体" panose="02010609060101010101" charset="-122"/>
              </a:rPr>
              <a:t>代化</a:t>
            </a:r>
            <a:r>
              <a:rPr lang="en-US" altLang="zh-CN" sz="2200" b="1" dirty="0">
                <a:solidFill>
                  <a:schemeClr val="tx1">
                    <a:lumMod val="50000"/>
                  </a:schemeClr>
                </a:solidFill>
                <a:latin typeface="楷体" panose="02010609060101010101" charset="-122"/>
                <a:ea typeface="楷体" panose="02010609060101010101" charset="-122"/>
                <a:cs typeface="楷体" panose="02010609060101010101" charset="-122"/>
              </a:rPr>
              <a:t>; </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为争取民族独立和社会进步而从事的革命化</a:t>
            </a:r>
            <a:r>
              <a:rPr lang="en-US" altLang="zh-CN" sz="2200" b="1" dirty="0">
                <a:solidFill>
                  <a:schemeClr val="tx1">
                    <a:lumMod val="50000"/>
                  </a:schemeClr>
                </a:solidFill>
                <a:latin typeface="楷体" panose="02010609060101010101" charset="-122"/>
                <a:ea typeface="楷体" panose="02010609060101010101" charset="-122"/>
                <a:cs typeface="楷体" panose="02010609060101010101" charset="-122"/>
              </a:rPr>
              <a:t>( </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民族化</a:t>
            </a:r>
            <a:r>
              <a:rPr lang="en-US" altLang="zh-CN" sz="2200" b="1" dirty="0">
                <a:solidFill>
                  <a:schemeClr val="tx1">
                    <a:lumMod val="50000"/>
                  </a:schemeClr>
                </a:solidFill>
                <a:latin typeface="楷体" panose="02010609060101010101" charset="-122"/>
                <a:ea typeface="楷体" panose="02010609060101010101" charset="-122"/>
                <a:cs typeface="楷体" panose="02010609060101010101" charset="-122"/>
              </a:rPr>
              <a:t>) ; </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为实现自由平等而进行的民主化</a:t>
            </a:r>
            <a:r>
              <a:rPr lang="en-US" altLang="zh-CN" sz="2200" b="1" dirty="0">
                <a:solidFill>
                  <a:schemeClr val="tx1">
                    <a:lumMod val="50000"/>
                  </a:schemeClr>
                </a:solidFill>
                <a:latin typeface="楷体" panose="02010609060101010101" charset="-122"/>
                <a:ea typeface="楷体" panose="02010609060101010101" charset="-122"/>
                <a:cs typeface="楷体" panose="02010609060101010101" charset="-122"/>
              </a:rPr>
              <a:t>; </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为争</a:t>
            </a:r>
            <a:r>
              <a:rPr lang="zh-CN" altLang="en-US" sz="2200" b="1" dirty="0" smtClean="0">
                <a:solidFill>
                  <a:schemeClr val="tx1">
                    <a:lumMod val="50000"/>
                  </a:schemeClr>
                </a:solidFill>
                <a:latin typeface="楷体" panose="02010609060101010101" charset="-122"/>
                <a:ea typeface="楷体" panose="02010609060101010101" charset="-122"/>
                <a:cs typeface="楷体" panose="02010609060101010101" charset="-122"/>
              </a:rPr>
              <a:t>取社</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会文化进步而进行的理性化启蒙运动”等为基本框架</a:t>
            </a:r>
            <a:r>
              <a:rPr lang="en-US" altLang="zh-CN" sz="2200" b="1" dirty="0">
                <a:solidFill>
                  <a:schemeClr val="tx1">
                    <a:lumMod val="50000"/>
                  </a:schemeClr>
                </a:solidFill>
                <a:latin typeface="楷体" panose="02010609060101010101" charset="-122"/>
                <a:ea typeface="楷体" panose="02010609060101010101" charset="-122"/>
                <a:cs typeface="楷体" panose="02010609060101010101" charset="-122"/>
              </a:rPr>
              <a:t>; </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以现代生产力、经济发展、政治民主、社会</a:t>
            </a:r>
            <a:r>
              <a:rPr lang="zh-CN" altLang="en-US" sz="2200" b="1" dirty="0" smtClean="0">
                <a:solidFill>
                  <a:schemeClr val="tx1">
                    <a:lumMod val="50000"/>
                  </a:schemeClr>
                </a:solidFill>
                <a:latin typeface="楷体" panose="02010609060101010101" charset="-122"/>
                <a:ea typeface="楷体" panose="02010609060101010101" charset="-122"/>
                <a:cs typeface="楷体" panose="02010609060101010101" charset="-122"/>
              </a:rPr>
              <a:t>进步</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、民族独立等为评判价值，纲举目张，来架构近代史的模式。这就是说，近代史就是一部一代代中</a:t>
            </a:r>
            <a:r>
              <a:rPr lang="zh-CN" altLang="en-US" sz="2200" b="1" dirty="0" smtClean="0">
                <a:solidFill>
                  <a:schemeClr val="tx1">
                    <a:lumMod val="50000"/>
                  </a:schemeClr>
                </a:solidFill>
                <a:latin typeface="楷体" panose="02010609060101010101" charset="-122"/>
                <a:ea typeface="楷体" panose="02010609060101010101" charset="-122"/>
                <a:cs typeface="楷体" panose="02010609060101010101" charset="-122"/>
              </a:rPr>
              <a:t>国人</a:t>
            </a:r>
            <a:r>
              <a:rPr lang="zh-CN" altLang="en-US" sz="2200" b="1" dirty="0">
                <a:solidFill>
                  <a:schemeClr val="tx1">
                    <a:lumMod val="50000"/>
                  </a:schemeClr>
                </a:solidFill>
                <a:latin typeface="楷体" panose="02010609060101010101" charset="-122"/>
                <a:ea typeface="楷体" panose="02010609060101010101" charset="-122"/>
                <a:cs typeface="楷体" panose="02010609060101010101" charset="-122"/>
              </a:rPr>
              <a:t>探索、争取、实现这些价值标准的“现代化史”。</a:t>
            </a:r>
            <a:endParaRPr lang="zh-CN" altLang="en-US" sz="2200" b="1" dirty="0" smtClean="0">
              <a:solidFill>
                <a:schemeClr val="tx1">
                  <a:lumMod val="50000"/>
                </a:schemeClr>
              </a:solidFill>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2488565" y="594995"/>
            <a:ext cx="1620957" cy="52322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学术拓展</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页脚占位符 2"/>
          <p:cNvSpPr>
            <a:spLocks noGrp="1"/>
          </p:cNvSpPr>
          <p:nvPr>
            <p:ph type="ftr" sz="quarter" idx="11"/>
          </p:nvPr>
        </p:nvSpPr>
        <p:spPr>
          <a:xfrm>
            <a:off x="4892963" y="6456481"/>
            <a:ext cx="6422736" cy="476251"/>
          </a:xfrm>
        </p:spPr>
        <p:txBody>
          <a:bodyPr/>
          <a:lstStyle/>
          <a:p>
            <a:pPr fontAlgn="base"/>
            <a:r>
              <a:rPr lang="zh-CN" altLang="en-US" b="1" noProof="1" smtClean="0">
                <a:solidFill>
                  <a:schemeClr val="tx1">
                    <a:lumMod val="50000"/>
                  </a:schemeClr>
                </a:solidFill>
              </a:rPr>
              <a:t>徐秀丽</a:t>
            </a:r>
            <a:r>
              <a:rPr lang="en-US" altLang="zh-CN" b="1" noProof="1" smtClean="0">
                <a:solidFill>
                  <a:schemeClr val="tx1">
                    <a:lumMod val="50000"/>
                  </a:schemeClr>
                </a:solidFill>
              </a:rPr>
              <a:t>《</a:t>
            </a:r>
            <a:r>
              <a:rPr lang="zh-CN" altLang="en-US" b="1" noProof="1">
                <a:solidFill>
                  <a:schemeClr val="tx1">
                    <a:lumMod val="50000"/>
                  </a:schemeClr>
                </a:solidFill>
              </a:rPr>
              <a:t>中国近代史研究中的“范式”问</a:t>
            </a:r>
            <a:r>
              <a:rPr lang="zh-CN" altLang="en-US" b="1" noProof="1" smtClean="0">
                <a:solidFill>
                  <a:schemeClr val="tx1">
                    <a:lumMod val="50000"/>
                  </a:schemeClr>
                </a:solidFill>
              </a:rPr>
              <a:t>题</a:t>
            </a:r>
            <a:r>
              <a:rPr lang="en-US" altLang="zh-CN" b="1" noProof="1" smtClean="0">
                <a:solidFill>
                  <a:schemeClr val="tx1">
                    <a:lumMod val="50000"/>
                  </a:schemeClr>
                </a:solidFill>
              </a:rPr>
              <a:t>》</a:t>
            </a:r>
            <a:endParaRPr lang="en-US" altLang="zh-CN" b="1" strike="noStrike" noProof="1" smtClean="0">
              <a:solidFill>
                <a:schemeClr val="tx1">
                  <a:lumMod val="50000"/>
                </a:schemeClr>
              </a:solidFill>
            </a:endParaRPr>
          </a:p>
        </p:txBody>
      </p:sp>
      <p:cxnSp>
        <p:nvCxnSpPr>
          <p:cNvPr id="6" name="直接连接符 5"/>
          <p:cNvCxnSpPr/>
          <p:nvPr/>
        </p:nvCxnSpPr>
        <p:spPr>
          <a:xfrm>
            <a:off x="0" y="6349167"/>
            <a:ext cx="12192000"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488565" y="59499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本课小结</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52730" y="1229995"/>
            <a:ext cx="11685905" cy="3693319"/>
          </a:xfrm>
          <a:prstGeom prst="rect">
            <a:avLst/>
          </a:prstGeom>
          <a:noFill/>
        </p:spPr>
        <p:txBody>
          <a:bodyPr wrap="square" rtlCol="0" anchor="t">
            <a:spAutoFit/>
          </a:bodyPr>
          <a:lstStyle/>
          <a:p>
            <a:pPr>
              <a:lnSpc>
                <a:spcPct val="150000"/>
              </a:lnSpc>
            </a:pPr>
            <a:r>
              <a:rPr lang="en-US" altLang="zh-CN" sz="2600" b="1" dirty="0">
                <a:solidFill>
                  <a:schemeClr val="tx1">
                    <a:lumMod val="50000"/>
                  </a:schemeClr>
                </a:solidFill>
                <a:latin typeface="楷体" panose="02010609060101010101" charset="-122"/>
                <a:ea typeface="楷体" panose="02010609060101010101" charset="-122"/>
                <a:cs typeface="楷体" panose="02010609060101010101" charset="-122"/>
              </a:rPr>
              <a:t>1</a:t>
            </a:r>
            <a:r>
              <a:rPr lang="en-US" altLang="zh-CN" sz="2600" b="1" dirty="0" smtClean="0">
                <a:solidFill>
                  <a:schemeClr val="tx1">
                    <a:lumMod val="50000"/>
                  </a:schemeClr>
                </a:solidFill>
                <a:latin typeface="楷体" panose="02010609060101010101" charset="-122"/>
                <a:ea typeface="楷体" panose="02010609060101010101" charset="-122"/>
                <a:cs typeface="楷体" panose="02010609060101010101" charset="-122"/>
              </a:rPr>
              <a:t>.</a:t>
            </a:r>
            <a:r>
              <a:rPr lang="zh-CN" altLang="en-US" sz="2600" b="1" dirty="0" smtClean="0">
                <a:solidFill>
                  <a:schemeClr val="tx1">
                    <a:lumMod val="50000"/>
                  </a:schemeClr>
                </a:solidFill>
                <a:latin typeface="楷体" panose="02010609060101010101" charset="-122"/>
                <a:ea typeface="楷体" panose="02010609060101010101" charset="-122"/>
                <a:cs typeface="楷体" panose="02010609060101010101" charset="-122"/>
              </a:rPr>
              <a:t>西方的不断侵略是中国的权益受到日益严重的侵害，从鸦片战争到八国联军侵华，中国半殖民地半封建社会的程度日益加深。</a:t>
            </a:r>
            <a:endParaRPr lang="en-US" altLang="zh-CN" sz="2600" b="1" dirty="0" smtClean="0">
              <a:solidFill>
                <a:schemeClr val="tx1">
                  <a:lumMod val="50000"/>
                </a:schemeClr>
              </a:solidFill>
              <a:latin typeface="楷体" panose="02010609060101010101" charset="-122"/>
              <a:ea typeface="楷体" panose="02010609060101010101" charset="-122"/>
              <a:cs typeface="楷体" panose="02010609060101010101" charset="-122"/>
            </a:endParaRPr>
          </a:p>
          <a:p>
            <a:pPr>
              <a:lnSpc>
                <a:spcPct val="150000"/>
              </a:lnSpc>
            </a:pPr>
            <a:r>
              <a:rPr lang="en-US" altLang="zh-CN" sz="2600" b="1" dirty="0" smtClean="0">
                <a:solidFill>
                  <a:schemeClr val="tx1">
                    <a:lumMod val="50000"/>
                  </a:schemeClr>
                </a:solidFill>
                <a:latin typeface="楷体" panose="02010609060101010101" charset="-122"/>
                <a:ea typeface="楷体" panose="02010609060101010101" charset="-122"/>
                <a:cs typeface="楷体" panose="02010609060101010101" charset="-122"/>
              </a:rPr>
              <a:t>2.</a:t>
            </a:r>
            <a:r>
              <a:rPr lang="zh-CN" altLang="en-US" sz="2600" b="1" dirty="0" smtClean="0">
                <a:solidFill>
                  <a:schemeClr val="tx1">
                    <a:lumMod val="50000"/>
                  </a:schemeClr>
                </a:solidFill>
                <a:latin typeface="楷体" panose="02010609060101010101" charset="-122"/>
                <a:ea typeface="楷体" panose="02010609060101010101" charset="-122"/>
                <a:cs typeface="楷体" panose="02010609060101010101" charset="-122"/>
              </a:rPr>
              <a:t>伴随着西方的侵略，西方也在改造着中国，迫使中国接受西方的外交制度，改变中国天朝上国的观念。</a:t>
            </a:r>
            <a:endParaRPr lang="en-US" altLang="zh-CN" sz="2600" b="1" dirty="0" smtClean="0">
              <a:solidFill>
                <a:schemeClr val="tx1">
                  <a:lumMod val="50000"/>
                </a:schemeClr>
              </a:solidFill>
              <a:latin typeface="楷体" panose="02010609060101010101" charset="-122"/>
              <a:ea typeface="楷体" panose="02010609060101010101" charset="-122"/>
              <a:cs typeface="楷体" panose="02010609060101010101" charset="-122"/>
            </a:endParaRPr>
          </a:p>
          <a:p>
            <a:pPr>
              <a:lnSpc>
                <a:spcPct val="150000"/>
              </a:lnSpc>
            </a:pPr>
            <a:r>
              <a:rPr lang="en-US" altLang="zh-CN" sz="2600" b="1" dirty="0" smtClean="0">
                <a:solidFill>
                  <a:schemeClr val="tx1">
                    <a:lumMod val="50000"/>
                  </a:schemeClr>
                </a:solidFill>
                <a:latin typeface="楷体" panose="02010609060101010101" charset="-122"/>
                <a:ea typeface="楷体" panose="02010609060101010101" charset="-122"/>
                <a:cs typeface="楷体" panose="02010609060101010101" charset="-122"/>
              </a:rPr>
              <a:t>3.</a:t>
            </a:r>
            <a:r>
              <a:rPr lang="zh-CN" altLang="en-US" sz="2600" b="1" dirty="0" smtClean="0">
                <a:solidFill>
                  <a:schemeClr val="tx1">
                    <a:lumMod val="50000"/>
                  </a:schemeClr>
                </a:solidFill>
                <a:latin typeface="楷体" panose="02010609060101010101" charset="-122"/>
                <a:ea typeface="楷体" panose="02010609060101010101" charset="-122"/>
                <a:cs typeface="楷体" panose="02010609060101010101" charset="-122"/>
              </a:rPr>
              <a:t>西方的侵略使中国人一方面奋起反抗，另一方面却不得不通过学习西方来挽救民族危亡，从而促进中国近代社会的转型。</a:t>
            </a:r>
            <a:endParaRPr lang="zh-CN" altLang="en-US" sz="2600" b="1" dirty="0" smtClean="0">
              <a:solidFill>
                <a:schemeClr val="tx1">
                  <a:lumMod val="50000"/>
                </a:schemeClr>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126246"/>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一、</a:t>
            </a:r>
            <a:r>
              <a:rPr lang="zh-CN" altLang="en-US" sz="2800" b="1" kern="100" dirty="0">
                <a:solidFill>
                  <a:schemeClr val="tx1">
                    <a:lumMod val="50000"/>
                  </a:schemeClr>
                </a:solidFill>
                <a:latin typeface="+mn-ea"/>
                <a:cs typeface="+mn-ea"/>
              </a:rPr>
              <a:t>两次鸦片战争（</a:t>
            </a:r>
            <a:r>
              <a:rPr lang="en-US" altLang="zh-CN" sz="2800" b="1" kern="100" dirty="0">
                <a:solidFill>
                  <a:schemeClr val="tx1">
                    <a:lumMod val="50000"/>
                  </a:schemeClr>
                </a:solidFill>
                <a:latin typeface="+mn-ea"/>
                <a:cs typeface="+mn-ea"/>
              </a:rPr>
              <a:t>1840-1860</a:t>
            </a:r>
            <a:r>
              <a:rPr lang="zh-CN" altLang="en-US" sz="2800" b="1" kern="100" dirty="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graphicFrame>
        <p:nvGraphicFramePr>
          <p:cNvPr id="3" name="表格 2"/>
          <p:cNvGraphicFramePr>
            <a:graphicFrameLocks noGrp="1"/>
          </p:cNvGraphicFramePr>
          <p:nvPr/>
        </p:nvGraphicFramePr>
        <p:xfrm>
          <a:off x="298722" y="2230146"/>
          <a:ext cx="11594237" cy="4846320"/>
        </p:xfrm>
        <a:graphic>
          <a:graphicData uri="http://schemas.openxmlformats.org/drawingml/2006/table">
            <a:tbl>
              <a:tblPr firstRow="1" bandRow="1"/>
              <a:tblGrid>
                <a:gridCol w="1181622"/>
                <a:gridCol w="6059049"/>
                <a:gridCol w="4353566"/>
              </a:tblGrid>
              <a:tr h="370840">
                <a:tc>
                  <a:txBody>
                    <a:bodyPr/>
                    <a:lstStyle/>
                    <a:p>
                      <a:pPr algn="ctr"/>
                      <a:endParaRPr lang="zh-CN" altLang="en-US" b="1" dirty="0">
                        <a:effectLst>
                          <a:outerShdw blurRad="38100" dist="38100" dir="2700000" algn="tl">
                            <a:srgbClr val="000000">
                              <a:alpha val="43137"/>
                            </a:srgbClr>
                          </a:outerShdw>
                        </a:effectLst>
                      </a:endParaRPr>
                    </a:p>
                  </a:txBody>
                  <a:tcPr anchor="ctr"/>
                </a:tc>
                <a:tc>
                  <a:txBody>
                    <a:bodyPr/>
                    <a:lstStyle/>
                    <a:p>
                      <a:pPr algn="ctr"/>
                      <a:r>
                        <a:rPr lang="zh-CN" altLang="en-US" b="1" dirty="0">
                          <a:effectLst>
                            <a:outerShdw blurRad="38100" dist="38100" dir="2700000" algn="tl">
                              <a:srgbClr val="000000">
                                <a:alpha val="43137"/>
                              </a:srgbClr>
                            </a:outerShdw>
                          </a:effectLst>
                        </a:rPr>
                        <a:t>鸦片战争</a:t>
                      </a:r>
                      <a:endParaRPr lang="zh-CN" altLang="en-US" b="1" dirty="0">
                        <a:effectLst>
                          <a:outerShdw blurRad="38100" dist="38100" dir="2700000" algn="tl">
                            <a:srgbClr val="000000">
                              <a:alpha val="43137"/>
                            </a:srgbClr>
                          </a:outerShdw>
                        </a:effectLst>
                      </a:endParaRPr>
                    </a:p>
                  </a:txBody>
                  <a:tcPr anchor="ctr"/>
                </a:tc>
                <a:tc>
                  <a:txBody>
                    <a:bodyPr/>
                    <a:lstStyle/>
                    <a:p>
                      <a:pPr algn="ctr"/>
                      <a:r>
                        <a:rPr lang="zh-CN" altLang="en-US" b="1" dirty="0">
                          <a:effectLst>
                            <a:outerShdw blurRad="38100" dist="38100" dir="2700000" algn="tl">
                              <a:srgbClr val="000000">
                                <a:alpha val="43137"/>
                              </a:srgbClr>
                            </a:outerShdw>
                          </a:effectLst>
                        </a:rPr>
                        <a:t>第二次鸦片战争</a:t>
                      </a:r>
                      <a:endParaRPr lang="zh-CN" altLang="en-US" b="1" dirty="0">
                        <a:effectLst>
                          <a:outerShdw blurRad="38100" dist="38100" dir="2700000" algn="tl">
                            <a:srgbClr val="000000">
                              <a:alpha val="43137"/>
                            </a:srgbClr>
                          </a:outerShdw>
                        </a:effectLst>
                      </a:endParaRPr>
                    </a:p>
                  </a:txBody>
                  <a:tcPr anchor="ctr"/>
                </a:tc>
              </a:tr>
              <a:tr h="370840">
                <a:tc>
                  <a:txBody>
                    <a:bodyPr/>
                    <a:lstStyle/>
                    <a:p>
                      <a:pPr algn="ctr"/>
                      <a:r>
                        <a:rPr lang="zh-CN" altLang="en-US" b="1" dirty="0">
                          <a:effectLst>
                            <a:outerShdw blurRad="38100" dist="38100" dir="2700000" algn="tl">
                              <a:srgbClr val="000000">
                                <a:alpha val="43137"/>
                              </a:srgbClr>
                            </a:outerShdw>
                          </a:effectLst>
                        </a:rPr>
                        <a:t>时间</a:t>
                      </a:r>
                      <a:endParaRPr lang="zh-CN" altLang="en-US" b="1" dirty="0">
                        <a:effectLst>
                          <a:outerShdw blurRad="38100" dist="38100" dir="2700000" algn="tl">
                            <a:srgbClr val="000000">
                              <a:alpha val="43137"/>
                            </a:srgbClr>
                          </a:outerShdw>
                        </a:effectLst>
                      </a:endParaRPr>
                    </a:p>
                  </a:txBody>
                  <a:tcPr anchor="ctr"/>
                </a:tc>
                <a:tc>
                  <a:txBody>
                    <a:bodyPr/>
                    <a:lstStyle/>
                    <a:p>
                      <a:pPr algn="ctr"/>
                      <a:r>
                        <a:rPr lang="en-US" altLang="zh-CN" b="1" dirty="0">
                          <a:effectLst>
                            <a:outerShdw blurRad="38100" dist="38100" dir="2700000" algn="tl">
                              <a:srgbClr val="000000">
                                <a:alpha val="43137"/>
                              </a:srgbClr>
                            </a:outerShdw>
                          </a:effectLst>
                        </a:rPr>
                        <a:t>1840-1842</a:t>
                      </a:r>
                      <a:r>
                        <a:rPr lang="zh-CN" altLang="en-US" b="1" dirty="0">
                          <a:effectLst>
                            <a:outerShdw blurRad="38100" dist="38100" dir="2700000" algn="tl">
                              <a:srgbClr val="000000">
                                <a:alpha val="43137"/>
                              </a:srgbClr>
                            </a:outerShdw>
                          </a:effectLst>
                        </a:rPr>
                        <a:t>年</a:t>
                      </a:r>
                      <a:endParaRPr lang="zh-CN" altLang="en-US" b="1" dirty="0">
                        <a:effectLst>
                          <a:outerShdw blurRad="38100" dist="38100" dir="2700000" algn="tl">
                            <a:srgbClr val="000000">
                              <a:alpha val="43137"/>
                            </a:srgbClr>
                          </a:outerShdw>
                        </a:effectLst>
                      </a:endParaRPr>
                    </a:p>
                  </a:txBody>
                  <a:tcPr anchor="ctr"/>
                </a:tc>
                <a:tc>
                  <a:txBody>
                    <a:bodyPr/>
                    <a:lstStyle/>
                    <a:p>
                      <a:pPr algn="ctr"/>
                      <a:r>
                        <a:rPr lang="en-US" altLang="zh-CN" b="1" dirty="0">
                          <a:effectLst>
                            <a:outerShdw blurRad="38100" dist="38100" dir="2700000" algn="tl">
                              <a:srgbClr val="000000">
                                <a:alpha val="43137"/>
                              </a:srgbClr>
                            </a:outerShdw>
                          </a:effectLst>
                        </a:rPr>
                        <a:t>1856-1860</a:t>
                      </a:r>
                      <a:r>
                        <a:rPr lang="zh-CN" altLang="en-US" b="1" dirty="0">
                          <a:effectLst>
                            <a:outerShdw blurRad="38100" dist="38100" dir="2700000" algn="tl">
                              <a:srgbClr val="000000">
                                <a:alpha val="43137"/>
                              </a:srgbClr>
                            </a:outerShdw>
                          </a:effectLst>
                        </a:rPr>
                        <a:t>年</a:t>
                      </a:r>
                      <a:endParaRPr lang="zh-CN" altLang="en-US" b="1" dirty="0">
                        <a:effectLst>
                          <a:outerShdw blurRad="38100" dist="38100" dir="2700000" algn="tl">
                            <a:srgbClr val="000000">
                              <a:alpha val="43137"/>
                            </a:srgbClr>
                          </a:outerShdw>
                        </a:effectLst>
                      </a:endParaRPr>
                    </a:p>
                  </a:txBody>
                  <a:tcPr anchor="ctr"/>
                </a:tc>
              </a:tr>
              <a:tr h="370840">
                <a:tc rowSpan="2">
                  <a:txBody>
                    <a:bodyPr/>
                    <a:lstStyle/>
                    <a:p>
                      <a:pPr algn="ctr"/>
                      <a:r>
                        <a:rPr lang="zh-CN" altLang="en-US" b="1" dirty="0">
                          <a:effectLst>
                            <a:outerShdw blurRad="38100" dist="38100" dir="2700000" algn="tl">
                              <a:srgbClr val="000000">
                                <a:alpha val="43137"/>
                              </a:srgbClr>
                            </a:outerShdw>
                          </a:effectLst>
                        </a:rPr>
                        <a:t>原因</a:t>
                      </a:r>
                      <a:endParaRPr lang="zh-CN" altLang="en-US" b="1" dirty="0">
                        <a:effectLst>
                          <a:outerShdw blurRad="38100" dist="38100" dir="2700000" algn="tl">
                            <a:srgbClr val="000000">
                              <a:alpha val="43137"/>
                            </a:srgbClr>
                          </a:outerShdw>
                        </a:effectLst>
                      </a:endParaRPr>
                    </a:p>
                  </a:txBody>
                  <a:tcPr anchor="ctr"/>
                </a:tc>
                <a:tc>
                  <a:txBody>
                    <a:bodyPr/>
                    <a:lstStyle/>
                    <a:p>
                      <a:pPr algn="l"/>
                      <a:r>
                        <a:rPr lang="zh-CN" altLang="en-US" b="1" dirty="0">
                          <a:effectLst>
                            <a:outerShdw blurRad="38100" dist="38100" dir="2700000" algn="tl">
                              <a:srgbClr val="000000">
                                <a:alpha val="43137"/>
                              </a:srgbClr>
                            </a:outerShdw>
                          </a:effectLst>
                        </a:rPr>
                        <a:t>英国：为了</a:t>
                      </a:r>
                      <a:r>
                        <a:rPr lang="zh-CN" altLang="en-US" b="1" u="sng" dirty="0">
                          <a:solidFill>
                            <a:srgbClr val="FF0000"/>
                          </a:solidFill>
                          <a:effectLst>
                            <a:outerShdw blurRad="38100" dist="38100" dir="2700000" algn="tl">
                              <a:srgbClr val="000000">
                                <a:alpha val="43137"/>
                              </a:srgbClr>
                            </a:outerShdw>
                          </a:effectLst>
                        </a:rPr>
                        <a:t>开拓海外市场</a:t>
                      </a:r>
                      <a:r>
                        <a:rPr lang="zh-CN" altLang="en-US" b="1" dirty="0">
                          <a:effectLst>
                            <a:outerShdw blurRad="38100" dist="38100" dir="2700000" algn="tl">
                              <a:srgbClr val="000000">
                                <a:alpha val="43137"/>
                              </a:srgbClr>
                            </a:outerShdw>
                          </a:effectLst>
                        </a:rPr>
                        <a:t>和</a:t>
                      </a:r>
                      <a:r>
                        <a:rPr lang="zh-CN" altLang="en-US" b="1" u="sng" dirty="0">
                          <a:solidFill>
                            <a:srgbClr val="FF0000"/>
                          </a:solidFill>
                          <a:effectLst>
                            <a:outerShdw blurRad="38100" dist="38100" dir="2700000" algn="tl">
                              <a:srgbClr val="000000">
                                <a:alpha val="43137"/>
                              </a:srgbClr>
                            </a:outerShdw>
                          </a:effectLst>
                        </a:rPr>
                        <a:t>掠夺生产原料</a:t>
                      </a:r>
                      <a:endParaRPr lang="en-US" altLang="zh-CN" b="1" u="sng" dirty="0">
                        <a:solidFill>
                          <a:srgbClr val="FF0000"/>
                        </a:solidFill>
                        <a:effectLst>
                          <a:outerShdw blurRad="38100" dist="38100" dir="2700000" algn="tl">
                            <a:srgbClr val="000000">
                              <a:alpha val="43137"/>
                            </a:srgbClr>
                          </a:outerShdw>
                        </a:effectLst>
                      </a:endParaRPr>
                    </a:p>
                    <a:p>
                      <a:pPr algn="l"/>
                      <a:r>
                        <a:rPr lang="en-US" altLang="zh-CN" b="1" dirty="0">
                          <a:effectLst>
                            <a:outerShdw blurRad="38100" dist="38100" dir="2700000" algn="tl">
                              <a:srgbClr val="000000">
                                <a:alpha val="43137"/>
                              </a:srgbClr>
                            </a:outerShdw>
                          </a:effectLst>
                        </a:rPr>
                        <a:t>            </a:t>
                      </a:r>
                      <a:r>
                        <a:rPr lang="zh-CN" altLang="en-US" b="1" u="sng" dirty="0">
                          <a:solidFill>
                            <a:srgbClr val="FF0000"/>
                          </a:solidFill>
                          <a:effectLst>
                            <a:outerShdw blurRad="38100" dist="38100" dir="2700000" algn="tl">
                              <a:srgbClr val="000000">
                                <a:alpha val="43137"/>
                              </a:srgbClr>
                            </a:outerShdw>
                          </a:effectLst>
                        </a:rPr>
                        <a:t>扭转贸易逆差</a:t>
                      </a:r>
                      <a:r>
                        <a:rPr lang="zh-CN" altLang="en-US" b="1" dirty="0">
                          <a:effectLst>
                            <a:outerShdw blurRad="38100" dist="38100" dir="2700000" algn="tl">
                              <a:srgbClr val="000000">
                                <a:alpha val="43137"/>
                              </a:srgbClr>
                            </a:outerShdw>
                          </a:effectLst>
                        </a:rPr>
                        <a:t>，向中国走私鸦片</a:t>
                      </a:r>
                      <a:endParaRPr lang="zh-CN" altLang="en-US" b="1" dirty="0">
                        <a:effectLst>
                          <a:outerShdw blurRad="38100" dist="38100" dir="2700000" algn="tl">
                            <a:srgbClr val="000000">
                              <a:alpha val="43137"/>
                            </a:srgbClr>
                          </a:outerShdw>
                        </a:effectLst>
                      </a:endParaRPr>
                    </a:p>
                  </a:txBody>
                  <a:tcPr anchor="ctr"/>
                </a:tc>
                <a:tc rowSpan="2">
                  <a:txBody>
                    <a:bodyPr/>
                    <a:lstStyle/>
                    <a:p>
                      <a:pPr algn="l"/>
                      <a:r>
                        <a:rPr lang="zh-CN" altLang="en-US" b="1" dirty="0">
                          <a:effectLst>
                            <a:outerShdw blurRad="38100" dist="38100" dir="2700000" algn="tl">
                              <a:srgbClr val="000000">
                                <a:alpha val="43137"/>
                              </a:srgbClr>
                            </a:outerShdw>
                          </a:effectLst>
                        </a:rPr>
                        <a:t>英法：提出</a:t>
                      </a:r>
                      <a:r>
                        <a:rPr lang="zh-CN" altLang="en-US" b="1" u="sng" dirty="0">
                          <a:solidFill>
                            <a:srgbClr val="FF0000"/>
                          </a:solidFill>
                          <a:effectLst>
                            <a:outerShdw blurRad="38100" dist="38100" dir="2700000" algn="tl">
                              <a:srgbClr val="000000">
                                <a:alpha val="43137"/>
                              </a:srgbClr>
                            </a:outerShdw>
                          </a:effectLst>
                        </a:rPr>
                        <a:t>修订条约、扩大侵略权益的要求</a:t>
                      </a:r>
                      <a:r>
                        <a:rPr lang="zh-CN" altLang="en-US" b="1" dirty="0">
                          <a:effectLst>
                            <a:outerShdw blurRad="38100" dist="38100" dir="2700000" algn="tl">
                              <a:srgbClr val="000000">
                                <a:alpha val="43137"/>
                              </a:srgbClr>
                            </a:outerShdw>
                          </a:effectLst>
                        </a:rPr>
                        <a:t>，遭到拒绝，决定采取武力解决</a:t>
                      </a:r>
                      <a:endParaRPr lang="zh-CN" altLang="en-US" b="1" dirty="0">
                        <a:effectLst>
                          <a:outerShdw blurRad="38100" dist="38100" dir="2700000" algn="tl">
                            <a:srgbClr val="000000">
                              <a:alpha val="43137"/>
                            </a:srgbClr>
                          </a:outerShdw>
                        </a:effectLst>
                      </a:endParaRPr>
                    </a:p>
                    <a:p>
                      <a:pPr algn="l"/>
                      <a:r>
                        <a:rPr lang="zh-CN" altLang="en-US" b="1" dirty="0">
                          <a:effectLst>
                            <a:outerShdw blurRad="38100" dist="38100" dir="2700000" algn="tl">
                              <a:srgbClr val="000000">
                                <a:alpha val="43137"/>
                              </a:srgbClr>
                            </a:outerShdw>
                          </a:effectLst>
                        </a:rPr>
                        <a:t>沙俄趁火打劫</a:t>
                      </a:r>
                      <a:endParaRPr lang="zh-CN" altLang="en-US" b="1" dirty="0">
                        <a:effectLst>
                          <a:outerShdw blurRad="38100" dist="38100" dir="2700000" algn="tl">
                            <a:srgbClr val="000000">
                              <a:alpha val="43137"/>
                            </a:srgbClr>
                          </a:outerShdw>
                        </a:effectLst>
                      </a:endParaRPr>
                    </a:p>
                  </a:txBody>
                  <a:tcPr anchor="ctr"/>
                </a:tc>
              </a:tr>
              <a:tr h="370840">
                <a:tc vMerge="1">
                  <a:tcPr/>
                </a:tc>
                <a:tc>
                  <a:txBody>
                    <a:bodyPr/>
                    <a:lstStyle/>
                    <a:p>
                      <a:pPr algn="l"/>
                      <a:r>
                        <a:rPr lang="zh-CN" altLang="en-US" b="1" dirty="0">
                          <a:effectLst>
                            <a:outerShdw blurRad="38100" dist="38100" dir="2700000" algn="tl">
                              <a:srgbClr val="000000">
                                <a:alpha val="43137"/>
                              </a:srgbClr>
                            </a:outerShdw>
                          </a:effectLst>
                        </a:rPr>
                        <a:t>中国：自然经济占统治地位，土地兼并严重</a:t>
                      </a:r>
                      <a:endParaRPr lang="en-US" altLang="zh-CN" b="1" dirty="0">
                        <a:effectLst>
                          <a:outerShdw blurRad="38100" dist="38100" dir="2700000" algn="tl">
                            <a:srgbClr val="000000">
                              <a:alpha val="43137"/>
                            </a:srgbClr>
                          </a:outerShdw>
                        </a:effectLst>
                      </a:endParaRPr>
                    </a:p>
                    <a:p>
                      <a:pPr algn="l"/>
                      <a:r>
                        <a:rPr lang="en-US" altLang="zh-CN" b="1" dirty="0">
                          <a:effectLst>
                            <a:outerShdw blurRad="38100" dist="38100" dir="2700000" algn="tl">
                              <a:srgbClr val="000000">
                                <a:alpha val="43137"/>
                              </a:srgbClr>
                            </a:outerShdw>
                          </a:effectLst>
                        </a:rPr>
                        <a:t>            </a:t>
                      </a:r>
                      <a:r>
                        <a:rPr lang="zh-CN" altLang="en-US" b="1" dirty="0">
                          <a:effectLst>
                            <a:outerShdw blurRad="38100" dist="38100" dir="2700000" algn="tl">
                              <a:srgbClr val="000000">
                                <a:alpha val="43137"/>
                              </a:srgbClr>
                            </a:outerShdw>
                          </a:effectLst>
                        </a:rPr>
                        <a:t>政治腐败，财政困难，军备废弛</a:t>
                      </a:r>
                      <a:endParaRPr lang="en-US" altLang="zh-CN" b="1" dirty="0">
                        <a:effectLst>
                          <a:outerShdw blurRad="38100" dist="38100" dir="2700000" algn="tl">
                            <a:srgbClr val="000000">
                              <a:alpha val="43137"/>
                            </a:srgbClr>
                          </a:outerShdw>
                        </a:effectLst>
                      </a:endParaRPr>
                    </a:p>
                    <a:p>
                      <a:pPr algn="l"/>
                      <a:r>
                        <a:rPr lang="en-US" altLang="zh-CN" b="1" dirty="0">
                          <a:effectLst>
                            <a:outerShdw blurRad="38100" dist="38100" dir="2700000" algn="tl">
                              <a:srgbClr val="000000">
                                <a:alpha val="43137"/>
                              </a:srgbClr>
                            </a:outerShdw>
                          </a:effectLst>
                        </a:rPr>
                        <a:t>            </a:t>
                      </a:r>
                      <a:r>
                        <a:rPr lang="zh-CN" altLang="en-US" b="1" dirty="0">
                          <a:effectLst>
                            <a:outerShdw blurRad="38100" dist="38100" dir="2700000" algn="tl">
                              <a:srgbClr val="000000">
                                <a:alpha val="43137"/>
                              </a:srgbClr>
                            </a:outerShdw>
                          </a:effectLst>
                        </a:rPr>
                        <a:t>清政府仍然实行</a:t>
                      </a:r>
                      <a:r>
                        <a:rPr lang="zh-CN" altLang="en-US" b="1" u="sng" dirty="0">
                          <a:solidFill>
                            <a:srgbClr val="FF0000"/>
                          </a:solidFill>
                          <a:effectLst>
                            <a:outerShdw blurRad="38100" dist="38100" dir="2700000" algn="tl">
                              <a:srgbClr val="000000">
                                <a:alpha val="43137"/>
                              </a:srgbClr>
                            </a:outerShdw>
                          </a:effectLst>
                        </a:rPr>
                        <a:t>闭关锁国政策</a:t>
                      </a:r>
                      <a:endParaRPr lang="en-US" altLang="zh-CN" b="1" u="sng" dirty="0">
                        <a:solidFill>
                          <a:srgbClr val="FF0000"/>
                        </a:solidFill>
                        <a:effectLst>
                          <a:outerShdw blurRad="38100" dist="38100" dir="2700000" algn="tl">
                            <a:srgbClr val="000000">
                              <a:alpha val="43137"/>
                            </a:srgbClr>
                          </a:outerShdw>
                        </a:effectLst>
                      </a:endParaRPr>
                    </a:p>
                    <a:p>
                      <a:pPr algn="l"/>
                      <a:r>
                        <a:rPr lang="en-US" altLang="zh-CN" b="1" dirty="0">
                          <a:effectLst>
                            <a:outerShdw blurRad="38100" dist="38100" dir="2700000" algn="tl">
                              <a:srgbClr val="000000">
                                <a:alpha val="43137"/>
                              </a:srgbClr>
                            </a:outerShdw>
                          </a:effectLst>
                        </a:rPr>
                        <a:t>            </a:t>
                      </a:r>
                      <a:r>
                        <a:rPr lang="zh-CN" altLang="en-US" b="1" dirty="0">
                          <a:effectLst>
                            <a:outerShdw blurRad="38100" dist="38100" dir="2700000" algn="tl">
                              <a:srgbClr val="000000">
                                <a:alpha val="43137"/>
                              </a:srgbClr>
                            </a:outerShdw>
                          </a:effectLst>
                        </a:rPr>
                        <a:t>林则徐的禁烟</a:t>
                      </a:r>
                      <a:endParaRPr lang="zh-CN" altLang="en-US" b="1" dirty="0">
                        <a:effectLst>
                          <a:outerShdw blurRad="38100" dist="38100" dir="2700000" algn="tl">
                            <a:srgbClr val="000000">
                              <a:alpha val="43137"/>
                            </a:srgbClr>
                          </a:outerShdw>
                        </a:effectLst>
                      </a:endParaRPr>
                    </a:p>
                  </a:txBody>
                  <a:tcPr anchor="ctr"/>
                </a:tc>
                <a:tc vMerge="1">
                  <a:tcPr/>
                </a:tc>
              </a:tr>
              <a:tr h="370840">
                <a:tc>
                  <a:txBody>
                    <a:bodyPr/>
                    <a:lstStyle/>
                    <a:p>
                      <a:pPr algn="ctr"/>
                      <a:r>
                        <a:rPr lang="zh-CN" altLang="en-US" b="1" dirty="0">
                          <a:effectLst>
                            <a:outerShdw blurRad="38100" dist="38100" dir="2700000" algn="tl">
                              <a:srgbClr val="000000">
                                <a:alpha val="43137"/>
                              </a:srgbClr>
                            </a:outerShdw>
                          </a:effectLst>
                        </a:rPr>
                        <a:t>结果</a:t>
                      </a:r>
                      <a:endParaRPr lang="zh-CN" altLang="en-US" b="1" dirty="0">
                        <a:effectLst>
                          <a:outerShdw blurRad="38100" dist="38100" dir="2700000" algn="tl">
                            <a:srgbClr val="000000">
                              <a:alpha val="43137"/>
                            </a:srgbClr>
                          </a:outerShdw>
                        </a:effectLst>
                      </a:endParaRPr>
                    </a:p>
                  </a:txBody>
                  <a:tcPr anchor="ctr"/>
                </a:tc>
                <a:tc>
                  <a:txBody>
                    <a:bodyPr/>
                    <a:lstStyle/>
                    <a:p>
                      <a:pPr algn="l"/>
                      <a:r>
                        <a:rPr lang="en-US" altLang="zh-CN" b="1" dirty="0">
                          <a:effectLst>
                            <a:outerShdw blurRad="38100" dist="38100" dir="2700000" algn="tl">
                              <a:srgbClr val="000000">
                                <a:alpha val="43137"/>
                              </a:srgbClr>
                            </a:outerShdw>
                          </a:effectLst>
                        </a:rPr>
                        <a:t>1842</a:t>
                      </a:r>
                      <a:r>
                        <a:rPr lang="zh-CN" altLang="en-US" b="1" dirty="0">
                          <a:effectLst>
                            <a:outerShdw blurRad="38100" dist="38100" dir="2700000" algn="tl">
                              <a:srgbClr val="000000">
                                <a:alpha val="43137"/>
                              </a:srgbClr>
                            </a:outerShdw>
                          </a:effectLst>
                        </a:rPr>
                        <a:t>年签订</a:t>
                      </a:r>
                      <a:r>
                        <a:rPr lang="en-US" altLang="zh-CN" b="1" dirty="0">
                          <a:effectLst>
                            <a:outerShdw blurRad="38100" dist="38100" dir="2700000" algn="tl">
                              <a:srgbClr val="000000">
                                <a:alpha val="43137"/>
                              </a:srgbClr>
                            </a:outerShdw>
                          </a:effectLst>
                        </a:rPr>
                        <a:t>《</a:t>
                      </a:r>
                      <a:r>
                        <a:rPr lang="zh-CN" altLang="en-US" b="1" dirty="0">
                          <a:effectLst>
                            <a:outerShdw blurRad="38100" dist="38100" dir="2700000" algn="tl">
                              <a:srgbClr val="000000">
                                <a:alpha val="43137"/>
                              </a:srgbClr>
                            </a:outerShdw>
                          </a:effectLst>
                        </a:rPr>
                        <a:t>南京条约</a:t>
                      </a:r>
                      <a:r>
                        <a:rPr lang="en-US" altLang="zh-CN" b="1" dirty="0">
                          <a:effectLst>
                            <a:outerShdw blurRad="38100" dist="38100" dir="2700000" algn="tl">
                              <a:srgbClr val="000000">
                                <a:alpha val="43137"/>
                              </a:srgbClr>
                            </a:outerShdw>
                          </a:effectLst>
                        </a:rPr>
                        <a:t>》</a:t>
                      </a:r>
                      <a:r>
                        <a:rPr lang="zh-CN" altLang="en-US" b="1" dirty="0">
                          <a:effectLst>
                            <a:outerShdw blurRad="38100" dist="38100" dir="2700000" algn="tl">
                              <a:srgbClr val="000000">
                                <a:alpha val="43137"/>
                              </a:srgbClr>
                            </a:outerShdw>
                          </a:effectLst>
                        </a:rPr>
                        <a:t>；</a:t>
                      </a:r>
                      <a:r>
                        <a:rPr lang="en-US" altLang="zh-CN" b="1" dirty="0">
                          <a:effectLst>
                            <a:outerShdw blurRad="38100" dist="38100" dir="2700000" algn="tl">
                              <a:srgbClr val="000000">
                                <a:alpha val="43137"/>
                              </a:srgbClr>
                            </a:outerShdw>
                          </a:effectLst>
                        </a:rPr>
                        <a:t>1843年签订《五口通商章程》和《虎门条约》</a:t>
                      </a:r>
                      <a:r>
                        <a:rPr lang="zh-CN" altLang="en-US" b="1" dirty="0">
                          <a:effectLst>
                            <a:outerShdw blurRad="38100" dist="38100" dir="2700000" algn="tl">
                              <a:srgbClr val="000000">
                                <a:alpha val="43137"/>
                              </a:srgbClr>
                            </a:outerShdw>
                          </a:effectLst>
                        </a:rPr>
                        <a:t>；</a:t>
                      </a:r>
                      <a:r>
                        <a:rPr lang="en-US" altLang="zh-CN" b="1" dirty="0">
                          <a:effectLst>
                            <a:outerShdw blurRad="38100" dist="38100" dir="2700000" algn="tl">
                              <a:srgbClr val="000000">
                                <a:alpha val="43137"/>
                              </a:srgbClr>
                            </a:outerShdw>
                          </a:effectLst>
                        </a:rPr>
                        <a:t>1844</a:t>
                      </a:r>
                      <a:r>
                        <a:rPr lang="zh-CN" altLang="en-US" b="1" dirty="0">
                          <a:effectLst>
                            <a:outerShdw blurRad="38100" dist="38100" dir="2700000" algn="tl">
                              <a:srgbClr val="000000">
                                <a:alpha val="43137"/>
                              </a:srgbClr>
                            </a:outerShdw>
                          </a:effectLst>
                        </a:rPr>
                        <a:t>年同美法分别签订《望厦条约》和《黄埔条约》</a:t>
                      </a:r>
                      <a:endParaRPr lang="zh-CN" altLang="en-US" b="1" dirty="0">
                        <a:effectLst>
                          <a:outerShdw blurRad="38100" dist="38100" dir="2700000" algn="tl">
                            <a:srgbClr val="000000">
                              <a:alpha val="43137"/>
                            </a:srgbClr>
                          </a:outerShdw>
                        </a:effectLst>
                      </a:endParaRPr>
                    </a:p>
                    <a:p>
                      <a:pPr algn="l"/>
                      <a:endParaRPr lang="zh-CN" altLang="en-US" b="1" dirty="0">
                        <a:effectLst>
                          <a:outerShdw blurRad="38100" dist="38100" dir="2700000" algn="tl">
                            <a:srgbClr val="000000">
                              <a:alpha val="43137"/>
                            </a:srgbClr>
                          </a:outerShdw>
                        </a:effectLst>
                      </a:endParaRPr>
                    </a:p>
                  </a:txBody>
                  <a:tcPr anchor="ctr"/>
                </a:tc>
                <a:tc>
                  <a:txBody>
                    <a:bodyPr/>
                    <a:lstStyle/>
                    <a:p>
                      <a:pPr algn="l"/>
                      <a:r>
                        <a:rPr lang="en-US" altLang="zh-CN" b="1" dirty="0">
                          <a:effectLst>
                            <a:outerShdw blurRad="38100" dist="38100" dir="2700000" algn="tl">
                              <a:srgbClr val="000000">
                                <a:alpha val="43137"/>
                              </a:srgbClr>
                            </a:outerShdw>
                          </a:effectLst>
                        </a:rPr>
                        <a:t>1858</a:t>
                      </a:r>
                      <a:r>
                        <a:rPr lang="zh-CN" altLang="en-US" b="1" dirty="0">
                          <a:effectLst>
                            <a:outerShdw blurRad="38100" dist="38100" dir="2700000" algn="tl">
                              <a:srgbClr val="000000">
                                <a:alpha val="43137"/>
                              </a:srgbClr>
                            </a:outerShdw>
                          </a:effectLst>
                        </a:rPr>
                        <a:t>年签订</a:t>
                      </a:r>
                      <a:r>
                        <a:rPr lang="en-US" altLang="zh-CN" b="1" dirty="0">
                          <a:effectLst>
                            <a:outerShdw blurRad="38100" dist="38100" dir="2700000" algn="tl">
                              <a:srgbClr val="000000">
                                <a:alpha val="43137"/>
                              </a:srgbClr>
                            </a:outerShdw>
                          </a:effectLst>
                        </a:rPr>
                        <a:t>《</a:t>
                      </a:r>
                      <a:r>
                        <a:rPr lang="zh-CN" altLang="en-US" b="1" dirty="0">
                          <a:effectLst>
                            <a:outerShdw blurRad="38100" dist="38100" dir="2700000" algn="tl">
                              <a:srgbClr val="000000">
                                <a:alpha val="43137"/>
                              </a:srgbClr>
                            </a:outerShdw>
                          </a:effectLst>
                        </a:rPr>
                        <a:t>天津条约</a:t>
                      </a:r>
                      <a:r>
                        <a:rPr lang="en-US" altLang="zh-CN" b="1" dirty="0">
                          <a:effectLst>
                            <a:outerShdw blurRad="38100" dist="38100" dir="2700000" algn="tl">
                              <a:srgbClr val="000000">
                                <a:alpha val="43137"/>
                              </a:srgbClr>
                            </a:outerShdw>
                          </a:effectLst>
                        </a:rPr>
                        <a:t>》</a:t>
                      </a:r>
                      <a:endParaRPr lang="en-US" altLang="zh-CN" b="1" dirty="0">
                        <a:effectLst>
                          <a:outerShdw blurRad="38100" dist="38100" dir="2700000" algn="tl">
                            <a:srgbClr val="000000">
                              <a:alpha val="43137"/>
                            </a:srgbClr>
                          </a:outerShdw>
                        </a:effectLst>
                      </a:endParaRPr>
                    </a:p>
                    <a:p>
                      <a:pPr algn="l"/>
                      <a:r>
                        <a:rPr lang="en-US" altLang="zh-CN" b="1" dirty="0">
                          <a:effectLst>
                            <a:outerShdw blurRad="38100" dist="38100" dir="2700000" algn="tl">
                              <a:srgbClr val="000000">
                                <a:alpha val="43137"/>
                              </a:srgbClr>
                            </a:outerShdw>
                          </a:effectLst>
                        </a:rPr>
                        <a:t>1860</a:t>
                      </a:r>
                      <a:r>
                        <a:rPr lang="zh-CN" altLang="en-US" b="1" dirty="0">
                          <a:effectLst>
                            <a:outerShdw blurRad="38100" dist="38100" dir="2700000" algn="tl">
                              <a:srgbClr val="000000">
                                <a:alpha val="43137"/>
                              </a:srgbClr>
                            </a:outerShdw>
                          </a:effectLst>
                        </a:rPr>
                        <a:t>年签订</a:t>
                      </a:r>
                      <a:r>
                        <a:rPr lang="en-US" altLang="zh-CN" b="1" dirty="0">
                          <a:effectLst>
                            <a:outerShdw blurRad="38100" dist="38100" dir="2700000" algn="tl">
                              <a:srgbClr val="000000">
                                <a:alpha val="43137"/>
                              </a:srgbClr>
                            </a:outerShdw>
                          </a:effectLst>
                        </a:rPr>
                        <a:t>《</a:t>
                      </a:r>
                      <a:r>
                        <a:rPr lang="zh-CN" altLang="en-US" b="1" dirty="0">
                          <a:effectLst>
                            <a:outerShdw blurRad="38100" dist="38100" dir="2700000" algn="tl">
                              <a:srgbClr val="000000">
                                <a:alpha val="43137"/>
                              </a:srgbClr>
                            </a:outerShdw>
                          </a:effectLst>
                        </a:rPr>
                        <a:t>北京条约</a:t>
                      </a:r>
                      <a:r>
                        <a:rPr lang="en-US" altLang="zh-CN" b="1" dirty="0">
                          <a:effectLst>
                            <a:outerShdw blurRad="38100" dist="38100" dir="2700000" algn="tl">
                              <a:srgbClr val="000000">
                                <a:alpha val="43137"/>
                              </a:srgbClr>
                            </a:outerShdw>
                          </a:effectLst>
                        </a:rPr>
                        <a:t>》</a:t>
                      </a:r>
                      <a:endParaRPr lang="zh-CN" altLang="en-US" b="1" dirty="0">
                        <a:effectLst>
                          <a:outerShdw blurRad="38100" dist="38100" dir="2700000" algn="tl">
                            <a:srgbClr val="000000">
                              <a:alpha val="43137"/>
                            </a:srgbClr>
                          </a:outerShdw>
                        </a:effectLst>
                      </a:endParaRPr>
                    </a:p>
                  </a:txBody>
                  <a:tcPr anchor="ctr"/>
                </a:tc>
              </a:tr>
            </a:tbl>
          </a:graphicData>
        </a:graphic>
      </p:graphicFrame>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126246"/>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一、</a:t>
            </a:r>
            <a:r>
              <a:rPr lang="zh-CN" altLang="en-US" sz="2800" b="1" kern="100" dirty="0">
                <a:solidFill>
                  <a:schemeClr val="tx1">
                    <a:lumMod val="50000"/>
                  </a:schemeClr>
                </a:solidFill>
                <a:latin typeface="+mn-ea"/>
                <a:cs typeface="+mn-ea"/>
              </a:rPr>
              <a:t>两次鸦片战争（</a:t>
            </a:r>
            <a:r>
              <a:rPr lang="en-US" altLang="zh-CN" sz="2800" b="1" kern="100" dirty="0">
                <a:solidFill>
                  <a:schemeClr val="tx1">
                    <a:lumMod val="50000"/>
                  </a:schemeClr>
                </a:solidFill>
                <a:latin typeface="+mn-ea"/>
                <a:cs typeface="+mn-ea"/>
              </a:rPr>
              <a:t>1840-1860</a:t>
            </a:r>
            <a:r>
              <a:rPr lang="zh-CN" altLang="en-US" sz="2800" b="1" kern="100" dirty="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graphicFrame>
        <p:nvGraphicFramePr>
          <p:cNvPr id="3" name="表格 2"/>
          <p:cNvGraphicFramePr>
            <a:graphicFrameLocks noGrp="1"/>
          </p:cNvGraphicFramePr>
          <p:nvPr/>
        </p:nvGraphicFramePr>
        <p:xfrm>
          <a:off x="62319" y="2271709"/>
          <a:ext cx="12067044" cy="3840480"/>
        </p:xfrm>
        <a:graphic>
          <a:graphicData uri="http://schemas.openxmlformats.org/drawingml/2006/table">
            <a:tbl>
              <a:tblPr firstRow="1" bandRow="1"/>
              <a:tblGrid>
                <a:gridCol w="1223703"/>
                <a:gridCol w="5417469"/>
                <a:gridCol w="5425872"/>
              </a:tblGrid>
              <a:tr h="370840">
                <a:tc>
                  <a:txBody>
                    <a:bodyPr/>
                    <a:lstStyle/>
                    <a:p>
                      <a:pPr algn="ctr"/>
                      <a:endParaRPr lang="zh-CN" altLang="en-US" b="1" dirty="0">
                        <a:effectLst>
                          <a:outerShdw blurRad="38100" dist="38100" dir="2700000" algn="tl">
                            <a:srgbClr val="000000">
                              <a:alpha val="43137"/>
                            </a:srgbClr>
                          </a:outerShdw>
                        </a:effectLst>
                      </a:endParaRPr>
                    </a:p>
                  </a:txBody>
                  <a:tcPr anchor="ctr"/>
                </a:tc>
                <a:tc>
                  <a:txBody>
                    <a:bodyPr/>
                    <a:lstStyle/>
                    <a:p>
                      <a:pPr algn="ctr"/>
                      <a:r>
                        <a:rPr lang="zh-CN" altLang="en-US" b="1" dirty="0">
                          <a:effectLst>
                            <a:outerShdw blurRad="38100" dist="38100" dir="2700000" algn="tl">
                              <a:srgbClr val="000000">
                                <a:alpha val="43137"/>
                              </a:srgbClr>
                            </a:outerShdw>
                          </a:effectLst>
                        </a:rPr>
                        <a:t>鸦片战争</a:t>
                      </a:r>
                      <a:endParaRPr lang="zh-CN" altLang="en-US" b="1" dirty="0">
                        <a:effectLst>
                          <a:outerShdw blurRad="38100" dist="38100" dir="2700000" algn="tl">
                            <a:srgbClr val="000000">
                              <a:alpha val="43137"/>
                            </a:srgbClr>
                          </a:outerShdw>
                        </a:effectLst>
                      </a:endParaRPr>
                    </a:p>
                  </a:txBody>
                  <a:tcPr anchor="ctr"/>
                </a:tc>
                <a:tc>
                  <a:txBody>
                    <a:bodyPr/>
                    <a:lstStyle/>
                    <a:p>
                      <a:pPr algn="ctr"/>
                      <a:r>
                        <a:rPr lang="zh-CN" altLang="en-US" b="1" dirty="0">
                          <a:effectLst>
                            <a:outerShdw blurRad="38100" dist="38100" dir="2700000" algn="tl">
                              <a:srgbClr val="000000">
                                <a:alpha val="43137"/>
                              </a:srgbClr>
                            </a:outerShdw>
                          </a:effectLst>
                        </a:rPr>
                        <a:t>第二次鸦片战争</a:t>
                      </a:r>
                      <a:endParaRPr lang="zh-CN" altLang="en-US" b="1" dirty="0">
                        <a:effectLst>
                          <a:outerShdw blurRad="38100" dist="38100" dir="2700000" algn="tl">
                            <a:srgbClr val="000000">
                              <a:alpha val="43137"/>
                            </a:srgbClr>
                          </a:outerShdw>
                        </a:effectLst>
                      </a:endParaRPr>
                    </a:p>
                  </a:txBody>
                  <a:tcPr anchor="ctr"/>
                </a:tc>
              </a:tr>
              <a:tr h="1112520">
                <a:tc>
                  <a:txBody>
                    <a:bodyPr/>
                    <a:lstStyle/>
                    <a:p>
                      <a:pPr algn="ctr"/>
                      <a:r>
                        <a:rPr lang="zh-CN" altLang="en-US" b="1" dirty="0">
                          <a:effectLst>
                            <a:outerShdw blurRad="38100" dist="38100" dir="2700000" algn="tl">
                              <a:srgbClr val="000000">
                                <a:alpha val="43137"/>
                              </a:srgbClr>
                            </a:outerShdw>
                          </a:effectLst>
                        </a:rPr>
                        <a:t>内容</a:t>
                      </a:r>
                      <a:endParaRPr lang="zh-CN" altLang="en-US" b="1" dirty="0">
                        <a:effectLst>
                          <a:outerShdw blurRad="38100" dist="38100" dir="2700000" algn="tl">
                            <a:srgbClr val="000000">
                              <a:alpha val="43137"/>
                            </a:srgbClr>
                          </a:outerShdw>
                        </a:effectLst>
                      </a:endParaRPr>
                    </a:p>
                  </a:txBody>
                  <a:tcPr anchor="ctr"/>
                </a:tc>
                <a:tc>
                  <a:txBody>
                    <a:bodyPr/>
                    <a:lstStyle/>
                    <a:p>
                      <a:pPr algn="l"/>
                      <a:r>
                        <a:rPr lang="en-US" altLang="zh-CN" b="1" dirty="0">
                          <a:effectLst>
                            <a:outerShdw blurRad="38100" dist="38100" dir="2700000" algn="tl">
                              <a:srgbClr val="000000">
                                <a:alpha val="43137"/>
                              </a:srgbClr>
                            </a:outerShdw>
                          </a:effectLst>
                        </a:rPr>
                        <a:t>割香港岛给英国，赔款2100万银元；</a:t>
                      </a:r>
                      <a:endParaRPr lang="en-US" altLang="zh-CN" b="1" dirty="0">
                        <a:effectLst>
                          <a:outerShdw blurRad="38100" dist="38100" dir="2700000" algn="tl">
                            <a:srgbClr val="000000">
                              <a:alpha val="43137"/>
                            </a:srgbClr>
                          </a:outerShdw>
                        </a:effectLst>
                      </a:endParaRPr>
                    </a:p>
                    <a:p>
                      <a:pPr algn="l"/>
                      <a:r>
                        <a:rPr lang="en-US" altLang="zh-CN" b="1" dirty="0">
                          <a:effectLst>
                            <a:outerShdw blurRad="38100" dist="38100" dir="2700000" algn="tl">
                              <a:srgbClr val="000000">
                                <a:alpha val="43137"/>
                              </a:srgbClr>
                            </a:outerShdw>
                          </a:effectLst>
                        </a:rPr>
                        <a:t>开放广州、厦门、福州、宁波、上海五处为通商口岸；</a:t>
                      </a:r>
                      <a:endParaRPr lang="en-US" altLang="zh-CN" b="1" dirty="0">
                        <a:effectLst>
                          <a:outerShdw blurRad="38100" dist="38100" dir="2700000" algn="tl">
                            <a:srgbClr val="000000">
                              <a:alpha val="43137"/>
                            </a:srgbClr>
                          </a:outerShdw>
                        </a:effectLst>
                      </a:endParaRPr>
                    </a:p>
                    <a:p>
                      <a:pPr algn="l"/>
                      <a:r>
                        <a:rPr lang="en-US" altLang="zh-CN" b="1" dirty="0">
                          <a:effectLst>
                            <a:outerShdw blurRad="38100" dist="38100" dir="2700000" algn="tl">
                              <a:srgbClr val="000000">
                                <a:alpha val="43137"/>
                              </a:srgbClr>
                            </a:outerShdw>
                          </a:effectLst>
                        </a:rPr>
                        <a:t>中国海关收取英商进出口货物的关税，由双方商定等</a:t>
                      </a:r>
                      <a:r>
                        <a:rPr lang="zh-CN" altLang="en-US" b="1" dirty="0">
                          <a:effectLst>
                            <a:outerShdw blurRad="38100" dist="38100" dir="2700000" algn="tl">
                              <a:srgbClr val="000000">
                                <a:alpha val="43137"/>
                              </a:srgbClr>
                            </a:outerShdw>
                          </a:effectLst>
                        </a:rPr>
                        <a:t>；</a:t>
                      </a:r>
                      <a:endParaRPr lang="zh-CN" altLang="en-US" b="1" dirty="0">
                        <a:effectLst>
                          <a:outerShdw blurRad="38100" dist="38100" dir="2700000" algn="tl">
                            <a:srgbClr val="000000">
                              <a:alpha val="43137"/>
                            </a:srgbClr>
                          </a:outerShdw>
                        </a:effectLst>
                      </a:endParaRPr>
                    </a:p>
                    <a:p>
                      <a:pPr algn="l"/>
                      <a:r>
                        <a:rPr lang="zh-CN" altLang="en-US" b="1" dirty="0">
                          <a:effectLst>
                            <a:outerShdw blurRad="38100" dist="38100" dir="2700000" algn="tl">
                              <a:srgbClr val="000000">
                                <a:alpha val="43137"/>
                              </a:srgbClr>
                            </a:outerShdw>
                          </a:effectLst>
                        </a:rPr>
                        <a:t>攫取领事裁判权、片面最惠国待遇和在通商口岸租赁土地房屋居留等特权。</a:t>
                      </a:r>
                      <a:endParaRPr lang="zh-CN" altLang="en-US" b="1" dirty="0">
                        <a:effectLst>
                          <a:outerShdw blurRad="38100" dist="38100" dir="2700000" algn="tl">
                            <a:srgbClr val="000000">
                              <a:alpha val="43137"/>
                            </a:srgbClr>
                          </a:outerShdw>
                        </a:effectLst>
                      </a:endParaRPr>
                    </a:p>
                  </a:txBody>
                  <a:tcPr anchor="ctr"/>
                </a:tc>
                <a:tc>
                  <a:txBody>
                    <a:bodyPr/>
                    <a:lstStyle/>
                    <a:p>
                      <a:pPr algn="just"/>
                      <a:r>
                        <a:rPr lang="en-US" altLang="zh-CN" b="1" dirty="0">
                          <a:effectLst>
                            <a:outerShdw blurRad="38100" dist="38100" dir="2700000" algn="tl">
                              <a:srgbClr val="000000">
                                <a:alpha val="43137"/>
                              </a:srgbClr>
                            </a:outerShdw>
                          </a:effectLst>
                        </a:rPr>
                        <a:t>允许外国公使进驻北京，增开沿海沿江十处通商口岸；赔偿英法巨额白银；允许外国人到中国内地游历、经商和传教；外国军舰和商船可在长江各口岸通航等。</a:t>
                      </a:r>
                      <a:endParaRPr lang="en-US" altLang="zh-CN" b="1" dirty="0">
                        <a:effectLst>
                          <a:outerShdw blurRad="38100" dist="38100" dir="2700000" algn="tl">
                            <a:srgbClr val="000000">
                              <a:alpha val="43137"/>
                            </a:srgbClr>
                          </a:outerShdw>
                        </a:effectLst>
                      </a:endParaRPr>
                    </a:p>
                    <a:p>
                      <a:pPr algn="just"/>
                      <a:r>
                        <a:rPr lang="en-US" altLang="zh-CN" b="1" dirty="0">
                          <a:effectLst>
                            <a:outerShdw blurRad="38100" dist="38100" dir="2700000" algn="tl">
                              <a:srgbClr val="000000">
                                <a:alpha val="43137"/>
                              </a:srgbClr>
                            </a:outerShdw>
                          </a:effectLst>
                        </a:rPr>
                        <a:t>承认《天津条约》有效；增开天津为商埠；割九龙司地方一区给英国；对英、法赔款各增至800万两白银。</a:t>
                      </a:r>
                      <a:endParaRPr lang="en-US" altLang="zh-CN" b="1" dirty="0">
                        <a:effectLst>
                          <a:outerShdw blurRad="38100" dist="38100" dir="2700000" algn="tl">
                            <a:srgbClr val="000000">
                              <a:alpha val="43137"/>
                            </a:srgbClr>
                          </a:outerShdw>
                        </a:effectLst>
                      </a:endParaRPr>
                    </a:p>
                    <a:p>
                      <a:pPr algn="just"/>
                      <a:endParaRPr lang="en-US" altLang="zh-CN" b="1" dirty="0">
                        <a:effectLst>
                          <a:outerShdw blurRad="38100" dist="38100" dir="2700000" algn="tl">
                            <a:srgbClr val="000000">
                              <a:alpha val="43137"/>
                            </a:srgbClr>
                          </a:outerShdw>
                        </a:effectLst>
                      </a:endParaRPr>
                    </a:p>
                  </a:txBody>
                  <a:tcPr/>
                </a:tc>
              </a:tr>
            </a:tbl>
          </a:graphicData>
        </a:graphic>
      </p:graphicFrame>
      <p:sp>
        <p:nvSpPr>
          <p:cNvPr id="5" name="文本框 4"/>
          <p:cNvSpPr txBox="1"/>
          <p:nvPr/>
        </p:nvSpPr>
        <p:spPr>
          <a:xfrm>
            <a:off x="8353887" y="1296140"/>
            <a:ext cx="2721148" cy="461665"/>
          </a:xfrm>
          <a:prstGeom prst="rect">
            <a:avLst/>
          </a:prstGeom>
          <a:noFill/>
        </p:spPr>
        <p:txBody>
          <a:bodyPr wrap="square" rtlCol="0">
            <a:spAutoFit/>
          </a:bodyPr>
          <a:lstStyle/>
          <a:p>
            <a:pPr algn="ctr"/>
            <a:r>
              <a:rPr lang="zh-CN" altLang="en-US" sz="2400" b="1" dirty="0"/>
              <a:t>（续上表）</a:t>
            </a:r>
            <a:endParaRPr lang="zh-CN" altLang="en-US" sz="2400" b="1" dirty="0"/>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graphicFrame>
        <p:nvGraphicFramePr>
          <p:cNvPr id="3" name="表格 2"/>
          <p:cNvGraphicFramePr>
            <a:graphicFrameLocks noGrp="1"/>
          </p:cNvGraphicFramePr>
          <p:nvPr/>
        </p:nvGraphicFramePr>
        <p:xfrm>
          <a:off x="219710" y="233680"/>
          <a:ext cx="11909425" cy="6395720"/>
        </p:xfrm>
        <a:graphic>
          <a:graphicData uri="http://schemas.openxmlformats.org/drawingml/2006/table">
            <a:tbl>
              <a:tblPr firstRow="1" bandRow="1"/>
              <a:tblGrid>
                <a:gridCol w="1207770"/>
                <a:gridCol w="5347335"/>
                <a:gridCol w="5354320"/>
              </a:tblGrid>
              <a:tr h="551180">
                <a:tc>
                  <a:txBody>
                    <a:bodyPr/>
                    <a:lstStyle/>
                    <a:p>
                      <a:pPr algn="ctr"/>
                      <a:endParaRPr lang="zh-CN" altLang="en-US" b="1" dirty="0">
                        <a:effectLst>
                          <a:outerShdw blurRad="38100" dist="38100" dir="2700000" algn="tl">
                            <a:srgbClr val="000000">
                              <a:alpha val="43137"/>
                            </a:srgbClr>
                          </a:outerShdw>
                        </a:effectLst>
                      </a:endParaRPr>
                    </a:p>
                  </a:txBody>
                  <a:tcPr anchor="ctr"/>
                </a:tc>
                <a:tc>
                  <a:txBody>
                    <a:bodyPr/>
                    <a:lstStyle/>
                    <a:p>
                      <a:pPr algn="ctr"/>
                      <a:r>
                        <a:rPr lang="zh-CN" altLang="en-US" b="1" dirty="0">
                          <a:effectLst>
                            <a:outerShdw blurRad="38100" dist="38100" dir="2700000" algn="tl">
                              <a:srgbClr val="000000">
                                <a:alpha val="43137"/>
                              </a:srgbClr>
                            </a:outerShdw>
                          </a:effectLst>
                        </a:rPr>
                        <a:t>鸦片战争</a:t>
                      </a:r>
                      <a:endParaRPr lang="zh-CN" altLang="en-US" b="1" dirty="0">
                        <a:effectLst>
                          <a:outerShdw blurRad="38100" dist="38100" dir="2700000" algn="tl">
                            <a:srgbClr val="000000">
                              <a:alpha val="43137"/>
                            </a:srgbClr>
                          </a:outerShdw>
                        </a:effectLst>
                      </a:endParaRPr>
                    </a:p>
                  </a:txBody>
                  <a:tcPr anchor="ctr"/>
                </a:tc>
                <a:tc>
                  <a:txBody>
                    <a:bodyPr/>
                    <a:lstStyle/>
                    <a:p>
                      <a:pPr algn="ctr"/>
                      <a:r>
                        <a:rPr lang="zh-CN" altLang="en-US" b="1" dirty="0">
                          <a:effectLst>
                            <a:outerShdw blurRad="38100" dist="38100" dir="2700000" algn="tl">
                              <a:srgbClr val="000000">
                                <a:alpha val="43137"/>
                              </a:srgbClr>
                            </a:outerShdw>
                          </a:effectLst>
                        </a:rPr>
                        <a:t>第二次鸦片战争</a:t>
                      </a:r>
                      <a:endParaRPr lang="zh-CN" altLang="en-US" b="1" dirty="0">
                        <a:effectLst>
                          <a:outerShdw blurRad="38100" dist="38100" dir="2700000" algn="tl">
                            <a:srgbClr val="000000">
                              <a:alpha val="43137"/>
                            </a:srgbClr>
                          </a:outerShdw>
                        </a:effectLst>
                      </a:endParaRPr>
                    </a:p>
                  </a:txBody>
                  <a:tcPr anchor="ctr"/>
                </a:tc>
              </a:tr>
              <a:tr h="5844540">
                <a:tc>
                  <a:txBody>
                    <a:bodyPr/>
                    <a:lstStyle/>
                    <a:p>
                      <a:pPr algn="ctr"/>
                      <a:r>
                        <a:rPr lang="zh-CN" altLang="en-US" b="1" dirty="0">
                          <a:effectLst>
                            <a:outerShdw blurRad="38100" dist="38100" dir="2700000" algn="tl">
                              <a:srgbClr val="000000">
                                <a:alpha val="43137"/>
                              </a:srgbClr>
                            </a:outerShdw>
                          </a:effectLst>
                        </a:rPr>
                        <a:t>影响</a:t>
                      </a:r>
                      <a:endParaRPr lang="zh-CN" altLang="en-US" b="1" dirty="0">
                        <a:effectLst>
                          <a:outerShdw blurRad="38100" dist="38100" dir="2700000" algn="tl">
                            <a:srgbClr val="000000">
                              <a:alpha val="43137"/>
                            </a:srgbClr>
                          </a:outerShdw>
                        </a:effectLst>
                      </a:endParaRPr>
                    </a:p>
                  </a:txBody>
                  <a:tcPr anchor="ctr"/>
                </a:tc>
                <a:tc>
                  <a:txBody>
                    <a:bodyPr/>
                    <a:lstStyle/>
                    <a:p>
                      <a:pPr algn="l"/>
                      <a:r>
                        <a:rPr lang="zh-CN" altLang="en-US" b="1" dirty="0">
                          <a:effectLst>
                            <a:outerShdw blurRad="38100" dist="38100" dir="2700000" algn="tl">
                              <a:srgbClr val="000000">
                                <a:alpha val="43137"/>
                              </a:srgbClr>
                            </a:outerShdw>
                          </a:effectLst>
                        </a:rPr>
                        <a:t>鸦片战争是</a:t>
                      </a:r>
                      <a:r>
                        <a:rPr lang="zh-CN" altLang="en-US" b="1" u="sng" dirty="0">
                          <a:solidFill>
                            <a:srgbClr val="FF0000"/>
                          </a:solidFill>
                          <a:effectLst>
                            <a:outerShdw blurRad="38100" dist="38100" dir="2700000" algn="tl">
                              <a:srgbClr val="000000">
                                <a:alpha val="43137"/>
                              </a:srgbClr>
                            </a:outerShdw>
                          </a:effectLst>
                        </a:rPr>
                        <a:t>中国近代史的开</a:t>
                      </a:r>
                      <a:r>
                        <a:rPr lang="zh-CN" altLang="en-US" b="1" u="sng" dirty="0" smtClean="0">
                          <a:solidFill>
                            <a:srgbClr val="FF0000"/>
                          </a:solidFill>
                          <a:effectLst>
                            <a:outerShdw blurRad="38100" dist="38100" dir="2700000" algn="tl">
                              <a:srgbClr val="000000">
                                <a:alpha val="43137"/>
                              </a:srgbClr>
                            </a:outerShdw>
                          </a:effectLst>
                        </a:rPr>
                        <a:t>端</a:t>
                      </a:r>
                      <a:r>
                        <a:rPr lang="zh-CN" altLang="en-US" b="1" dirty="0" smtClean="0">
                          <a:effectLst>
                            <a:outerShdw blurRad="38100" dist="38100" dir="2700000" algn="tl">
                              <a:srgbClr val="000000">
                                <a:alpha val="43137"/>
                              </a:srgbClr>
                            </a:outerShdw>
                          </a:effectLst>
                        </a:rPr>
                        <a:t>。</a:t>
                      </a:r>
                      <a:endParaRPr lang="en-US" altLang="zh-CN" b="1" dirty="0">
                        <a:effectLst>
                          <a:outerShdw blurRad="38100" dist="38100" dir="2700000" algn="tl">
                            <a:srgbClr val="000000">
                              <a:alpha val="43137"/>
                            </a:srgbClr>
                          </a:outerShdw>
                        </a:effectLst>
                      </a:endParaRPr>
                    </a:p>
                    <a:p>
                      <a:pPr algn="l"/>
                      <a:r>
                        <a:rPr lang="zh-CN" altLang="en-US" b="1" dirty="0">
                          <a:effectLst>
                            <a:outerShdw blurRad="38100" dist="38100" dir="2700000" algn="tl">
                              <a:srgbClr val="000000">
                                <a:alpha val="43137"/>
                              </a:srgbClr>
                            </a:outerShdw>
                          </a:effectLst>
                        </a:rPr>
                        <a:t>政治上：一系列不同等条约的签订，社会性质发生改变（半殖民地半封建社会），中国的</a:t>
                      </a:r>
                      <a:r>
                        <a:rPr lang="zh-CN" altLang="en-US" b="1" u="sng" dirty="0">
                          <a:solidFill>
                            <a:srgbClr val="FF0000"/>
                          </a:solidFill>
                          <a:effectLst>
                            <a:outerShdw blurRad="38100" dist="38100" dir="2700000" algn="tl">
                              <a:srgbClr val="000000">
                                <a:alpha val="43137"/>
                              </a:srgbClr>
                            </a:outerShdw>
                          </a:effectLst>
                        </a:rPr>
                        <a:t>领土主权完整受到严重破Ｗ外交：闭</a:t>
                      </a:r>
                      <a:r>
                        <a:rPr lang="zh-CN" altLang="en-US" b="1" u="sng" dirty="0" smtClean="0">
                          <a:solidFill>
                            <a:srgbClr val="FF0000"/>
                          </a:solidFill>
                          <a:effectLst>
                            <a:outerShdw blurRad="38100" dist="38100" dir="2700000" algn="tl">
                              <a:srgbClr val="000000">
                                <a:alpha val="43137"/>
                              </a:srgbClr>
                            </a:outerShdw>
                          </a:effectLst>
                        </a:rPr>
                        <a:t>关政</a:t>
                      </a:r>
                      <a:r>
                        <a:rPr lang="zh-CN" altLang="en-US" b="1" u="sng" dirty="0">
                          <a:solidFill>
                            <a:srgbClr val="FF0000"/>
                          </a:solidFill>
                          <a:effectLst>
                            <a:outerShdw blurRad="38100" dist="38100" dir="2700000" algn="tl">
                              <a:srgbClr val="000000">
                                <a:alpha val="43137"/>
                              </a:srgbClr>
                            </a:outerShdw>
                          </a:effectLst>
                        </a:rPr>
                        <a:t>策被打破，朝贡体制受到冲击</a:t>
                      </a:r>
                      <a:r>
                        <a:rPr lang="zh-CN" altLang="en-US" b="1" dirty="0">
                          <a:effectLst>
                            <a:outerShdw blurRad="38100" dist="38100" dir="2700000" algn="tl">
                              <a:srgbClr val="000000">
                                <a:alpha val="43137"/>
                              </a:srgbClr>
                            </a:outerShdw>
                          </a:effectLst>
                        </a:rPr>
                        <a:t>。</a:t>
                      </a:r>
                      <a:endParaRPr lang="en-US" altLang="zh-CN" b="1" dirty="0">
                        <a:effectLst>
                          <a:outerShdw blurRad="38100" dist="38100" dir="2700000" algn="tl">
                            <a:srgbClr val="000000">
                              <a:alpha val="43137"/>
                            </a:srgbClr>
                          </a:outerShdw>
                        </a:effectLst>
                      </a:endParaRPr>
                    </a:p>
                    <a:p>
                      <a:pPr algn="l"/>
                      <a:r>
                        <a:rPr lang="zh-CN" altLang="en-US" b="1" dirty="0">
                          <a:effectLst>
                            <a:outerShdw blurRad="38100" dist="38100" dir="2700000" algn="tl">
                              <a:srgbClr val="000000">
                                <a:alpha val="43137"/>
                              </a:srgbClr>
                            </a:outerShdw>
                          </a:effectLst>
                        </a:rPr>
                        <a:t>经济上：开始沦为西方的商品市场和原料产地，</a:t>
                      </a:r>
                      <a:r>
                        <a:rPr lang="zh-CN" altLang="en-US" b="1" u="sng" dirty="0">
                          <a:solidFill>
                            <a:srgbClr val="FF0000"/>
                          </a:solidFill>
                          <a:effectLst>
                            <a:outerShdw blurRad="38100" dist="38100" dir="2700000" algn="tl">
                              <a:srgbClr val="000000">
                                <a:alpha val="43137"/>
                              </a:srgbClr>
                            </a:outerShdw>
                          </a:effectLst>
                        </a:rPr>
                        <a:t>自然经济开始走向解体</a:t>
                      </a:r>
                      <a:r>
                        <a:rPr lang="zh-CN" altLang="en-US" b="1" dirty="0">
                          <a:effectLst>
                            <a:outerShdw blurRad="38100" dist="38100" dir="2700000" algn="tl">
                              <a:srgbClr val="000000">
                                <a:alpha val="43137"/>
                              </a:srgbClr>
                            </a:outerShdw>
                          </a:effectLst>
                        </a:rPr>
                        <a:t>。</a:t>
                      </a:r>
                      <a:endParaRPr lang="en-US" altLang="zh-CN" b="1" dirty="0">
                        <a:effectLst>
                          <a:outerShdw blurRad="38100" dist="38100" dir="2700000" algn="tl">
                            <a:srgbClr val="000000">
                              <a:alpha val="43137"/>
                            </a:srgbClr>
                          </a:outerShdw>
                        </a:effectLst>
                      </a:endParaRPr>
                    </a:p>
                    <a:p>
                      <a:pPr algn="l"/>
                      <a:r>
                        <a:rPr lang="zh-CN" altLang="en-US" b="1" dirty="0">
                          <a:effectLst>
                            <a:outerShdw blurRad="38100" dist="38100" dir="2700000" algn="tl">
                              <a:srgbClr val="000000">
                                <a:alpha val="43137"/>
                              </a:srgbClr>
                            </a:outerShdw>
                          </a:effectLst>
                        </a:rPr>
                        <a:t>文化上：天朝上国观念受到冲击，</a:t>
                      </a:r>
                      <a:r>
                        <a:rPr lang="zh-CN" altLang="en-US" b="1" u="sng" dirty="0">
                          <a:solidFill>
                            <a:srgbClr val="FF0000"/>
                          </a:solidFill>
                          <a:effectLst>
                            <a:outerShdw blurRad="38100" dist="38100" dir="2700000" algn="tl">
                              <a:srgbClr val="000000">
                                <a:alpha val="43137"/>
                              </a:srgbClr>
                            </a:outerShdw>
                          </a:effectLst>
                        </a:rPr>
                        <a:t>开明的知识分子开始睁眼看世界</a:t>
                      </a:r>
                      <a:r>
                        <a:rPr lang="zh-CN" altLang="en-US" b="1" dirty="0">
                          <a:effectLst>
                            <a:outerShdw blurRad="38100" dist="38100" dir="2700000" algn="tl">
                              <a:srgbClr val="000000">
                                <a:alpha val="43137"/>
                              </a:srgbClr>
                            </a:outerShdw>
                          </a:effectLst>
                        </a:rPr>
                        <a:t>。</a:t>
                      </a:r>
                      <a:endParaRPr lang="zh-CN" altLang="en-US" b="1" dirty="0">
                        <a:effectLst>
                          <a:outerShdw blurRad="38100" dist="38100" dir="2700000" algn="tl">
                            <a:srgbClr val="000000">
                              <a:alpha val="43137"/>
                            </a:srgbClr>
                          </a:outerShdw>
                        </a:effectLst>
                      </a:endParaRPr>
                    </a:p>
                    <a:p>
                      <a:pPr algn="l"/>
                      <a:r>
                        <a:rPr lang="zh-CN" altLang="en-US" b="1" dirty="0">
                          <a:effectLst>
                            <a:outerShdw blurRad="38100" dist="38100" dir="2700000" algn="tl">
                              <a:srgbClr val="000000">
                                <a:alpha val="43137"/>
                              </a:srgbClr>
                            </a:outerShdw>
                          </a:effectLst>
                        </a:rPr>
                        <a:t>社会转型：促使古老中国被迫向近代化社会转型，客观上促进了中国的近代化进程</a:t>
                      </a:r>
                      <a:endParaRPr lang="zh-CN" altLang="en-US" b="1" dirty="0">
                        <a:effectLst>
                          <a:outerShdw blurRad="38100" dist="38100" dir="2700000" algn="tl">
                            <a:srgbClr val="000000">
                              <a:alpha val="43137"/>
                            </a:srgbClr>
                          </a:outerShdw>
                        </a:effectLst>
                      </a:endParaRPr>
                    </a:p>
                    <a:p>
                      <a:pPr algn="l"/>
                      <a:r>
                        <a:rPr lang="zh-CN" altLang="en-US" b="1" dirty="0">
                          <a:solidFill>
                            <a:srgbClr val="FF0000"/>
                          </a:solidFill>
                          <a:effectLst>
                            <a:outerShdw blurRad="38100" dist="38100" dir="2700000" algn="tl">
                              <a:srgbClr val="000000">
                                <a:alpha val="43137"/>
                              </a:srgbClr>
                            </a:outerShdw>
                          </a:effectLst>
                        </a:rPr>
                        <a:t>但鸦片战争时，国人的近代民族意识和国家主权意识尚未形成</a:t>
                      </a:r>
                      <a:endParaRPr lang="zh-CN" altLang="en-US" b="1" dirty="0">
                        <a:solidFill>
                          <a:srgbClr val="FF0000"/>
                        </a:solidFill>
                        <a:effectLst>
                          <a:outerShdw blurRad="38100" dist="38100" dir="2700000" algn="tl">
                            <a:srgbClr val="000000">
                              <a:alpha val="43137"/>
                            </a:srgbClr>
                          </a:outerShdw>
                        </a:effectLst>
                      </a:endParaRPr>
                    </a:p>
                  </a:txBody>
                  <a:tcPr anchor="ctr"/>
                </a:tc>
                <a:tc>
                  <a:txBody>
                    <a:bodyPr/>
                    <a:lstStyle/>
                    <a:p>
                      <a:pPr algn="ctr"/>
                      <a:r>
                        <a:rPr lang="zh-CN" altLang="en-US" b="1" dirty="0">
                          <a:effectLst>
                            <a:outerShdw blurRad="38100" dist="38100" dir="2700000" algn="tl">
                              <a:srgbClr val="000000">
                                <a:alpha val="43137"/>
                              </a:srgbClr>
                            </a:outerShdw>
                          </a:effectLst>
                        </a:rPr>
                        <a:t>中国半殖民地半封建化的程度加深</a:t>
                      </a:r>
                      <a:r>
                        <a:rPr lang="zh-CN" altLang="en-US" b="1" dirty="0" smtClean="0">
                          <a:effectLst>
                            <a:outerShdw blurRad="38100" dist="38100" dir="2700000" algn="tl">
                              <a:srgbClr val="000000">
                                <a:alpha val="43137"/>
                              </a:srgbClr>
                            </a:outerShdw>
                          </a:effectLst>
                        </a:rPr>
                        <a:t>了。</a:t>
                      </a:r>
                      <a:endParaRPr lang="en-US" altLang="zh-CN" b="1" dirty="0">
                        <a:effectLst>
                          <a:outerShdw blurRad="38100" dist="38100" dir="2700000" algn="tl">
                            <a:srgbClr val="000000">
                              <a:alpha val="43137"/>
                            </a:srgbClr>
                          </a:outerShdw>
                        </a:effectLst>
                      </a:endParaRPr>
                    </a:p>
                    <a:p>
                      <a:pPr algn="l"/>
                      <a:r>
                        <a:rPr lang="zh-CN" altLang="en-US" b="1" dirty="0">
                          <a:effectLst>
                            <a:outerShdw blurRad="38100" dist="38100" dir="2700000" algn="tl">
                              <a:srgbClr val="000000">
                                <a:alpha val="43137"/>
                              </a:srgbClr>
                            </a:outerShdw>
                          </a:effectLst>
                        </a:rPr>
                        <a:t>政治上：</a:t>
                      </a:r>
                      <a:r>
                        <a:rPr lang="zh-CN" altLang="en-US" b="1" u="sng" dirty="0">
                          <a:solidFill>
                            <a:srgbClr val="FF0000"/>
                          </a:solidFill>
                          <a:effectLst>
                            <a:outerShdw blurRad="38100" dist="38100" dir="2700000" algn="tl">
                              <a:srgbClr val="000000">
                                <a:alpha val="43137"/>
                              </a:srgbClr>
                            </a:outerShdw>
                          </a:effectLst>
                        </a:rPr>
                        <a:t>外交体制发生重大变化</a:t>
                      </a:r>
                      <a:r>
                        <a:rPr lang="zh-CN" altLang="en-US" b="1" dirty="0">
                          <a:effectLst>
                            <a:outerShdw blurRad="38100" dist="38100" dir="2700000" algn="tl">
                              <a:srgbClr val="000000">
                                <a:alpha val="43137"/>
                              </a:srgbClr>
                            </a:outerShdw>
                          </a:effectLst>
                        </a:rPr>
                        <a:t>，设立专门的机构</a:t>
                      </a:r>
                      <a:r>
                        <a:rPr lang="en-US" altLang="zh-CN" b="1" dirty="0">
                          <a:effectLst>
                            <a:outerShdw blurRad="38100" dist="38100" dir="2700000" algn="tl">
                              <a:srgbClr val="000000">
                                <a:alpha val="43137"/>
                              </a:srgbClr>
                            </a:outerShdw>
                          </a:effectLst>
                        </a:rPr>
                        <a:t>——</a:t>
                      </a:r>
                      <a:r>
                        <a:rPr lang="zh-CN" altLang="en-US" b="1" dirty="0">
                          <a:effectLst>
                            <a:outerShdw blurRad="38100" dist="38100" dir="2700000" algn="tl">
                              <a:srgbClr val="000000">
                                <a:alpha val="43137"/>
                              </a:srgbClr>
                            </a:outerShdw>
                          </a:effectLst>
                        </a:rPr>
                        <a:t>总理衙门负责外交事务</a:t>
                      </a:r>
                      <a:r>
                        <a:rPr lang="zh-CN" altLang="en-US" sz="2400" b="1" dirty="0">
                          <a:effectLst>
                            <a:outerShdw blurRad="38100" dist="38100" dir="2700000" algn="tl">
                              <a:srgbClr val="000000">
                                <a:alpha val="43137"/>
                              </a:srgbClr>
                            </a:outerShdw>
                          </a:effectLst>
                          <a:sym typeface="+mn-ea"/>
                        </a:rPr>
                        <a:t>中外反动势力</a:t>
                      </a:r>
                      <a:r>
                        <a:rPr lang="zh-CN" altLang="en-US" b="1" dirty="0">
                          <a:effectLst>
                            <a:outerShdw blurRad="38100" dist="38100" dir="2700000" algn="tl">
                              <a:srgbClr val="000000">
                                <a:alpha val="43137"/>
                              </a:srgbClr>
                            </a:outerShdw>
                          </a:effectLst>
                        </a:rPr>
                        <a:t>相互勾结，共同镇压中国</a:t>
                      </a:r>
                      <a:r>
                        <a:rPr lang="zh-CN" altLang="en-US" sz="2400" b="1" dirty="0">
                          <a:effectLst>
                            <a:outerShdw blurRad="38100" dist="38100" dir="2700000" algn="tl">
                              <a:srgbClr val="000000">
                                <a:alpha val="43137"/>
                              </a:srgbClr>
                            </a:outerShdw>
                          </a:effectLst>
                          <a:sym typeface="+mn-ea"/>
                        </a:rPr>
                        <a:t>人民的反抗</a:t>
                      </a:r>
                      <a:endParaRPr lang="en-US" altLang="zh-CN" b="1" dirty="0">
                        <a:effectLst>
                          <a:outerShdw blurRad="38100" dist="38100" dir="2700000" algn="tl">
                            <a:srgbClr val="000000">
                              <a:alpha val="43137"/>
                            </a:srgbClr>
                          </a:outerShdw>
                        </a:effectLst>
                      </a:endParaRPr>
                    </a:p>
                    <a:p>
                      <a:pPr algn="l"/>
                      <a:r>
                        <a:rPr lang="zh-CN" altLang="en-US" b="1" dirty="0">
                          <a:effectLst>
                            <a:outerShdw blurRad="38100" dist="38100" dir="2700000" algn="tl">
                              <a:srgbClr val="000000">
                                <a:alpha val="43137"/>
                              </a:srgbClr>
                            </a:outerShdw>
                          </a:effectLst>
                        </a:rPr>
                        <a:t>经济上：学习西方“长技”，自强求富，兴起旨在推动王朝中兴的洋务运动。</a:t>
                      </a:r>
                      <a:endParaRPr lang="en-US" altLang="zh-CN" b="1" dirty="0">
                        <a:effectLst>
                          <a:outerShdw blurRad="38100" dist="38100" dir="2700000" algn="tl">
                            <a:srgbClr val="000000">
                              <a:alpha val="43137"/>
                            </a:srgbClr>
                          </a:outerShdw>
                        </a:effectLst>
                      </a:endParaRPr>
                    </a:p>
                    <a:p>
                      <a:pPr algn="l"/>
                      <a:r>
                        <a:rPr lang="zh-CN" altLang="en-US" b="1" dirty="0">
                          <a:effectLst>
                            <a:outerShdw blurRad="38100" dist="38100" dir="2700000" algn="tl">
                              <a:srgbClr val="000000">
                                <a:alpha val="43137"/>
                              </a:srgbClr>
                            </a:outerShdw>
                          </a:effectLst>
                        </a:rPr>
                        <a:t>文化上：</a:t>
                      </a:r>
                      <a:r>
                        <a:rPr lang="zh-CN" altLang="en-US" b="1" u="sng" dirty="0">
                          <a:solidFill>
                            <a:srgbClr val="FF0000"/>
                          </a:solidFill>
                          <a:effectLst>
                            <a:outerShdw blurRad="38100" dist="38100" dir="2700000" algn="tl">
                              <a:srgbClr val="000000">
                                <a:alpha val="43137"/>
                              </a:srgbClr>
                            </a:outerShdw>
                          </a:effectLst>
                        </a:rPr>
                        <a:t>中体西用思潮兴</a:t>
                      </a:r>
                      <a:r>
                        <a:rPr lang="zh-CN" altLang="en-US" b="1" u="sng" dirty="0" smtClean="0">
                          <a:solidFill>
                            <a:srgbClr val="FF0000"/>
                          </a:solidFill>
                          <a:effectLst>
                            <a:outerShdw blurRad="38100" dist="38100" dir="2700000" algn="tl">
                              <a:srgbClr val="000000">
                                <a:alpha val="43137"/>
                              </a:srgbClr>
                            </a:outerShdw>
                          </a:effectLst>
                        </a:rPr>
                        <a:t>起</a:t>
                      </a:r>
                      <a:r>
                        <a:rPr lang="zh-CN" altLang="en-US" b="1" dirty="0" smtClean="0">
                          <a:effectLst>
                            <a:outerShdw blurRad="38100" dist="38100" dir="2700000" algn="tl">
                              <a:srgbClr val="000000">
                                <a:alpha val="43137"/>
                              </a:srgbClr>
                            </a:outerShdw>
                          </a:effectLst>
                        </a:rPr>
                        <a:t>。</a:t>
                      </a:r>
                      <a:endParaRPr lang="en-US" altLang="zh-CN" b="1" dirty="0">
                        <a:effectLst>
                          <a:outerShdw blurRad="38100" dist="38100" dir="2700000" algn="tl">
                            <a:srgbClr val="000000">
                              <a:alpha val="43137"/>
                            </a:srgbClr>
                          </a:outerShdw>
                        </a:effectLst>
                      </a:endParaRPr>
                    </a:p>
                  </a:txBody>
                  <a:tcPr/>
                </a:tc>
              </a:tr>
            </a:tbl>
          </a:graphicData>
        </a:graphic>
      </p:graphicFrame>
      <p:sp>
        <p:nvSpPr>
          <p:cNvPr id="5" name="文本框 4"/>
          <p:cNvSpPr txBox="1"/>
          <p:nvPr/>
        </p:nvSpPr>
        <p:spPr>
          <a:xfrm>
            <a:off x="8353887" y="1296140"/>
            <a:ext cx="2721148" cy="461665"/>
          </a:xfrm>
          <a:prstGeom prst="rect">
            <a:avLst/>
          </a:prstGeom>
          <a:noFill/>
        </p:spPr>
        <p:txBody>
          <a:bodyPr wrap="square" rtlCol="0">
            <a:spAutoFit/>
          </a:bodyPr>
          <a:lstStyle/>
          <a:p>
            <a:pPr algn="ctr"/>
            <a:r>
              <a:rPr lang="zh-CN" altLang="en-US" sz="2400" b="1" dirty="0"/>
              <a:t>（续上表）</a:t>
            </a:r>
            <a:endParaRPr lang="zh-CN" altLang="en-US" sz="2400" b="1" dirty="0"/>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87755" y="268605"/>
            <a:ext cx="10095865" cy="5507990"/>
          </a:xfrm>
          <a:prstGeom prst="rect">
            <a:avLst/>
          </a:prstGeom>
          <a:noFill/>
        </p:spPr>
        <p:txBody>
          <a:bodyPr wrap="square" rtlCol="0" anchor="t">
            <a:spAutoFit/>
          </a:bodyPr>
          <a:p>
            <a:r>
              <a:rPr lang="zh-CN" altLang="en-US" sz="3200" b="1"/>
              <a:t>半殖民地半封建社会是指近代中国的一种特殊的社会形态。半殖民地，是相对于完全殖民地而言的。它是指形式上有自己政府的独立国家，实际上政治、经济等社会各方面都受到外国殖民主义的控制和奴役，</a:t>
            </a:r>
            <a:r>
              <a:rPr lang="zh-CN" altLang="en-US" sz="3200" b="1">
                <a:solidFill>
                  <a:srgbClr val="FF0000"/>
                </a:solidFill>
              </a:rPr>
              <a:t>在社会发展形态上是历史的沉沦；</a:t>
            </a:r>
            <a:endParaRPr lang="zh-CN" altLang="en-US" sz="3200" b="1">
              <a:solidFill>
                <a:srgbClr val="FF0000"/>
              </a:solidFill>
            </a:endParaRPr>
          </a:p>
          <a:p>
            <a:r>
              <a:rPr lang="zh-CN" altLang="en-US" sz="3200" b="1"/>
              <a:t>半封建是相对于完全的封建社会而言的。它是指形式上仍是封建统治和自然经济占主导，实际上社会已逐渐近代化，资本主义经济、政治、思想文化等因素在不断发展壮大，</a:t>
            </a:r>
            <a:r>
              <a:rPr lang="zh-CN" altLang="en-US" sz="3200" b="1">
                <a:solidFill>
                  <a:srgbClr val="FF0000"/>
                </a:solidFill>
              </a:rPr>
              <a:t>在社会发展形态上是历史的进步</a:t>
            </a:r>
            <a:r>
              <a:rPr lang="zh-CN" altLang="en-US" sz="3200" b="1"/>
              <a:t>。半殖民地是从国家的政治地位上看的，半封建是从社会经济结构上看的。</a:t>
            </a:r>
            <a:endParaRPr lang="zh-CN" altLang="en-US" sz="32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dirty="0">
                <a:solidFill>
                  <a:srgbClr val="060707"/>
                </a:solidFill>
                <a:latin typeface="楷体" panose="02010609060101010101" charset="-122"/>
                <a:ea typeface="楷体" panose="02010609060101010101" charset="-122"/>
              </a:rPr>
              <a:t>高考历史一轮通史复习资料</a:t>
            </a:r>
            <a:endParaRPr lang="zh-CN" altLang="en-US" sz="2400" b="1" dirty="0">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1"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20" name="矩形 19"/>
          <p:cNvSpPr/>
          <p:nvPr/>
        </p:nvSpPr>
        <p:spPr>
          <a:xfrm>
            <a:off x="389841" y="1228924"/>
            <a:ext cx="11412000" cy="1126246"/>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一、</a:t>
            </a:r>
            <a:r>
              <a:rPr lang="zh-CN" altLang="en-US" sz="2800" b="1" kern="100" dirty="0">
                <a:solidFill>
                  <a:schemeClr val="tx1">
                    <a:lumMod val="50000"/>
                  </a:schemeClr>
                </a:solidFill>
                <a:latin typeface="+mn-ea"/>
                <a:cs typeface="+mn-ea"/>
              </a:rPr>
              <a:t>两次鸦片战争（</a:t>
            </a:r>
            <a:r>
              <a:rPr lang="en-US" altLang="zh-CN" sz="2800" b="1" kern="100" dirty="0">
                <a:solidFill>
                  <a:schemeClr val="tx1">
                    <a:lumMod val="50000"/>
                  </a:schemeClr>
                </a:solidFill>
                <a:latin typeface="+mn-ea"/>
                <a:cs typeface="+mn-ea"/>
              </a:rPr>
              <a:t>1840-1860</a:t>
            </a:r>
            <a:r>
              <a:rPr lang="zh-CN" altLang="en-US" sz="2800" b="1" kern="100" dirty="0">
                <a:solidFill>
                  <a:schemeClr val="tx1">
                    <a:lumMod val="50000"/>
                  </a:schemeClr>
                </a:solidFill>
                <a:latin typeface="+mn-ea"/>
                <a:cs typeface="+mn-ea"/>
              </a:rPr>
              <a:t>）</a:t>
            </a:r>
            <a:endParaRPr lang="zh-CN" altLang="zh-CN" sz="2800" b="1" kern="100" dirty="0">
              <a:solidFill>
                <a:schemeClr val="tx1">
                  <a:lumMod val="50000"/>
                </a:schemeClr>
              </a:solidFill>
              <a:latin typeface="+mn-ea"/>
              <a:cs typeface="+mn-ea"/>
            </a:endParaRPr>
          </a:p>
          <a:p>
            <a:pPr algn="just" fontAlgn="auto">
              <a:lnSpc>
                <a:spcPct val="125000"/>
              </a:lnSpc>
              <a:spcAft>
                <a:spcPts val="0"/>
              </a:spcAft>
              <a:tabLst>
                <a:tab pos="2070735" algn="l"/>
              </a:tabLst>
            </a:pPr>
            <a:r>
              <a:rPr lang="zh-CN" altLang="zh-CN" sz="2800" b="1" kern="100" dirty="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nvSpPr>
        <p:spPr>
          <a:xfrm>
            <a:off x="8353887" y="1296140"/>
            <a:ext cx="2721148" cy="461665"/>
          </a:xfrm>
          <a:prstGeom prst="rect">
            <a:avLst/>
          </a:prstGeom>
          <a:noFill/>
        </p:spPr>
        <p:txBody>
          <a:bodyPr wrap="square" rtlCol="0">
            <a:spAutoFit/>
          </a:bodyPr>
          <a:lstStyle/>
          <a:p>
            <a:pPr algn="ctr"/>
            <a:endParaRPr lang="zh-CN" altLang="en-US" sz="2400" b="1" dirty="0"/>
          </a:p>
        </p:txBody>
      </p:sp>
      <p:sp>
        <p:nvSpPr>
          <p:cNvPr id="6" name="文本框 5"/>
          <p:cNvSpPr txBox="1"/>
          <p:nvPr/>
        </p:nvSpPr>
        <p:spPr>
          <a:xfrm>
            <a:off x="581891" y="2161309"/>
            <a:ext cx="10889673" cy="4154170"/>
          </a:xfrm>
          <a:prstGeom prst="rect">
            <a:avLst/>
          </a:prstGeom>
          <a:noFill/>
        </p:spPr>
        <p:txBody>
          <a:bodyPr wrap="square" rtlCol="0">
            <a:spAutoFit/>
          </a:bodyPr>
          <a:lstStyle/>
          <a:p>
            <a:r>
              <a:rPr lang="zh-CN" altLang="en-US" sz="2400" b="1" dirty="0">
                <a:solidFill>
                  <a:srgbClr val="FF0000"/>
                </a:solidFill>
              </a:rPr>
              <a:t>领事裁判权</a:t>
            </a:r>
            <a:r>
              <a:rPr lang="zh-CN" altLang="en-US" sz="2400" b="1" dirty="0"/>
              <a:t>（治外法权）即在一国家内，对于这个国家来说的外国人在当地犯罪，可以不接受这个国家的法律审判，而这个审判的权力，归属于外国派来的领事官（外交官）。这种特权在国际惯例上，仅交给外交官，一般人民不得享有；但若一个国家的司法明显落后，各国都会向该国要求一般人也享有领事裁判权（中国清朝、日本在明治维新前都因此被要求领事裁判权</a:t>
            </a:r>
            <a:r>
              <a:rPr lang="zh-CN" altLang="en-US" sz="2400" b="1" dirty="0" smtClean="0"/>
              <a:t>）。</a:t>
            </a:r>
            <a:endParaRPr lang="en-US" altLang="zh-CN" sz="2400" b="1" dirty="0" smtClean="0"/>
          </a:p>
          <a:p>
            <a:endParaRPr lang="en-US" altLang="zh-CN" sz="2400" b="1" dirty="0" smtClean="0"/>
          </a:p>
          <a:p>
            <a:r>
              <a:rPr lang="zh-CN" altLang="en-US" sz="2400" b="1" dirty="0" smtClean="0">
                <a:solidFill>
                  <a:srgbClr val="FF0000"/>
                </a:solidFill>
              </a:rPr>
              <a:t>最惠国待遇</a:t>
            </a:r>
            <a:r>
              <a:rPr lang="zh-CN" altLang="en-US" sz="2400" b="1" dirty="0" smtClean="0"/>
              <a:t>在国际贸易学中指缔约国一方现在和将来给予任何第三国在贸易、关税、航运、公民法律地位等优惠和豁免，也都给予缔约国对方国家。享有最惠国待遇的国家称为受惠国，依据多是一项双边或多边条约的规定。但在中国与外国签订的条约中，往往只片面规定该缔约外国得享有最惠国待遇，而中国则无对等权利，因而只是片面的。</a:t>
            </a:r>
            <a:endParaRPr lang="zh-CN" altLang="en-US" sz="2400" b="1" dirty="0"/>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诗情画意">
  <a:themeElements>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fontScheme name="">
      <a:majorFont>
        <a:latin typeface="Times New Roman"/>
        <a:ea typeface="宋体"/>
        <a:cs typeface=""/>
      </a:majorFont>
      <a:minorFont>
        <a:latin typeface="Times New Roman"/>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5FBE"/>
        </a:dk1>
        <a:lt1>
          <a:srgbClr val="FFFFDD"/>
        </a:lt1>
        <a:dk2>
          <a:srgbClr val="2C5884"/>
        </a:dk2>
        <a:lt2>
          <a:srgbClr val="C0C0C0"/>
        </a:lt2>
        <a:accent1>
          <a:srgbClr val="E9F7FF"/>
        </a:accent1>
        <a:accent2>
          <a:srgbClr val="F89400"/>
        </a:accent2>
        <a:accent3>
          <a:srgbClr val="FFFFEB"/>
        </a:accent3>
        <a:accent4>
          <a:srgbClr val="0051A3"/>
        </a:accent4>
        <a:accent5>
          <a:srgbClr val="F2FAFF"/>
        </a:accent5>
        <a:accent6>
          <a:srgbClr val="DE84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
        <a:dk1>
          <a:srgbClr val="5D5D8B"/>
        </a:dk1>
        <a:lt1>
          <a:srgbClr val="DAEADE"/>
        </a:lt1>
        <a:dk2>
          <a:srgbClr val="A25269"/>
        </a:dk2>
        <a:lt2>
          <a:srgbClr val="C0C0C0"/>
        </a:lt2>
        <a:accent1>
          <a:srgbClr val="FFFFDD"/>
        </a:accent1>
        <a:accent2>
          <a:srgbClr val="3399FF"/>
        </a:accent2>
        <a:accent3>
          <a:srgbClr val="E9F2EB"/>
        </a:accent3>
        <a:accent4>
          <a:srgbClr val="4F4F77"/>
        </a:accent4>
        <a:accent5>
          <a:srgbClr val="FFFFEB"/>
        </a:accent5>
        <a:accent6>
          <a:srgbClr val="2D89E5"/>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
        <a:dk1>
          <a:srgbClr val="006666"/>
        </a:dk1>
        <a:lt1>
          <a:srgbClr val="CCECFF"/>
        </a:lt1>
        <a:dk2>
          <a:srgbClr val="336699"/>
        </a:dk2>
        <a:lt2>
          <a:srgbClr val="C0C0C0"/>
        </a:lt2>
        <a:accent1>
          <a:srgbClr val="FFFFCC"/>
        </a:accent1>
        <a:accent2>
          <a:srgbClr val="FF6600"/>
        </a:accent2>
        <a:accent3>
          <a:srgbClr val="E2F4FF"/>
        </a:accent3>
        <a:accent4>
          <a:srgbClr val="005757"/>
        </a:accent4>
        <a:accent5>
          <a:srgbClr val="FFFFE2"/>
        </a:accent5>
        <a:accent6>
          <a:srgbClr val="E55B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
        <a:dk1>
          <a:srgbClr val="0033CC"/>
        </a:dk1>
        <a:lt1>
          <a:srgbClr val="FFE9E9"/>
        </a:lt1>
        <a:dk2>
          <a:srgbClr val="000000"/>
        </a:dk2>
        <a:lt2>
          <a:srgbClr val="C0C0C0"/>
        </a:lt2>
        <a:accent1>
          <a:srgbClr val="D5E5DB"/>
        </a:accent1>
        <a:accent2>
          <a:srgbClr val="3366FF"/>
        </a:accent2>
        <a:accent3>
          <a:srgbClr val="FFF2F2"/>
        </a:accent3>
        <a:accent4>
          <a:srgbClr val="002AAF"/>
        </a:accent4>
        <a:accent5>
          <a:srgbClr val="E6EFEA"/>
        </a:accent5>
        <a:accent6>
          <a:srgbClr val="2D5BE5"/>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
        <a:dk1>
          <a:srgbClr val="336699"/>
        </a:dk1>
        <a:lt1>
          <a:srgbClr val="F4E9E0"/>
        </a:lt1>
        <a:dk2>
          <a:srgbClr val="DC5900"/>
        </a:dk2>
        <a:lt2>
          <a:srgbClr val="C0C0C0"/>
        </a:lt2>
        <a:accent1>
          <a:srgbClr val="E4E4E4"/>
        </a:accent1>
        <a:accent2>
          <a:srgbClr val="3399FF"/>
        </a:accent2>
        <a:accent3>
          <a:srgbClr val="F8F2ED"/>
        </a:accent3>
        <a:accent4>
          <a:srgbClr val="2A5783"/>
        </a:accent4>
        <a:accent5>
          <a:srgbClr val="EFEFEF"/>
        </a:accent5>
        <a:accent6>
          <a:srgbClr val="2D89E5"/>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
        <a:dk1>
          <a:srgbClr val="CC3300"/>
        </a:dk1>
        <a:lt1>
          <a:srgbClr val="E5E5FF"/>
        </a:lt1>
        <a:dk2>
          <a:srgbClr val="565680"/>
        </a:dk2>
        <a:lt2>
          <a:srgbClr val="C0C0C0"/>
        </a:lt2>
        <a:accent1>
          <a:srgbClr val="E6E4EC"/>
        </a:accent1>
        <a:accent2>
          <a:srgbClr val="0066CC"/>
        </a:accent2>
        <a:accent3>
          <a:srgbClr val="EFEFFF"/>
        </a:accent3>
        <a:accent4>
          <a:srgbClr val="AF2A00"/>
        </a:accent4>
        <a:accent5>
          <a:srgbClr val="F0EFF4"/>
        </a:accent5>
        <a:accent6>
          <a:srgbClr val="005BB7"/>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
        <a:dk1>
          <a:srgbClr val="000099"/>
        </a:dk1>
        <a:lt1>
          <a:srgbClr val="FFE2C5"/>
        </a:lt1>
        <a:dk2>
          <a:srgbClr val="007D7A"/>
        </a:dk2>
        <a:lt2>
          <a:srgbClr val="C0C0C0"/>
        </a:lt2>
        <a:accent1>
          <a:srgbClr val="EAEAEA"/>
        </a:accent1>
        <a:accent2>
          <a:srgbClr val="B26EB4"/>
        </a:accent2>
        <a:accent3>
          <a:srgbClr val="FFEEDE"/>
        </a:accent3>
        <a:accent4>
          <a:srgbClr val="000083"/>
        </a:accent4>
        <a:accent5>
          <a:srgbClr val="F2F2F2"/>
        </a:accent5>
        <a:accent6>
          <a:srgbClr val="9F62A1"/>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13486</Words>
  <Application>WPS 演示</Application>
  <PresentationFormat>自定义</PresentationFormat>
  <Paragraphs>813</Paragraphs>
  <Slides>44</Slides>
  <Notes>13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44</vt:i4>
      </vt:variant>
    </vt:vector>
  </HeadingPairs>
  <TitlesOfParts>
    <vt:vector size="59" baseType="lpstr">
      <vt:lpstr>Arial</vt:lpstr>
      <vt:lpstr>宋体</vt:lpstr>
      <vt:lpstr>Wingdings</vt:lpstr>
      <vt:lpstr>楷体</vt:lpstr>
      <vt:lpstr>黑体</vt:lpstr>
      <vt:lpstr>华文行楷</vt:lpstr>
      <vt:lpstr>华文中宋</vt:lpstr>
      <vt:lpstr>微软雅黑</vt:lpstr>
      <vt:lpstr>Arial Unicode MS</vt:lpstr>
      <vt:lpstr>Calibri Light</vt:lpstr>
      <vt:lpstr>Calibri</vt:lpstr>
      <vt:lpstr>华文楷体</vt:lpstr>
      <vt:lpstr>Times New Roman</vt:lpstr>
      <vt:lpstr>Office 主题</vt:lpstr>
      <vt:lpstr>诗情画意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陈凯</dc:creator>
  <cp:lastModifiedBy>Administrator</cp:lastModifiedBy>
  <cp:revision>376</cp:revision>
  <dcterms:created xsi:type="dcterms:W3CDTF">2018-05-13T07:25:00Z</dcterms:created>
  <dcterms:modified xsi:type="dcterms:W3CDTF">2018-09-25T02:12:02Z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