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heme/theme2.xml" ContentType="application/vnd.openxmlformats-officedocument.theme+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notesSlides/notesSlide1.xml" ContentType="application/vnd.openxmlformats-officedocument.presentationml.notesSlide+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notesSlides/notesSlide2.xml" ContentType="application/vnd.openxmlformats-officedocument.presentationml.notesSlide+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notesSlides/notesSlide3.xml" ContentType="application/vnd.openxmlformats-officedocument.presentationml.notesSlide+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notesSlides/notesSlide4.xml" ContentType="application/vnd.openxmlformats-officedocument.presentationml.notesSlide+xml"/>
  <Override PartName="/ppt/tags/tag86.xml" ContentType="application/vnd.openxmlformats-officedocument.presentationml.tags+xml"/>
  <Override PartName="/ppt/notesSlides/notesSlide5.xml" ContentType="application/vnd.openxmlformats-officedocument.presentationml.notesSlide+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notesSlides/notesSlide6.xml" ContentType="application/vnd.openxmlformats-officedocument.presentationml.notesSlide+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notesSlides/notesSlide7.xml" ContentType="application/vnd.openxmlformats-officedocument.presentationml.notesSlide+xml"/>
  <Override PartName="/ppt/tags/tag95.xml" ContentType="application/vnd.openxmlformats-officedocument.presentationml.tags+xml"/>
  <Override PartName="/ppt/notesSlides/notesSlide8.xml" ContentType="application/vnd.openxmlformats-officedocument.presentationml.notesSlide+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notesSlides/notesSlide9.xml" ContentType="application/vnd.openxmlformats-officedocument.presentationml.notesSlide+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notesSlides/notesSlide10.xml" ContentType="application/vnd.openxmlformats-officedocument.presentationml.notesSlide+xml"/>
  <Override PartName="/ppt/tags/tag141.xml" ContentType="application/vnd.openxmlformats-officedocument.presentationml.tags+xml"/>
  <Override PartName="/ppt/notesSlides/notesSlide11.xml" ContentType="application/vnd.openxmlformats-officedocument.presentationml.notesSlide+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notesSlides/notesSlide12.xml" ContentType="application/vnd.openxmlformats-officedocument.presentationml.notesSlide+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notesSlides/notesSlide13.xml" ContentType="application/vnd.openxmlformats-officedocument.presentationml.notesSlide+xml"/>
  <Override PartName="/ppt/tags/tag150.xml" ContentType="application/vnd.openxmlformats-officedocument.presentationml.tags+xml"/>
  <Override PartName="/ppt/tags/tag151.xml" ContentType="application/vnd.openxmlformats-officedocument.presentationml.tag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1"/>
  </p:notesMasterIdLst>
  <p:sldIdLst>
    <p:sldId id="263" r:id="rId2"/>
    <p:sldId id="278" r:id="rId3"/>
    <p:sldId id="283" r:id="rId4"/>
    <p:sldId id="280" r:id="rId5"/>
    <p:sldId id="277" r:id="rId6"/>
    <p:sldId id="284" r:id="rId7"/>
    <p:sldId id="285" r:id="rId8"/>
    <p:sldId id="256" r:id="rId9"/>
    <p:sldId id="286" r:id="rId10"/>
    <p:sldId id="288" r:id="rId11"/>
    <p:sldId id="257" r:id="rId12"/>
    <p:sldId id="258" r:id="rId13"/>
    <p:sldId id="289" r:id="rId14"/>
    <p:sldId id="290" r:id="rId15"/>
    <p:sldId id="287" r:id="rId16"/>
    <p:sldId id="262" r:id="rId17"/>
    <p:sldId id="291" r:id="rId18"/>
    <p:sldId id="264" r:id="rId19"/>
    <p:sldId id="294" r:id="rId20"/>
    <p:sldId id="266" r:id="rId21"/>
    <p:sldId id="295" r:id="rId22"/>
    <p:sldId id="296" r:id="rId23"/>
    <p:sldId id="273" r:id="rId24"/>
    <p:sldId id="275" r:id="rId25"/>
    <p:sldId id="301" r:id="rId26"/>
    <p:sldId id="302" r:id="rId27"/>
    <p:sldId id="274" r:id="rId28"/>
    <p:sldId id="303" r:id="rId29"/>
    <p:sldId id="310" r:id="rId30"/>
    <p:sldId id="311" r:id="rId31"/>
    <p:sldId id="309" r:id="rId32"/>
    <p:sldId id="312" r:id="rId33"/>
    <p:sldId id="305" r:id="rId34"/>
    <p:sldId id="279" r:id="rId35"/>
    <p:sldId id="282" r:id="rId36"/>
    <p:sldId id="450" r:id="rId37"/>
    <p:sldId id="451" r:id="rId38"/>
    <p:sldId id="452" r:id="rId39"/>
    <p:sldId id="453" r:id="rId40"/>
  </p:sldIdLst>
  <p:sldSz cx="12192000" cy="6858000"/>
  <p:notesSz cx="6858000" cy="9144000"/>
  <p:custDataLst>
    <p:tags r:id="rId42"/>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洁 黄" initials="洁" lastIdx="0" clrIdx="0"/>
  <p:cmAuthor id="2" name="孟 庆霞" initials="孟" lastIdx="0" clrIdx="1"/>
  <p:cmAuthor id="3" name="pc" initials="p" lastIdx="0"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85" d="100"/>
          <a:sy n="85" d="100"/>
        </p:scale>
        <p:origin x="547" y="58"/>
      </p:cViewPr>
      <p:guideLst>
        <p:guide orient="horz" pos="2160"/>
        <p:guide pos="3840"/>
      </p:guideLst>
    </p:cSldViewPr>
  </p:slideViewPr>
  <p:notesTextViewPr>
    <p:cViewPr>
      <p:scale>
        <a:sx n="1" d="1"/>
        <a:sy n="1" d="1"/>
      </p:scale>
      <p:origin x="0" y="0"/>
    </p:cViewPr>
  </p:notesTextViewPr>
  <p:notesViewPr>
    <p:cSldViewPr>
      <p:cViewPr>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gs" Target="tags/tag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commentAuthors" Target="commentAuthor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3" Type="http://schemas.openxmlformats.org/officeDocument/2006/relationships/tags" Target="../tags/tag66.xml"/><Relationship Id="rId7" Type="http://schemas.openxmlformats.org/officeDocument/2006/relationships/tags" Target="../tags/tag70.xml"/><Relationship Id="rId2" Type="http://schemas.openxmlformats.org/officeDocument/2006/relationships/tags" Target="../tags/tag65.xml"/><Relationship Id="rId1" Type="http://schemas.openxmlformats.org/officeDocument/2006/relationships/theme" Target="../theme/theme2.xml"/><Relationship Id="rId6" Type="http://schemas.openxmlformats.org/officeDocument/2006/relationships/tags" Target="../tags/tag69.xml"/><Relationship Id="rId5" Type="http://schemas.openxmlformats.org/officeDocument/2006/relationships/tags" Target="../tags/tag68.xml"/><Relationship Id="rId4" Type="http://schemas.openxmlformats.org/officeDocument/2006/relationships/tags" Target="../tags/tag6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custDataLst>
              <p:tags r:id="rId2"/>
            </p:custDataLst>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custDataLst>
              <p:tags r:id="rId3"/>
            </p:custDataLst>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t>2021/9/23</a:t>
            </a:fld>
            <a:endParaRPr lang="zh-CN" altLang="en-US"/>
          </a:p>
        </p:txBody>
      </p:sp>
      <p:sp>
        <p:nvSpPr>
          <p:cNvPr id="4" name="幻灯片图像占位符 3"/>
          <p:cNvSpPr>
            <a:spLocks noGrp="1" noRot="1" noChangeAspect="1"/>
          </p:cNvSpPr>
          <p:nvPr>
            <p:ph type="sldImg" idx="2"/>
            <p:custDataLst>
              <p:tags r:id="rId4"/>
            </p:custDataLst>
          </p:nvPr>
        </p:nvSpPr>
        <p:spPr>
          <a:xfrm>
            <a:off x="685800" y="1143000"/>
            <a:ext cx="5486400" cy="3086100"/>
          </a:xfrm>
          <a:prstGeom prst="rect">
            <a:avLst/>
          </a:prstGeom>
          <a:noFill/>
          <a:ln w="12700">
            <a:solidFill>
              <a:prstClr val="black"/>
            </a:solidFill>
          </a:ln>
        </p:spPr>
      </p:sp>
      <p:sp>
        <p:nvSpPr>
          <p:cNvPr id="5" name="备注占位符 4"/>
          <p:cNvSpPr>
            <a:spLocks noGrp="1"/>
          </p:cNvSpPr>
          <p:nvPr>
            <p:ph type="body" sz="quarter" idx="3"/>
            <p:custDataLst>
              <p:tags r:id="rId5"/>
            </p:custDataLst>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custDataLst>
              <p:tags r:id="rId6"/>
            </p:custDataLst>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custDataLst>
              <p:tags r:id="rId7"/>
            </p:custDataLst>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t>‹#›</a:t>
            </a:fld>
            <a:endParaRPr lang="zh-CN" altLang="en-US"/>
          </a:p>
        </p:txBody>
      </p:sp>
    </p:spTree>
    <p:extLst>
      <p:ext uri="{BB962C8B-B14F-4D97-AF65-F5344CB8AC3E}">
        <p14:creationId xmlns:p14="http://schemas.microsoft.com/office/powerpoint/2010/main" val="35143050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tags" Target="../tags/tag75.xml"/><Relationship Id="rId2" Type="http://schemas.openxmlformats.org/officeDocument/2006/relationships/tags" Target="../tags/tag74.xml"/><Relationship Id="rId1" Type="http://schemas.openxmlformats.org/officeDocument/2006/relationships/tags" Target="../tags/tag73.xml"/><Relationship Id="rId5" Type="http://schemas.openxmlformats.org/officeDocument/2006/relationships/slide" Target="../slides/slide1.xml"/><Relationship Id="rId4"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tags" Target="../tags/tag83.xml"/><Relationship Id="rId2" Type="http://schemas.openxmlformats.org/officeDocument/2006/relationships/tags" Target="../tags/tag82.xml"/><Relationship Id="rId1" Type="http://schemas.openxmlformats.org/officeDocument/2006/relationships/tags" Target="../tags/tag81.xml"/><Relationship Id="rId5" Type="http://schemas.openxmlformats.org/officeDocument/2006/relationships/slide" Target="../slides/slide8.xml"/><Relationship Id="rId4"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tags" Target="../tags/tag89.xml"/><Relationship Id="rId2" Type="http://schemas.openxmlformats.org/officeDocument/2006/relationships/tags" Target="../tags/tag88.xml"/><Relationship Id="rId1" Type="http://schemas.openxmlformats.org/officeDocument/2006/relationships/tags" Target="../tags/tag87.xml"/><Relationship Id="rId5" Type="http://schemas.openxmlformats.org/officeDocument/2006/relationships/slide" Target="../slides/slide11.xml"/><Relationship Id="rId4"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tags" Target="../tags/tag93.xml"/><Relationship Id="rId2" Type="http://schemas.openxmlformats.org/officeDocument/2006/relationships/tags" Target="../tags/tag92.xml"/><Relationship Id="rId1" Type="http://schemas.openxmlformats.org/officeDocument/2006/relationships/tags" Target="../tags/tag91.xml"/><Relationship Id="rId5" Type="http://schemas.openxmlformats.org/officeDocument/2006/relationships/slide" Target="../slides/slide12.xml"/><Relationship Id="rId4"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notesMaster" Target="../notesMasters/notesMaster1.xml"/><Relationship Id="rId2" Type="http://schemas.openxmlformats.org/officeDocument/2006/relationships/tags" Target="../tags/tag136.xml"/><Relationship Id="rId1" Type="http://schemas.openxmlformats.org/officeDocument/2006/relationships/tags" Target="../tags/tag135.xml"/><Relationship Id="rId4" Type="http://schemas.openxmlformats.org/officeDocument/2006/relationships/slide" Target="../slides/slide1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custDataLst>
              <p:tags r:id="rId1"/>
            </p:custDataLst>
          </p:nvPr>
        </p:nvSpPr>
        <p:spPr>
          <a:xfrm>
            <a:off x="381000" y="685800"/>
            <a:ext cx="6096000" cy="3429000"/>
          </a:xfrm>
        </p:spPr>
      </p:sp>
      <p:sp>
        <p:nvSpPr>
          <p:cNvPr id="3" name="备注占位符 2"/>
          <p:cNvSpPr>
            <a:spLocks noGrp="1"/>
          </p:cNvSpPr>
          <p:nvPr>
            <p:ph type="body" idx="1"/>
            <p:custDataLst>
              <p:tags r:id="rId2"/>
            </p:custDataLst>
          </p:nvPr>
        </p:nvSpPr>
        <p:spPr/>
        <p:txBody>
          <a:bodyPr/>
          <a:lstStyle/>
          <a:p>
            <a:endParaRPr lang="zh-CN" altLang="en-US"/>
          </a:p>
        </p:txBody>
      </p:sp>
      <p:sp>
        <p:nvSpPr>
          <p:cNvPr id="4" name="灯片编号占位符 3"/>
          <p:cNvSpPr>
            <a:spLocks noGrp="1"/>
          </p:cNvSpPr>
          <p:nvPr>
            <p:ph type="sldNum" sz="quarter" idx="10"/>
            <p:custDataLst>
              <p:tags r:id="rId3"/>
            </p:custDataLst>
          </p:nvPr>
        </p:nvSpPr>
        <p:spPr/>
        <p:txBody>
          <a:bodyPr/>
          <a:lstStyle/>
          <a:p>
            <a:fld id="{8A036312-6A05-4643-B813-780AEBCA5446}"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A036312-6A05-4643-B813-780AEBCA5446}" type="slidenum">
              <a:rPr lang="zh-CN" altLang="en-US" smtClean="0"/>
              <a:t>21</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68F1ADB-5708-424B-B98F-4FE8806552F9}" type="slidenum">
              <a:rPr lang="zh-CN" altLang="en-US" smtClean="0"/>
              <a:t>22</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68F1ADB-5708-424B-B98F-4FE8806552F9}" type="slidenum">
              <a:rPr lang="zh-CN" altLang="en-US" smtClean="0"/>
              <a:t>25</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68F1ADB-5708-424B-B98F-4FE8806552F9}" type="slidenum">
              <a:rPr lang="zh-CN" altLang="en-US" smtClean="0"/>
              <a:t>26</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849F42C-2DAE-424C-A4B8-3140182C3E9F}" type="slidenum">
              <a:rPr lang="zh-CN" altLang="en-US" smtClean="0"/>
              <a:t>29</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849F42C-2DAE-424C-A4B8-3140182C3E9F}" type="slidenum">
              <a:rPr lang="zh-CN" altLang="en-US" smtClean="0"/>
              <a:t>30</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849F42C-2DAE-424C-A4B8-3140182C3E9F}" type="slidenum">
              <a:rPr lang="zh-CN" altLang="en-US" smtClean="0"/>
              <a:t>31</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dirty="0"/>
              <a:t>1</a:t>
            </a:r>
            <a:r>
              <a:rPr lang="zh-CN" altLang="en-US" dirty="0"/>
              <a:t>、</a:t>
            </a:r>
            <a:r>
              <a:rPr lang="en-US" altLang="zh-CN" sz="1200" kern="1200" dirty="0">
                <a:solidFill>
                  <a:schemeClr val="tx1"/>
                </a:solidFill>
                <a:latin typeface="+mn-lt"/>
                <a:ea typeface="+mn-ea"/>
                <a:cs typeface="+mn-cs"/>
              </a:rPr>
              <a:t>A.</a:t>
            </a:r>
            <a:r>
              <a:rPr lang="zh-CN" altLang="zh-CN" sz="1200" kern="1200" dirty="0">
                <a:solidFill>
                  <a:schemeClr val="tx1"/>
                </a:solidFill>
                <a:latin typeface="+mn-lt"/>
                <a:ea typeface="+mn-ea"/>
                <a:cs typeface="+mn-cs"/>
              </a:rPr>
              <a:t>材料信息中没有体现出政府取消对农民迁移的限制；</a:t>
            </a:r>
          </a:p>
          <a:p>
            <a:r>
              <a:rPr lang="en-US" altLang="zh-CN" sz="1200" kern="1200" dirty="0">
                <a:solidFill>
                  <a:schemeClr val="tx1"/>
                </a:solidFill>
                <a:latin typeface="+mn-lt"/>
                <a:ea typeface="+mn-ea"/>
                <a:cs typeface="+mn-cs"/>
              </a:rPr>
              <a:t>B.</a:t>
            </a:r>
            <a:r>
              <a:rPr lang="zh-CN" altLang="zh-CN" sz="1200" kern="1200" dirty="0">
                <a:solidFill>
                  <a:schemeClr val="tx1"/>
                </a:solidFill>
                <a:latin typeface="+mn-lt"/>
                <a:ea typeface="+mn-ea"/>
                <a:cs typeface="+mn-cs"/>
              </a:rPr>
              <a:t>材料看不出封建租佃关系的确立；</a:t>
            </a:r>
          </a:p>
          <a:p>
            <a:r>
              <a:rPr lang="en-US" altLang="zh-CN" sz="1200" kern="1200" dirty="0">
                <a:solidFill>
                  <a:schemeClr val="tx1"/>
                </a:solidFill>
                <a:latin typeface="+mn-lt"/>
                <a:ea typeface="+mn-ea"/>
                <a:cs typeface="+mn-cs"/>
              </a:rPr>
              <a:t>C.</a:t>
            </a:r>
            <a:r>
              <a:rPr lang="zh-CN" altLang="zh-CN" sz="1200" kern="1200" dirty="0">
                <a:solidFill>
                  <a:schemeClr val="tx1"/>
                </a:solidFill>
                <a:latin typeface="+mn-lt"/>
                <a:ea typeface="+mn-ea"/>
                <a:cs typeface="+mn-cs"/>
              </a:rPr>
              <a:t>材料信息体现不出开始的特点；</a:t>
            </a:r>
          </a:p>
          <a:p>
            <a:r>
              <a:rPr lang="en-US" altLang="zh-CN" sz="1200" kern="1200" dirty="0">
                <a:solidFill>
                  <a:schemeClr val="tx1"/>
                </a:solidFill>
                <a:latin typeface="+mn-lt"/>
                <a:ea typeface="+mn-ea"/>
                <a:cs typeface="+mn-cs"/>
              </a:rPr>
              <a:t>D.</a:t>
            </a:r>
            <a:r>
              <a:rPr lang="zh-CN" altLang="zh-CN" sz="1200" kern="1200" dirty="0">
                <a:solidFill>
                  <a:schemeClr val="tx1"/>
                </a:solidFill>
                <a:latin typeface="+mn-lt"/>
                <a:ea typeface="+mn-ea"/>
                <a:cs typeface="+mn-cs"/>
              </a:rPr>
              <a:t>从材料中“凡有田产而缴税的在户籍上登记为主户，又称税户；没有田产的，登记为客户。”明显可以看出宋朝土地私有制进一步强化。</a:t>
            </a:r>
          </a:p>
          <a:p>
            <a:r>
              <a:rPr lang="zh-CN" altLang="zh-CN" sz="1200" kern="1200" dirty="0">
                <a:solidFill>
                  <a:schemeClr val="tx1"/>
                </a:solidFill>
                <a:latin typeface="+mn-lt"/>
                <a:ea typeface="+mn-ea"/>
                <a:cs typeface="+mn-cs"/>
              </a:rPr>
              <a:t>故选：</a:t>
            </a:r>
            <a:r>
              <a:rPr lang="en-US" altLang="zh-CN" sz="1200" kern="1200" dirty="0">
                <a:solidFill>
                  <a:schemeClr val="tx1"/>
                </a:solidFill>
                <a:latin typeface="+mn-lt"/>
                <a:ea typeface="+mn-ea"/>
                <a:cs typeface="+mn-cs"/>
              </a:rPr>
              <a:t>D</a:t>
            </a:r>
            <a:r>
              <a:rPr lang="zh-CN" altLang="zh-CN" sz="1200" kern="1200" dirty="0">
                <a:solidFill>
                  <a:schemeClr val="tx1"/>
                </a:solidFill>
                <a:latin typeface="+mn-lt"/>
                <a:ea typeface="+mn-ea"/>
                <a:cs typeface="+mn-cs"/>
              </a:rPr>
              <a:t>。</a:t>
            </a:r>
          </a:p>
          <a:p>
            <a:r>
              <a:rPr lang="en-US" altLang="zh-CN" dirty="0"/>
              <a:t>2</a:t>
            </a:r>
            <a:r>
              <a:rPr lang="zh-CN" altLang="en-US" dirty="0"/>
              <a:t>、</a:t>
            </a:r>
            <a:r>
              <a:rPr lang="zh-CN" altLang="zh-CN" sz="1200" kern="1200" dirty="0">
                <a:solidFill>
                  <a:schemeClr val="tx1"/>
                </a:solidFill>
                <a:latin typeface="+mn-lt"/>
                <a:ea typeface="+mn-ea"/>
                <a:cs typeface="+mn-cs"/>
              </a:rPr>
              <a:t>本题考查中国古代户籍制度的演变，考生可结合材料“户赋征收的物质形态是实物，户刍征收的物质形态是钱币，其物质形态虽然不同，但性质都是以户为单位，按户征收”进行分析。</a:t>
            </a:r>
          </a:p>
          <a:p>
            <a:r>
              <a:rPr lang="zh-CN" altLang="zh-CN" sz="1200" kern="1200" dirty="0">
                <a:solidFill>
                  <a:schemeClr val="tx1"/>
                </a:solidFill>
                <a:latin typeface="+mn-lt"/>
                <a:ea typeface="+mn-ea"/>
                <a:cs typeface="+mn-cs"/>
              </a:rPr>
              <a:t>【解答】秦汉时期国家长期按户征收赋、刍等户税，反映出当时有了编户齐民制度，封建国家已经建立了较严密的户籍制度，对农民的人身控制较严格，</a:t>
            </a:r>
            <a:r>
              <a:rPr lang="en-US" altLang="zh-CN" sz="1200" kern="1200" dirty="0">
                <a:solidFill>
                  <a:schemeClr val="tx1"/>
                </a:solidFill>
                <a:latin typeface="+mn-lt"/>
                <a:ea typeface="+mn-ea"/>
                <a:cs typeface="+mn-cs"/>
              </a:rPr>
              <a:t>B</a:t>
            </a:r>
            <a:r>
              <a:rPr lang="zh-CN" altLang="zh-CN" sz="1200" kern="1200" dirty="0">
                <a:solidFill>
                  <a:schemeClr val="tx1"/>
                </a:solidFill>
                <a:latin typeface="+mn-lt"/>
                <a:ea typeface="+mn-ea"/>
                <a:cs typeface="+mn-cs"/>
              </a:rPr>
              <a:t>项正确；</a:t>
            </a:r>
          </a:p>
          <a:p>
            <a:r>
              <a:rPr lang="zh-CN" altLang="zh-CN" sz="1200" kern="1200" dirty="0">
                <a:solidFill>
                  <a:schemeClr val="tx1"/>
                </a:solidFill>
                <a:latin typeface="+mn-lt"/>
                <a:ea typeface="+mn-ea"/>
                <a:cs typeface="+mn-cs"/>
              </a:rPr>
              <a:t>材料不能说明当时土地兼并盛行，</a:t>
            </a:r>
            <a:r>
              <a:rPr lang="en-US" altLang="zh-CN" sz="1200" kern="1200" dirty="0">
                <a:solidFill>
                  <a:schemeClr val="tx1"/>
                </a:solidFill>
                <a:latin typeface="+mn-lt"/>
                <a:ea typeface="+mn-ea"/>
                <a:cs typeface="+mn-cs"/>
              </a:rPr>
              <a:t>A</a:t>
            </a:r>
            <a:r>
              <a:rPr lang="zh-CN" altLang="zh-CN" sz="1200" kern="1200" dirty="0">
                <a:solidFill>
                  <a:schemeClr val="tx1"/>
                </a:solidFill>
                <a:latin typeface="+mn-lt"/>
                <a:ea typeface="+mn-ea"/>
                <a:cs typeface="+mn-cs"/>
              </a:rPr>
              <a:t>项错误；</a:t>
            </a:r>
          </a:p>
          <a:p>
            <a:r>
              <a:rPr lang="zh-CN" altLang="zh-CN" sz="1200" kern="1200" dirty="0">
                <a:solidFill>
                  <a:schemeClr val="tx1"/>
                </a:solidFill>
                <a:latin typeface="+mn-lt"/>
                <a:ea typeface="+mn-ea"/>
                <a:cs typeface="+mn-cs"/>
              </a:rPr>
              <a:t>小农经济早在春秋战国时期已确立，</a:t>
            </a:r>
            <a:r>
              <a:rPr lang="en-US" altLang="zh-CN" sz="1200" kern="1200" dirty="0">
                <a:solidFill>
                  <a:schemeClr val="tx1"/>
                </a:solidFill>
                <a:latin typeface="+mn-lt"/>
                <a:ea typeface="+mn-ea"/>
                <a:cs typeface="+mn-cs"/>
              </a:rPr>
              <a:t>C</a:t>
            </a:r>
            <a:r>
              <a:rPr lang="zh-CN" altLang="zh-CN" sz="1200" kern="1200" dirty="0">
                <a:solidFill>
                  <a:schemeClr val="tx1"/>
                </a:solidFill>
                <a:latin typeface="+mn-lt"/>
                <a:ea typeface="+mn-ea"/>
                <a:cs typeface="+mn-cs"/>
              </a:rPr>
              <a:t>项错误；</a:t>
            </a:r>
          </a:p>
          <a:p>
            <a:r>
              <a:rPr lang="zh-CN" altLang="zh-CN" sz="1200" kern="1200" dirty="0">
                <a:solidFill>
                  <a:schemeClr val="tx1"/>
                </a:solidFill>
                <a:latin typeface="+mn-lt"/>
                <a:ea typeface="+mn-ea"/>
                <a:cs typeface="+mn-cs"/>
              </a:rPr>
              <a:t>白银成为主要的流动货币是在明清时期，</a:t>
            </a:r>
            <a:r>
              <a:rPr lang="en-US" altLang="zh-CN" sz="1200" kern="1200" dirty="0">
                <a:solidFill>
                  <a:schemeClr val="tx1"/>
                </a:solidFill>
                <a:latin typeface="+mn-lt"/>
                <a:ea typeface="+mn-ea"/>
                <a:cs typeface="+mn-cs"/>
              </a:rPr>
              <a:t>D</a:t>
            </a:r>
            <a:r>
              <a:rPr lang="zh-CN" altLang="zh-CN" sz="1200" kern="1200" dirty="0">
                <a:solidFill>
                  <a:schemeClr val="tx1"/>
                </a:solidFill>
                <a:latin typeface="+mn-lt"/>
                <a:ea typeface="+mn-ea"/>
                <a:cs typeface="+mn-cs"/>
              </a:rPr>
              <a:t>项错误。</a:t>
            </a:r>
          </a:p>
          <a:p>
            <a:r>
              <a:rPr lang="zh-CN" altLang="zh-CN" sz="1200" kern="1200" dirty="0">
                <a:solidFill>
                  <a:schemeClr val="tx1"/>
                </a:solidFill>
                <a:latin typeface="+mn-lt"/>
                <a:ea typeface="+mn-ea"/>
                <a:cs typeface="+mn-cs"/>
              </a:rPr>
              <a:t>故选：</a:t>
            </a:r>
            <a:r>
              <a:rPr lang="en-US" altLang="zh-CN" sz="1200" kern="1200" dirty="0">
                <a:solidFill>
                  <a:schemeClr val="tx1"/>
                </a:solidFill>
                <a:latin typeface="+mn-lt"/>
                <a:ea typeface="+mn-ea"/>
                <a:cs typeface="+mn-cs"/>
              </a:rPr>
              <a:t>B</a:t>
            </a:r>
            <a:r>
              <a:rPr lang="zh-CN" altLang="zh-CN" sz="1200" kern="1200" dirty="0">
                <a:solidFill>
                  <a:schemeClr val="tx1"/>
                </a:solidFill>
                <a:latin typeface="+mn-lt"/>
                <a:ea typeface="+mn-ea"/>
                <a:cs typeface="+mn-cs"/>
              </a:rPr>
              <a:t>。</a:t>
            </a:r>
          </a:p>
        </p:txBody>
      </p:sp>
      <p:sp>
        <p:nvSpPr>
          <p:cNvPr id="4" name="灯片编号占位符 3"/>
          <p:cNvSpPr>
            <a:spLocks noGrp="1"/>
          </p:cNvSpPr>
          <p:nvPr>
            <p:ph type="sldNum" sz="quarter" idx="10"/>
          </p:nvPr>
        </p:nvSpPr>
        <p:spPr/>
        <p:txBody>
          <a:bodyPr/>
          <a:lstStyle/>
          <a:p>
            <a:fld id="{3E409A48-6AC9-47AE-8F4B-B5C05D303F54}" type="slidenum">
              <a:rPr lang="zh-CN" altLang="en-US" smtClean="0"/>
              <a:pPr/>
              <a:t>36</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dirty="0"/>
              <a:t>3</a:t>
            </a:r>
            <a:r>
              <a:rPr lang="zh-CN" altLang="en-US" dirty="0"/>
              <a:t>、</a:t>
            </a:r>
            <a:r>
              <a:rPr lang="zh-CN" altLang="zh-CN" sz="1200" kern="1200" dirty="0">
                <a:solidFill>
                  <a:schemeClr val="tx1"/>
                </a:solidFill>
                <a:latin typeface="+mn-lt"/>
                <a:ea typeface="+mn-ea"/>
                <a:cs typeface="+mn-cs"/>
              </a:rPr>
              <a:t>唐太宗李世民吸取隋亡的教训，轻徭薄赋，劝课农桑，戒奢从简，知人善任，虚怀纳谏。在他统治时期，国家出现了少有的开明政治局面，史称“贞观之治”。根据史实即可推知</a:t>
            </a:r>
            <a:r>
              <a:rPr lang="en-US" altLang="zh-CN" sz="1200" kern="1200" dirty="0">
                <a:solidFill>
                  <a:schemeClr val="tx1"/>
                </a:solidFill>
                <a:latin typeface="+mn-lt"/>
                <a:ea typeface="+mn-ea"/>
                <a:cs typeface="+mn-cs"/>
              </a:rPr>
              <a:t>ACD</a:t>
            </a:r>
            <a:r>
              <a:rPr lang="zh-CN" altLang="zh-CN" sz="1200" kern="1200" dirty="0">
                <a:solidFill>
                  <a:schemeClr val="tx1"/>
                </a:solidFill>
                <a:latin typeface="+mn-lt"/>
                <a:ea typeface="+mn-ea"/>
                <a:cs typeface="+mn-cs"/>
              </a:rPr>
              <a:t>三项都不符合题意；</a:t>
            </a:r>
          </a:p>
          <a:p>
            <a:r>
              <a:rPr lang="zh-CN" altLang="zh-CN" sz="1200" kern="1200" dirty="0">
                <a:solidFill>
                  <a:schemeClr val="tx1"/>
                </a:solidFill>
                <a:latin typeface="+mn-lt"/>
                <a:ea typeface="+mn-ea"/>
                <a:cs typeface="+mn-cs"/>
              </a:rPr>
              <a:t>唐朝前期出现盛世局面，但人口统计数据却仅有隋炀帝时期的三分之一，这只能说明唐朝户籍管理制度的松懈和低效率，故</a:t>
            </a:r>
            <a:r>
              <a:rPr lang="en-US" altLang="zh-CN" sz="1200" kern="1200" dirty="0">
                <a:solidFill>
                  <a:schemeClr val="tx1"/>
                </a:solidFill>
                <a:latin typeface="+mn-lt"/>
                <a:ea typeface="+mn-ea"/>
                <a:cs typeface="+mn-cs"/>
              </a:rPr>
              <a:t>B</a:t>
            </a:r>
            <a:r>
              <a:rPr lang="zh-CN" altLang="zh-CN" sz="1200" kern="1200" dirty="0">
                <a:solidFill>
                  <a:schemeClr val="tx1"/>
                </a:solidFill>
                <a:latin typeface="+mn-lt"/>
                <a:ea typeface="+mn-ea"/>
                <a:cs typeface="+mn-cs"/>
              </a:rPr>
              <a:t>项正确。</a:t>
            </a:r>
          </a:p>
          <a:p>
            <a:r>
              <a:rPr lang="zh-CN" altLang="zh-CN" sz="1200" kern="1200" dirty="0">
                <a:solidFill>
                  <a:schemeClr val="tx1"/>
                </a:solidFill>
                <a:latin typeface="+mn-lt"/>
                <a:ea typeface="+mn-ea"/>
                <a:cs typeface="+mn-cs"/>
              </a:rPr>
              <a:t>故选：</a:t>
            </a:r>
            <a:r>
              <a:rPr lang="en-US" altLang="zh-CN" sz="1200" kern="1200" dirty="0">
                <a:solidFill>
                  <a:schemeClr val="tx1"/>
                </a:solidFill>
                <a:latin typeface="+mn-lt"/>
                <a:ea typeface="+mn-ea"/>
                <a:cs typeface="+mn-cs"/>
              </a:rPr>
              <a:t>B</a:t>
            </a:r>
            <a:r>
              <a:rPr lang="zh-CN" altLang="zh-CN" sz="1200" kern="1200" dirty="0">
                <a:solidFill>
                  <a:schemeClr val="tx1"/>
                </a:solidFill>
                <a:latin typeface="+mn-lt"/>
                <a:ea typeface="+mn-ea"/>
                <a:cs typeface="+mn-cs"/>
              </a:rPr>
              <a:t>。</a:t>
            </a:r>
          </a:p>
          <a:p>
            <a:r>
              <a:rPr lang="en-US" altLang="zh-CN" dirty="0"/>
              <a:t>4</a:t>
            </a:r>
            <a:r>
              <a:rPr lang="zh-CN" altLang="en-US" dirty="0"/>
              <a:t>、</a:t>
            </a:r>
            <a:r>
              <a:rPr lang="zh-CN" altLang="zh-CN" sz="1200" kern="1200" dirty="0">
                <a:solidFill>
                  <a:schemeClr val="tx1"/>
                </a:solidFill>
                <a:latin typeface="+mn-lt"/>
                <a:ea typeface="+mn-ea"/>
                <a:cs typeface="+mn-cs"/>
              </a:rPr>
              <a:t>由材料可知，官僚成为宗族的核心，是族权的实际控制者，这让族权与皇权产生联系，有利于巩固皇权，扩大国家政权的统治基础，故</a:t>
            </a:r>
            <a:r>
              <a:rPr lang="en-US" altLang="zh-CN" sz="1200" kern="1200" dirty="0">
                <a:solidFill>
                  <a:schemeClr val="tx1"/>
                </a:solidFill>
                <a:latin typeface="+mn-lt"/>
                <a:ea typeface="+mn-ea"/>
                <a:cs typeface="+mn-cs"/>
              </a:rPr>
              <a:t>C</a:t>
            </a:r>
            <a:r>
              <a:rPr lang="zh-CN" altLang="zh-CN" sz="1200" kern="1200" dirty="0">
                <a:solidFill>
                  <a:schemeClr val="tx1"/>
                </a:solidFill>
                <a:latin typeface="+mn-lt"/>
                <a:ea typeface="+mn-ea"/>
                <a:cs typeface="+mn-cs"/>
              </a:rPr>
              <a:t>正确；</a:t>
            </a:r>
          </a:p>
          <a:p>
            <a:r>
              <a:rPr lang="zh-CN" altLang="zh-CN" sz="1200" kern="1200" dirty="0">
                <a:solidFill>
                  <a:schemeClr val="tx1"/>
                </a:solidFill>
                <a:latin typeface="+mn-lt"/>
                <a:ea typeface="+mn-ea"/>
                <a:cs typeface="+mn-cs"/>
              </a:rPr>
              <a:t>“族权对皇权构成了严重威胁”由材料无法得出，</a:t>
            </a:r>
            <a:r>
              <a:rPr lang="en-US" altLang="zh-CN" sz="1200" kern="1200" dirty="0">
                <a:solidFill>
                  <a:schemeClr val="tx1"/>
                </a:solidFill>
                <a:latin typeface="+mn-lt"/>
                <a:ea typeface="+mn-ea"/>
                <a:cs typeface="+mn-cs"/>
              </a:rPr>
              <a:t>A</a:t>
            </a:r>
            <a:r>
              <a:rPr lang="zh-CN" altLang="zh-CN" sz="1200" kern="1200" dirty="0">
                <a:solidFill>
                  <a:schemeClr val="tx1"/>
                </a:solidFill>
                <a:latin typeface="+mn-lt"/>
                <a:ea typeface="+mn-ea"/>
                <a:cs typeface="+mn-cs"/>
              </a:rPr>
              <a:t>错误；</a:t>
            </a:r>
          </a:p>
          <a:p>
            <a:r>
              <a:rPr lang="zh-CN" altLang="zh-CN" sz="1200" kern="1200" dirty="0">
                <a:solidFill>
                  <a:schemeClr val="tx1"/>
                </a:solidFill>
                <a:latin typeface="+mn-lt"/>
                <a:ea typeface="+mn-ea"/>
                <a:cs typeface="+mn-cs"/>
              </a:rPr>
              <a:t>“宗族制度的普遍民众化”与材料信息不符，</a:t>
            </a:r>
            <a:r>
              <a:rPr lang="en-US" altLang="zh-CN" sz="1200" kern="1200" dirty="0">
                <a:solidFill>
                  <a:schemeClr val="tx1"/>
                </a:solidFill>
                <a:latin typeface="+mn-lt"/>
                <a:ea typeface="+mn-ea"/>
                <a:cs typeface="+mn-cs"/>
              </a:rPr>
              <a:t>B</a:t>
            </a:r>
            <a:r>
              <a:rPr lang="zh-CN" altLang="zh-CN" sz="1200" kern="1200" dirty="0">
                <a:solidFill>
                  <a:schemeClr val="tx1"/>
                </a:solidFill>
                <a:latin typeface="+mn-lt"/>
                <a:ea typeface="+mn-ea"/>
                <a:cs typeface="+mn-cs"/>
              </a:rPr>
              <a:t>排除；</a:t>
            </a:r>
          </a:p>
          <a:p>
            <a:r>
              <a:rPr lang="zh-CN" altLang="zh-CN" sz="1200" kern="1200" dirty="0">
                <a:solidFill>
                  <a:schemeClr val="tx1"/>
                </a:solidFill>
                <a:latin typeface="+mn-lt"/>
                <a:ea typeface="+mn-ea"/>
                <a:cs typeface="+mn-cs"/>
              </a:rPr>
              <a:t>宗族制度不是国家的地方行政管理制度，排除</a:t>
            </a:r>
            <a:r>
              <a:rPr lang="en-US" altLang="zh-CN" sz="1200" kern="1200" dirty="0">
                <a:solidFill>
                  <a:schemeClr val="tx1"/>
                </a:solidFill>
                <a:latin typeface="+mn-lt"/>
                <a:ea typeface="+mn-ea"/>
                <a:cs typeface="+mn-cs"/>
              </a:rPr>
              <a:t>D</a:t>
            </a:r>
            <a:r>
              <a:rPr lang="zh-CN" altLang="zh-CN" sz="1200" kern="1200" dirty="0">
                <a:solidFill>
                  <a:schemeClr val="tx1"/>
                </a:solidFill>
                <a:latin typeface="+mn-lt"/>
                <a:ea typeface="+mn-ea"/>
                <a:cs typeface="+mn-cs"/>
              </a:rPr>
              <a:t>。</a:t>
            </a:r>
          </a:p>
          <a:p>
            <a:r>
              <a:rPr lang="zh-CN" altLang="zh-CN" sz="1200" kern="1200" dirty="0">
                <a:solidFill>
                  <a:schemeClr val="tx1"/>
                </a:solidFill>
                <a:latin typeface="+mn-lt"/>
                <a:ea typeface="+mn-ea"/>
                <a:cs typeface="+mn-cs"/>
              </a:rPr>
              <a:t>故选：</a:t>
            </a:r>
            <a:r>
              <a:rPr lang="en-US" altLang="zh-CN" sz="1200" kern="1200" dirty="0">
                <a:solidFill>
                  <a:schemeClr val="tx1"/>
                </a:solidFill>
                <a:latin typeface="+mn-lt"/>
                <a:ea typeface="+mn-ea"/>
                <a:cs typeface="+mn-cs"/>
              </a:rPr>
              <a:t>C</a:t>
            </a:r>
            <a:r>
              <a:rPr lang="zh-CN" altLang="zh-CN" sz="1200" kern="1200" dirty="0">
                <a:solidFill>
                  <a:schemeClr val="tx1"/>
                </a:solidFill>
                <a:latin typeface="+mn-lt"/>
                <a:ea typeface="+mn-ea"/>
                <a:cs typeface="+mn-cs"/>
              </a:rPr>
              <a:t>。</a:t>
            </a:r>
          </a:p>
          <a:p>
            <a:endParaRPr lang="zh-CN" altLang="en-US" dirty="0"/>
          </a:p>
        </p:txBody>
      </p:sp>
      <p:sp>
        <p:nvSpPr>
          <p:cNvPr id="4" name="灯片编号占位符 3"/>
          <p:cNvSpPr>
            <a:spLocks noGrp="1"/>
          </p:cNvSpPr>
          <p:nvPr>
            <p:ph type="sldNum" sz="quarter" idx="10"/>
          </p:nvPr>
        </p:nvSpPr>
        <p:spPr/>
        <p:txBody>
          <a:bodyPr/>
          <a:lstStyle/>
          <a:p>
            <a:fld id="{3E409A48-6AC9-47AE-8F4B-B5C05D303F54}" type="slidenum">
              <a:rPr lang="zh-CN" altLang="en-US" smtClean="0"/>
              <a:pPr/>
              <a:t>37</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dirty="0"/>
              <a:t>5</a:t>
            </a:r>
            <a:r>
              <a:rPr lang="zh-CN" altLang="en-US" dirty="0"/>
              <a:t>、</a:t>
            </a:r>
            <a:r>
              <a:rPr lang="zh-CN" altLang="zh-CN" sz="1200" kern="1200" dirty="0">
                <a:solidFill>
                  <a:schemeClr val="tx1"/>
                </a:solidFill>
                <a:latin typeface="+mn-lt"/>
                <a:ea typeface="+mn-ea"/>
                <a:cs typeface="+mn-cs"/>
              </a:rPr>
              <a:t>从题干材料“孝敬父母，恭敬长上，和睦乡里，教训子孙，各安生理，勿作非为”以及设问可知，清廷的乡约制度，其最终是为加强对基层社会的控制，故</a:t>
            </a:r>
            <a:r>
              <a:rPr lang="en-US" altLang="zh-CN" sz="1200" kern="1200" dirty="0">
                <a:solidFill>
                  <a:schemeClr val="tx1"/>
                </a:solidFill>
                <a:latin typeface="+mn-lt"/>
                <a:ea typeface="+mn-ea"/>
                <a:cs typeface="+mn-cs"/>
              </a:rPr>
              <a:t>A</a:t>
            </a:r>
            <a:r>
              <a:rPr lang="zh-CN" altLang="zh-CN" sz="1200" kern="1200" dirty="0">
                <a:solidFill>
                  <a:schemeClr val="tx1"/>
                </a:solidFill>
                <a:latin typeface="+mn-lt"/>
                <a:ea typeface="+mn-ea"/>
                <a:cs typeface="+mn-cs"/>
              </a:rPr>
              <a:t>项正确；</a:t>
            </a:r>
          </a:p>
          <a:p>
            <a:r>
              <a:rPr lang="en-US" altLang="zh-CN" sz="1200" kern="1200" dirty="0">
                <a:solidFill>
                  <a:schemeClr val="tx1"/>
                </a:solidFill>
                <a:latin typeface="+mn-lt"/>
                <a:ea typeface="+mn-ea"/>
                <a:cs typeface="+mn-cs"/>
              </a:rPr>
              <a:t>B</a:t>
            </a:r>
            <a:r>
              <a:rPr lang="zh-CN" altLang="zh-CN" sz="1200" kern="1200" dirty="0">
                <a:solidFill>
                  <a:schemeClr val="tx1"/>
                </a:solidFill>
                <a:latin typeface="+mn-lt"/>
                <a:ea typeface="+mn-ea"/>
                <a:cs typeface="+mn-cs"/>
              </a:rPr>
              <a:t>项不符合题意，题干体现的是清朝的乡约制度，没有呈现地方宗族制度的知识，故错误；</a:t>
            </a:r>
          </a:p>
          <a:p>
            <a:r>
              <a:rPr lang="en-US" altLang="zh-CN" sz="1200" kern="1200" dirty="0">
                <a:solidFill>
                  <a:schemeClr val="tx1"/>
                </a:solidFill>
                <a:latin typeface="+mn-lt"/>
                <a:ea typeface="+mn-ea"/>
                <a:cs typeface="+mn-cs"/>
              </a:rPr>
              <a:t>C</a:t>
            </a:r>
            <a:r>
              <a:rPr lang="zh-CN" altLang="zh-CN" sz="1200" kern="1200" dirty="0">
                <a:solidFill>
                  <a:schemeClr val="tx1"/>
                </a:solidFill>
                <a:latin typeface="+mn-lt"/>
                <a:ea typeface="+mn-ea"/>
                <a:cs typeface="+mn-cs"/>
              </a:rPr>
              <a:t>项和</a:t>
            </a:r>
            <a:r>
              <a:rPr lang="en-US" altLang="zh-CN" sz="1200" kern="1200" dirty="0">
                <a:solidFill>
                  <a:schemeClr val="tx1"/>
                </a:solidFill>
                <a:latin typeface="+mn-lt"/>
                <a:ea typeface="+mn-ea"/>
                <a:cs typeface="+mn-cs"/>
              </a:rPr>
              <a:t>D</a:t>
            </a:r>
            <a:r>
              <a:rPr lang="zh-CN" altLang="zh-CN" sz="1200" kern="1200" dirty="0">
                <a:solidFill>
                  <a:schemeClr val="tx1"/>
                </a:solidFill>
                <a:latin typeface="+mn-lt"/>
                <a:ea typeface="+mn-ea"/>
                <a:cs typeface="+mn-cs"/>
              </a:rPr>
              <a:t>项表述的是乡约制度的作用，这些作用从根本上来说都是为了维护清朝的封建专制统治，故排除</a:t>
            </a:r>
            <a:r>
              <a:rPr lang="en-US" altLang="zh-CN" sz="1200" kern="1200" dirty="0">
                <a:solidFill>
                  <a:schemeClr val="tx1"/>
                </a:solidFill>
                <a:latin typeface="+mn-lt"/>
                <a:ea typeface="+mn-ea"/>
                <a:cs typeface="+mn-cs"/>
              </a:rPr>
              <a:t>CD</a:t>
            </a:r>
            <a:r>
              <a:rPr lang="zh-CN" altLang="zh-CN" sz="1200" kern="1200" dirty="0">
                <a:solidFill>
                  <a:schemeClr val="tx1"/>
                </a:solidFill>
                <a:latin typeface="+mn-lt"/>
                <a:ea typeface="+mn-ea"/>
                <a:cs typeface="+mn-cs"/>
              </a:rPr>
              <a:t>。</a:t>
            </a:r>
          </a:p>
          <a:p>
            <a:r>
              <a:rPr lang="zh-CN" altLang="zh-CN" sz="1200" kern="1200" dirty="0">
                <a:solidFill>
                  <a:schemeClr val="tx1"/>
                </a:solidFill>
                <a:latin typeface="+mn-lt"/>
                <a:ea typeface="+mn-ea"/>
                <a:cs typeface="+mn-cs"/>
              </a:rPr>
              <a:t>故选：</a:t>
            </a:r>
            <a:r>
              <a:rPr lang="en-US" altLang="zh-CN" sz="1200" kern="1200" dirty="0">
                <a:solidFill>
                  <a:schemeClr val="tx1"/>
                </a:solidFill>
                <a:latin typeface="+mn-lt"/>
                <a:ea typeface="+mn-ea"/>
                <a:cs typeface="+mn-cs"/>
              </a:rPr>
              <a:t>A</a:t>
            </a:r>
            <a:r>
              <a:rPr lang="zh-CN" altLang="zh-CN" sz="1200" kern="1200" dirty="0">
                <a:solidFill>
                  <a:schemeClr val="tx1"/>
                </a:solidFill>
                <a:latin typeface="+mn-lt"/>
                <a:ea typeface="+mn-ea"/>
                <a:cs typeface="+mn-cs"/>
              </a:rPr>
              <a:t>。</a:t>
            </a:r>
          </a:p>
          <a:p>
            <a:r>
              <a:rPr lang="en-US" altLang="zh-CN" dirty="0"/>
              <a:t>6</a:t>
            </a:r>
            <a:r>
              <a:rPr lang="zh-CN" altLang="en-US" dirty="0"/>
              <a:t>、</a:t>
            </a:r>
            <a:r>
              <a:rPr lang="zh-CN" altLang="zh-CN" sz="1200" kern="1200" dirty="0">
                <a:solidFill>
                  <a:schemeClr val="tx1"/>
                </a:solidFill>
                <a:latin typeface="+mn-lt"/>
                <a:ea typeface="+mn-ea"/>
                <a:cs typeface="+mn-cs"/>
              </a:rPr>
              <a:t>题干可知，西汉政府对疫病患者进行隔离，“民疾疫者，舍空邸第，为置医药”；南齐时设立“六疾馆”用以隔离病人；隋唐时设立“病坊”收治病人。说明救治机构的建立为防疫活动的开展提供了保障，</a:t>
            </a:r>
            <a:r>
              <a:rPr lang="en-US" altLang="zh-CN" sz="1200" kern="1200" dirty="0">
                <a:solidFill>
                  <a:schemeClr val="tx1"/>
                </a:solidFill>
                <a:latin typeface="+mn-lt"/>
                <a:ea typeface="+mn-ea"/>
                <a:cs typeface="+mn-cs"/>
              </a:rPr>
              <a:t>C</a:t>
            </a:r>
            <a:r>
              <a:rPr lang="zh-CN" altLang="zh-CN" sz="1200" kern="1200" dirty="0">
                <a:solidFill>
                  <a:schemeClr val="tx1"/>
                </a:solidFill>
                <a:latin typeface="+mn-lt"/>
                <a:ea typeface="+mn-ea"/>
                <a:cs typeface="+mn-cs"/>
              </a:rPr>
              <a:t>选项正确；</a:t>
            </a:r>
          </a:p>
          <a:p>
            <a:r>
              <a:rPr lang="zh-CN" altLang="zh-CN" sz="1200" kern="1200" dirty="0">
                <a:solidFill>
                  <a:schemeClr val="tx1"/>
                </a:solidFill>
                <a:latin typeface="+mn-lt"/>
                <a:ea typeface="+mn-ea"/>
                <a:cs typeface="+mn-cs"/>
              </a:rPr>
              <a:t>西汉、南齐、隋唐，都是通过建立救治机构开展防疫活动，无法看出古代商品经济的发展繁荣，</a:t>
            </a:r>
            <a:r>
              <a:rPr lang="en-US" altLang="zh-CN" sz="1200" kern="1200" dirty="0">
                <a:solidFill>
                  <a:schemeClr val="tx1"/>
                </a:solidFill>
                <a:latin typeface="+mn-lt"/>
                <a:ea typeface="+mn-ea"/>
                <a:cs typeface="+mn-cs"/>
              </a:rPr>
              <a:t>A</a:t>
            </a:r>
            <a:r>
              <a:rPr lang="zh-CN" altLang="zh-CN" sz="1200" kern="1200" dirty="0">
                <a:solidFill>
                  <a:schemeClr val="tx1"/>
                </a:solidFill>
                <a:latin typeface="+mn-lt"/>
                <a:ea typeface="+mn-ea"/>
                <a:cs typeface="+mn-cs"/>
              </a:rPr>
              <a:t>选项错误；</a:t>
            </a:r>
          </a:p>
          <a:p>
            <a:r>
              <a:rPr lang="zh-CN" altLang="zh-CN" sz="1200" kern="1200" dirty="0">
                <a:solidFill>
                  <a:schemeClr val="tx1"/>
                </a:solidFill>
                <a:latin typeface="+mn-lt"/>
                <a:ea typeface="+mn-ea"/>
                <a:cs typeface="+mn-cs"/>
              </a:rPr>
              <a:t>只有隋唐时“一些寺院也收治病人”，不能说明我国古代防疫活动受到了外来宗教的援助，</a:t>
            </a:r>
            <a:r>
              <a:rPr lang="en-US" altLang="zh-CN" sz="1200" kern="1200" dirty="0">
                <a:solidFill>
                  <a:schemeClr val="tx1"/>
                </a:solidFill>
                <a:latin typeface="+mn-lt"/>
                <a:ea typeface="+mn-ea"/>
                <a:cs typeface="+mn-cs"/>
              </a:rPr>
              <a:t>B</a:t>
            </a:r>
            <a:r>
              <a:rPr lang="zh-CN" altLang="zh-CN" sz="1200" kern="1200" dirty="0">
                <a:solidFill>
                  <a:schemeClr val="tx1"/>
                </a:solidFill>
                <a:latin typeface="+mn-lt"/>
                <a:ea typeface="+mn-ea"/>
                <a:cs typeface="+mn-cs"/>
              </a:rPr>
              <a:t>选项错误；</a:t>
            </a:r>
          </a:p>
          <a:p>
            <a:r>
              <a:rPr lang="zh-CN" altLang="zh-CN" sz="1200" kern="1200" dirty="0">
                <a:solidFill>
                  <a:schemeClr val="tx1"/>
                </a:solidFill>
                <a:latin typeface="+mn-lt"/>
                <a:ea typeface="+mn-ea"/>
                <a:cs typeface="+mn-cs"/>
              </a:rPr>
              <a:t>建立救治机构开展防疫活动与政治体制无关，</a:t>
            </a:r>
            <a:r>
              <a:rPr lang="en-US" altLang="zh-CN" sz="1200" kern="1200" dirty="0">
                <a:solidFill>
                  <a:schemeClr val="tx1"/>
                </a:solidFill>
                <a:latin typeface="+mn-lt"/>
                <a:ea typeface="+mn-ea"/>
                <a:cs typeface="+mn-cs"/>
              </a:rPr>
              <a:t>D</a:t>
            </a:r>
            <a:r>
              <a:rPr lang="zh-CN" altLang="zh-CN" sz="1200" kern="1200" dirty="0">
                <a:solidFill>
                  <a:schemeClr val="tx1"/>
                </a:solidFill>
                <a:latin typeface="+mn-lt"/>
                <a:ea typeface="+mn-ea"/>
                <a:cs typeface="+mn-cs"/>
              </a:rPr>
              <a:t>选项错误。</a:t>
            </a:r>
          </a:p>
          <a:p>
            <a:r>
              <a:rPr lang="zh-CN" altLang="zh-CN" sz="1200" kern="1200" dirty="0">
                <a:solidFill>
                  <a:schemeClr val="tx1"/>
                </a:solidFill>
                <a:latin typeface="+mn-lt"/>
                <a:ea typeface="+mn-ea"/>
                <a:cs typeface="+mn-cs"/>
              </a:rPr>
              <a:t>故选：</a:t>
            </a:r>
            <a:r>
              <a:rPr lang="en-US" altLang="zh-CN" sz="1200" kern="1200" dirty="0">
                <a:solidFill>
                  <a:schemeClr val="tx1"/>
                </a:solidFill>
                <a:latin typeface="+mn-lt"/>
                <a:ea typeface="+mn-ea"/>
                <a:cs typeface="+mn-cs"/>
              </a:rPr>
              <a:t>C</a:t>
            </a:r>
            <a:r>
              <a:rPr lang="zh-CN" altLang="zh-CN" sz="1200" kern="1200" dirty="0">
                <a:solidFill>
                  <a:schemeClr val="tx1"/>
                </a:solidFill>
                <a:latin typeface="+mn-lt"/>
                <a:ea typeface="+mn-ea"/>
                <a:cs typeface="+mn-cs"/>
              </a:rPr>
              <a:t>。</a:t>
            </a:r>
          </a:p>
          <a:p>
            <a:endParaRPr lang="zh-CN" altLang="en-US" dirty="0"/>
          </a:p>
        </p:txBody>
      </p:sp>
      <p:sp>
        <p:nvSpPr>
          <p:cNvPr id="4" name="灯片编号占位符 3"/>
          <p:cNvSpPr>
            <a:spLocks noGrp="1"/>
          </p:cNvSpPr>
          <p:nvPr>
            <p:ph type="sldNum" sz="quarter" idx="10"/>
          </p:nvPr>
        </p:nvSpPr>
        <p:spPr/>
        <p:txBody>
          <a:bodyPr/>
          <a:lstStyle/>
          <a:p>
            <a:fld id="{3E409A48-6AC9-47AE-8F4B-B5C05D303F54}" type="slidenum">
              <a:rPr lang="zh-CN" altLang="en-US" smtClean="0"/>
              <a:pPr/>
              <a:t>38</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A6837353-30EB-4A48-80EB-173D804AEFBD}"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dirty="0"/>
              <a:t>7</a:t>
            </a:r>
            <a:r>
              <a:rPr lang="zh-CN" altLang="en-US" dirty="0"/>
              <a:t>、</a:t>
            </a:r>
            <a:r>
              <a:rPr lang="zh-CN" altLang="zh-CN" sz="1200" kern="1200" dirty="0">
                <a:solidFill>
                  <a:schemeClr val="tx1"/>
                </a:solidFill>
                <a:latin typeface="+mn-lt"/>
                <a:ea typeface="+mn-ea"/>
                <a:cs typeface="+mn-cs"/>
              </a:rPr>
              <a:t>材料中“免费向疫区染病的疫民施药，以此来帮助疫区的百姓渡过难关。只要有疫情或者灾害发生，宋廷都会对疫民或者灾民提供救助”体现出宋朝对疫民或灾民的救助体现了政府的人文关怀，</a:t>
            </a:r>
            <a:r>
              <a:rPr lang="en-US" altLang="zh-CN" sz="1200" kern="1200" dirty="0">
                <a:solidFill>
                  <a:schemeClr val="tx1"/>
                </a:solidFill>
                <a:latin typeface="+mn-lt"/>
                <a:ea typeface="+mn-ea"/>
                <a:cs typeface="+mn-cs"/>
              </a:rPr>
              <a:t>D</a:t>
            </a:r>
            <a:r>
              <a:rPr lang="zh-CN" altLang="zh-CN" sz="1200" kern="1200" dirty="0">
                <a:solidFill>
                  <a:schemeClr val="tx1"/>
                </a:solidFill>
                <a:latin typeface="+mn-lt"/>
                <a:ea typeface="+mn-ea"/>
                <a:cs typeface="+mn-cs"/>
              </a:rPr>
              <a:t>符合材料的要求；</a:t>
            </a:r>
          </a:p>
          <a:p>
            <a:r>
              <a:rPr lang="en-US" altLang="zh-CN" sz="1200" kern="1200" dirty="0">
                <a:solidFill>
                  <a:schemeClr val="tx1"/>
                </a:solidFill>
                <a:latin typeface="+mn-lt"/>
                <a:ea typeface="+mn-ea"/>
                <a:cs typeface="+mn-cs"/>
              </a:rPr>
              <a:t>ABC</a:t>
            </a:r>
            <a:r>
              <a:rPr lang="zh-CN" altLang="zh-CN" sz="1200" kern="1200" dirty="0">
                <a:solidFill>
                  <a:schemeClr val="tx1"/>
                </a:solidFill>
                <a:latin typeface="+mn-lt"/>
                <a:ea typeface="+mn-ea"/>
                <a:cs typeface="+mn-cs"/>
              </a:rPr>
              <a:t>选项都不符合材料的特点，排除。</a:t>
            </a:r>
          </a:p>
          <a:p>
            <a:r>
              <a:rPr lang="zh-CN" altLang="zh-CN" sz="1200" kern="1200" dirty="0">
                <a:solidFill>
                  <a:schemeClr val="tx1"/>
                </a:solidFill>
                <a:latin typeface="+mn-lt"/>
                <a:ea typeface="+mn-ea"/>
                <a:cs typeface="+mn-cs"/>
              </a:rPr>
              <a:t>故选：</a:t>
            </a:r>
            <a:r>
              <a:rPr lang="en-US" altLang="zh-CN" sz="1200" kern="1200" dirty="0">
                <a:solidFill>
                  <a:schemeClr val="tx1"/>
                </a:solidFill>
                <a:latin typeface="+mn-lt"/>
                <a:ea typeface="+mn-ea"/>
                <a:cs typeface="+mn-cs"/>
              </a:rPr>
              <a:t>D</a:t>
            </a:r>
            <a:r>
              <a:rPr lang="zh-CN" altLang="zh-CN" sz="1200" kern="1200" dirty="0">
                <a:solidFill>
                  <a:schemeClr val="tx1"/>
                </a:solidFill>
                <a:latin typeface="+mn-lt"/>
                <a:ea typeface="+mn-ea"/>
                <a:cs typeface="+mn-cs"/>
              </a:rPr>
              <a:t>。</a:t>
            </a:r>
          </a:p>
          <a:p>
            <a:r>
              <a:rPr lang="en-US" altLang="zh-CN" dirty="0"/>
              <a:t>8</a:t>
            </a:r>
            <a:r>
              <a:rPr lang="zh-CN" altLang="en-US" dirty="0"/>
              <a:t>、</a:t>
            </a:r>
            <a:r>
              <a:rPr lang="zh-CN" altLang="zh-CN" sz="1200" kern="1200" dirty="0">
                <a:solidFill>
                  <a:schemeClr val="tx1"/>
                </a:solidFill>
                <a:latin typeface="+mn-lt"/>
                <a:ea typeface="+mn-ea"/>
                <a:cs typeface="+mn-cs"/>
              </a:rPr>
              <a:t>材料“以宣讲圣谕及所订约规来实行道德自律</a:t>
            </a:r>
            <a:r>
              <a:rPr lang="en-US" altLang="zh-CN" sz="1200" kern="1200" dirty="0">
                <a:solidFill>
                  <a:schemeClr val="tx1"/>
                </a:solidFill>
                <a:latin typeface="+mn-lt"/>
                <a:ea typeface="+mn-ea"/>
                <a:cs typeface="+mn-cs"/>
              </a:rPr>
              <a:t>......</a:t>
            </a:r>
            <a:r>
              <a:rPr lang="zh-CN" altLang="zh-CN" sz="1200" kern="1200" dirty="0">
                <a:solidFill>
                  <a:schemeClr val="tx1"/>
                </a:solidFill>
                <a:latin typeface="+mn-lt"/>
                <a:ea typeface="+mn-ea"/>
                <a:cs typeface="+mn-cs"/>
              </a:rPr>
              <a:t>乡约逐渐变成县州官府治理乡村的重要工具，承担着越来越重的行政功能”体现的是中央政府对基层乡村管理的强化，说明政府的统治已经渗入到基层组织，体现的是专制集权的空前强化，故</a:t>
            </a:r>
            <a:r>
              <a:rPr lang="en-US" altLang="zh-CN" sz="1200" kern="1200" dirty="0">
                <a:solidFill>
                  <a:schemeClr val="tx1"/>
                </a:solidFill>
                <a:latin typeface="+mn-lt"/>
                <a:ea typeface="+mn-ea"/>
                <a:cs typeface="+mn-cs"/>
              </a:rPr>
              <a:t>A</a:t>
            </a:r>
            <a:r>
              <a:rPr lang="zh-CN" altLang="zh-CN" sz="1200" kern="1200" dirty="0">
                <a:solidFill>
                  <a:schemeClr val="tx1"/>
                </a:solidFill>
                <a:latin typeface="+mn-lt"/>
                <a:ea typeface="+mn-ea"/>
                <a:cs typeface="+mn-cs"/>
              </a:rPr>
              <a:t>正确；</a:t>
            </a:r>
          </a:p>
          <a:p>
            <a:r>
              <a:rPr lang="en-US" altLang="zh-CN" sz="1200" kern="1200" dirty="0">
                <a:solidFill>
                  <a:schemeClr val="tx1"/>
                </a:solidFill>
                <a:latin typeface="+mn-lt"/>
                <a:ea typeface="+mn-ea"/>
                <a:cs typeface="+mn-cs"/>
              </a:rPr>
              <a:t>B</a:t>
            </a:r>
            <a:r>
              <a:rPr lang="zh-CN" altLang="zh-CN" sz="1200" kern="1200" dirty="0">
                <a:solidFill>
                  <a:schemeClr val="tx1"/>
                </a:solidFill>
                <a:latin typeface="+mn-lt"/>
                <a:ea typeface="+mn-ea"/>
                <a:cs typeface="+mn-cs"/>
              </a:rPr>
              <a:t>中的“批判思潮”与材料无关，排除；</a:t>
            </a:r>
          </a:p>
          <a:p>
            <a:r>
              <a:rPr lang="en-US" altLang="zh-CN" sz="1200" kern="1200" dirty="0">
                <a:solidFill>
                  <a:schemeClr val="tx1"/>
                </a:solidFill>
                <a:latin typeface="+mn-lt"/>
                <a:ea typeface="+mn-ea"/>
                <a:cs typeface="+mn-cs"/>
              </a:rPr>
              <a:t>C</a:t>
            </a:r>
            <a:r>
              <a:rPr lang="zh-CN" altLang="zh-CN" sz="1200" kern="1200" dirty="0">
                <a:solidFill>
                  <a:schemeClr val="tx1"/>
                </a:solidFill>
                <a:latin typeface="+mn-lt"/>
                <a:ea typeface="+mn-ea"/>
                <a:cs typeface="+mn-cs"/>
              </a:rPr>
              <a:t>中“动荡”一词在材料中不体现，排除；</a:t>
            </a:r>
          </a:p>
          <a:p>
            <a:r>
              <a:rPr lang="zh-CN" altLang="zh-CN" sz="1200" kern="1200" dirty="0">
                <a:solidFill>
                  <a:schemeClr val="tx1"/>
                </a:solidFill>
                <a:latin typeface="+mn-lt"/>
                <a:ea typeface="+mn-ea"/>
                <a:cs typeface="+mn-cs"/>
              </a:rPr>
              <a:t>材料和经济无关，排除</a:t>
            </a:r>
            <a:r>
              <a:rPr lang="en-US" altLang="zh-CN" sz="1200" kern="1200" dirty="0">
                <a:solidFill>
                  <a:schemeClr val="tx1"/>
                </a:solidFill>
                <a:latin typeface="+mn-lt"/>
                <a:ea typeface="+mn-ea"/>
                <a:cs typeface="+mn-cs"/>
              </a:rPr>
              <a:t>D</a:t>
            </a:r>
            <a:r>
              <a:rPr lang="zh-CN" altLang="zh-CN" sz="1200" kern="1200" dirty="0">
                <a:solidFill>
                  <a:schemeClr val="tx1"/>
                </a:solidFill>
                <a:latin typeface="+mn-lt"/>
                <a:ea typeface="+mn-ea"/>
                <a:cs typeface="+mn-cs"/>
              </a:rPr>
              <a:t>。</a:t>
            </a:r>
          </a:p>
          <a:p>
            <a:r>
              <a:rPr lang="zh-CN" altLang="zh-CN" sz="1200" kern="1200" dirty="0">
                <a:solidFill>
                  <a:schemeClr val="tx1"/>
                </a:solidFill>
                <a:latin typeface="+mn-lt"/>
                <a:ea typeface="+mn-ea"/>
                <a:cs typeface="+mn-cs"/>
              </a:rPr>
              <a:t>故选：</a:t>
            </a:r>
            <a:r>
              <a:rPr lang="en-US" altLang="zh-CN" sz="1200" kern="1200" dirty="0">
                <a:solidFill>
                  <a:schemeClr val="tx1"/>
                </a:solidFill>
                <a:latin typeface="+mn-lt"/>
                <a:ea typeface="+mn-ea"/>
                <a:cs typeface="+mn-cs"/>
              </a:rPr>
              <a:t>A</a:t>
            </a:r>
            <a:r>
              <a:rPr lang="zh-CN" altLang="zh-CN" sz="1200" kern="1200" dirty="0">
                <a:solidFill>
                  <a:schemeClr val="tx1"/>
                </a:solidFill>
                <a:latin typeface="+mn-lt"/>
                <a:ea typeface="+mn-ea"/>
                <a:cs typeface="+mn-cs"/>
              </a:rPr>
              <a:t>。</a:t>
            </a:r>
          </a:p>
        </p:txBody>
      </p:sp>
      <p:sp>
        <p:nvSpPr>
          <p:cNvPr id="4" name="灯片编号占位符 3"/>
          <p:cNvSpPr>
            <a:spLocks noGrp="1"/>
          </p:cNvSpPr>
          <p:nvPr>
            <p:ph type="sldNum" sz="quarter" idx="10"/>
          </p:nvPr>
        </p:nvSpPr>
        <p:spPr/>
        <p:txBody>
          <a:bodyPr/>
          <a:lstStyle/>
          <a:p>
            <a:fld id="{3E409A48-6AC9-47AE-8F4B-B5C05D303F54}" type="slidenum">
              <a:rPr lang="zh-CN" altLang="en-US" smtClean="0"/>
              <a:pPr/>
              <a:t>39</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custDataLst>
              <p:tags r:id="rId1"/>
            </p:custDataLst>
          </p:nvPr>
        </p:nvSpPr>
        <p:spPr/>
      </p:sp>
      <p:sp>
        <p:nvSpPr>
          <p:cNvPr id="3" name="备注占位符 2"/>
          <p:cNvSpPr>
            <a:spLocks noGrp="1"/>
          </p:cNvSpPr>
          <p:nvPr>
            <p:ph type="body" idx="1"/>
            <p:custDataLst>
              <p:tags r:id="rId2"/>
            </p:custDataLst>
          </p:nvPr>
        </p:nvSpPr>
        <p:spPr/>
        <p:txBody>
          <a:bodyPr/>
          <a:lstStyle/>
          <a:p>
            <a:endParaRPr lang="zh-CN" altLang="en-US"/>
          </a:p>
        </p:txBody>
      </p:sp>
      <p:sp>
        <p:nvSpPr>
          <p:cNvPr id="4" name="灯片编号占位符 3"/>
          <p:cNvSpPr>
            <a:spLocks noGrp="1"/>
          </p:cNvSpPr>
          <p:nvPr>
            <p:ph type="sldNum" sz="quarter" idx="10"/>
            <p:custDataLst>
              <p:tags r:id="rId3"/>
            </p:custDataLst>
          </p:nvPr>
        </p:nvSpPr>
        <p:spPr/>
        <p:txBody>
          <a:bodyPr/>
          <a:lstStyle/>
          <a:p>
            <a:fld id="{168F1ADB-5708-424B-B98F-4FE8806552F9}" type="slidenum">
              <a:rPr lang="zh-CN" altLang="en-US" smtClean="0"/>
              <a:t>8</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68F1ADB-5708-424B-B98F-4FE8806552F9}" type="slidenum">
              <a:rPr lang="zh-CN" altLang="en-US" smtClean="0"/>
              <a:t>10</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custDataLst>
              <p:tags r:id="rId1"/>
            </p:custDataLst>
          </p:nvPr>
        </p:nvSpPr>
        <p:spPr/>
      </p:sp>
      <p:sp>
        <p:nvSpPr>
          <p:cNvPr id="3" name="备注占位符 2"/>
          <p:cNvSpPr>
            <a:spLocks noGrp="1"/>
          </p:cNvSpPr>
          <p:nvPr>
            <p:ph type="body" idx="1"/>
            <p:custDataLst>
              <p:tags r:id="rId2"/>
            </p:custDataLst>
          </p:nvPr>
        </p:nvSpPr>
        <p:spPr/>
        <p:txBody>
          <a:bodyPr/>
          <a:lstStyle/>
          <a:p>
            <a:endParaRPr lang="zh-CN" altLang="en-US"/>
          </a:p>
        </p:txBody>
      </p:sp>
      <p:sp>
        <p:nvSpPr>
          <p:cNvPr id="4" name="灯片编号占位符 3"/>
          <p:cNvSpPr>
            <a:spLocks noGrp="1"/>
          </p:cNvSpPr>
          <p:nvPr>
            <p:ph type="sldNum" sz="quarter" idx="10"/>
            <p:custDataLst>
              <p:tags r:id="rId3"/>
            </p:custDataLst>
          </p:nvPr>
        </p:nvSpPr>
        <p:spPr/>
        <p:txBody>
          <a:bodyPr/>
          <a:lstStyle/>
          <a:p>
            <a:fld id="{168F1ADB-5708-424B-B98F-4FE8806552F9}" type="slidenum">
              <a:rPr lang="zh-CN" altLang="en-US" smtClean="0"/>
              <a:t>11</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custDataLst>
              <p:tags r:id="rId1"/>
            </p:custDataLst>
          </p:nvPr>
        </p:nvSpPr>
        <p:spPr/>
      </p:sp>
      <p:sp>
        <p:nvSpPr>
          <p:cNvPr id="3" name="备注占位符 2"/>
          <p:cNvSpPr>
            <a:spLocks noGrp="1"/>
          </p:cNvSpPr>
          <p:nvPr>
            <p:ph type="body" idx="1"/>
            <p:custDataLst>
              <p:tags r:id="rId2"/>
            </p:custDataLst>
          </p:nvPr>
        </p:nvSpPr>
        <p:spPr/>
        <p:txBody>
          <a:bodyPr/>
          <a:lstStyle/>
          <a:p>
            <a:endParaRPr lang="zh-CN" altLang="en-US"/>
          </a:p>
        </p:txBody>
      </p:sp>
      <p:sp>
        <p:nvSpPr>
          <p:cNvPr id="4" name="灯片编号占位符 3"/>
          <p:cNvSpPr>
            <a:spLocks noGrp="1"/>
          </p:cNvSpPr>
          <p:nvPr>
            <p:ph type="sldNum" sz="quarter" idx="10"/>
            <p:custDataLst>
              <p:tags r:id="rId3"/>
            </p:custDataLst>
          </p:nvPr>
        </p:nvSpPr>
        <p:spPr/>
        <p:txBody>
          <a:bodyPr/>
          <a:lstStyle/>
          <a:p>
            <a:fld id="{168F1ADB-5708-424B-B98F-4FE8806552F9}" type="slidenum">
              <a:rPr lang="zh-CN" altLang="en-US" smtClean="0"/>
              <a:t>12</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68F1ADB-5708-424B-B98F-4FE8806552F9}" type="slidenum">
              <a:rPr lang="zh-CN" altLang="en-US" smtClean="0"/>
              <a:t>13</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68F1ADB-5708-424B-B98F-4FE8806552F9}" type="slidenum">
              <a:rPr lang="zh-CN" altLang="en-US" smtClean="0"/>
              <a:t>14</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custDataLst>
              <p:tags r:id="rId1"/>
            </p:custDataLst>
          </p:nvPr>
        </p:nvSpPr>
        <p:spPr/>
      </p:sp>
      <p:sp>
        <p:nvSpPr>
          <p:cNvPr id="3" name="文本占位符 2"/>
          <p:cNvSpPr>
            <a:spLocks noGrp="1"/>
          </p:cNvSpPr>
          <p:nvPr>
            <p:ph type="body" idx="3"/>
            <p:custDataLst>
              <p:tags r:id="rId2"/>
            </p:custDataLst>
          </p:nvPr>
        </p:nvSpPr>
        <p:spPr/>
        <p:txBody>
          <a:bodyPr/>
          <a:lstStyle/>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slideMaster" Target="../slideMasters/slideMaster1.xml"/><Relationship Id="rId5" Type="http://schemas.openxmlformats.org/officeDocument/2006/relationships/tags" Target="../tags/tag11.xml"/><Relationship Id="rId4" Type="http://schemas.openxmlformats.org/officeDocument/2006/relationships/tags" Target="../tags/tag10.xml"/></Relationships>
</file>

<file path=ppt/slideLayouts/_rels/slideLayout10.xml.rels><?xml version="1.0" encoding="UTF-8" standalone="yes"?>
<Relationships xmlns="http://schemas.openxmlformats.org/package/2006/relationships"><Relationship Id="rId3" Type="http://schemas.openxmlformats.org/officeDocument/2006/relationships/tags" Target="../tags/tag57.xml"/><Relationship Id="rId2" Type="http://schemas.openxmlformats.org/officeDocument/2006/relationships/tags" Target="../tags/tag56.xml"/><Relationship Id="rId1" Type="http://schemas.openxmlformats.org/officeDocument/2006/relationships/tags" Target="../tags/tag55.xml"/><Relationship Id="rId6" Type="http://schemas.openxmlformats.org/officeDocument/2006/relationships/slideMaster" Target="../slideMasters/slideMaster1.xml"/><Relationship Id="rId5" Type="http://schemas.openxmlformats.org/officeDocument/2006/relationships/tags" Target="../tags/tag59.xml"/><Relationship Id="rId4" Type="http://schemas.openxmlformats.org/officeDocument/2006/relationships/tags" Target="../tags/tag58.xml"/></Relationships>
</file>

<file path=ppt/slideLayouts/_rels/slideLayout11.xml.rels><?xml version="1.0" encoding="UTF-8" standalone="yes"?>
<Relationships xmlns="http://schemas.openxmlformats.org/package/2006/relationships"><Relationship Id="rId3" Type="http://schemas.openxmlformats.org/officeDocument/2006/relationships/tags" Target="../tags/tag62.xml"/><Relationship Id="rId2" Type="http://schemas.openxmlformats.org/officeDocument/2006/relationships/tags" Target="../tags/tag61.xml"/><Relationship Id="rId1" Type="http://schemas.openxmlformats.org/officeDocument/2006/relationships/tags" Target="../tags/tag60.xml"/><Relationship Id="rId6" Type="http://schemas.openxmlformats.org/officeDocument/2006/relationships/slideMaster" Target="../slideMasters/slideMaster1.xml"/><Relationship Id="rId5" Type="http://schemas.openxmlformats.org/officeDocument/2006/relationships/tags" Target="../tags/tag64.xml"/><Relationship Id="rId4" Type="http://schemas.openxmlformats.org/officeDocument/2006/relationships/tags" Target="../tags/tag6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14.xml"/><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slideMaster" Target="../slideMasters/slideMaster1.xml"/><Relationship Id="rId5" Type="http://schemas.openxmlformats.org/officeDocument/2006/relationships/tags" Target="../tags/tag16.xml"/><Relationship Id="rId4" Type="http://schemas.openxmlformats.org/officeDocument/2006/relationships/tags" Target="../tags/tag15.xml"/></Relationships>
</file>

<file path=ppt/slideLayouts/_rels/slideLayout3.xml.rels><?xml version="1.0" encoding="UTF-8" standalone="yes"?>
<Relationships xmlns="http://schemas.openxmlformats.org/package/2006/relationships"><Relationship Id="rId3" Type="http://schemas.openxmlformats.org/officeDocument/2006/relationships/tags" Target="../tags/tag19.xml"/><Relationship Id="rId2" Type="http://schemas.openxmlformats.org/officeDocument/2006/relationships/tags" Target="../tags/tag18.xml"/><Relationship Id="rId1" Type="http://schemas.openxmlformats.org/officeDocument/2006/relationships/tags" Target="../tags/tag17.xml"/><Relationship Id="rId6" Type="http://schemas.openxmlformats.org/officeDocument/2006/relationships/slideMaster" Target="../slideMasters/slideMaster1.xml"/><Relationship Id="rId5" Type="http://schemas.openxmlformats.org/officeDocument/2006/relationships/tags" Target="../tags/tag21.xml"/><Relationship Id="rId4" Type="http://schemas.openxmlformats.org/officeDocument/2006/relationships/tags" Target="../tags/tag20.xml"/></Relationships>
</file>

<file path=ppt/slideLayouts/_rels/slideLayout4.xml.rels><?xml version="1.0" encoding="UTF-8" standalone="yes"?>
<Relationships xmlns="http://schemas.openxmlformats.org/package/2006/relationships"><Relationship Id="rId3" Type="http://schemas.openxmlformats.org/officeDocument/2006/relationships/tags" Target="../tags/tag24.xml"/><Relationship Id="rId7" Type="http://schemas.openxmlformats.org/officeDocument/2006/relationships/slideMaster" Target="../slideMasters/slideMaster1.xml"/><Relationship Id="rId2" Type="http://schemas.openxmlformats.org/officeDocument/2006/relationships/tags" Target="../tags/tag23.xml"/><Relationship Id="rId1" Type="http://schemas.openxmlformats.org/officeDocument/2006/relationships/tags" Target="../tags/tag22.xml"/><Relationship Id="rId6" Type="http://schemas.openxmlformats.org/officeDocument/2006/relationships/tags" Target="../tags/tag27.xml"/><Relationship Id="rId5" Type="http://schemas.openxmlformats.org/officeDocument/2006/relationships/tags" Target="../tags/tag26.xml"/><Relationship Id="rId4" Type="http://schemas.openxmlformats.org/officeDocument/2006/relationships/tags" Target="../tags/tag25.xml"/></Relationships>
</file>

<file path=ppt/slideLayouts/_rels/slideLayout5.xml.rels><?xml version="1.0" encoding="UTF-8" standalone="yes"?>
<Relationships xmlns="http://schemas.openxmlformats.org/package/2006/relationships"><Relationship Id="rId8" Type="http://schemas.openxmlformats.org/officeDocument/2006/relationships/tags" Target="../tags/tag35.xml"/><Relationship Id="rId3" Type="http://schemas.openxmlformats.org/officeDocument/2006/relationships/tags" Target="../tags/tag30.xml"/><Relationship Id="rId7" Type="http://schemas.openxmlformats.org/officeDocument/2006/relationships/tags" Target="../tags/tag34.xml"/><Relationship Id="rId2" Type="http://schemas.openxmlformats.org/officeDocument/2006/relationships/tags" Target="../tags/tag29.xml"/><Relationship Id="rId1" Type="http://schemas.openxmlformats.org/officeDocument/2006/relationships/tags" Target="../tags/tag28.xml"/><Relationship Id="rId6" Type="http://schemas.openxmlformats.org/officeDocument/2006/relationships/tags" Target="../tags/tag33.xml"/><Relationship Id="rId5" Type="http://schemas.openxmlformats.org/officeDocument/2006/relationships/tags" Target="../tags/tag32.xml"/><Relationship Id="rId4" Type="http://schemas.openxmlformats.org/officeDocument/2006/relationships/tags" Target="../tags/tag31.xml"/><Relationship Id="rId9"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tags" Target="../tags/tag36.xml"/><Relationship Id="rId5" Type="http://schemas.openxmlformats.org/officeDocument/2006/relationships/slideMaster" Target="../slideMasters/slideMaster1.xml"/><Relationship Id="rId4" Type="http://schemas.openxmlformats.org/officeDocument/2006/relationships/tags" Target="../tags/tag39.xm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42.xml"/><Relationship Id="rId2" Type="http://schemas.openxmlformats.org/officeDocument/2006/relationships/tags" Target="../tags/tag41.xml"/><Relationship Id="rId1" Type="http://schemas.openxmlformats.org/officeDocument/2006/relationships/tags" Target="../tags/tag40.xml"/><Relationship Id="rId4"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tags" Target="../tags/tag45.xml"/><Relationship Id="rId7" Type="http://schemas.openxmlformats.org/officeDocument/2006/relationships/slideMaster" Target="../slideMasters/slideMaster1.xml"/><Relationship Id="rId2" Type="http://schemas.openxmlformats.org/officeDocument/2006/relationships/tags" Target="../tags/tag44.xml"/><Relationship Id="rId1" Type="http://schemas.openxmlformats.org/officeDocument/2006/relationships/tags" Target="../tags/tag43.xml"/><Relationship Id="rId6" Type="http://schemas.openxmlformats.org/officeDocument/2006/relationships/tags" Target="../tags/tag48.xml"/><Relationship Id="rId5" Type="http://schemas.openxmlformats.org/officeDocument/2006/relationships/tags" Target="../tags/tag47.xml"/><Relationship Id="rId4" Type="http://schemas.openxmlformats.org/officeDocument/2006/relationships/tags" Target="../tags/tag46.xml"/></Relationships>
</file>

<file path=ppt/slideLayouts/_rels/slideLayout9.xml.rels><?xml version="1.0" encoding="UTF-8" standalone="yes"?>
<Relationships xmlns="http://schemas.openxmlformats.org/package/2006/relationships"><Relationship Id="rId3" Type="http://schemas.openxmlformats.org/officeDocument/2006/relationships/tags" Target="../tags/tag51.xml"/><Relationship Id="rId7" Type="http://schemas.openxmlformats.org/officeDocument/2006/relationships/slideMaster" Target="../slideMasters/slideMaster1.xml"/><Relationship Id="rId2" Type="http://schemas.openxmlformats.org/officeDocument/2006/relationships/tags" Target="../tags/tag50.xml"/><Relationship Id="rId1" Type="http://schemas.openxmlformats.org/officeDocument/2006/relationships/tags" Target="../tags/tag49.xml"/><Relationship Id="rId6" Type="http://schemas.openxmlformats.org/officeDocument/2006/relationships/tags" Target="../tags/tag54.xml"/><Relationship Id="rId5" Type="http://schemas.openxmlformats.org/officeDocument/2006/relationships/tags" Target="../tags/tag53.xml"/><Relationship Id="rId4" Type="http://schemas.openxmlformats.org/officeDocument/2006/relationships/tags" Target="../tags/tag5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custDataLst>
              <p:tags r:id="rId1"/>
            </p:custDataLst>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custDataLst>
              <p:tags r:id="rId2"/>
            </p:custDataLst>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custDataLst>
              <p:tags r:id="rId3"/>
            </p:custDataLst>
          </p:nvPr>
        </p:nvSpPr>
        <p:spPr/>
        <p:txBody>
          <a:bodyPr/>
          <a:lstStyle/>
          <a:p>
            <a:fld id="{D997B5FA-0921-464F-AAE1-844C04324D75}" type="datetimeFigureOut">
              <a:rPr lang="zh-CN" altLang="en-US" smtClean="0"/>
              <a:t>2021/9/23</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565CE74E-AB26-4998-AD42-012C4C1AD076}" type="slidenum">
              <a:rPr lang="zh-CN" altLang="en-US" smtClean="0"/>
              <a:t>‹#›</a:t>
            </a:fld>
            <a:endParaRPr lang="zh-CN" altLang="en-US"/>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p:txBody>
          <a:bodyPr/>
          <a:lstStyle/>
          <a:p>
            <a:r>
              <a:rPr lang="zh-CN" altLang="en-US"/>
              <a:t>单击此处编辑母版标题样式</a:t>
            </a:r>
          </a:p>
        </p:txBody>
      </p:sp>
      <p:sp>
        <p:nvSpPr>
          <p:cNvPr id="3" name="竖排文字占位符 2"/>
          <p:cNvSpPr>
            <a:spLocks noGrp="1"/>
          </p:cNvSpPr>
          <p:nvPr>
            <p:ph type="body" orient="vert" idx="1"/>
            <p:custDataLst>
              <p:tags r:id="rId2"/>
            </p:custDataLst>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custDataLst>
              <p:tags r:id="rId3"/>
            </p:custDataLst>
          </p:nvPr>
        </p:nvSpPr>
        <p:spPr/>
        <p:txBody>
          <a:bodyPr/>
          <a:lstStyle/>
          <a:p>
            <a:fld id="{D997B5FA-0921-464F-AAE1-844C04324D75}" type="datetimeFigureOut">
              <a:rPr lang="zh-CN" altLang="en-US" smtClean="0"/>
              <a:t>2021/9/23</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565CE74E-AB26-4998-AD42-012C4C1AD076}" type="slidenum">
              <a:rPr lang="zh-CN" altLang="en-US" smtClean="0"/>
              <a:t>‹#›</a:t>
            </a:fld>
            <a:endParaRPr lang="zh-CN" alt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custDataLst>
              <p:tags r:id="rId1"/>
            </p:custDataLs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custDataLst>
              <p:tags r:id="rId2"/>
            </p:custDataLst>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custDataLst>
              <p:tags r:id="rId3"/>
            </p:custDataLst>
          </p:nvPr>
        </p:nvSpPr>
        <p:spPr/>
        <p:txBody>
          <a:bodyPr/>
          <a:lstStyle/>
          <a:p>
            <a:fld id="{D997B5FA-0921-464F-AAE1-844C04324D75}" type="datetimeFigureOut">
              <a:rPr lang="zh-CN" altLang="en-US" smtClean="0"/>
              <a:t>2021/9/23</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565CE74E-AB26-4998-AD42-012C4C1AD076}" type="slidenum">
              <a:rPr lang="zh-CN" altLang="en-US" smtClean="0"/>
              <a:t>‹#›</a:t>
            </a:fld>
            <a:endParaRPr lang="zh-CN" altLang="en-US"/>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213525368"/>
      </p:ext>
    </p:extLst>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p:txBody>
          <a:bodyPr/>
          <a:lstStyle/>
          <a:p>
            <a:r>
              <a:rPr lang="zh-CN" altLang="en-US"/>
              <a:t>单击此处编辑母版标题样式</a:t>
            </a:r>
          </a:p>
        </p:txBody>
      </p:sp>
      <p:sp>
        <p:nvSpPr>
          <p:cNvPr id="3" name="内容占位符 2"/>
          <p:cNvSpPr>
            <a:spLocks noGrp="1"/>
          </p:cNvSpPr>
          <p:nvPr>
            <p:ph idx="1"/>
            <p:custDataLst>
              <p:tags r:id="rId2"/>
            </p:custDataLst>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custDataLst>
              <p:tags r:id="rId3"/>
            </p:custDataLst>
          </p:nvPr>
        </p:nvSpPr>
        <p:spPr/>
        <p:txBody>
          <a:bodyPr/>
          <a:lstStyle/>
          <a:p>
            <a:fld id="{D997B5FA-0921-464F-AAE1-844C04324D75}" type="datetimeFigureOut">
              <a:rPr lang="zh-CN" altLang="en-US" smtClean="0"/>
              <a:t>2021/9/23</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565CE74E-AB26-4998-AD42-012C4C1AD076}" type="slidenum">
              <a:rPr lang="zh-CN" altLang="en-US" smtClean="0"/>
              <a:t>‹#›</a:t>
            </a:fld>
            <a:endParaRPr lang="zh-CN" altLang="en-US"/>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custDataLst>
              <p:tags r:id="rId2"/>
            </p:custDataLst>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custDataLst>
              <p:tags r:id="rId3"/>
            </p:custDataLst>
          </p:nvPr>
        </p:nvSpPr>
        <p:spPr/>
        <p:txBody>
          <a:bodyPr/>
          <a:lstStyle/>
          <a:p>
            <a:fld id="{D997B5FA-0921-464F-AAE1-844C04324D75}" type="datetimeFigureOut">
              <a:rPr lang="zh-CN" altLang="en-US" smtClean="0"/>
              <a:t>2021/9/23</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565CE74E-AB26-4998-AD42-012C4C1AD076}" type="slidenum">
              <a:rPr lang="zh-CN" altLang="en-US" smtClean="0"/>
              <a:t>‹#›</a:t>
            </a:fld>
            <a:endParaRPr lang="zh-CN" altLang="en-US"/>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p:txBody>
          <a:bodyPr/>
          <a:lstStyle/>
          <a:p>
            <a:r>
              <a:rPr lang="zh-CN" altLang="en-US"/>
              <a:t>单击此处编辑母版标题样式</a:t>
            </a:r>
          </a:p>
        </p:txBody>
      </p:sp>
      <p:sp>
        <p:nvSpPr>
          <p:cNvPr id="3" name="内容占位符 2"/>
          <p:cNvSpPr>
            <a:spLocks noGrp="1"/>
          </p:cNvSpPr>
          <p:nvPr>
            <p:ph sz="half" idx="1"/>
            <p:custDataLst>
              <p:tags r:id="rId2"/>
            </p:custDataLst>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custDataLst>
              <p:tags r:id="rId3"/>
            </p:custDataLst>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custDataLst>
              <p:tags r:id="rId4"/>
            </p:custDataLst>
          </p:nvPr>
        </p:nvSpPr>
        <p:spPr/>
        <p:txBody>
          <a:bodyPr/>
          <a:lstStyle/>
          <a:p>
            <a:fld id="{D997B5FA-0921-464F-AAE1-844C04324D75}" type="datetimeFigureOut">
              <a:rPr lang="zh-CN" altLang="en-US" smtClean="0"/>
              <a:t>2021/9/23</a:t>
            </a:fld>
            <a:endParaRPr lang="zh-CN" altLang="en-US"/>
          </a:p>
        </p:txBody>
      </p:sp>
      <p:sp>
        <p:nvSpPr>
          <p:cNvPr id="6" name="页脚占位符 5"/>
          <p:cNvSpPr>
            <a:spLocks noGrp="1"/>
          </p:cNvSpPr>
          <p:nvPr>
            <p:ph type="ftr" sz="quarter" idx="11"/>
            <p:custDataLst>
              <p:tags r:id="rId5"/>
            </p:custDataLst>
          </p:nvPr>
        </p:nvSpPr>
        <p:spPr/>
        <p:txBody>
          <a:bodyPr/>
          <a:lstStyle/>
          <a:p>
            <a:endParaRPr lang="zh-CN" altLang="en-US"/>
          </a:p>
        </p:txBody>
      </p:sp>
      <p:sp>
        <p:nvSpPr>
          <p:cNvPr id="7" name="灯片编号占位符 6"/>
          <p:cNvSpPr>
            <a:spLocks noGrp="1"/>
          </p:cNvSpPr>
          <p:nvPr>
            <p:ph type="sldNum" sz="quarter" idx="12"/>
            <p:custDataLst>
              <p:tags r:id="rId6"/>
            </p:custDataLst>
          </p:nvPr>
        </p:nvSpPr>
        <p:spPr/>
        <p:txBody>
          <a:bodyPr/>
          <a:lstStyle/>
          <a:p>
            <a:fld id="{565CE74E-AB26-4998-AD42-012C4C1AD076}" type="slidenum">
              <a:rPr lang="zh-CN" altLang="en-US" smtClean="0"/>
              <a:t>‹#›</a:t>
            </a:fld>
            <a:endParaRPr lang="zh-CN" alt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custDataLst>
              <p:tags r:id="rId2"/>
            </p:custDataLst>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custDataLst>
              <p:tags r:id="rId3"/>
            </p:custDataLst>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custDataLst>
              <p:tags r:id="rId4"/>
            </p:custDataLst>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custDataLst>
              <p:tags r:id="rId5"/>
            </p:custDataLst>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custDataLst>
              <p:tags r:id="rId6"/>
            </p:custDataLst>
          </p:nvPr>
        </p:nvSpPr>
        <p:spPr/>
        <p:txBody>
          <a:bodyPr/>
          <a:lstStyle/>
          <a:p>
            <a:fld id="{D997B5FA-0921-464F-AAE1-844C04324D75}" type="datetimeFigureOut">
              <a:rPr lang="zh-CN" altLang="en-US" smtClean="0"/>
              <a:t>2021/9/23</a:t>
            </a:fld>
            <a:endParaRPr lang="zh-CN" altLang="en-US"/>
          </a:p>
        </p:txBody>
      </p:sp>
      <p:sp>
        <p:nvSpPr>
          <p:cNvPr id="8" name="页脚占位符 7"/>
          <p:cNvSpPr>
            <a:spLocks noGrp="1"/>
          </p:cNvSpPr>
          <p:nvPr>
            <p:ph type="ftr" sz="quarter" idx="11"/>
            <p:custDataLst>
              <p:tags r:id="rId7"/>
            </p:custDataLst>
          </p:nvPr>
        </p:nvSpPr>
        <p:spPr/>
        <p:txBody>
          <a:bodyPr/>
          <a:lstStyle/>
          <a:p>
            <a:endParaRPr lang="zh-CN" altLang="en-US"/>
          </a:p>
        </p:txBody>
      </p:sp>
      <p:sp>
        <p:nvSpPr>
          <p:cNvPr id="9" name="灯片编号占位符 8"/>
          <p:cNvSpPr>
            <a:spLocks noGrp="1"/>
          </p:cNvSpPr>
          <p:nvPr>
            <p:ph type="sldNum" sz="quarter" idx="12"/>
            <p:custDataLst>
              <p:tags r:id="rId8"/>
            </p:custDataLst>
          </p:nvPr>
        </p:nvSpPr>
        <p:spPr/>
        <p:txBody>
          <a:bodyPr/>
          <a:lstStyle/>
          <a:p>
            <a:fld id="{565CE74E-AB26-4998-AD42-012C4C1AD076}" type="slidenum">
              <a:rPr lang="zh-CN" altLang="en-US" smtClean="0"/>
              <a:t>‹#›</a:t>
            </a:fld>
            <a:endParaRPr lang="zh-CN" alt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p:txBody>
          <a:bodyPr/>
          <a:lstStyle/>
          <a:p>
            <a:r>
              <a:rPr lang="zh-CN" altLang="en-US"/>
              <a:t>单击此处编辑母版标题样式</a:t>
            </a:r>
          </a:p>
        </p:txBody>
      </p:sp>
      <p:sp>
        <p:nvSpPr>
          <p:cNvPr id="3" name="日期占位符 2"/>
          <p:cNvSpPr>
            <a:spLocks noGrp="1"/>
          </p:cNvSpPr>
          <p:nvPr>
            <p:ph type="dt" sz="half" idx="10"/>
            <p:custDataLst>
              <p:tags r:id="rId2"/>
            </p:custDataLst>
          </p:nvPr>
        </p:nvSpPr>
        <p:spPr/>
        <p:txBody>
          <a:bodyPr/>
          <a:lstStyle/>
          <a:p>
            <a:fld id="{D997B5FA-0921-464F-AAE1-844C04324D75}" type="datetimeFigureOut">
              <a:rPr lang="zh-CN" altLang="en-US" smtClean="0"/>
              <a:t>2021/9/23</a:t>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565CE74E-AB26-4998-AD42-012C4C1AD076}" type="slidenum">
              <a:rPr lang="zh-CN" altLang="en-US" smtClean="0"/>
              <a:t>‹#›</a:t>
            </a:fld>
            <a:endParaRPr lang="zh-CN" alt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1"/>
            </p:custDataLst>
          </p:nvPr>
        </p:nvSpPr>
        <p:spPr/>
        <p:txBody>
          <a:bodyPr/>
          <a:lstStyle/>
          <a:p>
            <a:fld id="{D997B5FA-0921-464F-AAE1-844C04324D75}" type="datetimeFigureOut">
              <a:rPr lang="zh-CN" altLang="en-US" smtClean="0"/>
              <a:t>2021/9/23</a:t>
            </a:fld>
            <a:endParaRPr lang="zh-CN" altLang="en-US"/>
          </a:p>
        </p:txBody>
      </p:sp>
      <p:sp>
        <p:nvSpPr>
          <p:cNvPr id="3" name="页脚占位符 2"/>
          <p:cNvSpPr>
            <a:spLocks noGrp="1"/>
          </p:cNvSpPr>
          <p:nvPr>
            <p:ph type="ftr" sz="quarter" idx="11"/>
            <p:custDataLst>
              <p:tags r:id="rId2"/>
            </p:custDataLst>
          </p:nvPr>
        </p:nvSpPr>
        <p:spPr/>
        <p:txBody>
          <a:bodyPr/>
          <a:lstStyle/>
          <a:p>
            <a:endParaRPr lang="zh-CN" altLang="en-US"/>
          </a:p>
        </p:txBody>
      </p:sp>
      <p:sp>
        <p:nvSpPr>
          <p:cNvPr id="4" name="灯片编号占位符 3"/>
          <p:cNvSpPr>
            <a:spLocks noGrp="1"/>
          </p:cNvSpPr>
          <p:nvPr>
            <p:ph type="sldNum" sz="quarter" idx="12"/>
            <p:custDataLst>
              <p:tags r:id="rId3"/>
            </p:custDataLst>
          </p:nvPr>
        </p:nvSpPr>
        <p:spPr/>
        <p:txBody>
          <a:bodyPr/>
          <a:lstStyle/>
          <a:p>
            <a:fld id="{565CE74E-AB26-4998-AD42-012C4C1AD076}" type="slidenum">
              <a:rPr lang="zh-CN" altLang="en-US" smtClean="0"/>
              <a:t>‹#›</a:t>
            </a:fld>
            <a:endParaRPr lang="zh-CN" altLang="en-U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custDataLst>
              <p:tags r:id="rId2"/>
            </p:custDataLst>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custDataLst>
              <p:tags r:id="rId3"/>
            </p:custDataLst>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custDataLst>
              <p:tags r:id="rId4"/>
            </p:custDataLst>
          </p:nvPr>
        </p:nvSpPr>
        <p:spPr/>
        <p:txBody>
          <a:bodyPr/>
          <a:lstStyle/>
          <a:p>
            <a:fld id="{D997B5FA-0921-464F-AAE1-844C04324D75}" type="datetimeFigureOut">
              <a:rPr lang="zh-CN" altLang="en-US" smtClean="0"/>
              <a:t>2021/9/23</a:t>
            </a:fld>
            <a:endParaRPr lang="zh-CN" altLang="en-US"/>
          </a:p>
        </p:txBody>
      </p:sp>
      <p:sp>
        <p:nvSpPr>
          <p:cNvPr id="6" name="页脚占位符 5"/>
          <p:cNvSpPr>
            <a:spLocks noGrp="1"/>
          </p:cNvSpPr>
          <p:nvPr>
            <p:ph type="ftr" sz="quarter" idx="11"/>
            <p:custDataLst>
              <p:tags r:id="rId5"/>
            </p:custDataLst>
          </p:nvPr>
        </p:nvSpPr>
        <p:spPr/>
        <p:txBody>
          <a:bodyPr/>
          <a:lstStyle/>
          <a:p>
            <a:endParaRPr lang="zh-CN" altLang="en-US"/>
          </a:p>
        </p:txBody>
      </p:sp>
      <p:sp>
        <p:nvSpPr>
          <p:cNvPr id="7" name="灯片编号占位符 6"/>
          <p:cNvSpPr>
            <a:spLocks noGrp="1"/>
          </p:cNvSpPr>
          <p:nvPr>
            <p:ph type="sldNum" sz="quarter" idx="12"/>
            <p:custDataLst>
              <p:tags r:id="rId6"/>
            </p:custDataLst>
          </p:nvPr>
        </p:nvSpPr>
        <p:spPr/>
        <p:txBody>
          <a:bodyPr/>
          <a:lstStyle/>
          <a:p>
            <a:fld id="{565CE74E-AB26-4998-AD42-012C4C1AD076}" type="slidenum">
              <a:rPr lang="zh-CN" altLang="en-US" smtClean="0"/>
              <a:t>‹#›</a:t>
            </a:fld>
            <a:endParaRPr lang="zh-CN" altLang="en-US"/>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custDataLst>
              <p:tags r:id="rId2"/>
            </p:custDataLst>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custDataLst>
              <p:tags r:id="rId3"/>
            </p:custDataLst>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custDataLst>
              <p:tags r:id="rId4"/>
            </p:custDataLst>
          </p:nvPr>
        </p:nvSpPr>
        <p:spPr/>
        <p:txBody>
          <a:bodyPr/>
          <a:lstStyle/>
          <a:p>
            <a:fld id="{D997B5FA-0921-464F-AAE1-844C04324D75}" type="datetimeFigureOut">
              <a:rPr lang="zh-CN" altLang="en-US" smtClean="0"/>
              <a:t>2021/9/23</a:t>
            </a:fld>
            <a:endParaRPr lang="zh-CN" altLang="en-US"/>
          </a:p>
        </p:txBody>
      </p:sp>
      <p:sp>
        <p:nvSpPr>
          <p:cNvPr id="6" name="页脚占位符 5"/>
          <p:cNvSpPr>
            <a:spLocks noGrp="1"/>
          </p:cNvSpPr>
          <p:nvPr>
            <p:ph type="ftr" sz="quarter" idx="11"/>
            <p:custDataLst>
              <p:tags r:id="rId5"/>
            </p:custDataLst>
          </p:nvPr>
        </p:nvSpPr>
        <p:spPr/>
        <p:txBody>
          <a:bodyPr/>
          <a:lstStyle/>
          <a:p>
            <a:endParaRPr lang="zh-CN" altLang="en-US"/>
          </a:p>
        </p:txBody>
      </p:sp>
      <p:sp>
        <p:nvSpPr>
          <p:cNvPr id="7" name="灯片编号占位符 6"/>
          <p:cNvSpPr>
            <a:spLocks noGrp="1"/>
          </p:cNvSpPr>
          <p:nvPr>
            <p:ph type="sldNum" sz="quarter" idx="12"/>
            <p:custDataLst>
              <p:tags r:id="rId6"/>
            </p:custDataLst>
          </p:nvPr>
        </p:nvSpPr>
        <p:spPr/>
        <p:txBody>
          <a:bodyPr/>
          <a:lstStyle/>
          <a:p>
            <a:fld id="{565CE74E-AB26-4998-AD42-012C4C1AD076}" type="slidenum">
              <a:rPr lang="zh-CN" altLang="en-US" smtClean="0"/>
              <a:t>‹#›</a:t>
            </a:fld>
            <a:endParaRPr lang="zh-CN" alt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18" Type="http://schemas.openxmlformats.org/officeDocument/2006/relationships/tags" Target="../tags/tag6.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ags" Target="../tags/tag5.xml"/><Relationship Id="rId2" Type="http://schemas.openxmlformats.org/officeDocument/2006/relationships/slideLayout" Target="../slideLayouts/slideLayout2.xml"/><Relationship Id="rId16" Type="http://schemas.openxmlformats.org/officeDocument/2006/relationships/tags" Target="../tags/tag4.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ags" Target="../tags/tag3.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blip>
          <a:srcRect/>
          <a:stretch>
            <a:fillRect t="-17000" b="-17000"/>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4"/>
            </p:custDataLst>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custDataLst>
              <p:tags r:id="rId15"/>
            </p:custDataLst>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custDataLst>
              <p:tags r:id="rId16"/>
            </p:custDataLst>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t>2021/9/23</a:t>
            </a:fld>
            <a:endParaRPr lang="zh-CN" altLang="en-US"/>
          </a:p>
        </p:txBody>
      </p:sp>
      <p:sp>
        <p:nvSpPr>
          <p:cNvPr id="5" name="页脚占位符 4"/>
          <p:cNvSpPr>
            <a:spLocks noGrp="1"/>
          </p:cNvSpPr>
          <p:nvPr>
            <p:ph type="ftr" sz="quarter" idx="3"/>
            <p:custDataLst>
              <p:tags r:id="rId17"/>
            </p:custDataLst>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custDataLst>
              <p:tags r:id="rId18"/>
            </p:custDataLst>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3.jpeg"/><Relationship Id="rId2" Type="http://schemas.openxmlformats.org/officeDocument/2006/relationships/tags" Target="../tags/tag72.xml"/><Relationship Id="rId1" Type="http://schemas.openxmlformats.org/officeDocument/2006/relationships/tags" Target="../tags/tag71.xml"/><Relationship Id="rId6" Type="http://schemas.microsoft.com/office/2007/relationships/hdphoto" Target="../media/hdphoto1.wdp"/><Relationship Id="rId5" Type="http://schemas.openxmlformats.org/officeDocument/2006/relationships/image" Target="../media/image2.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2.xml"/><Relationship Id="rId1" Type="http://schemas.openxmlformats.org/officeDocument/2006/relationships/tags" Target="../tags/tag85.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tags" Target="../tags/tag86.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tags" Target="../tags/tag90.xml"/><Relationship Id="rId5" Type="http://schemas.openxmlformats.org/officeDocument/2006/relationships/image" Target="../media/image9.png"/><Relationship Id="rId4" Type="http://schemas.openxmlformats.org/officeDocument/2006/relationships/image" Target="../media/image8.jpe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2.xml"/><Relationship Id="rId1" Type="http://schemas.openxmlformats.org/officeDocument/2006/relationships/tags" Target="../tags/tag94.xml"/><Relationship Id="rId5" Type="http://schemas.openxmlformats.org/officeDocument/2006/relationships/image" Target="../media/image11.jpeg"/><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2.xml"/><Relationship Id="rId1" Type="http://schemas.openxmlformats.org/officeDocument/2006/relationships/tags" Target="../tags/tag95.xml"/><Relationship Id="rId5" Type="http://schemas.openxmlformats.org/officeDocument/2006/relationships/image" Target="../media/image12.jpeg"/><Relationship Id="rId4" Type="http://schemas.openxmlformats.org/officeDocument/2006/relationships/image" Target="../media/image3.jpeg"/></Relationships>
</file>

<file path=ppt/slides/_rels/slide15.xml.rels><?xml version="1.0" encoding="UTF-8" standalone="yes"?>
<Relationships xmlns="http://schemas.openxmlformats.org/package/2006/relationships"><Relationship Id="rId3" Type="http://schemas.openxmlformats.org/officeDocument/2006/relationships/tags" Target="../tags/tag98.xml"/><Relationship Id="rId2" Type="http://schemas.openxmlformats.org/officeDocument/2006/relationships/tags" Target="../tags/tag97.xml"/><Relationship Id="rId1" Type="http://schemas.openxmlformats.org/officeDocument/2006/relationships/tags" Target="../tags/tag96.xml"/><Relationship Id="rId5" Type="http://schemas.openxmlformats.org/officeDocument/2006/relationships/image" Target="../media/image13.jpeg"/><Relationship Id="rId4"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3" Type="http://schemas.openxmlformats.org/officeDocument/2006/relationships/tags" Target="../tags/tag111.xml"/><Relationship Id="rId18" Type="http://schemas.openxmlformats.org/officeDocument/2006/relationships/tags" Target="../tags/tag116.xml"/><Relationship Id="rId26" Type="http://schemas.openxmlformats.org/officeDocument/2006/relationships/tags" Target="../tags/tag124.xml"/><Relationship Id="rId21" Type="http://schemas.openxmlformats.org/officeDocument/2006/relationships/tags" Target="../tags/tag119.xml"/><Relationship Id="rId34" Type="http://schemas.openxmlformats.org/officeDocument/2006/relationships/tags" Target="../tags/tag132.xml"/><Relationship Id="rId7" Type="http://schemas.openxmlformats.org/officeDocument/2006/relationships/tags" Target="../tags/tag105.xml"/><Relationship Id="rId12" Type="http://schemas.openxmlformats.org/officeDocument/2006/relationships/tags" Target="../tags/tag110.xml"/><Relationship Id="rId17" Type="http://schemas.openxmlformats.org/officeDocument/2006/relationships/tags" Target="../tags/tag115.xml"/><Relationship Id="rId25" Type="http://schemas.openxmlformats.org/officeDocument/2006/relationships/tags" Target="../tags/tag123.xml"/><Relationship Id="rId33" Type="http://schemas.openxmlformats.org/officeDocument/2006/relationships/tags" Target="../tags/tag131.xml"/><Relationship Id="rId38" Type="http://schemas.openxmlformats.org/officeDocument/2006/relationships/notesSlide" Target="../notesSlides/notesSlide9.xml"/><Relationship Id="rId2" Type="http://schemas.openxmlformats.org/officeDocument/2006/relationships/tags" Target="../tags/tag100.xml"/><Relationship Id="rId16" Type="http://schemas.openxmlformats.org/officeDocument/2006/relationships/tags" Target="../tags/tag114.xml"/><Relationship Id="rId20" Type="http://schemas.openxmlformats.org/officeDocument/2006/relationships/tags" Target="../tags/tag118.xml"/><Relationship Id="rId29" Type="http://schemas.openxmlformats.org/officeDocument/2006/relationships/tags" Target="../tags/tag127.xml"/><Relationship Id="rId1" Type="http://schemas.openxmlformats.org/officeDocument/2006/relationships/tags" Target="../tags/tag99.xml"/><Relationship Id="rId6" Type="http://schemas.openxmlformats.org/officeDocument/2006/relationships/tags" Target="../tags/tag104.xml"/><Relationship Id="rId11" Type="http://schemas.openxmlformats.org/officeDocument/2006/relationships/tags" Target="../tags/tag109.xml"/><Relationship Id="rId24" Type="http://schemas.openxmlformats.org/officeDocument/2006/relationships/tags" Target="../tags/tag122.xml"/><Relationship Id="rId32" Type="http://schemas.openxmlformats.org/officeDocument/2006/relationships/tags" Target="../tags/tag130.xml"/><Relationship Id="rId37" Type="http://schemas.openxmlformats.org/officeDocument/2006/relationships/slideLayout" Target="../slideLayouts/slideLayout2.xml"/><Relationship Id="rId5" Type="http://schemas.openxmlformats.org/officeDocument/2006/relationships/tags" Target="../tags/tag103.xml"/><Relationship Id="rId15" Type="http://schemas.openxmlformats.org/officeDocument/2006/relationships/tags" Target="../tags/tag113.xml"/><Relationship Id="rId23" Type="http://schemas.openxmlformats.org/officeDocument/2006/relationships/tags" Target="../tags/tag121.xml"/><Relationship Id="rId28" Type="http://schemas.openxmlformats.org/officeDocument/2006/relationships/tags" Target="../tags/tag126.xml"/><Relationship Id="rId36" Type="http://schemas.openxmlformats.org/officeDocument/2006/relationships/tags" Target="../tags/tag134.xml"/><Relationship Id="rId10" Type="http://schemas.openxmlformats.org/officeDocument/2006/relationships/tags" Target="../tags/tag108.xml"/><Relationship Id="rId19" Type="http://schemas.openxmlformats.org/officeDocument/2006/relationships/tags" Target="../tags/tag117.xml"/><Relationship Id="rId31" Type="http://schemas.openxmlformats.org/officeDocument/2006/relationships/tags" Target="../tags/tag129.xml"/><Relationship Id="rId4" Type="http://schemas.openxmlformats.org/officeDocument/2006/relationships/tags" Target="../tags/tag102.xml"/><Relationship Id="rId9" Type="http://schemas.openxmlformats.org/officeDocument/2006/relationships/tags" Target="../tags/tag107.xml"/><Relationship Id="rId14" Type="http://schemas.openxmlformats.org/officeDocument/2006/relationships/tags" Target="../tags/tag112.xml"/><Relationship Id="rId22" Type="http://schemas.openxmlformats.org/officeDocument/2006/relationships/tags" Target="../tags/tag120.xml"/><Relationship Id="rId27" Type="http://schemas.openxmlformats.org/officeDocument/2006/relationships/tags" Target="../tags/tag125.xml"/><Relationship Id="rId30" Type="http://schemas.openxmlformats.org/officeDocument/2006/relationships/tags" Target="../tags/tag128.xml"/><Relationship Id="rId35" Type="http://schemas.openxmlformats.org/officeDocument/2006/relationships/tags" Target="../tags/tag133.xml"/><Relationship Id="rId8" Type="http://schemas.openxmlformats.org/officeDocument/2006/relationships/tags" Target="../tags/tag106.xml"/><Relationship Id="rId3" Type="http://schemas.openxmlformats.org/officeDocument/2006/relationships/tags" Target="../tags/tag10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37.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38.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40.xml"/><Relationship Id="rId1" Type="http://schemas.openxmlformats.org/officeDocument/2006/relationships/tags" Target="../tags/tag139.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2.xml"/><Relationship Id="rId1" Type="http://schemas.openxmlformats.org/officeDocument/2006/relationships/tags" Target="../tags/tag141.xml"/><Relationship Id="rId4" Type="http://schemas.openxmlformats.org/officeDocument/2006/relationships/image" Target="../media/image14.jpeg"/></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43.xml"/><Relationship Id="rId1" Type="http://schemas.openxmlformats.org/officeDocument/2006/relationships/tags" Target="../tags/tag142.xml"/><Relationship Id="rId5" Type="http://schemas.openxmlformats.org/officeDocument/2006/relationships/image" Target="../media/image16.jpeg"/><Relationship Id="rId4" Type="http://schemas.openxmlformats.org/officeDocument/2006/relationships/image" Target="../media/image15.jpeg"/></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45.xml"/><Relationship Id="rId1" Type="http://schemas.openxmlformats.org/officeDocument/2006/relationships/tags" Target="../tags/tag144.xml"/><Relationship Id="rId5" Type="http://schemas.openxmlformats.org/officeDocument/2006/relationships/image" Target="../media/image18.jpeg"/><Relationship Id="rId4" Type="http://schemas.openxmlformats.org/officeDocument/2006/relationships/image" Target="../media/image17.jpe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2.xml"/><Relationship Id="rId1" Type="http://schemas.openxmlformats.org/officeDocument/2006/relationships/tags" Target="../tags/tag146.xml"/><Relationship Id="rId4" Type="http://schemas.openxmlformats.org/officeDocument/2006/relationships/image" Target="../media/image19.jpeg"/></Relationships>
</file>

<file path=ppt/slides/_rels/slide26.xml.rels><?xml version="1.0" encoding="UTF-8" standalone="yes"?>
<Relationships xmlns="http://schemas.openxmlformats.org/package/2006/relationships"><Relationship Id="rId3" Type="http://schemas.openxmlformats.org/officeDocument/2006/relationships/tags" Target="../tags/tag149.xml"/><Relationship Id="rId2" Type="http://schemas.openxmlformats.org/officeDocument/2006/relationships/tags" Target="../tags/tag148.xml"/><Relationship Id="rId1" Type="http://schemas.openxmlformats.org/officeDocument/2006/relationships/tags" Target="../tags/tag147.xml"/><Relationship Id="rId5" Type="http://schemas.openxmlformats.org/officeDocument/2006/relationships/notesSlide" Target="../notesSlides/notesSlide13.xml"/><Relationship Id="rId4"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51.xml"/><Relationship Id="rId1" Type="http://schemas.openxmlformats.org/officeDocument/2006/relationships/tags" Target="../tags/tag150.xml"/><Relationship Id="rId5" Type="http://schemas.openxmlformats.org/officeDocument/2006/relationships/image" Target="../media/image5.jpeg"/><Relationship Id="rId4" Type="http://schemas.openxmlformats.org/officeDocument/2006/relationships/image" Target="../media/image20.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12.xml"/><Relationship Id="rId4" Type="http://schemas.openxmlformats.org/officeDocument/2006/relationships/image" Target="../media/image23.png"/></Relationships>
</file>

<file path=ppt/slides/_rels/slide3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tags" Target="../tags/tag154.xml"/><Relationship Id="rId2" Type="http://schemas.openxmlformats.org/officeDocument/2006/relationships/tags" Target="../tags/tag153.xml"/><Relationship Id="rId1" Type="http://schemas.openxmlformats.org/officeDocument/2006/relationships/tags" Target="../tags/tag152.xml"/><Relationship Id="rId6" Type="http://schemas.openxmlformats.org/officeDocument/2006/relationships/slideLayout" Target="../slideLayouts/slideLayout7.xml"/><Relationship Id="rId5" Type="http://schemas.openxmlformats.org/officeDocument/2006/relationships/tags" Target="../tags/tag156.xml"/><Relationship Id="rId4" Type="http://schemas.openxmlformats.org/officeDocument/2006/relationships/tags" Target="../tags/tag155.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3.xml"/><Relationship Id="rId1" Type="http://schemas.openxmlformats.org/officeDocument/2006/relationships/tags" Target="../tags/tag76.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7.xml"/><Relationship Id="rId1" Type="http://schemas.openxmlformats.org/officeDocument/2006/relationships/tags" Target="../tags/tag77.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79.xml"/><Relationship Id="rId1" Type="http://schemas.openxmlformats.org/officeDocument/2006/relationships/tags" Target="../tags/tag7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tags" Target="../tags/tag80.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84.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 name="TextBox 17"/>
          <p:cNvSpPr txBox="1"/>
          <p:nvPr>
            <p:custDataLst>
              <p:tags r:id="rId1"/>
            </p:custDataLst>
          </p:nvPr>
        </p:nvSpPr>
        <p:spPr>
          <a:xfrm>
            <a:off x="27304" y="4628077"/>
            <a:ext cx="11986895" cy="1785076"/>
          </a:xfrm>
          <a:prstGeom prst="rect">
            <a:avLst/>
          </a:prstGeom>
          <a:noFill/>
        </p:spPr>
        <p:txBody>
          <a:bodyPr wrap="square" lIns="121894" tIns="60946" rIns="121894" bIns="60946">
            <a:spAutoFit/>
          </a:bodyPr>
          <a:lstStyle/>
          <a:p>
            <a:pPr algn="just">
              <a:lnSpc>
                <a:spcPct val="150000"/>
              </a:lnSpc>
              <a:defRPr/>
            </a:pPr>
            <a:r>
              <a:rPr lang="zh-CN" altLang="zh-CN" sz="2400" b="1" kern="100" dirty="0">
                <a:solidFill>
                  <a:srgbClr val="FF0000"/>
                </a:solidFill>
                <a:latin typeface="Calibri" panose="020F0502020204030204" pitchFamily="34" charset="0"/>
                <a:ea typeface="宋体" panose="02010600030101010101" pitchFamily="2" charset="-122"/>
                <a:cs typeface="Times New Roman" panose="02020603050405020304" pitchFamily="18" charset="0"/>
              </a:rPr>
              <a:t>【课标要求】</a:t>
            </a:r>
            <a:r>
              <a:rPr lang="zh-CN" altLang="en-US" sz="2400" b="1" kern="100" dirty="0">
                <a:solidFill>
                  <a:srgbClr val="FF0000"/>
                </a:solidFill>
                <a:latin typeface="Calibri" panose="020F0502020204030204" pitchFamily="34" charset="0"/>
                <a:ea typeface="宋体" panose="02010600030101010101" pitchFamily="2" charset="-122"/>
                <a:cs typeface="Times New Roman" panose="02020603050405020304" pitchFamily="18" charset="0"/>
              </a:rPr>
              <a:t>：</a:t>
            </a:r>
            <a:endParaRPr lang="en-US" sz="2400" b="1" dirty="0">
              <a:solidFill>
                <a:srgbClr val="FF0000"/>
              </a:solidFill>
              <a:latin typeface="宋体" pitchFamily="2" charset="-122"/>
              <a:ea typeface="宋体" pitchFamily="2" charset="-122"/>
            </a:endParaRPr>
          </a:p>
          <a:p>
            <a:pPr algn="just">
              <a:lnSpc>
                <a:spcPct val="150000"/>
              </a:lnSpc>
              <a:defRPr/>
            </a:pPr>
            <a:r>
              <a:rPr sz="2400" b="1" dirty="0">
                <a:solidFill>
                  <a:srgbClr val="002060"/>
                </a:solidFill>
                <a:latin typeface="宋体" pitchFamily="2" charset="-122"/>
                <a:ea typeface="宋体" pitchFamily="2" charset="-122"/>
              </a:rPr>
              <a:t>1.了解中国古代以赋役征发为首要目的的户籍制度，以及有代表性的基层管理组织。</a:t>
            </a:r>
          </a:p>
          <a:p>
            <a:pPr algn="just">
              <a:lnSpc>
                <a:spcPct val="150000"/>
              </a:lnSpc>
              <a:defRPr/>
            </a:pPr>
            <a:r>
              <a:rPr sz="2400" b="1" dirty="0">
                <a:solidFill>
                  <a:srgbClr val="002060"/>
                </a:solidFill>
                <a:latin typeface="宋体" pitchFamily="2" charset="-122"/>
                <a:ea typeface="宋体" pitchFamily="2" charset="-122"/>
              </a:rPr>
              <a:t>2.知道中国古代王朝在社会救济和优抚方面采取的重要措施。 </a:t>
            </a:r>
          </a:p>
        </p:txBody>
      </p:sp>
      <p:sp>
        <p:nvSpPr>
          <p:cNvPr id="2" name="矩形 1"/>
          <p:cNvSpPr/>
          <p:nvPr/>
        </p:nvSpPr>
        <p:spPr>
          <a:xfrm>
            <a:off x="5549900" y="2480695"/>
            <a:ext cx="6642099" cy="1569660"/>
          </a:xfrm>
          <a:prstGeom prst="rect">
            <a:avLst/>
          </a:prstGeom>
        </p:spPr>
        <p:txBody>
          <a:bodyPr wrap="square">
            <a:spAutoFit/>
          </a:bodyPr>
          <a:lstStyle/>
          <a:p>
            <a:pPr lvl="0"/>
            <a:r>
              <a:rPr lang="zh-CN" altLang="en-US" sz="4800" b="1" dirty="0">
                <a:solidFill>
                  <a:prstClr val="black"/>
                </a:solidFill>
                <a:latin typeface="微软雅黑" panose="020B0503020204020204" charset="-122"/>
                <a:ea typeface="微软雅黑" panose="020B0503020204020204" charset="-122"/>
              </a:rPr>
              <a:t>     </a:t>
            </a:r>
            <a:r>
              <a:rPr lang="zh-CN" altLang="en-US" sz="4800" b="1" dirty="0">
                <a:solidFill>
                  <a:srgbClr val="002060"/>
                </a:solidFill>
                <a:latin typeface="方正姚体" pitchFamily="2" charset="-122"/>
                <a:ea typeface="方正姚体" pitchFamily="2" charset="-122"/>
              </a:rPr>
              <a:t>中国古代的户籍制度与社会治理</a:t>
            </a:r>
          </a:p>
        </p:txBody>
      </p:sp>
      <p:grpSp>
        <p:nvGrpSpPr>
          <p:cNvPr id="7" name="组合 6"/>
          <p:cNvGrpSpPr/>
          <p:nvPr/>
        </p:nvGrpSpPr>
        <p:grpSpPr>
          <a:xfrm>
            <a:off x="5003140" y="88900"/>
            <a:ext cx="1225671" cy="3565285"/>
            <a:chOff x="10929379" y="889904"/>
            <a:chExt cx="919480" cy="1992628"/>
          </a:xfrm>
        </p:grpSpPr>
        <p:pic>
          <p:nvPicPr>
            <p:cNvPr id="8" name="PA_图片 27"/>
            <p:cNvPicPr>
              <a:picLocks noChangeAspect="1"/>
            </p:cNvPicPr>
            <p:nvPr>
              <p:custDataLst>
                <p:tags r:id="rId2"/>
              </p:custDataLst>
            </p:nvPr>
          </p:nvPicPr>
          <p:blipFill>
            <a:blip r:embed="rId5">
              <a:extLst>
                <a:ext uri="{BEBA8EAE-BF5A-486C-A8C5-ECC9F3942E4B}">
                  <a14:imgProps xmlns:a14="http://schemas.microsoft.com/office/drawing/2010/main">
                    <a14:imgLayer r:embed="rId6">
                      <a14:imgEffect>
                        <a14:colorTemperature colorTemp="4700"/>
                      </a14:imgEffect>
                    </a14:imgLayer>
                  </a14:imgProps>
                </a:ext>
                <a:ext uri="{28A0092B-C50C-407E-A947-70E740481C1C}">
                  <a14:useLocalDpi xmlns:a14="http://schemas.microsoft.com/office/drawing/2010/main" val="0"/>
                </a:ext>
              </a:extLst>
            </a:blip>
            <a:stretch>
              <a:fillRect/>
            </a:stretch>
          </p:blipFill>
          <p:spPr>
            <a:xfrm>
              <a:off x="10929379" y="889904"/>
              <a:ext cx="919480" cy="1892935"/>
            </a:xfrm>
            <a:prstGeom prst="rect">
              <a:avLst/>
            </a:prstGeom>
          </p:spPr>
        </p:pic>
        <p:sp>
          <p:nvSpPr>
            <p:cNvPr id="9" name="矩形 8"/>
            <p:cNvSpPr/>
            <p:nvPr/>
          </p:nvSpPr>
          <p:spPr>
            <a:xfrm>
              <a:off x="11073667" y="1272283"/>
              <a:ext cx="630905" cy="1610249"/>
            </a:xfrm>
            <a:prstGeom prst="rect">
              <a:avLst/>
            </a:prstGeom>
          </p:spPr>
          <p:txBody>
            <a:bodyPr vert="eaVert" wrap="square" anchor="ctr">
              <a:spAutoFit/>
            </a:bodyPr>
            <a:lstStyle/>
            <a:p>
              <a:r>
                <a:rPr lang="zh-CN" altLang="en-US" sz="4265" b="1" dirty="0">
                  <a:solidFill>
                    <a:schemeClr val="bg1"/>
                  </a:solidFill>
                  <a:latin typeface="方正姚体" pitchFamily="2" charset="-122"/>
                  <a:ea typeface="方正姚体" pitchFamily="2" charset="-122"/>
                </a:rPr>
                <a:t>第十七课</a:t>
              </a:r>
            </a:p>
          </p:txBody>
        </p:sp>
      </p:grpSp>
      <p:pic>
        <p:nvPicPr>
          <p:cNvPr id="11" name="Picture 2" descr="https://timgsa.baidu.com/timg?image&amp;quality=80&amp;size=b9999_10000&amp;sec=1598327802840&amp;di=04ec1238ee910a520af3e979b25fcba9&amp;imgtype=0&amp;src=http%3A%2F%2F5b0988e595225.cdn.sohucs.com%2Fimages%2F20180905%2F26176caefc574268a320b4b5a03c6f1a.jpe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37734" y="764543"/>
            <a:ext cx="4262206" cy="343230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13"/>
          <p:cNvSpPr/>
          <p:nvPr/>
        </p:nvSpPr>
        <p:spPr>
          <a:xfrm>
            <a:off x="261356" y="3535916"/>
            <a:ext cx="11651244" cy="2400657"/>
          </a:xfrm>
          <a:prstGeom prst="rect">
            <a:avLst/>
          </a:prstGeom>
          <a:ln w="25400">
            <a:solidFill>
              <a:srgbClr val="FF0000"/>
            </a:solidFill>
          </a:ln>
        </p:spPr>
        <p:txBody>
          <a:bodyPr wrap="square">
            <a:spAutoFit/>
          </a:bodyPr>
          <a:lstStyle/>
          <a:p>
            <a:pPr>
              <a:lnSpc>
                <a:spcPct val="150000"/>
              </a:lnSpc>
            </a:pPr>
            <a:r>
              <a:rPr lang="zh-CN" altLang="en-US" sz="2000" b="1" dirty="0">
                <a:solidFill>
                  <a:srgbClr val="002060"/>
                </a:solidFill>
                <a:latin typeface="宋体" pitchFamily="2" charset="-122"/>
                <a:ea typeface="宋体" pitchFamily="2" charset="-122"/>
              </a:rPr>
              <a:t>材料一  每岁一造计账，三年一造户籍。县以籍成于州，州成于省，户部总而领焉。</a:t>
            </a:r>
            <a:endParaRPr lang="en-US" altLang="zh-CN" sz="2000" b="1" dirty="0">
              <a:solidFill>
                <a:srgbClr val="002060"/>
              </a:solidFill>
              <a:latin typeface="宋体" pitchFamily="2" charset="-122"/>
              <a:ea typeface="宋体" pitchFamily="2" charset="-122"/>
            </a:endParaRPr>
          </a:p>
          <a:p>
            <a:pPr>
              <a:lnSpc>
                <a:spcPct val="150000"/>
              </a:lnSpc>
            </a:pPr>
            <a:r>
              <a:rPr lang="en-US" altLang="zh-CN" sz="2000" b="1" dirty="0">
                <a:solidFill>
                  <a:srgbClr val="002060"/>
                </a:solidFill>
                <a:latin typeface="宋体" pitchFamily="2" charset="-122"/>
                <a:ea typeface="宋体" pitchFamily="2" charset="-122"/>
              </a:rPr>
              <a:t>                                            ——《</a:t>
            </a:r>
            <a:r>
              <a:rPr lang="zh-CN" altLang="en-US" sz="2000" b="1" dirty="0">
                <a:solidFill>
                  <a:srgbClr val="002060"/>
                </a:solidFill>
                <a:latin typeface="宋体" pitchFamily="2" charset="-122"/>
                <a:ea typeface="宋体" pitchFamily="2" charset="-122"/>
              </a:rPr>
              <a:t>唐六典</a:t>
            </a:r>
            <a:r>
              <a:rPr lang="en-US" altLang="zh-CN" sz="2000" b="1" dirty="0">
                <a:solidFill>
                  <a:srgbClr val="002060"/>
                </a:solidFill>
                <a:latin typeface="宋体" pitchFamily="2" charset="-122"/>
                <a:ea typeface="宋体" pitchFamily="2" charset="-122"/>
              </a:rPr>
              <a:t>》</a:t>
            </a:r>
            <a:r>
              <a:rPr lang="zh-CN" altLang="en-US" sz="2000" b="1" dirty="0">
                <a:solidFill>
                  <a:srgbClr val="002060"/>
                </a:solidFill>
                <a:latin typeface="宋体" pitchFamily="2" charset="-122"/>
                <a:ea typeface="宋体" pitchFamily="2" charset="-122"/>
              </a:rPr>
              <a:t>卷三</a:t>
            </a:r>
            <a:r>
              <a:rPr lang="en-US" altLang="zh-CN" sz="2000" b="1" dirty="0">
                <a:solidFill>
                  <a:srgbClr val="002060"/>
                </a:solidFill>
                <a:latin typeface="宋体" pitchFamily="2" charset="-122"/>
                <a:ea typeface="宋体" pitchFamily="2" charset="-122"/>
              </a:rPr>
              <a:t>《</a:t>
            </a:r>
            <a:r>
              <a:rPr lang="zh-CN" altLang="en-US" sz="2000" b="1" dirty="0">
                <a:solidFill>
                  <a:srgbClr val="002060"/>
                </a:solidFill>
                <a:latin typeface="宋体" pitchFamily="2" charset="-122"/>
                <a:ea typeface="宋体" pitchFamily="2" charset="-122"/>
              </a:rPr>
              <a:t>尚书户部</a:t>
            </a:r>
            <a:r>
              <a:rPr lang="en-US" altLang="zh-CN" sz="2000" b="1" dirty="0">
                <a:solidFill>
                  <a:srgbClr val="002060"/>
                </a:solidFill>
                <a:latin typeface="宋体" pitchFamily="2" charset="-122"/>
                <a:ea typeface="宋体" pitchFamily="2" charset="-122"/>
              </a:rPr>
              <a:t>》</a:t>
            </a:r>
          </a:p>
          <a:p>
            <a:pPr>
              <a:lnSpc>
                <a:spcPct val="150000"/>
              </a:lnSpc>
            </a:pPr>
            <a:r>
              <a:rPr lang="zh-CN" altLang="en-US" sz="2000" b="1" dirty="0">
                <a:solidFill>
                  <a:srgbClr val="002060"/>
                </a:solidFill>
                <a:latin typeface="宋体" pitchFamily="2" charset="-122"/>
                <a:ea typeface="宋体" pitchFamily="2" charset="-122"/>
              </a:rPr>
              <a:t>材料二  由于唐政权强力推行了籍账制度，从而借此检括出大批隐漏人口，复核出人丁的实际年龄，大大防止了虚报年岁以规避税役的弊端，达到了维护社会秩序、最大限度搜刮租调征发力役的目的。</a:t>
            </a:r>
            <a:endParaRPr lang="en-US" altLang="zh-CN" sz="2000" b="1" dirty="0">
              <a:solidFill>
                <a:srgbClr val="002060"/>
              </a:solidFill>
              <a:latin typeface="宋体" pitchFamily="2" charset="-122"/>
              <a:ea typeface="宋体" pitchFamily="2" charset="-122"/>
            </a:endParaRPr>
          </a:p>
          <a:p>
            <a:pPr algn="r">
              <a:lnSpc>
                <a:spcPct val="150000"/>
              </a:lnSpc>
            </a:pPr>
            <a:r>
              <a:rPr lang="en-US" altLang="zh-CN" sz="2000" b="1" dirty="0">
                <a:solidFill>
                  <a:srgbClr val="002060"/>
                </a:solidFill>
                <a:latin typeface="宋体" pitchFamily="2" charset="-122"/>
                <a:ea typeface="宋体" pitchFamily="2" charset="-122"/>
              </a:rPr>
              <a:t>——</a:t>
            </a:r>
            <a:r>
              <a:rPr lang="zh-CN" altLang="en-US" sz="2000" b="1" dirty="0">
                <a:solidFill>
                  <a:srgbClr val="002060"/>
                </a:solidFill>
                <a:latin typeface="宋体" pitchFamily="2" charset="-122"/>
                <a:ea typeface="宋体" pitchFamily="2" charset="-122"/>
              </a:rPr>
              <a:t>周秀女</a:t>
            </a:r>
            <a:r>
              <a:rPr lang="en-US" altLang="zh-CN" sz="2000" b="1" dirty="0">
                <a:solidFill>
                  <a:srgbClr val="002060"/>
                </a:solidFill>
                <a:latin typeface="宋体" pitchFamily="2" charset="-122"/>
                <a:ea typeface="宋体" pitchFamily="2" charset="-122"/>
              </a:rPr>
              <a:t>《</a:t>
            </a:r>
            <a:r>
              <a:rPr lang="zh-CN" altLang="en-US" sz="2000" b="1" dirty="0">
                <a:solidFill>
                  <a:srgbClr val="002060"/>
                </a:solidFill>
                <a:latin typeface="宋体" pitchFamily="2" charset="-122"/>
                <a:ea typeface="宋体" pitchFamily="2" charset="-122"/>
              </a:rPr>
              <a:t>从敦煌户籍残卷看唐代籍账制度</a:t>
            </a:r>
            <a:r>
              <a:rPr lang="en-US" altLang="zh-CN" sz="2000" b="1" dirty="0">
                <a:solidFill>
                  <a:srgbClr val="002060"/>
                </a:solidFill>
                <a:latin typeface="宋体" pitchFamily="2" charset="-122"/>
                <a:ea typeface="宋体" pitchFamily="2" charset="-122"/>
              </a:rPr>
              <a:t>》</a:t>
            </a:r>
          </a:p>
        </p:txBody>
      </p:sp>
      <p:sp>
        <p:nvSpPr>
          <p:cNvPr id="2" name="文本框 1"/>
          <p:cNvSpPr txBox="1"/>
          <p:nvPr/>
        </p:nvSpPr>
        <p:spPr>
          <a:xfrm>
            <a:off x="261356" y="6246638"/>
            <a:ext cx="5594773" cy="461665"/>
          </a:xfrm>
          <a:prstGeom prst="rect">
            <a:avLst/>
          </a:prstGeom>
          <a:noFill/>
          <a:ln w="19050">
            <a:noFill/>
          </a:ln>
        </p:spPr>
        <p:txBody>
          <a:bodyPr wrap="square" rtlCol="0">
            <a:spAutoFit/>
          </a:bodyPr>
          <a:lstStyle/>
          <a:p>
            <a:r>
              <a:rPr lang="zh-CN" altLang="en-US" sz="2400" b="1" dirty="0">
                <a:solidFill>
                  <a:srgbClr val="FF0000"/>
                </a:solidFill>
                <a:uFillTx/>
                <a:latin typeface="宋体" pitchFamily="2" charset="-122"/>
                <a:ea typeface="宋体" pitchFamily="2" charset="-122"/>
              </a:rPr>
              <a:t>唐承隋制，管理更严，户籍三年一造</a:t>
            </a:r>
          </a:p>
        </p:txBody>
      </p:sp>
      <p:cxnSp>
        <p:nvCxnSpPr>
          <p:cNvPr id="9" name="直接连接符 8"/>
          <p:cNvCxnSpPr/>
          <p:nvPr/>
        </p:nvCxnSpPr>
        <p:spPr>
          <a:xfrm flipV="1">
            <a:off x="34290" y="756920"/>
            <a:ext cx="12160885" cy="31750"/>
          </a:xfrm>
          <a:prstGeom prst="line">
            <a:avLst/>
          </a:prstGeom>
          <a:ln w="28575" cmpd="sng">
            <a:solidFill>
              <a:srgbClr val="002060"/>
            </a:solidFill>
            <a:prstDash val="solid"/>
          </a:ln>
        </p:spPr>
        <p:style>
          <a:lnRef idx="1">
            <a:schemeClr val="dk1"/>
          </a:lnRef>
          <a:fillRef idx="0">
            <a:schemeClr val="dk1"/>
          </a:fillRef>
          <a:effectRef idx="0">
            <a:schemeClr val="dk1"/>
          </a:effectRef>
          <a:fontRef idx="minor">
            <a:schemeClr val="tx1"/>
          </a:fontRef>
        </p:style>
      </p:cxnSp>
      <p:sp>
        <p:nvSpPr>
          <p:cNvPr id="11" name="矩形 10"/>
          <p:cNvSpPr/>
          <p:nvPr/>
        </p:nvSpPr>
        <p:spPr>
          <a:xfrm>
            <a:off x="34288" y="110589"/>
            <a:ext cx="2964273" cy="646331"/>
          </a:xfrm>
          <a:prstGeom prst="rect">
            <a:avLst/>
          </a:prstGeom>
        </p:spPr>
        <p:txBody>
          <a:bodyPr wrap="none">
            <a:spAutoFit/>
          </a:bodyPr>
          <a:lstStyle/>
          <a:p>
            <a:pPr algn="just">
              <a:spcAft>
                <a:spcPts val="0"/>
              </a:spcAft>
            </a:pPr>
            <a:r>
              <a:rPr lang="zh-CN" altLang="zh-CN" sz="3600" b="1" kern="100" dirty="0">
                <a:solidFill>
                  <a:srgbClr val="FF0000"/>
                </a:solidFill>
                <a:latin typeface="方正姚体" pitchFamily="2" charset="-122"/>
                <a:ea typeface="方正姚体" pitchFamily="2" charset="-122"/>
                <a:cs typeface="Times New Roman" panose="02020603050405020304" pitchFamily="18" charset="0"/>
              </a:rPr>
              <a:t>【</a:t>
            </a:r>
            <a:r>
              <a:rPr lang="zh-CN" altLang="en-US" sz="3600" b="1" kern="100" dirty="0">
                <a:solidFill>
                  <a:srgbClr val="FF0000"/>
                </a:solidFill>
                <a:latin typeface="方正姚体" pitchFamily="2" charset="-122"/>
                <a:ea typeface="方正姚体" pitchFamily="2" charset="-122"/>
                <a:cs typeface="Times New Roman" panose="02020603050405020304" pitchFamily="18" charset="0"/>
              </a:rPr>
              <a:t>史料实证</a:t>
            </a:r>
            <a:r>
              <a:rPr lang="zh-CN" altLang="zh-CN" sz="3600" b="1" kern="100" dirty="0">
                <a:solidFill>
                  <a:srgbClr val="FF0000"/>
                </a:solidFill>
                <a:latin typeface="方正姚体" pitchFamily="2" charset="-122"/>
                <a:ea typeface="方正姚体" pitchFamily="2" charset="-122"/>
                <a:cs typeface="Times New Roman" panose="02020603050405020304" pitchFamily="18" charset="0"/>
              </a:rPr>
              <a:t>】</a:t>
            </a:r>
            <a:endParaRPr lang="zh-CN" altLang="zh-CN" sz="2800" kern="100" dirty="0">
              <a:solidFill>
                <a:srgbClr val="FF0000"/>
              </a:solidFill>
              <a:effectLst/>
              <a:latin typeface="方正姚体" pitchFamily="2" charset="-122"/>
              <a:ea typeface="方正姚体" pitchFamily="2" charset="-122"/>
              <a:cs typeface="Times New Roman" panose="02020603050405020304" pitchFamily="18" charset="0"/>
            </a:endParaRPr>
          </a:p>
        </p:txBody>
      </p:sp>
      <p:sp>
        <p:nvSpPr>
          <p:cNvPr id="12" name="文本框 4"/>
          <p:cNvSpPr txBox="1"/>
          <p:nvPr>
            <p:custDataLst>
              <p:tags r:id="rId1"/>
            </p:custDataLst>
          </p:nvPr>
        </p:nvSpPr>
        <p:spPr>
          <a:xfrm>
            <a:off x="261356" y="1170304"/>
            <a:ext cx="11651244" cy="1760097"/>
          </a:xfrm>
          <a:prstGeom prst="rect">
            <a:avLst/>
          </a:prstGeom>
          <a:noFill/>
          <a:ln w="25400">
            <a:solidFill>
              <a:srgbClr val="FF0000"/>
            </a:solidFill>
          </a:ln>
        </p:spPr>
        <p:txBody>
          <a:bodyPr wrap="square" rtlCol="0" anchor="t">
            <a:spAutoFit/>
          </a:bodyPr>
          <a:lstStyle/>
          <a:p>
            <a:pPr>
              <a:lnSpc>
                <a:spcPct val="150000"/>
              </a:lnSpc>
              <a:buSzTx/>
            </a:pPr>
            <a:r>
              <a:rPr lang="en-US" altLang="zh-CN" sz="2800" b="1" dirty="0">
                <a:solidFill>
                  <a:srgbClr val="FF0000"/>
                </a:solidFill>
                <a:latin typeface="Calibri" panose="020F0502020204030204"/>
                <a:sym typeface="+mn-ea"/>
              </a:rPr>
              <a:t> </a:t>
            </a:r>
            <a:r>
              <a:rPr lang="zh-CN" altLang="zh-CN" sz="2400" b="1" dirty="0">
                <a:solidFill>
                  <a:srgbClr val="FF0000"/>
                </a:solidFill>
                <a:latin typeface="宋体" panose="02010600030101010101" pitchFamily="2" charset="-122"/>
                <a:ea typeface="宋体" panose="02010600030101010101" pitchFamily="2" charset="-122"/>
                <a:sym typeface="+mn-ea"/>
              </a:rPr>
              <a:t>输籍定样又称“输籍法”</a:t>
            </a:r>
            <a:r>
              <a:rPr lang="zh-CN" altLang="en-US" sz="2400" b="1" dirty="0">
                <a:solidFill>
                  <a:srgbClr val="FF0000"/>
                </a:solidFill>
                <a:latin typeface="宋体" panose="02010600030101010101" pitchFamily="2" charset="-122"/>
                <a:ea typeface="宋体" panose="02010600030101010101" pitchFamily="2" charset="-122"/>
                <a:sym typeface="+mn-ea"/>
              </a:rPr>
              <a:t>：</a:t>
            </a:r>
            <a:endParaRPr lang="en-US" altLang="zh-CN" sz="2400" b="1" dirty="0">
              <a:solidFill>
                <a:srgbClr val="FF0000"/>
              </a:solidFill>
              <a:latin typeface="宋体" panose="02010600030101010101" pitchFamily="2" charset="-122"/>
              <a:ea typeface="宋体" panose="02010600030101010101" pitchFamily="2" charset="-122"/>
              <a:sym typeface="+mn-ea"/>
            </a:endParaRPr>
          </a:p>
          <a:p>
            <a:pPr>
              <a:lnSpc>
                <a:spcPct val="150000"/>
              </a:lnSpc>
              <a:buSzTx/>
            </a:pPr>
            <a:r>
              <a:rPr lang="en-US" altLang="zh-CN" sz="2400" b="1" dirty="0">
                <a:solidFill>
                  <a:srgbClr val="FF0000"/>
                </a:solidFill>
                <a:latin typeface="宋体" panose="02010600030101010101" pitchFamily="2" charset="-122"/>
                <a:ea typeface="宋体" panose="02010600030101010101" pitchFamily="2" charset="-122"/>
                <a:sym typeface="+mn-ea"/>
              </a:rPr>
              <a:t>     </a:t>
            </a:r>
            <a:r>
              <a:rPr lang="zh-CN" altLang="en-US" sz="2400" b="1" dirty="0">
                <a:solidFill>
                  <a:srgbClr val="002060"/>
                </a:solidFill>
                <a:latin typeface="宋体" panose="02010600030101010101" pitchFamily="2" charset="-122"/>
                <a:ea typeface="宋体" panose="02010600030101010101" pitchFamily="2" charset="-122"/>
                <a:sym typeface="+mn-ea"/>
              </a:rPr>
              <a:t>是中国隋朝制定各户等级和纳税标准的办法。政府利用这一手段搜括隐藏户口，以防止人民逃税和抑制士族、豪强占有劳动人口，从而确保政府收入，加强中央集权。</a:t>
            </a:r>
          </a:p>
        </p:txBody>
      </p:sp>
    </p:spTree>
    <p:extLst>
      <p:ext uri="{BB962C8B-B14F-4D97-AF65-F5344CB8AC3E}">
        <p14:creationId xmlns:p14="http://schemas.microsoft.com/office/powerpoint/2010/main" val="214829915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0" name="直接连接符 9"/>
          <p:cNvCxnSpPr/>
          <p:nvPr/>
        </p:nvCxnSpPr>
        <p:spPr>
          <a:xfrm flipV="1">
            <a:off x="34290" y="756920"/>
            <a:ext cx="12160885" cy="31750"/>
          </a:xfrm>
          <a:prstGeom prst="line">
            <a:avLst/>
          </a:prstGeom>
          <a:ln w="28575" cmpd="sng">
            <a:solidFill>
              <a:srgbClr val="002060"/>
            </a:solidFill>
            <a:prstDash val="solid"/>
          </a:ln>
        </p:spPr>
        <p:style>
          <a:lnRef idx="1">
            <a:schemeClr val="dk1"/>
          </a:lnRef>
          <a:fillRef idx="0">
            <a:schemeClr val="dk1"/>
          </a:fillRef>
          <a:effectRef idx="0">
            <a:schemeClr val="dk1"/>
          </a:effectRef>
          <a:fontRef idx="minor">
            <a:schemeClr val="tx1"/>
          </a:fontRef>
        </p:style>
      </p:cxnSp>
      <p:sp>
        <p:nvSpPr>
          <p:cNvPr id="11" name="文本框 1"/>
          <p:cNvSpPr txBox="1"/>
          <p:nvPr>
            <p:custDataLst>
              <p:tags r:id="rId1"/>
            </p:custDataLst>
          </p:nvPr>
        </p:nvSpPr>
        <p:spPr>
          <a:xfrm>
            <a:off x="34290" y="172720"/>
            <a:ext cx="5561330" cy="646331"/>
          </a:xfrm>
          <a:prstGeom prst="rect">
            <a:avLst/>
          </a:prstGeom>
          <a:noFill/>
        </p:spPr>
        <p:txBody>
          <a:bodyPr wrap="square" rtlCol="0">
            <a:spAutoFit/>
          </a:bodyPr>
          <a:lstStyle/>
          <a:p>
            <a:r>
              <a:rPr lang="zh-CN" altLang="en-US" sz="3600" b="1" dirty="0">
                <a:solidFill>
                  <a:srgbClr val="FF0000"/>
                </a:solidFill>
                <a:latin typeface="方正姚体" pitchFamily="2" charset="-122"/>
                <a:ea typeface="方正姚体" pitchFamily="2" charset="-122"/>
              </a:rPr>
              <a:t>一、历代户籍制度演变</a:t>
            </a:r>
          </a:p>
        </p:txBody>
      </p:sp>
      <p:sp>
        <p:nvSpPr>
          <p:cNvPr id="13" name="文本框 3"/>
          <p:cNvSpPr txBox="1"/>
          <p:nvPr/>
        </p:nvSpPr>
        <p:spPr>
          <a:xfrm>
            <a:off x="142240" y="970250"/>
            <a:ext cx="4010660" cy="523220"/>
          </a:xfrm>
          <a:prstGeom prst="rect">
            <a:avLst/>
          </a:prstGeom>
          <a:noFill/>
          <a:ln>
            <a:noFill/>
          </a:ln>
        </p:spPr>
        <p:txBody>
          <a:bodyPr wrap="square" rtlCol="0" anchor="t">
            <a:spAutoFit/>
          </a:bodyPr>
          <a:lstStyle/>
          <a:p>
            <a:pPr fontAlgn="auto">
              <a:lnSpc>
                <a:spcPct val="100000"/>
              </a:lnSpc>
            </a:pPr>
            <a:r>
              <a:rPr lang="en-US" altLang="zh-CN" sz="2800" b="1" dirty="0">
                <a:solidFill>
                  <a:srgbClr val="FF0000"/>
                </a:solidFill>
                <a:latin typeface="宋体" pitchFamily="2" charset="-122"/>
                <a:ea typeface="宋体" pitchFamily="2" charset="-122"/>
                <a:cs typeface="黑体" panose="02010609060101010101" pitchFamily="2" charset="-122"/>
                <a:sym typeface="+mn-ea"/>
              </a:rPr>
              <a:t>6</a:t>
            </a:r>
            <a:r>
              <a:rPr lang="zh-CN" altLang="en-US" sz="2800" b="1" dirty="0">
                <a:solidFill>
                  <a:srgbClr val="FF0000"/>
                </a:solidFill>
                <a:latin typeface="宋体" pitchFamily="2" charset="-122"/>
                <a:ea typeface="宋体" pitchFamily="2" charset="-122"/>
                <a:cs typeface="黑体" panose="02010609060101010101" pitchFamily="2" charset="-122"/>
                <a:sym typeface="+mn-ea"/>
              </a:rPr>
              <a:t>、宋朝时期的户籍制度</a:t>
            </a:r>
          </a:p>
        </p:txBody>
      </p:sp>
      <p:sp>
        <p:nvSpPr>
          <p:cNvPr id="7" name="矩形 6"/>
          <p:cNvSpPr/>
          <p:nvPr/>
        </p:nvSpPr>
        <p:spPr>
          <a:xfrm>
            <a:off x="139700" y="1765638"/>
            <a:ext cx="6004418" cy="2862322"/>
          </a:xfrm>
          <a:prstGeom prst="rect">
            <a:avLst/>
          </a:prstGeom>
        </p:spPr>
        <p:txBody>
          <a:bodyPr wrap="square">
            <a:spAutoFit/>
          </a:bodyPr>
          <a:lstStyle/>
          <a:p>
            <a:pPr indent="266700">
              <a:lnSpc>
                <a:spcPct val="150000"/>
              </a:lnSpc>
            </a:pPr>
            <a:r>
              <a:rPr lang="zh-CN" altLang="en-US" sz="2400" b="1" kern="0" dirty="0">
                <a:solidFill>
                  <a:srgbClr val="002060"/>
                </a:solidFill>
                <a:latin typeface="宋体" panose="02010600030101010101" pitchFamily="2" charset="-122"/>
                <a:ea typeface="宋体" panose="02010600030101010101" pitchFamily="2" charset="-122"/>
                <a:cs typeface="Songti SC"/>
              </a:rPr>
              <a:t>户籍分</a:t>
            </a:r>
            <a:r>
              <a:rPr lang="zh-CN" altLang="en-US" sz="2400" b="1" kern="0" dirty="0">
                <a:solidFill>
                  <a:srgbClr val="FF0000"/>
                </a:solidFill>
                <a:latin typeface="宋体" panose="02010600030101010101" pitchFamily="2" charset="-122"/>
                <a:ea typeface="宋体" panose="02010600030101010101" pitchFamily="2" charset="-122"/>
                <a:cs typeface="Songti SC"/>
              </a:rPr>
              <a:t>主户</a:t>
            </a:r>
            <a:r>
              <a:rPr lang="zh-CN" altLang="en-US" sz="2400" b="1" kern="0" dirty="0">
                <a:solidFill>
                  <a:srgbClr val="002060"/>
                </a:solidFill>
                <a:latin typeface="宋体" panose="02010600030101010101" pitchFamily="2" charset="-122"/>
                <a:ea typeface="宋体" panose="02010600030101010101" pitchFamily="2" charset="-122"/>
                <a:cs typeface="Songti SC"/>
              </a:rPr>
              <a:t>与</a:t>
            </a:r>
            <a:r>
              <a:rPr lang="zh-CN" altLang="en-US" sz="2400" b="1" kern="0" dirty="0">
                <a:solidFill>
                  <a:srgbClr val="FF0000"/>
                </a:solidFill>
                <a:latin typeface="宋体" panose="02010600030101010101" pitchFamily="2" charset="-122"/>
                <a:ea typeface="宋体" panose="02010600030101010101" pitchFamily="2" charset="-122"/>
                <a:cs typeface="Songti SC"/>
              </a:rPr>
              <a:t>客户</a:t>
            </a:r>
            <a:r>
              <a:rPr lang="zh-CN" altLang="en-US" sz="2400" b="1" kern="0" dirty="0">
                <a:solidFill>
                  <a:srgbClr val="002060"/>
                </a:solidFill>
                <a:latin typeface="宋体" panose="02010600030101010101" pitchFamily="2" charset="-122"/>
                <a:ea typeface="宋体" panose="02010600030101010101" pitchFamily="2" charset="-122"/>
                <a:cs typeface="Songti SC"/>
              </a:rPr>
              <a:t>。主户指拥有土地、缴纳赋税的税户；客户指没有土地的佃户。</a:t>
            </a:r>
            <a:endParaRPr lang="en-US" altLang="zh-CN" sz="2400" b="1" kern="0" dirty="0">
              <a:solidFill>
                <a:srgbClr val="002060"/>
              </a:solidFill>
              <a:latin typeface="宋体" panose="02010600030101010101" pitchFamily="2" charset="-122"/>
              <a:ea typeface="宋体" panose="02010600030101010101" pitchFamily="2" charset="-122"/>
              <a:cs typeface="Songti SC"/>
            </a:endParaRPr>
          </a:p>
          <a:p>
            <a:pPr indent="266700">
              <a:lnSpc>
                <a:spcPct val="150000"/>
              </a:lnSpc>
            </a:pPr>
            <a:r>
              <a:rPr lang="zh-CN" altLang="en-US" sz="2400" b="1" kern="0" dirty="0">
                <a:solidFill>
                  <a:srgbClr val="002060"/>
                </a:solidFill>
                <a:latin typeface="宋体" panose="02010600030101010101" pitchFamily="2" charset="-122"/>
                <a:ea typeface="宋体" panose="02010600030101010101" pitchFamily="2" charset="-122"/>
                <a:cs typeface="Songti SC"/>
              </a:rPr>
              <a:t>北宋初，客户占总人口的</a:t>
            </a:r>
            <a:r>
              <a:rPr lang="en-US" altLang="zh-CN" sz="2400" b="1" kern="0" dirty="0">
                <a:solidFill>
                  <a:srgbClr val="002060"/>
                </a:solidFill>
                <a:latin typeface="宋体" panose="02010600030101010101" pitchFamily="2" charset="-122"/>
                <a:ea typeface="宋体" panose="02010600030101010101" pitchFamily="2" charset="-122"/>
                <a:cs typeface="Songti SC"/>
              </a:rPr>
              <a:t>40%</a:t>
            </a:r>
            <a:r>
              <a:rPr lang="zh-CN" altLang="en-US" sz="2400" b="1" kern="0" dirty="0">
                <a:solidFill>
                  <a:srgbClr val="002060"/>
                </a:solidFill>
                <a:latin typeface="宋体" panose="02010600030101010101" pitchFamily="2" charset="-122"/>
                <a:ea typeface="宋体" panose="02010600030101010101" pitchFamily="2" charset="-122"/>
                <a:cs typeface="Songti SC"/>
              </a:rPr>
              <a:t>，到</a:t>
            </a:r>
            <a:r>
              <a:rPr lang="en-US" altLang="zh-CN" sz="2400" b="1" kern="0" dirty="0">
                <a:solidFill>
                  <a:srgbClr val="002060"/>
                </a:solidFill>
                <a:latin typeface="宋体" panose="02010600030101010101" pitchFamily="2" charset="-122"/>
                <a:ea typeface="宋体" panose="02010600030101010101" pitchFamily="2" charset="-122"/>
                <a:cs typeface="Songti SC"/>
              </a:rPr>
              <a:t>1072</a:t>
            </a:r>
            <a:r>
              <a:rPr lang="zh-CN" altLang="en-US" sz="2400" b="1" kern="0" dirty="0">
                <a:solidFill>
                  <a:srgbClr val="002060"/>
                </a:solidFill>
                <a:latin typeface="宋体" panose="02010600030101010101" pitchFamily="2" charset="-122"/>
                <a:ea typeface="宋体" panose="02010600030101010101" pitchFamily="2" charset="-122"/>
                <a:cs typeface="Songti SC"/>
              </a:rPr>
              <a:t>年，客户所占比例下降到</a:t>
            </a:r>
            <a:r>
              <a:rPr lang="en-US" altLang="zh-CN" sz="2400" b="1" kern="0" dirty="0">
                <a:solidFill>
                  <a:srgbClr val="002060"/>
                </a:solidFill>
                <a:latin typeface="宋体" panose="02010600030101010101" pitchFamily="2" charset="-122"/>
                <a:ea typeface="宋体" panose="02010600030101010101" pitchFamily="2" charset="-122"/>
                <a:cs typeface="Songti SC"/>
              </a:rPr>
              <a:t>30%</a:t>
            </a:r>
            <a:r>
              <a:rPr lang="zh-CN" altLang="en-US" sz="2400" b="1" kern="0" dirty="0">
                <a:solidFill>
                  <a:srgbClr val="002060"/>
                </a:solidFill>
                <a:latin typeface="宋体" panose="02010600030101010101" pitchFamily="2" charset="-122"/>
                <a:ea typeface="宋体" panose="02010600030101010101" pitchFamily="2" charset="-122"/>
                <a:cs typeface="Songti SC"/>
              </a:rPr>
              <a:t>，为国家承担赋役的主户人口所占比例上升。</a:t>
            </a:r>
          </a:p>
        </p:txBody>
      </p:sp>
      <p:sp>
        <p:nvSpPr>
          <p:cNvPr id="14" name="矩形 13"/>
          <p:cNvSpPr/>
          <p:nvPr/>
        </p:nvSpPr>
        <p:spPr>
          <a:xfrm>
            <a:off x="6270625" y="1360458"/>
            <a:ext cx="5832475" cy="1477328"/>
          </a:xfrm>
          <a:prstGeom prst="rect">
            <a:avLst/>
          </a:prstGeom>
          <a:ln w="25400">
            <a:solidFill>
              <a:srgbClr val="FF3300"/>
            </a:solidFill>
          </a:ln>
        </p:spPr>
        <p:txBody>
          <a:bodyPr wrap="square">
            <a:spAutoFit/>
          </a:bodyPr>
          <a:lstStyle/>
          <a:p>
            <a:pPr lvl="0">
              <a:lnSpc>
                <a:spcPct val="150000"/>
              </a:lnSpc>
            </a:pPr>
            <a:r>
              <a:rPr lang="zh-CN" altLang="en-US" sz="2000" b="1" dirty="0">
                <a:solidFill>
                  <a:srgbClr val="002060"/>
                </a:solidFill>
                <a:latin typeface="宋体" pitchFamily="2" charset="-122"/>
                <a:ea typeface="宋体" pitchFamily="2" charset="-122"/>
              </a:rPr>
              <a:t>材料</a:t>
            </a:r>
            <a:r>
              <a:rPr lang="en-US" altLang="zh-CN" sz="2000" b="1" dirty="0">
                <a:solidFill>
                  <a:srgbClr val="002060"/>
                </a:solidFill>
                <a:latin typeface="宋体" pitchFamily="2" charset="-122"/>
                <a:ea typeface="宋体" pitchFamily="2" charset="-122"/>
              </a:rPr>
              <a:t>1</a:t>
            </a:r>
            <a:r>
              <a:rPr lang="zh-CN" altLang="en-US" sz="2000" b="1" dirty="0">
                <a:solidFill>
                  <a:srgbClr val="002060"/>
                </a:solidFill>
                <a:latin typeface="宋体" pitchFamily="2" charset="-122"/>
                <a:ea typeface="宋体" pitchFamily="2" charset="-122"/>
              </a:rPr>
              <a:t>：主户作为宋代户口的基础，占全国总户数的</a:t>
            </a:r>
            <a:r>
              <a:rPr lang="en-US" altLang="zh-CN" sz="2000" b="1" dirty="0">
                <a:solidFill>
                  <a:srgbClr val="002060"/>
                </a:solidFill>
                <a:latin typeface="宋体" pitchFamily="2" charset="-122"/>
                <a:ea typeface="宋体" pitchFamily="2" charset="-122"/>
              </a:rPr>
              <a:t>65%</a:t>
            </a:r>
            <a:r>
              <a:rPr lang="zh-CN" altLang="en-US" sz="2000" b="1" dirty="0">
                <a:solidFill>
                  <a:srgbClr val="002060"/>
                </a:solidFill>
                <a:latin typeface="宋体" pitchFamily="2" charset="-122"/>
                <a:ea typeface="宋体" pitchFamily="2" charset="-122"/>
              </a:rPr>
              <a:t>左右，是宋代赋税的主要承担者。</a:t>
            </a:r>
            <a:endParaRPr lang="en-US" altLang="zh-CN" sz="2000" b="1" dirty="0">
              <a:solidFill>
                <a:srgbClr val="002060"/>
              </a:solidFill>
              <a:latin typeface="宋体" pitchFamily="2" charset="-122"/>
              <a:ea typeface="宋体" pitchFamily="2" charset="-122"/>
            </a:endParaRPr>
          </a:p>
          <a:p>
            <a:pPr lvl="0" algn="r">
              <a:lnSpc>
                <a:spcPct val="150000"/>
              </a:lnSpc>
            </a:pPr>
            <a:r>
              <a:rPr lang="en-US" altLang="zh-CN" sz="2000" b="1" dirty="0">
                <a:solidFill>
                  <a:srgbClr val="002060"/>
                </a:solidFill>
                <a:latin typeface="宋体" pitchFamily="2" charset="-122"/>
                <a:ea typeface="宋体" pitchFamily="2" charset="-122"/>
              </a:rPr>
              <a:t>——</a:t>
            </a:r>
            <a:r>
              <a:rPr lang="zh-CN" altLang="en-US" sz="2000" b="1" dirty="0">
                <a:solidFill>
                  <a:srgbClr val="002060"/>
                </a:solidFill>
                <a:latin typeface="宋体" pitchFamily="2" charset="-122"/>
                <a:ea typeface="宋体" pitchFamily="2" charset="-122"/>
              </a:rPr>
              <a:t>张斌</a:t>
            </a:r>
            <a:r>
              <a:rPr lang="en-US" altLang="zh-CN" sz="2000" b="1" dirty="0">
                <a:solidFill>
                  <a:srgbClr val="002060"/>
                </a:solidFill>
                <a:latin typeface="宋体" pitchFamily="2" charset="-122"/>
                <a:ea typeface="宋体" pitchFamily="2" charset="-122"/>
              </a:rPr>
              <a:t>《</a:t>
            </a:r>
            <a:r>
              <a:rPr lang="zh-CN" altLang="en-US" sz="2000" b="1" dirty="0">
                <a:solidFill>
                  <a:srgbClr val="002060"/>
                </a:solidFill>
                <a:latin typeface="宋体" pitchFamily="2" charset="-122"/>
                <a:ea typeface="宋体" pitchFamily="2" charset="-122"/>
              </a:rPr>
              <a:t>宋代的户口管理探究</a:t>
            </a:r>
            <a:r>
              <a:rPr lang="en-US" altLang="zh-CN" sz="2000" b="1" dirty="0">
                <a:solidFill>
                  <a:srgbClr val="002060"/>
                </a:solidFill>
                <a:latin typeface="宋体" pitchFamily="2" charset="-122"/>
                <a:ea typeface="宋体" pitchFamily="2" charset="-122"/>
              </a:rPr>
              <a:t>》</a:t>
            </a:r>
          </a:p>
        </p:txBody>
      </p:sp>
      <p:sp>
        <p:nvSpPr>
          <p:cNvPr id="15" name="TextBox 14"/>
          <p:cNvSpPr txBox="1"/>
          <p:nvPr/>
        </p:nvSpPr>
        <p:spPr>
          <a:xfrm>
            <a:off x="6316662" y="3086735"/>
            <a:ext cx="5740400" cy="1477328"/>
          </a:xfrm>
          <a:prstGeom prst="rect">
            <a:avLst/>
          </a:prstGeom>
          <a:noFill/>
          <a:ln w="22225">
            <a:solidFill>
              <a:srgbClr val="FF0000"/>
            </a:solidFill>
          </a:ln>
        </p:spPr>
        <p:txBody>
          <a:bodyPr wrap="square" rtlCol="0">
            <a:spAutoFit/>
          </a:bodyPr>
          <a:lstStyle/>
          <a:p>
            <a:pPr>
              <a:lnSpc>
                <a:spcPct val="150000"/>
              </a:lnSpc>
            </a:pPr>
            <a:r>
              <a:rPr lang="zh-CN" altLang="en-US" sz="2000" b="1" dirty="0">
                <a:solidFill>
                  <a:srgbClr val="002060"/>
                </a:solidFill>
                <a:latin typeface="宋体" pitchFamily="2" charset="-122"/>
                <a:ea typeface="宋体" pitchFamily="2" charset="-122"/>
              </a:rPr>
              <a:t>材料</a:t>
            </a:r>
            <a:r>
              <a:rPr lang="en-US" altLang="zh-CN" sz="2000" b="1" dirty="0">
                <a:solidFill>
                  <a:srgbClr val="002060"/>
                </a:solidFill>
                <a:latin typeface="宋体" pitchFamily="2" charset="-122"/>
                <a:ea typeface="宋体" pitchFamily="2" charset="-122"/>
              </a:rPr>
              <a:t>2</a:t>
            </a:r>
            <a:r>
              <a:rPr lang="zh-CN" altLang="en-US" sz="2000" b="1" dirty="0">
                <a:solidFill>
                  <a:srgbClr val="002060"/>
                </a:solidFill>
                <a:latin typeface="宋体" pitchFamily="2" charset="-122"/>
                <a:ea typeface="宋体" pitchFamily="2" charset="-122"/>
              </a:rPr>
              <a:t>：乡墅有不占田之民，借人之牛，受人之土，庸而耕者，谓之客户。</a:t>
            </a:r>
            <a:endParaRPr lang="en-US" altLang="zh-CN" sz="2000" b="1" dirty="0">
              <a:solidFill>
                <a:srgbClr val="002060"/>
              </a:solidFill>
              <a:latin typeface="宋体" pitchFamily="2" charset="-122"/>
              <a:ea typeface="宋体" pitchFamily="2" charset="-122"/>
            </a:endParaRPr>
          </a:p>
          <a:p>
            <a:pPr algn="r">
              <a:lnSpc>
                <a:spcPct val="150000"/>
              </a:lnSpc>
            </a:pPr>
            <a:r>
              <a:rPr lang="en-US" altLang="zh-CN" sz="2000" b="1" dirty="0">
                <a:solidFill>
                  <a:srgbClr val="002060"/>
                </a:solidFill>
                <a:latin typeface="宋体" pitchFamily="2" charset="-122"/>
                <a:ea typeface="宋体" pitchFamily="2" charset="-122"/>
              </a:rPr>
              <a:t>——</a:t>
            </a:r>
            <a:r>
              <a:rPr lang="zh-CN" altLang="en-US" sz="2000" b="1" dirty="0">
                <a:solidFill>
                  <a:srgbClr val="002060"/>
                </a:solidFill>
                <a:latin typeface="宋体" pitchFamily="2" charset="-122"/>
                <a:ea typeface="宋体" pitchFamily="2" charset="-122"/>
              </a:rPr>
              <a:t>（宋）石介</a:t>
            </a:r>
            <a:r>
              <a:rPr lang="en-US" altLang="zh-CN" sz="2000" b="1" dirty="0">
                <a:solidFill>
                  <a:srgbClr val="002060"/>
                </a:solidFill>
                <a:latin typeface="宋体" pitchFamily="2" charset="-122"/>
                <a:ea typeface="宋体" pitchFamily="2" charset="-122"/>
              </a:rPr>
              <a:t>《</a:t>
            </a:r>
            <a:r>
              <a:rPr lang="zh-CN" altLang="en-US" sz="2000" b="1" dirty="0">
                <a:solidFill>
                  <a:srgbClr val="002060"/>
                </a:solidFill>
                <a:latin typeface="宋体" pitchFamily="2" charset="-122"/>
                <a:ea typeface="宋体" pitchFamily="2" charset="-122"/>
              </a:rPr>
              <a:t>徂徕石先生全集</a:t>
            </a:r>
            <a:r>
              <a:rPr lang="en-US" altLang="zh-CN" sz="2000" b="1" dirty="0">
                <a:solidFill>
                  <a:srgbClr val="002060"/>
                </a:solidFill>
                <a:latin typeface="宋体" pitchFamily="2" charset="-122"/>
                <a:ea typeface="宋体" pitchFamily="2" charset="-122"/>
              </a:rPr>
              <a:t>》</a:t>
            </a:r>
            <a:endParaRPr lang="zh-CN" altLang="en-US" sz="2000" b="1" dirty="0">
              <a:solidFill>
                <a:srgbClr val="002060"/>
              </a:solidFill>
              <a:latin typeface="宋体" pitchFamily="2" charset="-122"/>
              <a:ea typeface="宋体" pitchFamily="2" charset="-122"/>
            </a:endParaRPr>
          </a:p>
        </p:txBody>
      </p:sp>
      <p:sp>
        <p:nvSpPr>
          <p:cNvPr id="16" name="文本框 7"/>
          <p:cNvSpPr txBox="1"/>
          <p:nvPr/>
        </p:nvSpPr>
        <p:spPr>
          <a:xfrm>
            <a:off x="6270625" y="4856480"/>
            <a:ext cx="4970780" cy="400110"/>
          </a:xfrm>
          <a:prstGeom prst="rect">
            <a:avLst/>
          </a:prstGeom>
          <a:noFill/>
        </p:spPr>
        <p:txBody>
          <a:bodyPr wrap="square" rtlCol="0">
            <a:spAutoFit/>
          </a:bodyPr>
          <a:lstStyle/>
          <a:p>
            <a:r>
              <a:rPr lang="zh-CN" altLang="en-US" sz="2000" b="1" dirty="0">
                <a:solidFill>
                  <a:srgbClr val="FF0000"/>
                </a:solidFill>
                <a:latin typeface="宋体" pitchFamily="2" charset="-122"/>
                <a:ea typeface="宋体" pitchFamily="2" charset="-122"/>
              </a:rPr>
              <a:t>思考：宋朝户籍制度变化的原因是什么？</a:t>
            </a:r>
          </a:p>
        </p:txBody>
      </p:sp>
      <p:sp>
        <p:nvSpPr>
          <p:cNvPr id="17" name="TextBox 16"/>
          <p:cNvSpPr txBox="1"/>
          <p:nvPr/>
        </p:nvSpPr>
        <p:spPr>
          <a:xfrm>
            <a:off x="6144118" y="5497721"/>
            <a:ext cx="5912944" cy="1015663"/>
          </a:xfrm>
          <a:prstGeom prst="rect">
            <a:avLst/>
          </a:prstGeom>
          <a:solidFill>
            <a:schemeClr val="accent2">
              <a:lumMod val="20000"/>
              <a:lumOff val="80000"/>
            </a:schemeClr>
          </a:solidFill>
        </p:spPr>
        <p:txBody>
          <a:bodyPr wrap="square" rtlCol="0">
            <a:spAutoFit/>
          </a:bodyPr>
          <a:lstStyle/>
          <a:p>
            <a:pPr>
              <a:lnSpc>
                <a:spcPct val="150000"/>
              </a:lnSpc>
            </a:pPr>
            <a:r>
              <a:rPr lang="zh-CN" altLang="en-US" sz="2000" b="1" dirty="0">
                <a:solidFill>
                  <a:srgbClr val="002060"/>
                </a:solidFill>
                <a:latin typeface="宋体" pitchFamily="2" charset="-122"/>
                <a:ea typeface="宋体" pitchFamily="2" charset="-122"/>
              </a:rPr>
              <a:t>古代政府管理户籍的根本目的是掌握人口变动情况，以便征发赋税。</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 presetClass="entr" presetSubtype="16" fill="hold" grpId="0"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box(in)">
                                      <p:cBhvr>
                                        <p:cTn id="14" dur="2000"/>
                                        <p:tgtEl>
                                          <p:spTgt spid="14"/>
                                        </p:tgtEl>
                                      </p:cBhvr>
                                    </p:animEffect>
                                  </p:childTnLst>
                                </p:cTn>
                              </p:par>
                            </p:childTnLst>
                          </p:cTn>
                        </p:par>
                        <p:par>
                          <p:cTn id="15" fill="hold">
                            <p:stCondLst>
                              <p:cond delay="2000"/>
                            </p:stCondLst>
                            <p:childTnLst>
                              <p:par>
                                <p:cTn id="16" presetID="4" presetClass="entr" presetSubtype="16" fill="hold" grpId="0" nodeType="after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box(in)">
                                      <p:cBhvr>
                                        <p:cTn id="18" dur="2000"/>
                                        <p:tgtEl>
                                          <p:spTgt spid="15"/>
                                        </p:tgtEl>
                                      </p:cBhvr>
                                    </p:animEffect>
                                  </p:childTnLst>
                                </p:cTn>
                              </p:par>
                            </p:childTnLst>
                          </p:cTn>
                        </p:par>
                        <p:par>
                          <p:cTn id="19" fill="hold">
                            <p:stCondLst>
                              <p:cond delay="4000"/>
                            </p:stCondLst>
                            <p:childTnLst>
                              <p:par>
                                <p:cTn id="20" presetID="4"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box(in)">
                                      <p:cBhvr>
                                        <p:cTn id="22" dur="20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16" grpId="0"/>
      <p:bldP spid="17" grpId="0" animBg="1"/>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0" name="直接连接符 9"/>
          <p:cNvCxnSpPr/>
          <p:nvPr/>
        </p:nvCxnSpPr>
        <p:spPr>
          <a:xfrm flipV="1">
            <a:off x="34290" y="756920"/>
            <a:ext cx="12160885" cy="31750"/>
          </a:xfrm>
          <a:prstGeom prst="line">
            <a:avLst/>
          </a:prstGeom>
          <a:ln w="28575" cmpd="sng">
            <a:solidFill>
              <a:srgbClr val="002060"/>
            </a:solidFill>
            <a:prstDash val="solid"/>
          </a:ln>
        </p:spPr>
        <p:style>
          <a:lnRef idx="1">
            <a:schemeClr val="dk1"/>
          </a:lnRef>
          <a:fillRef idx="0">
            <a:schemeClr val="dk1"/>
          </a:fillRef>
          <a:effectRef idx="0">
            <a:schemeClr val="dk1"/>
          </a:effectRef>
          <a:fontRef idx="minor">
            <a:schemeClr val="tx1"/>
          </a:fontRef>
        </p:style>
      </p:cxnSp>
      <p:sp>
        <p:nvSpPr>
          <p:cNvPr id="11" name="矩形 10"/>
          <p:cNvSpPr/>
          <p:nvPr/>
        </p:nvSpPr>
        <p:spPr>
          <a:xfrm>
            <a:off x="142240" y="1847413"/>
            <a:ext cx="6096000" cy="1866858"/>
          </a:xfrm>
          <a:prstGeom prst="rect">
            <a:avLst/>
          </a:prstGeom>
        </p:spPr>
        <p:txBody>
          <a:bodyPr>
            <a:spAutoFit/>
          </a:bodyPr>
          <a:lstStyle/>
          <a:p>
            <a:pPr indent="266700">
              <a:lnSpc>
                <a:spcPct val="150000"/>
              </a:lnSpc>
            </a:pPr>
            <a:r>
              <a:rPr lang="zh-CN" altLang="en-US" sz="2000" b="1" kern="0" dirty="0">
                <a:solidFill>
                  <a:srgbClr val="002060"/>
                </a:solidFill>
                <a:latin typeface="宋体" panose="02010600030101010101" pitchFamily="2" charset="-122"/>
                <a:ea typeface="宋体" panose="02010600030101010101" pitchFamily="2" charset="-122"/>
                <a:cs typeface="Songti SC"/>
              </a:rPr>
              <a:t>元朝的户口类型比较复杂，按</a:t>
            </a:r>
            <a:r>
              <a:rPr lang="zh-CN" altLang="en-US" sz="2000" b="1" kern="0" dirty="0">
                <a:solidFill>
                  <a:srgbClr val="FF0000"/>
                </a:solidFill>
                <a:latin typeface="宋体" panose="02010600030101010101" pitchFamily="2" charset="-122"/>
                <a:ea typeface="宋体" panose="02010600030101010101" pitchFamily="2" charset="-122"/>
                <a:cs typeface="Songti SC"/>
              </a:rPr>
              <a:t>职业</a:t>
            </a:r>
            <a:r>
              <a:rPr lang="zh-CN" altLang="en-US" sz="2000" b="1" kern="0" dirty="0">
                <a:solidFill>
                  <a:srgbClr val="002060"/>
                </a:solidFill>
                <a:latin typeface="宋体" panose="02010600030101010101" pitchFamily="2" charset="-122"/>
                <a:ea typeface="宋体" panose="02010600030101010101" pitchFamily="2" charset="-122"/>
                <a:cs typeface="Songti SC"/>
              </a:rPr>
              <a:t>可以分为军户、民户、匠户、僧道户、儒户、灶户、渔户等，统称为</a:t>
            </a:r>
            <a:r>
              <a:rPr lang="zh-CN" altLang="en-US" sz="2000" b="1" kern="0" dirty="0">
                <a:solidFill>
                  <a:srgbClr val="FF0000"/>
                </a:solidFill>
                <a:latin typeface="宋体" panose="02010600030101010101" pitchFamily="2" charset="-122"/>
                <a:ea typeface="宋体" panose="02010600030101010101" pitchFamily="2" charset="-122"/>
                <a:cs typeface="Songti SC"/>
              </a:rPr>
              <a:t>“诸色户计”</a:t>
            </a:r>
            <a:r>
              <a:rPr lang="zh-CN" altLang="en-US" sz="2000" b="1" kern="0" dirty="0">
                <a:solidFill>
                  <a:srgbClr val="002060"/>
                </a:solidFill>
                <a:latin typeface="宋体" panose="02010600030101010101" pitchFamily="2" charset="-122"/>
                <a:ea typeface="宋体" panose="02010600030101010101" pitchFamily="2" charset="-122"/>
                <a:cs typeface="Songti SC"/>
              </a:rPr>
              <a:t>，一旦定籍，就得“各安生理”，</a:t>
            </a:r>
            <a:r>
              <a:rPr lang="zh-CN" altLang="en-US" sz="2000" b="1" kern="0" dirty="0">
                <a:solidFill>
                  <a:srgbClr val="FF0000"/>
                </a:solidFill>
                <a:latin typeface="宋体" panose="02010600030101010101" pitchFamily="2" charset="-122"/>
                <a:ea typeface="宋体" panose="02010600030101010101" pitchFamily="2" charset="-122"/>
                <a:cs typeface="Songti SC"/>
              </a:rPr>
              <a:t>世代相袭</a:t>
            </a:r>
            <a:r>
              <a:rPr lang="zh-CN" altLang="en-US" sz="2000" b="1" kern="0" dirty="0">
                <a:solidFill>
                  <a:srgbClr val="002060"/>
                </a:solidFill>
                <a:latin typeface="宋体" panose="02010600030101010101" pitchFamily="2" charset="-122"/>
                <a:ea typeface="宋体" panose="02010600030101010101" pitchFamily="2" charset="-122"/>
                <a:cs typeface="Songti SC"/>
              </a:rPr>
              <a:t>，不得变动。</a:t>
            </a:r>
          </a:p>
        </p:txBody>
      </p:sp>
      <p:sp>
        <p:nvSpPr>
          <p:cNvPr id="13" name="文本框 1"/>
          <p:cNvSpPr txBox="1"/>
          <p:nvPr>
            <p:custDataLst>
              <p:tags r:id="rId1"/>
            </p:custDataLst>
          </p:nvPr>
        </p:nvSpPr>
        <p:spPr>
          <a:xfrm>
            <a:off x="34290" y="172720"/>
            <a:ext cx="5561330" cy="646331"/>
          </a:xfrm>
          <a:prstGeom prst="rect">
            <a:avLst/>
          </a:prstGeom>
          <a:noFill/>
        </p:spPr>
        <p:txBody>
          <a:bodyPr wrap="square" rtlCol="0">
            <a:spAutoFit/>
          </a:bodyPr>
          <a:lstStyle/>
          <a:p>
            <a:r>
              <a:rPr lang="zh-CN" altLang="en-US" sz="3600" b="1" dirty="0">
                <a:solidFill>
                  <a:srgbClr val="FF0000"/>
                </a:solidFill>
                <a:latin typeface="方正姚体" pitchFamily="2" charset="-122"/>
                <a:ea typeface="方正姚体" pitchFamily="2" charset="-122"/>
              </a:rPr>
              <a:t>一、历代户籍制度演变</a:t>
            </a:r>
          </a:p>
        </p:txBody>
      </p:sp>
      <p:sp>
        <p:nvSpPr>
          <p:cNvPr id="16" name="文本框 3"/>
          <p:cNvSpPr txBox="1"/>
          <p:nvPr/>
        </p:nvSpPr>
        <p:spPr>
          <a:xfrm>
            <a:off x="142240" y="970250"/>
            <a:ext cx="4010660" cy="523220"/>
          </a:xfrm>
          <a:prstGeom prst="rect">
            <a:avLst/>
          </a:prstGeom>
          <a:noFill/>
          <a:ln>
            <a:noFill/>
          </a:ln>
        </p:spPr>
        <p:txBody>
          <a:bodyPr wrap="square" rtlCol="0" anchor="t">
            <a:spAutoFit/>
          </a:bodyPr>
          <a:lstStyle/>
          <a:p>
            <a:pPr fontAlgn="auto">
              <a:lnSpc>
                <a:spcPct val="100000"/>
              </a:lnSpc>
            </a:pPr>
            <a:r>
              <a:rPr lang="en-US" altLang="zh-CN" sz="2800" b="1" dirty="0">
                <a:solidFill>
                  <a:srgbClr val="FF0000"/>
                </a:solidFill>
                <a:latin typeface="宋体" pitchFamily="2" charset="-122"/>
                <a:ea typeface="宋体" pitchFamily="2" charset="-122"/>
                <a:cs typeface="黑体" panose="02010609060101010101" pitchFamily="2" charset="-122"/>
                <a:sym typeface="+mn-ea"/>
              </a:rPr>
              <a:t>7</a:t>
            </a:r>
            <a:r>
              <a:rPr lang="zh-CN" altLang="en-US" sz="2800" b="1" dirty="0">
                <a:solidFill>
                  <a:srgbClr val="FF0000"/>
                </a:solidFill>
                <a:latin typeface="宋体" pitchFamily="2" charset="-122"/>
                <a:ea typeface="宋体" pitchFamily="2" charset="-122"/>
                <a:cs typeface="黑体" panose="02010609060101010101" pitchFamily="2" charset="-122"/>
                <a:sym typeface="+mn-ea"/>
              </a:rPr>
              <a:t>、元朝时期的户籍制度</a:t>
            </a:r>
          </a:p>
        </p:txBody>
      </p:sp>
      <p:sp>
        <p:nvSpPr>
          <p:cNvPr id="17" name="矩形 16"/>
          <p:cNvSpPr/>
          <p:nvPr/>
        </p:nvSpPr>
        <p:spPr>
          <a:xfrm>
            <a:off x="6489700" y="1493470"/>
            <a:ext cx="5509260" cy="2790187"/>
          </a:xfrm>
          <a:prstGeom prst="rect">
            <a:avLst/>
          </a:prstGeom>
          <a:ln w="25400">
            <a:solidFill>
              <a:srgbClr val="FF0000"/>
            </a:solidFill>
          </a:ln>
        </p:spPr>
        <p:txBody>
          <a:bodyPr wrap="square">
            <a:spAutoFit/>
          </a:bodyPr>
          <a:lstStyle/>
          <a:p>
            <a:pPr>
              <a:lnSpc>
                <a:spcPct val="150000"/>
              </a:lnSpc>
            </a:pPr>
            <a:r>
              <a:rPr lang="zh-CN" altLang="en-US" sz="2000" b="1" dirty="0">
                <a:solidFill>
                  <a:srgbClr val="002060"/>
                </a:solidFill>
                <a:uFillTx/>
                <a:latin typeface="宋体" pitchFamily="2" charset="-122"/>
                <a:ea typeface="宋体" pitchFamily="2" charset="-122"/>
              </a:rPr>
              <a:t>材料  （元朝）将其全部人户，以职业、民族、宗教的不同，而划分为多达数十种“户计”</a:t>
            </a:r>
            <a:r>
              <a:rPr lang="en-US" altLang="zh-CN" sz="2000" b="1" dirty="0">
                <a:solidFill>
                  <a:srgbClr val="002060"/>
                </a:solidFill>
                <a:uFillTx/>
                <a:latin typeface="宋体" pitchFamily="2" charset="-122"/>
                <a:ea typeface="宋体" pitchFamily="2" charset="-122"/>
              </a:rPr>
              <a:t>……</a:t>
            </a:r>
            <a:r>
              <a:rPr lang="zh-CN" altLang="en-US" sz="2000" b="1" dirty="0">
                <a:solidFill>
                  <a:srgbClr val="002060"/>
                </a:solidFill>
                <a:uFillTx/>
                <a:latin typeface="宋体" pitchFamily="2" charset="-122"/>
                <a:ea typeface="宋体" pitchFamily="2" charset="-122"/>
              </a:rPr>
              <a:t>民户户计数量最多，占全国总户数的</a:t>
            </a:r>
            <a:r>
              <a:rPr lang="en-US" altLang="zh-CN" sz="2000" b="1" dirty="0">
                <a:solidFill>
                  <a:srgbClr val="002060"/>
                </a:solidFill>
                <a:uFillTx/>
                <a:latin typeface="宋体" pitchFamily="2" charset="-122"/>
                <a:ea typeface="宋体" pitchFamily="2" charset="-122"/>
              </a:rPr>
              <a:t>80%</a:t>
            </a:r>
            <a:r>
              <a:rPr lang="zh-CN" altLang="en-US" sz="2000" b="1" dirty="0">
                <a:solidFill>
                  <a:srgbClr val="002060"/>
                </a:solidFill>
                <a:uFillTx/>
                <a:latin typeface="宋体" pitchFamily="2" charset="-122"/>
                <a:ea typeface="宋体" pitchFamily="2" charset="-122"/>
              </a:rPr>
              <a:t>左右，是元朝诸色户计中最基本的户计，是元朝赋役的主要承担者。</a:t>
            </a:r>
            <a:endParaRPr lang="en-US" altLang="zh-CN" sz="2000" b="1" dirty="0">
              <a:solidFill>
                <a:srgbClr val="002060"/>
              </a:solidFill>
              <a:uFillTx/>
              <a:latin typeface="宋体" pitchFamily="2" charset="-122"/>
              <a:ea typeface="宋体" pitchFamily="2" charset="-122"/>
            </a:endParaRPr>
          </a:p>
          <a:p>
            <a:pPr lvl="0" algn="r">
              <a:lnSpc>
                <a:spcPct val="150000"/>
              </a:lnSpc>
            </a:pPr>
            <a:r>
              <a:rPr lang="en-US" altLang="zh-CN" sz="2000" b="1" dirty="0">
                <a:solidFill>
                  <a:srgbClr val="002060"/>
                </a:solidFill>
                <a:uFillTx/>
                <a:latin typeface="宋体" pitchFamily="2" charset="-122"/>
                <a:ea typeface="宋体" pitchFamily="2" charset="-122"/>
              </a:rPr>
              <a:t>——</a:t>
            </a:r>
            <a:r>
              <a:rPr lang="zh-CN" altLang="en-US" sz="2000" b="1" dirty="0">
                <a:solidFill>
                  <a:srgbClr val="002060"/>
                </a:solidFill>
                <a:uFillTx/>
                <a:latin typeface="宋体" pitchFamily="2" charset="-122"/>
                <a:ea typeface="宋体" pitchFamily="2" charset="-122"/>
              </a:rPr>
              <a:t>高树林</a:t>
            </a:r>
            <a:r>
              <a:rPr lang="en-US" altLang="zh-CN" sz="2000" b="1" dirty="0">
                <a:solidFill>
                  <a:srgbClr val="002060"/>
                </a:solidFill>
                <a:uFillTx/>
                <a:latin typeface="宋体" pitchFamily="2" charset="-122"/>
                <a:ea typeface="宋体" pitchFamily="2" charset="-122"/>
              </a:rPr>
              <a:t>《</a:t>
            </a:r>
            <a:r>
              <a:rPr lang="zh-CN" altLang="en-US" sz="2000" b="1" dirty="0">
                <a:solidFill>
                  <a:srgbClr val="002060"/>
                </a:solidFill>
                <a:uFillTx/>
                <a:latin typeface="宋体" pitchFamily="2" charset="-122"/>
                <a:ea typeface="宋体" pitchFamily="2" charset="-122"/>
              </a:rPr>
              <a:t>元朝民户研究</a:t>
            </a:r>
            <a:r>
              <a:rPr lang="en-US" altLang="zh-CN" sz="2000" b="1" dirty="0">
                <a:solidFill>
                  <a:srgbClr val="002060"/>
                </a:solidFill>
                <a:uFillTx/>
                <a:latin typeface="宋体" pitchFamily="2" charset="-122"/>
                <a:ea typeface="宋体" pitchFamily="2" charset="-122"/>
              </a:rPr>
              <a:t>》</a:t>
            </a:r>
          </a:p>
        </p:txBody>
      </p:sp>
      <p:pic>
        <p:nvPicPr>
          <p:cNvPr id="18" name="Picture 2" descr="http://lishisuo.cssn.cn/ddyj/ddyj_sljysyjs/201812/W020181225783624181708.jpg"/>
          <p:cNvPicPr>
            <a:picLocks noChangeAspect="1" noChangeArrowheads="1"/>
          </p:cNvPicPr>
          <p:nvPr/>
        </p:nvPicPr>
        <p:blipFill rotWithShape="1">
          <a:blip r:embed="rId4">
            <a:extLst>
              <a:ext uri="{28A0092B-C50C-407E-A947-70E740481C1C}">
                <a14:useLocalDpi xmlns:a14="http://schemas.microsoft.com/office/drawing/2010/main" val="0"/>
              </a:ext>
            </a:extLst>
          </a:blip>
          <a:srcRect t="14079" r="8085"/>
          <a:stretch>
            <a:fillRect/>
          </a:stretch>
        </p:blipFill>
        <p:spPr bwMode="auto">
          <a:xfrm>
            <a:off x="5991595" y="4414533"/>
            <a:ext cx="1992050" cy="2267130"/>
          </a:xfrm>
          <a:prstGeom prst="rect">
            <a:avLst/>
          </a:prstGeom>
          <a:noFill/>
          <a:extLst>
            <a:ext uri="{909E8E84-426E-40DD-AFC4-6F175D3DCCD1}">
              <a14:hiddenFill xmlns:a14="http://schemas.microsoft.com/office/drawing/2010/main">
                <a:solidFill>
                  <a:srgbClr val="FFFFFF"/>
                </a:solidFill>
              </a14:hiddenFill>
            </a:ext>
          </a:extLst>
        </p:spPr>
      </p:pic>
      <p:sp>
        <p:nvSpPr>
          <p:cNvPr id="19" name="矩形 18"/>
          <p:cNvSpPr/>
          <p:nvPr/>
        </p:nvSpPr>
        <p:spPr>
          <a:xfrm>
            <a:off x="8174355" y="4926330"/>
            <a:ext cx="3824605" cy="1477328"/>
          </a:xfrm>
          <a:prstGeom prst="rect">
            <a:avLst/>
          </a:prstGeom>
          <a:solidFill>
            <a:schemeClr val="accent1">
              <a:lumMod val="20000"/>
              <a:lumOff val="80000"/>
            </a:schemeClr>
          </a:solidFill>
        </p:spPr>
        <p:txBody>
          <a:bodyPr wrap="square">
            <a:spAutoFit/>
          </a:bodyPr>
          <a:lstStyle/>
          <a:p>
            <a:pPr>
              <a:lnSpc>
                <a:spcPct val="150000"/>
              </a:lnSpc>
            </a:pPr>
            <a:r>
              <a:rPr lang="zh-CN" altLang="en-US" sz="2000" b="1" dirty="0">
                <a:solidFill>
                  <a:srgbClr val="002060"/>
                </a:solidFill>
                <a:latin typeface="仿宋" panose="02010609060101010101" pitchFamily="49" charset="-122"/>
                <a:ea typeface="仿宋" panose="02010609060101010101" pitchFamily="49" charset="-122"/>
              </a:rPr>
              <a:t>元至元年间湖州路户籍文书，登载了</a:t>
            </a:r>
            <a:r>
              <a:rPr lang="en-US" altLang="zh-CN" sz="2000" b="1" dirty="0">
                <a:solidFill>
                  <a:srgbClr val="002060"/>
                </a:solidFill>
                <a:latin typeface="仿宋" panose="02010609060101010101" pitchFamily="49" charset="-122"/>
                <a:ea typeface="仿宋" panose="02010609060101010101" pitchFamily="49" charset="-122"/>
              </a:rPr>
              <a:t>322</a:t>
            </a:r>
            <a:r>
              <a:rPr lang="zh-CN" altLang="en-US" sz="2000" b="1" dirty="0">
                <a:solidFill>
                  <a:srgbClr val="002060"/>
                </a:solidFill>
                <a:latin typeface="仿宋" panose="02010609060101010101" pitchFamily="49" charset="-122"/>
                <a:ea typeface="仿宋" panose="02010609060101010101" pitchFamily="49" charset="-122"/>
              </a:rPr>
              <a:t>叶</a:t>
            </a:r>
            <a:r>
              <a:rPr lang="en-US" altLang="zh-CN" sz="2000" b="1" dirty="0">
                <a:solidFill>
                  <a:srgbClr val="002060"/>
                </a:solidFill>
                <a:latin typeface="仿宋" panose="02010609060101010101" pitchFamily="49" charset="-122"/>
                <a:ea typeface="仿宋" panose="02010609060101010101" pitchFamily="49" charset="-122"/>
              </a:rPr>
              <a:t>900</a:t>
            </a:r>
            <a:r>
              <a:rPr lang="zh-CN" altLang="en-US" sz="2000" b="1" dirty="0">
                <a:solidFill>
                  <a:srgbClr val="002060"/>
                </a:solidFill>
                <a:latin typeface="仿宋" panose="02010609060101010101" pitchFamily="49" charset="-122"/>
                <a:ea typeface="仿宋" panose="02010609060101010101" pitchFamily="49" charset="-122"/>
              </a:rPr>
              <a:t>户的人口事产营生信。</a:t>
            </a:r>
          </a:p>
        </p:txBody>
      </p:sp>
      <p:pic>
        <p:nvPicPr>
          <p:cNvPr id="21" name="Picture 3"/>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b="23951"/>
          <a:stretch>
            <a:fillRect/>
          </a:stretch>
        </p:blipFill>
        <p:spPr bwMode="auto">
          <a:xfrm>
            <a:off x="331774" y="4238703"/>
            <a:ext cx="4926026" cy="24429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2" name="TextBox 21"/>
          <p:cNvSpPr txBox="1"/>
          <p:nvPr/>
        </p:nvSpPr>
        <p:spPr>
          <a:xfrm>
            <a:off x="4803140" y="4208858"/>
            <a:ext cx="454660" cy="306705"/>
          </a:xfrm>
          <a:prstGeom prst="rect">
            <a:avLst/>
          </a:prstGeom>
          <a:noFill/>
          <a:ln w="25400">
            <a:solidFill>
              <a:srgbClr val="FF0000"/>
            </a:solidFill>
          </a:ln>
        </p:spPr>
        <p:txBody>
          <a:bodyPr wrap="square" rtlCol="0">
            <a:spAutoFit/>
          </a:bodyPr>
          <a:lstStyle/>
          <a:p>
            <a:endParaRPr lang="zh-CN" altLang="en-US" sz="1400" dirty="0">
              <a:solidFill>
                <a:schemeClr val="tx1"/>
              </a:solidFill>
              <a:uFillTx/>
            </a:endParaRPr>
          </a:p>
        </p:txBody>
      </p:sp>
      <p:sp>
        <p:nvSpPr>
          <p:cNvPr id="23" name="TextBox 22"/>
          <p:cNvSpPr txBox="1"/>
          <p:nvPr/>
        </p:nvSpPr>
        <p:spPr>
          <a:xfrm>
            <a:off x="4152900" y="4615180"/>
            <a:ext cx="454660" cy="306705"/>
          </a:xfrm>
          <a:prstGeom prst="rect">
            <a:avLst/>
          </a:prstGeom>
          <a:noFill/>
          <a:ln w="25400">
            <a:solidFill>
              <a:srgbClr val="FF0000"/>
            </a:solidFill>
          </a:ln>
        </p:spPr>
        <p:txBody>
          <a:bodyPr wrap="square" rtlCol="0">
            <a:spAutoFit/>
          </a:bodyPr>
          <a:lstStyle/>
          <a:p>
            <a:endParaRPr lang="zh-CN" altLang="en-US" sz="1400" dirty="0">
              <a:solidFill>
                <a:schemeClr val="tx1"/>
              </a:solidFill>
              <a:uFillTx/>
            </a:endParaRPr>
          </a:p>
        </p:txBody>
      </p:sp>
      <p:sp>
        <p:nvSpPr>
          <p:cNvPr id="24" name="矩形 23"/>
          <p:cNvSpPr/>
          <p:nvPr/>
        </p:nvSpPr>
        <p:spPr>
          <a:xfrm>
            <a:off x="2945130" y="5664994"/>
            <a:ext cx="2312670" cy="1015663"/>
          </a:xfrm>
          <a:prstGeom prst="rect">
            <a:avLst/>
          </a:prstGeom>
          <a:solidFill>
            <a:schemeClr val="tx2">
              <a:lumMod val="20000"/>
              <a:lumOff val="80000"/>
            </a:schemeClr>
          </a:solidFill>
        </p:spPr>
        <p:txBody>
          <a:bodyPr wrap="square">
            <a:spAutoFit/>
          </a:bodyPr>
          <a:lstStyle/>
          <a:p>
            <a:r>
              <a:rPr lang="zh-CN" altLang="en-US" sz="2000" b="1" dirty="0">
                <a:solidFill>
                  <a:srgbClr val="002060"/>
                </a:solidFill>
                <a:latin typeface="仿宋" panose="02010609060101010101" pitchFamily="49" charset="-122"/>
                <a:ea typeface="仿宋" panose="02010609060101010101" pitchFamily="49" charset="-122"/>
              </a:rPr>
              <a:t>元湖州路户籍文书第二册叶三“吴万三”户</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视频水印大"/>
          <p:cNvPicPr>
            <a:picLocks noChangeAspect="1"/>
          </p:cNvPicPr>
          <p:nvPr/>
        </p:nvPicPr>
        <p:blipFill>
          <a:blip r:embed="rId4"/>
          <a:stretch>
            <a:fillRect/>
          </a:stretch>
        </p:blipFill>
        <p:spPr>
          <a:xfrm>
            <a:off x="6056631" y="4431507"/>
            <a:ext cx="4864100" cy="504825"/>
          </a:xfrm>
          <a:prstGeom prst="rect">
            <a:avLst/>
          </a:prstGeom>
        </p:spPr>
      </p:pic>
      <p:pic>
        <p:nvPicPr>
          <p:cNvPr id="2050" name="Picture 2" descr="https://timgsa.baidu.com/timg?image&amp;quality=80&amp;size=b9999_10000&amp;sec=1598295955127&amp;di=114cc1341565807280ba481513090221&amp;imgtype=0&amp;src=http%3A%2F%2Fwww.chnmuseum.cn%2Fzp%2Fzpml%2F201812%2FP020181218747174904579.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6100" y="4326968"/>
            <a:ext cx="4087385" cy="1964553"/>
          </a:xfrm>
          <a:prstGeom prst="rect">
            <a:avLst/>
          </a:prstGeom>
          <a:noFill/>
          <a:extLst>
            <a:ext uri="{909E8E84-426E-40DD-AFC4-6F175D3DCCD1}">
              <a14:hiddenFill xmlns:a14="http://schemas.microsoft.com/office/drawing/2010/main">
                <a:solidFill>
                  <a:srgbClr val="FFFFFF"/>
                </a:solidFill>
              </a14:hiddenFill>
            </a:ext>
          </a:extLst>
        </p:spPr>
      </p:pic>
      <p:sp>
        <p:nvSpPr>
          <p:cNvPr id="2" name="矩形 1"/>
          <p:cNvSpPr/>
          <p:nvPr/>
        </p:nvSpPr>
        <p:spPr>
          <a:xfrm>
            <a:off x="6812281" y="1605280"/>
            <a:ext cx="5232400" cy="1938992"/>
          </a:xfrm>
          <a:prstGeom prst="rect">
            <a:avLst/>
          </a:prstGeom>
          <a:solidFill>
            <a:schemeClr val="accent2">
              <a:lumMod val="20000"/>
              <a:lumOff val="80000"/>
            </a:schemeClr>
          </a:solidFill>
          <a:ln w="28575">
            <a:solidFill>
              <a:srgbClr val="FF0000"/>
            </a:solidFill>
          </a:ln>
        </p:spPr>
        <p:txBody>
          <a:bodyPr wrap="square">
            <a:spAutoFit/>
          </a:bodyPr>
          <a:lstStyle/>
          <a:p>
            <a:pPr lvl="0">
              <a:lnSpc>
                <a:spcPct val="150000"/>
              </a:lnSpc>
            </a:pPr>
            <a:r>
              <a:rPr lang="zh-CN" altLang="en-US" sz="2000" b="1" dirty="0">
                <a:solidFill>
                  <a:srgbClr val="002060"/>
                </a:solidFill>
                <a:latin typeface="宋体" pitchFamily="2" charset="-122"/>
                <a:ea typeface="宋体" pitchFamily="2" charset="-122"/>
              </a:rPr>
              <a:t>材料  洪武三年，太祖籍天下户口，置</a:t>
            </a:r>
            <a:r>
              <a:rPr lang="zh-CN" altLang="en-US" sz="2000" b="1" dirty="0">
                <a:solidFill>
                  <a:srgbClr val="FF0000"/>
                </a:solidFill>
                <a:latin typeface="宋体" pitchFamily="2" charset="-122"/>
                <a:ea typeface="宋体" pitchFamily="2" charset="-122"/>
              </a:rPr>
              <a:t>户帖户籍</a:t>
            </a:r>
            <a:r>
              <a:rPr lang="zh-CN" altLang="en-US" sz="2000" b="1" dirty="0">
                <a:solidFill>
                  <a:srgbClr val="002060"/>
                </a:solidFill>
                <a:latin typeface="宋体" pitchFamily="2" charset="-122"/>
                <a:ea typeface="宋体" pitchFamily="2" charset="-122"/>
              </a:rPr>
              <a:t>，具书名、岁、居地。籍上户部，贴给之民。</a:t>
            </a:r>
            <a:endParaRPr lang="en-US" altLang="zh-CN" sz="2000" b="1" dirty="0">
              <a:solidFill>
                <a:srgbClr val="002060"/>
              </a:solidFill>
              <a:latin typeface="宋体" pitchFamily="2" charset="-122"/>
              <a:ea typeface="宋体" pitchFamily="2" charset="-122"/>
            </a:endParaRPr>
          </a:p>
          <a:p>
            <a:pPr lvl="0" algn="r">
              <a:lnSpc>
                <a:spcPct val="150000"/>
              </a:lnSpc>
            </a:pPr>
            <a:r>
              <a:rPr lang="en-US" altLang="zh-CN" sz="2000" b="1" dirty="0">
                <a:solidFill>
                  <a:srgbClr val="002060"/>
                </a:solidFill>
                <a:latin typeface="宋体" pitchFamily="2" charset="-122"/>
                <a:ea typeface="宋体" pitchFamily="2" charset="-122"/>
              </a:rPr>
              <a:t>——</a:t>
            </a:r>
            <a:r>
              <a:rPr lang="zh-CN" altLang="en-US" sz="2000" b="1" dirty="0">
                <a:solidFill>
                  <a:srgbClr val="002060"/>
                </a:solidFill>
                <a:latin typeface="宋体" pitchFamily="2" charset="-122"/>
                <a:ea typeface="宋体" pitchFamily="2" charset="-122"/>
              </a:rPr>
              <a:t> </a:t>
            </a:r>
            <a:r>
              <a:rPr lang="en-US" altLang="zh-CN" sz="2000" b="1" dirty="0">
                <a:solidFill>
                  <a:srgbClr val="002060"/>
                </a:solidFill>
                <a:latin typeface="宋体" pitchFamily="2" charset="-122"/>
                <a:ea typeface="宋体" pitchFamily="2" charset="-122"/>
              </a:rPr>
              <a:t>《</a:t>
            </a:r>
            <a:r>
              <a:rPr lang="zh-CN" altLang="en-US" sz="2000" b="1" dirty="0">
                <a:solidFill>
                  <a:srgbClr val="002060"/>
                </a:solidFill>
                <a:latin typeface="宋体" pitchFamily="2" charset="-122"/>
                <a:ea typeface="宋体" pitchFamily="2" charset="-122"/>
              </a:rPr>
              <a:t>明史</a:t>
            </a:r>
            <a:r>
              <a:rPr lang="en-US" altLang="zh-CN" sz="2000" b="1" dirty="0">
                <a:solidFill>
                  <a:srgbClr val="002060"/>
                </a:solidFill>
                <a:latin typeface="宋体" pitchFamily="2" charset="-122"/>
                <a:ea typeface="宋体" pitchFamily="2" charset="-122"/>
              </a:rPr>
              <a:t>•</a:t>
            </a:r>
            <a:r>
              <a:rPr lang="zh-CN" altLang="en-US" sz="2000" b="1" dirty="0">
                <a:solidFill>
                  <a:srgbClr val="002060"/>
                </a:solidFill>
                <a:latin typeface="宋体" pitchFamily="2" charset="-122"/>
                <a:ea typeface="宋体" pitchFamily="2" charset="-122"/>
              </a:rPr>
              <a:t>食货志</a:t>
            </a:r>
            <a:r>
              <a:rPr lang="en-US" altLang="zh-CN" sz="2000" b="1" dirty="0">
                <a:solidFill>
                  <a:srgbClr val="002060"/>
                </a:solidFill>
                <a:latin typeface="宋体" pitchFamily="2" charset="-122"/>
                <a:ea typeface="宋体" pitchFamily="2" charset="-122"/>
              </a:rPr>
              <a:t>》</a:t>
            </a:r>
          </a:p>
        </p:txBody>
      </p:sp>
      <p:sp>
        <p:nvSpPr>
          <p:cNvPr id="6" name="圆角矩形标注 5"/>
          <p:cNvSpPr/>
          <p:nvPr/>
        </p:nvSpPr>
        <p:spPr>
          <a:xfrm>
            <a:off x="4946227" y="3820796"/>
            <a:ext cx="6889327" cy="2870835"/>
          </a:xfrm>
          <a:prstGeom prst="wedgeRoundRectCallout">
            <a:avLst>
              <a:gd name="adj1" fmla="val -63836"/>
              <a:gd name="adj2" fmla="val 1049"/>
              <a:gd name="adj3" fmla="val 16667"/>
            </a:avLst>
          </a:prstGeom>
          <a:solidFill>
            <a:schemeClr val="accent2">
              <a:lumMod val="20000"/>
              <a:lumOff val="80000"/>
            </a:schemeClr>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p>
        </p:txBody>
      </p:sp>
      <p:sp>
        <p:nvSpPr>
          <p:cNvPr id="11" name="矩形 10"/>
          <p:cNvSpPr/>
          <p:nvPr/>
        </p:nvSpPr>
        <p:spPr>
          <a:xfrm>
            <a:off x="1088955" y="6291521"/>
            <a:ext cx="3001674" cy="400110"/>
          </a:xfrm>
          <a:prstGeom prst="rect">
            <a:avLst/>
          </a:prstGeom>
        </p:spPr>
        <p:txBody>
          <a:bodyPr wrap="square">
            <a:spAutoFit/>
          </a:bodyPr>
          <a:lstStyle/>
          <a:p>
            <a:pPr algn="ctr"/>
            <a:r>
              <a:rPr lang="zh-CN" altLang="en-US" sz="2000" b="1" dirty="0">
                <a:solidFill>
                  <a:srgbClr val="002060"/>
                </a:solidFill>
                <a:latin typeface="宋体" pitchFamily="2" charset="-122"/>
                <a:ea typeface="宋体" pitchFamily="2" charset="-122"/>
              </a:rPr>
              <a:t>徽州府祁门县汪寄佛户帖</a:t>
            </a:r>
          </a:p>
        </p:txBody>
      </p:sp>
      <p:sp>
        <p:nvSpPr>
          <p:cNvPr id="3" name="矩形 2"/>
          <p:cNvSpPr/>
          <p:nvPr/>
        </p:nvSpPr>
        <p:spPr>
          <a:xfrm>
            <a:off x="5067299" y="4025265"/>
            <a:ext cx="6642101" cy="2400657"/>
          </a:xfrm>
          <a:prstGeom prst="rect">
            <a:avLst/>
          </a:prstGeom>
        </p:spPr>
        <p:txBody>
          <a:bodyPr wrap="square">
            <a:spAutoFit/>
          </a:bodyPr>
          <a:lstStyle/>
          <a:p>
            <a:pPr>
              <a:lnSpc>
                <a:spcPct val="150000"/>
              </a:lnSpc>
            </a:pPr>
            <a:r>
              <a:rPr lang="zh-CN" altLang="en-US" sz="1800" dirty="0">
                <a:latin typeface="楷体" panose="02010609060101010101" pitchFamily="49" charset="-122"/>
                <a:ea typeface="楷体" panose="02010609060101010101" pitchFamily="49" charset="-122"/>
              </a:rPr>
              <a:t>   </a:t>
            </a:r>
            <a:r>
              <a:rPr lang="zh-CN" altLang="en-US" sz="2000" b="1" dirty="0">
                <a:solidFill>
                  <a:srgbClr val="002060"/>
                </a:solidFill>
                <a:latin typeface="宋体" pitchFamily="2" charset="-122"/>
                <a:ea typeface="宋体" pitchFamily="2" charset="-122"/>
              </a:rPr>
              <a:t>户部洪武三年十一月二十六日钦奉圣旨“说与户部官知道，如今天下太平了也，止是户口不明白俚，</a:t>
            </a:r>
            <a:r>
              <a:rPr lang="zh-CN" altLang="en-US" sz="2000" b="1" dirty="0">
                <a:solidFill>
                  <a:srgbClr val="FF0000"/>
                </a:solidFill>
                <a:latin typeface="宋体" pitchFamily="2" charset="-122"/>
                <a:ea typeface="宋体" pitchFamily="2" charset="-122"/>
              </a:rPr>
              <a:t>教中书省置下天下户口的勘合文簿户帖</a:t>
            </a:r>
            <a:r>
              <a:rPr lang="zh-CN" altLang="en-US" sz="2000" b="1" dirty="0">
                <a:solidFill>
                  <a:srgbClr val="002060"/>
                </a:solidFill>
                <a:latin typeface="宋体" pitchFamily="2" charset="-122"/>
                <a:ea typeface="宋体" pitchFamily="2" charset="-122"/>
              </a:rPr>
              <a:t>。你每（们）户部家出榜，去教那有司官将他所管的应有百姓，都教入官</a:t>
            </a:r>
            <a:r>
              <a:rPr lang="zh-CN" altLang="en-US" sz="2000" b="1" dirty="0">
                <a:solidFill>
                  <a:srgbClr val="FF0000"/>
                </a:solidFill>
                <a:latin typeface="宋体" pitchFamily="2" charset="-122"/>
                <a:ea typeface="宋体" pitchFamily="2" charset="-122"/>
              </a:rPr>
              <a:t>附名字写着他家人口多少</a:t>
            </a:r>
            <a:r>
              <a:rPr lang="zh-CN" altLang="en-US" sz="2000" b="1" dirty="0">
                <a:solidFill>
                  <a:srgbClr val="002060"/>
                </a:solidFill>
                <a:latin typeface="宋体" pitchFamily="2" charset="-122"/>
                <a:ea typeface="宋体" pitchFamily="2" charset="-122"/>
              </a:rPr>
              <a:t>，写得真着，</a:t>
            </a:r>
            <a:r>
              <a:rPr lang="zh-CN" altLang="en-US" sz="2000" b="1" dirty="0">
                <a:solidFill>
                  <a:srgbClr val="FF0000"/>
                </a:solidFill>
                <a:latin typeface="宋体" pitchFamily="2" charset="-122"/>
                <a:ea typeface="宋体" pitchFamily="2" charset="-122"/>
              </a:rPr>
              <a:t>与那百姓一个户帖</a:t>
            </a:r>
            <a:r>
              <a:rPr lang="en-US" altLang="zh-CN" sz="2000" b="1" dirty="0">
                <a:solidFill>
                  <a:srgbClr val="002060"/>
                </a:solidFill>
                <a:latin typeface="宋体" pitchFamily="2" charset="-122"/>
                <a:ea typeface="宋体" pitchFamily="2" charset="-122"/>
              </a:rPr>
              <a:t>…</a:t>
            </a:r>
            <a:r>
              <a:rPr lang="en-US" altLang="zh-CN" sz="2000" b="1" dirty="0">
                <a:solidFill>
                  <a:srgbClr val="002060"/>
                </a:solidFill>
                <a:latin typeface="宋体"/>
                <a:ea typeface="宋体"/>
              </a:rPr>
              <a:t>…</a:t>
            </a:r>
            <a:r>
              <a:rPr lang="zh-CN" altLang="en-US" sz="2000" b="1" dirty="0">
                <a:solidFill>
                  <a:srgbClr val="002060"/>
                </a:solidFill>
                <a:latin typeface="宋体" pitchFamily="2" charset="-122"/>
                <a:ea typeface="宋体" pitchFamily="2" charset="-122"/>
              </a:rPr>
              <a:t>”</a:t>
            </a:r>
            <a:endParaRPr lang="en-US" altLang="zh-CN" sz="2000" b="1" dirty="0">
              <a:solidFill>
                <a:srgbClr val="002060"/>
              </a:solidFill>
              <a:latin typeface="宋体" pitchFamily="2" charset="-122"/>
              <a:ea typeface="宋体" pitchFamily="2" charset="-122"/>
            </a:endParaRPr>
          </a:p>
        </p:txBody>
      </p:sp>
      <p:sp>
        <p:nvSpPr>
          <p:cNvPr id="8" name="文本框 7"/>
          <p:cNvSpPr txBox="1"/>
          <p:nvPr/>
        </p:nvSpPr>
        <p:spPr>
          <a:xfrm>
            <a:off x="4333346" y="1037541"/>
            <a:ext cx="2478936" cy="460375"/>
          </a:xfrm>
          <a:prstGeom prst="rect">
            <a:avLst/>
          </a:prstGeom>
          <a:solidFill>
            <a:schemeClr val="accent6">
              <a:lumMod val="20000"/>
              <a:lumOff val="80000"/>
            </a:schemeClr>
          </a:solidFill>
          <a:ln>
            <a:solidFill>
              <a:srgbClr val="FF0000"/>
            </a:solidFill>
          </a:ln>
        </p:spPr>
        <p:txBody>
          <a:bodyPr wrap="square" rtlCol="0">
            <a:spAutoFit/>
          </a:bodyPr>
          <a:lstStyle/>
          <a:p>
            <a:r>
              <a:rPr lang="zh-CN" altLang="en-US" sz="2400" b="1" dirty="0">
                <a:solidFill>
                  <a:srgbClr val="002060"/>
                </a:solidFill>
                <a:latin typeface="宋体" pitchFamily="2" charset="-122"/>
                <a:ea typeface="宋体" pitchFamily="2" charset="-122"/>
              </a:rPr>
              <a:t>明初：户帖制度</a:t>
            </a:r>
          </a:p>
        </p:txBody>
      </p:sp>
      <p:sp>
        <p:nvSpPr>
          <p:cNvPr id="5" name="矩形 4"/>
          <p:cNvSpPr/>
          <p:nvPr/>
        </p:nvSpPr>
        <p:spPr>
          <a:xfrm>
            <a:off x="142240" y="1624608"/>
            <a:ext cx="6676614" cy="2400657"/>
          </a:xfrm>
          <a:prstGeom prst="rect">
            <a:avLst/>
          </a:prstGeom>
        </p:spPr>
        <p:txBody>
          <a:bodyPr wrap="square">
            <a:spAutoFit/>
          </a:bodyPr>
          <a:lstStyle/>
          <a:p>
            <a:pPr indent="266700">
              <a:lnSpc>
                <a:spcPct val="150000"/>
              </a:lnSpc>
            </a:pPr>
            <a:r>
              <a:rPr lang="zh-CN" altLang="en-US" sz="2000" b="1" kern="0" dirty="0">
                <a:solidFill>
                  <a:srgbClr val="002060"/>
                </a:solidFill>
                <a:latin typeface="宋体" panose="02010600030101010101" pitchFamily="2" charset="-122"/>
                <a:ea typeface="宋体" panose="02010600030101010101" pitchFamily="2" charset="-122"/>
                <a:cs typeface="Songti SC"/>
              </a:rPr>
              <a:t>（</a:t>
            </a:r>
            <a:r>
              <a:rPr lang="en-US" altLang="zh-CN" sz="2000" b="1" kern="0" dirty="0">
                <a:solidFill>
                  <a:srgbClr val="002060"/>
                </a:solidFill>
                <a:latin typeface="宋体" panose="02010600030101010101" pitchFamily="2" charset="-122"/>
                <a:ea typeface="宋体" panose="02010600030101010101" pitchFamily="2" charset="-122"/>
                <a:cs typeface="Songti SC"/>
              </a:rPr>
              <a:t>1</a:t>
            </a:r>
            <a:r>
              <a:rPr lang="zh-CN" altLang="en-US" sz="2000" b="1" kern="0" dirty="0">
                <a:solidFill>
                  <a:srgbClr val="002060"/>
                </a:solidFill>
                <a:latin typeface="宋体" panose="02010600030101010101" pitchFamily="2" charset="-122"/>
                <a:ea typeface="宋体" panose="02010600030101010101" pitchFamily="2" charset="-122"/>
                <a:cs typeface="Songti SC"/>
              </a:rPr>
              <a:t>）明朝继承了元朝以职业定户籍的做法，</a:t>
            </a:r>
            <a:r>
              <a:rPr lang="zh-CN" altLang="en-US" sz="2000" b="1" kern="0" dirty="0">
                <a:solidFill>
                  <a:srgbClr val="FF0000"/>
                </a:solidFill>
                <a:latin typeface="宋体" panose="02010600030101010101" pitchFamily="2" charset="-122"/>
                <a:ea typeface="宋体" panose="02010600030101010101" pitchFamily="2" charset="-122"/>
                <a:cs typeface="Songti SC"/>
              </a:rPr>
              <a:t>户籍分民籍、军籍、匠籍等</a:t>
            </a:r>
            <a:r>
              <a:rPr lang="zh-CN" altLang="en-US" sz="2000" b="1" kern="0" dirty="0">
                <a:solidFill>
                  <a:srgbClr val="002060"/>
                </a:solidFill>
                <a:latin typeface="宋体" panose="02010600030101010101" pitchFamily="2" charset="-122"/>
                <a:ea typeface="宋体" panose="02010600030101010101" pitchFamily="2" charset="-122"/>
                <a:cs typeface="Songti SC"/>
              </a:rPr>
              <a:t>。</a:t>
            </a:r>
            <a:endParaRPr lang="en-US" altLang="zh-CN" sz="2000" b="1" kern="0" dirty="0">
              <a:solidFill>
                <a:srgbClr val="002060"/>
              </a:solidFill>
              <a:latin typeface="宋体" panose="02010600030101010101" pitchFamily="2" charset="-122"/>
              <a:ea typeface="宋体" panose="02010600030101010101" pitchFamily="2" charset="-122"/>
              <a:cs typeface="Songti SC"/>
            </a:endParaRPr>
          </a:p>
          <a:p>
            <a:pPr indent="266700">
              <a:lnSpc>
                <a:spcPct val="150000"/>
              </a:lnSpc>
            </a:pPr>
            <a:r>
              <a:rPr lang="zh-CN" altLang="en-US" sz="2000" b="1" kern="0" dirty="0">
                <a:solidFill>
                  <a:srgbClr val="002060"/>
                </a:solidFill>
                <a:latin typeface="宋体" panose="02010600030101010101" pitchFamily="2" charset="-122"/>
                <a:ea typeface="宋体" panose="02010600030101010101" pitchFamily="2" charset="-122"/>
                <a:cs typeface="Songti SC"/>
              </a:rPr>
              <a:t>（</a:t>
            </a:r>
            <a:r>
              <a:rPr lang="en-US" altLang="zh-CN" sz="2000" b="1" kern="0" dirty="0">
                <a:solidFill>
                  <a:srgbClr val="002060"/>
                </a:solidFill>
                <a:latin typeface="宋体" panose="02010600030101010101" pitchFamily="2" charset="-122"/>
                <a:ea typeface="宋体" panose="02010600030101010101" pitchFamily="2" charset="-122"/>
                <a:cs typeface="Songti SC"/>
              </a:rPr>
              <a:t>2</a:t>
            </a:r>
            <a:r>
              <a:rPr lang="zh-CN" altLang="en-US" sz="2000" b="1" kern="0" dirty="0">
                <a:solidFill>
                  <a:srgbClr val="002060"/>
                </a:solidFill>
                <a:latin typeface="宋体" panose="02010600030101010101" pitchFamily="2" charset="-122"/>
                <a:ea typeface="宋体" panose="02010600030101010101" pitchFamily="2" charset="-122"/>
                <a:cs typeface="Songti SC"/>
              </a:rPr>
              <a:t>）明朝户籍册称</a:t>
            </a:r>
            <a:r>
              <a:rPr lang="zh-CN" altLang="en-US" sz="2000" b="1" kern="0" dirty="0">
                <a:solidFill>
                  <a:srgbClr val="FF0000"/>
                </a:solidFill>
                <a:latin typeface="宋体" panose="02010600030101010101" pitchFamily="2" charset="-122"/>
                <a:ea typeface="宋体" panose="02010600030101010101" pitchFamily="2" charset="-122"/>
                <a:cs typeface="Songti SC"/>
              </a:rPr>
              <a:t>“黄册”</a:t>
            </a:r>
            <a:r>
              <a:rPr lang="zh-CN" altLang="en-US" sz="2000" b="1" kern="0" dirty="0">
                <a:solidFill>
                  <a:srgbClr val="002060"/>
                </a:solidFill>
                <a:latin typeface="宋体" panose="02010600030101010101" pitchFamily="2" charset="-122"/>
                <a:ea typeface="宋体" panose="02010600030101010101" pitchFamily="2" charset="-122"/>
                <a:cs typeface="Songti SC"/>
              </a:rPr>
              <a:t>，以里甲制为基础，每里一册，详列各户人口、田土、房屋黄册。</a:t>
            </a:r>
            <a:endParaRPr lang="en-US" altLang="zh-CN" sz="2000" b="1" kern="0" dirty="0">
              <a:solidFill>
                <a:srgbClr val="002060"/>
              </a:solidFill>
              <a:latin typeface="宋体" panose="02010600030101010101" pitchFamily="2" charset="-122"/>
              <a:ea typeface="宋体" panose="02010600030101010101" pitchFamily="2" charset="-122"/>
              <a:cs typeface="Songti SC"/>
            </a:endParaRPr>
          </a:p>
          <a:p>
            <a:pPr indent="266700">
              <a:lnSpc>
                <a:spcPct val="150000"/>
              </a:lnSpc>
            </a:pPr>
            <a:r>
              <a:rPr lang="zh-CN" altLang="en-US" sz="2000" b="1" kern="0" dirty="0">
                <a:solidFill>
                  <a:srgbClr val="002060"/>
                </a:solidFill>
                <a:latin typeface="宋体" panose="02010600030101010101" pitchFamily="2" charset="-122"/>
                <a:ea typeface="宋体" panose="02010600030101010101" pitchFamily="2" charset="-122"/>
                <a:cs typeface="Songti SC"/>
              </a:rPr>
              <a:t>（</a:t>
            </a:r>
            <a:r>
              <a:rPr lang="en-US" altLang="zh-CN" sz="2000" b="1" kern="0" dirty="0">
                <a:solidFill>
                  <a:srgbClr val="002060"/>
                </a:solidFill>
                <a:latin typeface="宋体" panose="02010600030101010101" pitchFamily="2" charset="-122"/>
                <a:ea typeface="宋体" panose="02010600030101010101" pitchFamily="2" charset="-122"/>
                <a:cs typeface="Songti SC"/>
              </a:rPr>
              <a:t>3</a:t>
            </a:r>
            <a:r>
              <a:rPr lang="zh-CN" altLang="en-US" sz="2000" b="1" kern="0" dirty="0">
                <a:solidFill>
                  <a:srgbClr val="002060"/>
                </a:solidFill>
                <a:latin typeface="宋体" panose="02010600030101010101" pitchFamily="2" charset="-122"/>
                <a:ea typeface="宋体" panose="02010600030101010101" pitchFamily="2" charset="-122"/>
                <a:cs typeface="Songti SC"/>
              </a:rPr>
              <a:t>）</a:t>
            </a:r>
            <a:r>
              <a:rPr lang="zh-CN" altLang="en-US" sz="2000" b="1" kern="0" dirty="0">
                <a:solidFill>
                  <a:srgbClr val="FF0000"/>
                </a:solidFill>
                <a:latin typeface="宋体" panose="02010600030101010101" pitchFamily="2" charset="-122"/>
                <a:ea typeface="宋体" panose="02010600030101010101" pitchFamily="2" charset="-122"/>
                <a:cs typeface="Songti SC"/>
              </a:rPr>
              <a:t>黄册与鱼鳞图册</a:t>
            </a:r>
            <a:r>
              <a:rPr lang="zh-CN" altLang="en-US" sz="2000" b="1" kern="0" dirty="0">
                <a:solidFill>
                  <a:srgbClr val="002060"/>
                </a:solidFill>
                <a:latin typeface="宋体" panose="02010600030101010101" pitchFamily="2" charset="-122"/>
                <a:ea typeface="宋体" panose="02010600030101010101" pitchFamily="2" charset="-122"/>
                <a:cs typeface="Songti SC"/>
              </a:rPr>
              <a:t>互为补充。</a:t>
            </a:r>
          </a:p>
        </p:txBody>
      </p:sp>
      <p:sp>
        <p:nvSpPr>
          <p:cNvPr id="12" name="文本框 1"/>
          <p:cNvSpPr txBox="1"/>
          <p:nvPr>
            <p:custDataLst>
              <p:tags r:id="rId1"/>
            </p:custDataLst>
          </p:nvPr>
        </p:nvSpPr>
        <p:spPr>
          <a:xfrm>
            <a:off x="34290" y="172720"/>
            <a:ext cx="5561330" cy="646331"/>
          </a:xfrm>
          <a:prstGeom prst="rect">
            <a:avLst/>
          </a:prstGeom>
          <a:noFill/>
        </p:spPr>
        <p:txBody>
          <a:bodyPr wrap="square" rtlCol="0">
            <a:spAutoFit/>
          </a:bodyPr>
          <a:lstStyle/>
          <a:p>
            <a:r>
              <a:rPr lang="zh-CN" altLang="en-US" sz="3600" b="1" dirty="0">
                <a:solidFill>
                  <a:srgbClr val="FF0000"/>
                </a:solidFill>
                <a:latin typeface="方正姚体" pitchFamily="2" charset="-122"/>
                <a:ea typeface="方正姚体" pitchFamily="2" charset="-122"/>
              </a:rPr>
              <a:t>一、历代户籍制度演变</a:t>
            </a:r>
          </a:p>
        </p:txBody>
      </p:sp>
      <p:cxnSp>
        <p:nvCxnSpPr>
          <p:cNvPr id="13" name="直接连接符 12"/>
          <p:cNvCxnSpPr/>
          <p:nvPr/>
        </p:nvCxnSpPr>
        <p:spPr>
          <a:xfrm flipV="1">
            <a:off x="34290" y="756920"/>
            <a:ext cx="12160885" cy="31750"/>
          </a:xfrm>
          <a:prstGeom prst="line">
            <a:avLst/>
          </a:prstGeom>
          <a:ln w="28575" cmpd="sng">
            <a:solidFill>
              <a:srgbClr val="002060"/>
            </a:solidFill>
            <a:prstDash val="solid"/>
          </a:ln>
        </p:spPr>
        <p:style>
          <a:lnRef idx="1">
            <a:schemeClr val="dk1"/>
          </a:lnRef>
          <a:fillRef idx="0">
            <a:schemeClr val="dk1"/>
          </a:fillRef>
          <a:effectRef idx="0">
            <a:schemeClr val="dk1"/>
          </a:effectRef>
          <a:fontRef idx="minor">
            <a:schemeClr val="tx1"/>
          </a:fontRef>
        </p:style>
      </p:cxnSp>
      <p:sp>
        <p:nvSpPr>
          <p:cNvPr id="14" name="文本框 3"/>
          <p:cNvSpPr txBox="1"/>
          <p:nvPr/>
        </p:nvSpPr>
        <p:spPr>
          <a:xfrm>
            <a:off x="142240" y="970250"/>
            <a:ext cx="4010660" cy="523220"/>
          </a:xfrm>
          <a:prstGeom prst="rect">
            <a:avLst/>
          </a:prstGeom>
          <a:noFill/>
          <a:ln>
            <a:noFill/>
          </a:ln>
        </p:spPr>
        <p:txBody>
          <a:bodyPr wrap="square" rtlCol="0" anchor="t">
            <a:spAutoFit/>
          </a:bodyPr>
          <a:lstStyle/>
          <a:p>
            <a:pPr fontAlgn="auto">
              <a:lnSpc>
                <a:spcPct val="100000"/>
              </a:lnSpc>
            </a:pPr>
            <a:r>
              <a:rPr lang="en-US" altLang="zh-CN" sz="2800" b="1" dirty="0">
                <a:solidFill>
                  <a:srgbClr val="FF0000"/>
                </a:solidFill>
                <a:latin typeface="宋体" pitchFamily="2" charset="-122"/>
                <a:ea typeface="宋体" pitchFamily="2" charset="-122"/>
                <a:cs typeface="黑体" panose="02010609060101010101" pitchFamily="2" charset="-122"/>
                <a:sym typeface="+mn-ea"/>
              </a:rPr>
              <a:t>8</a:t>
            </a:r>
            <a:r>
              <a:rPr lang="zh-CN" altLang="en-US" sz="2800" b="1" dirty="0">
                <a:solidFill>
                  <a:srgbClr val="FF0000"/>
                </a:solidFill>
                <a:latin typeface="宋体" pitchFamily="2" charset="-122"/>
                <a:ea typeface="宋体" pitchFamily="2" charset="-122"/>
                <a:cs typeface="黑体" panose="02010609060101010101" pitchFamily="2" charset="-122"/>
                <a:sym typeface="+mn-ea"/>
              </a:rPr>
              <a:t>、明朝时期的户籍制度</a:t>
            </a:r>
          </a:p>
        </p:txBody>
      </p:sp>
    </p:spTree>
    <p:extLst>
      <p:ext uri="{BB962C8B-B14F-4D97-AF65-F5344CB8AC3E}">
        <p14:creationId xmlns:p14="http://schemas.microsoft.com/office/powerpoint/2010/main" val="254284621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nodeType="clickEffect">
                                  <p:stCondLst>
                                    <p:cond delay="0"/>
                                  </p:stCondLst>
                                  <p:childTnLst>
                                    <p:set>
                                      <p:cBhvr>
                                        <p:cTn id="13" dur="1" fill="hold">
                                          <p:stCondLst>
                                            <p:cond delay="0"/>
                                          </p:stCondLst>
                                        </p:cTn>
                                        <p:tgtEl>
                                          <p:spTgt spid="2050"/>
                                        </p:tgtEl>
                                        <p:attrNameLst>
                                          <p:attrName>style.visibility</p:attrName>
                                        </p:attrNameLst>
                                      </p:cBhvr>
                                      <p:to>
                                        <p:strVal val="visible"/>
                                      </p:to>
                                    </p:set>
                                    <p:animEffect transition="in" filter="randombar(horizontal)">
                                      <p:cBhvr>
                                        <p:cTn id="14" dur="500"/>
                                        <p:tgtEl>
                                          <p:spTgt spid="2050"/>
                                        </p:tgtEl>
                                      </p:cBhvr>
                                    </p:animEffect>
                                  </p:childTnLst>
                                </p:cTn>
                              </p:par>
                              <p:par>
                                <p:cTn id="15" presetID="14" presetClass="entr" presetSubtype="1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randombar(horizontal)">
                                      <p:cBhvr>
                                        <p:cTn id="17" dur="500"/>
                                        <p:tgtEl>
                                          <p:spTgt spid="11"/>
                                        </p:tgtEl>
                                      </p:cBhvr>
                                    </p:animEffect>
                                  </p:childTnLst>
                                </p:cTn>
                              </p:par>
                            </p:childTnLst>
                          </p:cTn>
                        </p:par>
                        <p:par>
                          <p:cTn id="18" fill="hold">
                            <p:stCondLst>
                              <p:cond delay="500"/>
                            </p:stCondLst>
                            <p:childTnLst>
                              <p:par>
                                <p:cTn id="19" presetID="14" presetClass="entr" presetSubtype="10" fill="hold" grpId="0"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randombar(horizontal)">
                                      <p:cBhvr>
                                        <p:cTn id="21" dur="500"/>
                                        <p:tgtEl>
                                          <p:spTgt spid="6"/>
                                        </p:tgtEl>
                                      </p:cBhvr>
                                    </p:animEffect>
                                  </p:childTnLst>
                                </p:cTn>
                              </p:par>
                            </p:childTnLst>
                          </p:cTn>
                        </p:par>
                        <p:par>
                          <p:cTn id="22" fill="hold">
                            <p:stCondLst>
                              <p:cond delay="1000"/>
                            </p:stCondLst>
                            <p:childTnLst>
                              <p:par>
                                <p:cTn id="23" presetID="14" presetClass="entr" presetSubtype="10" fill="hold" grpId="0"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randombar(horizontal)">
                                      <p:cBhvr>
                                        <p:cTn id="25" dur="500"/>
                                        <p:tgtEl>
                                          <p:spTgt spid="3"/>
                                        </p:tgtEl>
                                      </p:cBhvr>
                                    </p:animEffect>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grpId="0" nodeType="click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fade">
                                      <p:cBhvr>
                                        <p:cTn id="30" dur="1000"/>
                                        <p:tgtEl>
                                          <p:spTgt spid="5"/>
                                        </p:tgtEl>
                                      </p:cBhvr>
                                    </p:animEffect>
                                    <p:anim calcmode="lin" valueType="num">
                                      <p:cBhvr>
                                        <p:cTn id="31" dur="1000" fill="hold"/>
                                        <p:tgtEl>
                                          <p:spTgt spid="5"/>
                                        </p:tgtEl>
                                        <p:attrNameLst>
                                          <p:attrName>ppt_x</p:attrName>
                                        </p:attrNameLst>
                                      </p:cBhvr>
                                      <p:tavLst>
                                        <p:tav tm="0">
                                          <p:val>
                                            <p:strVal val="#ppt_x"/>
                                          </p:val>
                                        </p:tav>
                                        <p:tav tm="100000">
                                          <p:val>
                                            <p:strVal val="#ppt_x"/>
                                          </p:val>
                                        </p:tav>
                                      </p:tavLst>
                                    </p:anim>
                                    <p:anim calcmode="lin" valueType="num">
                                      <p:cBhvr>
                                        <p:cTn id="32"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bldLvl="0" animBg="1"/>
      <p:bldP spid="11" grpId="0"/>
      <p:bldP spid="3" grpId="0"/>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11"/>
          <p:cNvSpPr/>
          <p:nvPr/>
        </p:nvSpPr>
        <p:spPr>
          <a:xfrm>
            <a:off x="4483594" y="1031805"/>
            <a:ext cx="5277628" cy="461665"/>
          </a:xfrm>
          <a:prstGeom prst="rect">
            <a:avLst/>
          </a:prstGeom>
          <a:noFill/>
        </p:spPr>
        <p:txBody>
          <a:bodyPr wrap="square">
            <a:spAutoFit/>
          </a:bodyPr>
          <a:lstStyle/>
          <a:p>
            <a:r>
              <a:rPr lang="zh-CN" altLang="en-US" sz="2400" b="1" dirty="0">
                <a:solidFill>
                  <a:srgbClr val="002060"/>
                </a:solidFill>
                <a:latin typeface="宋体" pitchFamily="2" charset="-122"/>
                <a:ea typeface="宋体" pitchFamily="2" charset="-122"/>
              </a:rPr>
              <a:t>（</a:t>
            </a:r>
            <a:r>
              <a:rPr lang="en-US" altLang="zh-CN" sz="2400" b="1" dirty="0">
                <a:solidFill>
                  <a:srgbClr val="002060"/>
                </a:solidFill>
                <a:latin typeface="宋体" pitchFamily="2" charset="-122"/>
                <a:ea typeface="宋体" pitchFamily="2" charset="-122"/>
              </a:rPr>
              <a:t>3</a:t>
            </a:r>
            <a:r>
              <a:rPr lang="zh-CN" altLang="en-US" sz="2400" b="1" dirty="0">
                <a:solidFill>
                  <a:srgbClr val="002060"/>
                </a:solidFill>
                <a:latin typeface="宋体" pitchFamily="2" charset="-122"/>
                <a:ea typeface="宋体" pitchFamily="2" charset="-122"/>
              </a:rPr>
              <a:t>）黄册和鱼鳞图册互为补充</a:t>
            </a:r>
            <a:endParaRPr lang="en-US" altLang="zh-CN" sz="2400" b="1" dirty="0">
              <a:solidFill>
                <a:srgbClr val="002060"/>
              </a:solidFill>
              <a:latin typeface="宋体" pitchFamily="2" charset="-122"/>
              <a:ea typeface="宋体" pitchFamily="2" charset="-122"/>
            </a:endParaRPr>
          </a:p>
        </p:txBody>
      </p:sp>
      <p:sp>
        <p:nvSpPr>
          <p:cNvPr id="2" name="矩形 1"/>
          <p:cNvSpPr/>
          <p:nvPr/>
        </p:nvSpPr>
        <p:spPr>
          <a:xfrm>
            <a:off x="378563" y="1817369"/>
            <a:ext cx="11472333" cy="1477328"/>
          </a:xfrm>
          <a:prstGeom prst="rect">
            <a:avLst/>
          </a:prstGeom>
          <a:ln w="25400">
            <a:solidFill>
              <a:srgbClr val="FF0000"/>
            </a:solidFill>
          </a:ln>
        </p:spPr>
        <p:txBody>
          <a:bodyPr wrap="square">
            <a:spAutoFit/>
          </a:bodyPr>
          <a:lstStyle/>
          <a:p>
            <a:pPr lvl="0">
              <a:lnSpc>
                <a:spcPct val="150000"/>
              </a:lnSpc>
            </a:pPr>
            <a:r>
              <a:rPr lang="zh-CN" altLang="en-US" sz="2000" b="1" dirty="0">
                <a:solidFill>
                  <a:srgbClr val="002060"/>
                </a:solidFill>
                <a:uFillTx/>
                <a:latin typeface="宋体" pitchFamily="2" charset="-122"/>
                <a:ea typeface="宋体" pitchFamily="2" charset="-122"/>
              </a:rPr>
              <a:t>材料  人民之丁产事业</a:t>
            </a:r>
            <a:r>
              <a:rPr lang="en-US" altLang="zh-CN" sz="2000" b="1" dirty="0">
                <a:solidFill>
                  <a:srgbClr val="002060"/>
                </a:solidFill>
                <a:uFillTx/>
                <a:latin typeface="宋体" pitchFamily="2" charset="-122"/>
                <a:ea typeface="宋体" pitchFamily="2" charset="-122"/>
              </a:rPr>
              <a:t>,</a:t>
            </a:r>
            <a:r>
              <a:rPr lang="zh-CN" altLang="en-US" sz="2000" b="1" dirty="0">
                <a:solidFill>
                  <a:srgbClr val="002060"/>
                </a:solidFill>
                <a:uFillTx/>
                <a:latin typeface="宋体" pitchFamily="2" charset="-122"/>
                <a:ea typeface="宋体" pitchFamily="2" charset="-122"/>
              </a:rPr>
              <a:t>官府必有册</a:t>
            </a:r>
            <a:r>
              <a:rPr lang="zh-CN" altLang="en-US" sz="2000" b="1" dirty="0">
                <a:solidFill>
                  <a:srgbClr val="002060"/>
                </a:solidFill>
                <a:latin typeface="宋体" pitchFamily="2" charset="-122"/>
                <a:ea typeface="宋体" pitchFamily="2" charset="-122"/>
              </a:rPr>
              <a:t>；</a:t>
            </a:r>
            <a:r>
              <a:rPr lang="zh-CN" altLang="en-US" sz="2000" b="1" dirty="0">
                <a:solidFill>
                  <a:srgbClr val="002060"/>
                </a:solidFill>
                <a:uFillTx/>
                <a:latin typeface="宋体" pitchFamily="2" charset="-122"/>
                <a:ea typeface="宋体" pitchFamily="2" charset="-122"/>
              </a:rPr>
              <a:t>土田之鳞次栉比</a:t>
            </a:r>
            <a:r>
              <a:rPr lang="zh-CN" altLang="en-US" sz="2000" b="1" dirty="0">
                <a:solidFill>
                  <a:srgbClr val="002060"/>
                </a:solidFill>
                <a:latin typeface="宋体" pitchFamily="2" charset="-122"/>
                <a:ea typeface="宋体" pitchFamily="2" charset="-122"/>
              </a:rPr>
              <a:t>，</a:t>
            </a:r>
            <a:r>
              <a:rPr lang="zh-CN" altLang="en-US" sz="2000" b="1" dirty="0">
                <a:solidFill>
                  <a:srgbClr val="002060"/>
                </a:solidFill>
                <a:uFillTx/>
                <a:latin typeface="宋体" pitchFamily="2" charset="-122"/>
                <a:ea typeface="宋体" pitchFamily="2" charset="-122"/>
              </a:rPr>
              <a:t>乡里必有图。按图以稽荒熟</a:t>
            </a:r>
            <a:r>
              <a:rPr lang="zh-CN" altLang="en-US" sz="2000" b="1" dirty="0">
                <a:solidFill>
                  <a:srgbClr val="002060"/>
                </a:solidFill>
                <a:latin typeface="宋体" pitchFamily="2" charset="-122"/>
                <a:ea typeface="宋体" pitchFamily="2" charset="-122"/>
              </a:rPr>
              <a:t>，</a:t>
            </a:r>
            <a:r>
              <a:rPr lang="zh-CN" altLang="en-US" sz="2000" b="1" dirty="0">
                <a:solidFill>
                  <a:srgbClr val="002060"/>
                </a:solidFill>
                <a:uFillTx/>
                <a:latin typeface="宋体" pitchFamily="2" charset="-122"/>
                <a:ea typeface="宋体" pitchFamily="2" charset="-122"/>
              </a:rPr>
              <a:t>为某人见业则不可隐</a:t>
            </a:r>
            <a:r>
              <a:rPr lang="zh-CN" altLang="en-US" sz="2000" b="1" dirty="0">
                <a:solidFill>
                  <a:srgbClr val="002060"/>
                </a:solidFill>
                <a:latin typeface="宋体" pitchFamily="2" charset="-122"/>
                <a:ea typeface="宋体" pitchFamily="2" charset="-122"/>
              </a:rPr>
              <a:t>；</a:t>
            </a:r>
            <a:r>
              <a:rPr lang="zh-CN" altLang="en-US" sz="2000" b="1" dirty="0">
                <a:solidFill>
                  <a:srgbClr val="002060"/>
                </a:solidFill>
                <a:uFillTx/>
                <a:latin typeface="宋体" pitchFamily="2" charset="-122"/>
                <a:ea typeface="宋体" pitchFamily="2" charset="-122"/>
              </a:rPr>
              <a:t>按册以稽某家某户占田若干、坐落某处</a:t>
            </a:r>
            <a:r>
              <a:rPr lang="zh-CN" altLang="en-US" sz="2000" b="1" dirty="0">
                <a:solidFill>
                  <a:srgbClr val="002060"/>
                </a:solidFill>
                <a:latin typeface="宋体" pitchFamily="2" charset="-122"/>
                <a:ea typeface="宋体" pitchFamily="2" charset="-122"/>
              </a:rPr>
              <a:t>，</a:t>
            </a:r>
            <a:r>
              <a:rPr lang="zh-CN" altLang="en-US" sz="2000" b="1" dirty="0">
                <a:solidFill>
                  <a:srgbClr val="002060"/>
                </a:solidFill>
                <a:uFillTx/>
                <a:latin typeface="宋体" pitchFamily="2" charset="-122"/>
                <a:ea typeface="宋体" pitchFamily="2" charset="-122"/>
              </a:rPr>
              <a:t>则税不可逋。</a:t>
            </a:r>
            <a:endParaRPr lang="en-US" altLang="zh-CN" sz="2000" b="1" dirty="0">
              <a:solidFill>
                <a:srgbClr val="002060"/>
              </a:solidFill>
              <a:uFillTx/>
              <a:latin typeface="宋体" pitchFamily="2" charset="-122"/>
              <a:ea typeface="宋体" pitchFamily="2" charset="-122"/>
            </a:endParaRPr>
          </a:p>
          <a:p>
            <a:pPr algn="r">
              <a:lnSpc>
                <a:spcPct val="150000"/>
              </a:lnSpc>
            </a:pPr>
            <a:r>
              <a:rPr lang="en-US" altLang="zh-CN" sz="2000" b="1" dirty="0">
                <a:solidFill>
                  <a:srgbClr val="002060"/>
                </a:solidFill>
                <a:uFillTx/>
                <a:latin typeface="宋体" pitchFamily="2" charset="-122"/>
                <a:ea typeface="宋体" pitchFamily="2" charset="-122"/>
              </a:rPr>
              <a:t>——</a:t>
            </a:r>
            <a:r>
              <a:rPr lang="zh-CN" altLang="en-US" sz="2000" b="1" dirty="0">
                <a:solidFill>
                  <a:srgbClr val="002060"/>
                </a:solidFill>
                <a:uFillTx/>
                <a:latin typeface="宋体" pitchFamily="2" charset="-122"/>
                <a:ea typeface="宋体" pitchFamily="2" charset="-122"/>
              </a:rPr>
              <a:t>顾炎武 </a:t>
            </a:r>
            <a:r>
              <a:rPr lang="en-US" altLang="zh-CN" sz="2000" b="1" dirty="0">
                <a:solidFill>
                  <a:srgbClr val="002060"/>
                </a:solidFill>
                <a:uFillTx/>
                <a:latin typeface="宋体" pitchFamily="2" charset="-122"/>
                <a:ea typeface="宋体" pitchFamily="2" charset="-122"/>
              </a:rPr>
              <a:t>《</a:t>
            </a:r>
            <a:r>
              <a:rPr lang="zh-CN" altLang="en-US" sz="2000" b="1" dirty="0">
                <a:solidFill>
                  <a:srgbClr val="002060"/>
                </a:solidFill>
                <a:uFillTx/>
                <a:latin typeface="宋体" pitchFamily="2" charset="-122"/>
                <a:ea typeface="宋体" pitchFamily="2" charset="-122"/>
              </a:rPr>
              <a:t>天下郡国利病书</a:t>
            </a:r>
            <a:r>
              <a:rPr lang="en-US" altLang="zh-CN" sz="2000" b="1" dirty="0">
                <a:solidFill>
                  <a:srgbClr val="002060"/>
                </a:solidFill>
                <a:uFillTx/>
                <a:latin typeface="宋体" pitchFamily="2" charset="-122"/>
                <a:ea typeface="宋体" pitchFamily="2" charset="-122"/>
              </a:rPr>
              <a:t>》</a:t>
            </a:r>
          </a:p>
        </p:txBody>
      </p:sp>
      <p:pic>
        <p:nvPicPr>
          <p:cNvPr id="4098" name="Picture 2" descr="https://timgsa.baidu.com/timg?image&amp;quality=80&amp;size=b9999_10000&amp;sec=1598327802840&amp;di=04ec1238ee910a520af3e979b25fcba9&amp;imgtype=0&amp;src=http%3A%2F%2F5b0988e595225.cdn.sohucs.com%2Fimages%2F20180905%2F26176caefc574268a320b4b5a03c6f1a.jpe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8573" y="3644900"/>
            <a:ext cx="4565227" cy="2731134"/>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https://timgsa.baidu.com/timg?image&amp;quality=80&amp;size=b9999_10000&amp;sec=1598327862269&amp;di=38cba2558acb1e1e6e50f5ee683ff23f&amp;imgtype=0&amp;src=http%3A%2F%2F5b0988e595225.cdn.sohucs.com%2Fimages%2F20170823%2F9c393d003ce0471b82a50613333521d0.jpe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29400" y="3644900"/>
            <a:ext cx="5221498" cy="2654935"/>
          </a:xfrm>
          <a:prstGeom prst="rect">
            <a:avLst/>
          </a:prstGeom>
          <a:noFill/>
          <a:extLst>
            <a:ext uri="{909E8E84-426E-40DD-AFC4-6F175D3DCCD1}">
              <a14:hiddenFill xmlns:a14="http://schemas.microsoft.com/office/drawing/2010/main">
                <a:solidFill>
                  <a:srgbClr val="FFFFFF"/>
                </a:solidFill>
              </a14:hiddenFill>
            </a:ext>
          </a:extLst>
        </p:spPr>
      </p:pic>
      <p:sp>
        <p:nvSpPr>
          <p:cNvPr id="13" name="文本框 12"/>
          <p:cNvSpPr txBox="1"/>
          <p:nvPr/>
        </p:nvSpPr>
        <p:spPr>
          <a:xfrm>
            <a:off x="1879811" y="6376034"/>
            <a:ext cx="1870287" cy="461665"/>
          </a:xfrm>
          <a:prstGeom prst="rect">
            <a:avLst/>
          </a:prstGeom>
          <a:noFill/>
        </p:spPr>
        <p:txBody>
          <a:bodyPr wrap="square">
            <a:spAutoFit/>
          </a:bodyPr>
          <a:lstStyle/>
          <a:p>
            <a:r>
              <a:rPr lang="zh-CN" altLang="en-US" sz="2400" b="1" dirty="0">
                <a:solidFill>
                  <a:srgbClr val="002060"/>
                </a:solidFill>
              </a:rPr>
              <a:t>◎</a:t>
            </a:r>
            <a:r>
              <a:rPr lang="zh-CN" altLang="en-US" sz="2000" b="1" dirty="0">
                <a:solidFill>
                  <a:srgbClr val="002060"/>
                </a:solidFill>
                <a:latin typeface="宋体" pitchFamily="2" charset="-122"/>
                <a:ea typeface="宋体" pitchFamily="2" charset="-122"/>
              </a:rPr>
              <a:t>黄册</a:t>
            </a:r>
          </a:p>
        </p:txBody>
      </p:sp>
      <p:sp>
        <p:nvSpPr>
          <p:cNvPr id="14" name="文本框 13"/>
          <p:cNvSpPr txBox="1"/>
          <p:nvPr/>
        </p:nvSpPr>
        <p:spPr>
          <a:xfrm>
            <a:off x="8801100" y="6299834"/>
            <a:ext cx="2651760" cy="400110"/>
          </a:xfrm>
          <a:prstGeom prst="rect">
            <a:avLst/>
          </a:prstGeom>
          <a:noFill/>
        </p:spPr>
        <p:txBody>
          <a:bodyPr wrap="square">
            <a:spAutoFit/>
          </a:bodyPr>
          <a:lstStyle/>
          <a:p>
            <a:r>
              <a:rPr lang="zh-CN" altLang="en-US" sz="2000" b="1" dirty="0">
                <a:solidFill>
                  <a:srgbClr val="002060"/>
                </a:solidFill>
                <a:latin typeface="宋体" pitchFamily="2" charset="-122"/>
                <a:ea typeface="宋体" pitchFamily="2" charset="-122"/>
              </a:rPr>
              <a:t>鱼鳞图册◎</a:t>
            </a:r>
          </a:p>
        </p:txBody>
      </p:sp>
      <p:sp>
        <p:nvSpPr>
          <p:cNvPr id="10" name="文本框 1"/>
          <p:cNvSpPr txBox="1"/>
          <p:nvPr>
            <p:custDataLst>
              <p:tags r:id="rId1"/>
            </p:custDataLst>
          </p:nvPr>
        </p:nvSpPr>
        <p:spPr>
          <a:xfrm>
            <a:off x="34290" y="172720"/>
            <a:ext cx="5561330" cy="646331"/>
          </a:xfrm>
          <a:prstGeom prst="rect">
            <a:avLst/>
          </a:prstGeom>
          <a:noFill/>
        </p:spPr>
        <p:txBody>
          <a:bodyPr wrap="square" rtlCol="0">
            <a:spAutoFit/>
          </a:bodyPr>
          <a:lstStyle/>
          <a:p>
            <a:r>
              <a:rPr lang="zh-CN" altLang="en-US" sz="3600" b="1" dirty="0">
                <a:solidFill>
                  <a:srgbClr val="FF0000"/>
                </a:solidFill>
                <a:latin typeface="方正姚体" pitchFamily="2" charset="-122"/>
                <a:ea typeface="方正姚体" pitchFamily="2" charset="-122"/>
              </a:rPr>
              <a:t>一、历代户籍制度演变</a:t>
            </a:r>
          </a:p>
        </p:txBody>
      </p:sp>
      <p:cxnSp>
        <p:nvCxnSpPr>
          <p:cNvPr id="11" name="直接连接符 10"/>
          <p:cNvCxnSpPr/>
          <p:nvPr/>
        </p:nvCxnSpPr>
        <p:spPr>
          <a:xfrm flipV="1">
            <a:off x="34290" y="756920"/>
            <a:ext cx="12160885" cy="31750"/>
          </a:xfrm>
          <a:prstGeom prst="line">
            <a:avLst/>
          </a:prstGeom>
          <a:ln w="28575" cmpd="sng">
            <a:solidFill>
              <a:srgbClr val="002060"/>
            </a:solidFill>
            <a:prstDash val="solid"/>
          </a:ln>
        </p:spPr>
        <p:style>
          <a:lnRef idx="1">
            <a:schemeClr val="dk1"/>
          </a:lnRef>
          <a:fillRef idx="0">
            <a:schemeClr val="dk1"/>
          </a:fillRef>
          <a:effectRef idx="0">
            <a:schemeClr val="dk1"/>
          </a:effectRef>
          <a:fontRef idx="minor">
            <a:schemeClr val="tx1"/>
          </a:fontRef>
        </p:style>
      </p:cxnSp>
      <p:sp>
        <p:nvSpPr>
          <p:cNvPr id="15" name="文本框 3"/>
          <p:cNvSpPr txBox="1"/>
          <p:nvPr/>
        </p:nvSpPr>
        <p:spPr>
          <a:xfrm>
            <a:off x="142240" y="970250"/>
            <a:ext cx="4010660" cy="523220"/>
          </a:xfrm>
          <a:prstGeom prst="rect">
            <a:avLst/>
          </a:prstGeom>
          <a:noFill/>
          <a:ln>
            <a:noFill/>
          </a:ln>
        </p:spPr>
        <p:txBody>
          <a:bodyPr wrap="square" rtlCol="0" anchor="t">
            <a:spAutoFit/>
          </a:bodyPr>
          <a:lstStyle/>
          <a:p>
            <a:pPr fontAlgn="auto">
              <a:lnSpc>
                <a:spcPct val="100000"/>
              </a:lnSpc>
            </a:pPr>
            <a:r>
              <a:rPr lang="en-US" altLang="zh-CN" sz="2800" b="1" dirty="0">
                <a:solidFill>
                  <a:srgbClr val="FF0000"/>
                </a:solidFill>
                <a:latin typeface="宋体" pitchFamily="2" charset="-122"/>
                <a:ea typeface="宋体" pitchFamily="2" charset="-122"/>
                <a:cs typeface="黑体" panose="02010609060101010101" pitchFamily="2" charset="-122"/>
                <a:sym typeface="+mn-ea"/>
              </a:rPr>
              <a:t>8</a:t>
            </a:r>
            <a:r>
              <a:rPr lang="zh-CN" altLang="en-US" sz="2800" b="1" dirty="0">
                <a:solidFill>
                  <a:srgbClr val="FF0000"/>
                </a:solidFill>
                <a:latin typeface="宋体" pitchFamily="2" charset="-122"/>
                <a:ea typeface="宋体" pitchFamily="2" charset="-122"/>
                <a:cs typeface="黑体" panose="02010609060101010101" pitchFamily="2" charset="-122"/>
                <a:sym typeface="+mn-ea"/>
              </a:rPr>
              <a:t>、明朝时期的户籍制度</a:t>
            </a:r>
          </a:p>
        </p:txBody>
      </p:sp>
    </p:spTree>
    <p:extLst>
      <p:ext uri="{BB962C8B-B14F-4D97-AF65-F5344CB8AC3E}">
        <p14:creationId xmlns:p14="http://schemas.microsoft.com/office/powerpoint/2010/main" val="70546277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80">
                                          <p:stCondLst>
                                            <p:cond delay="0"/>
                                          </p:stCondLst>
                                        </p:cTn>
                                        <p:tgtEl>
                                          <p:spTgt spid="12"/>
                                        </p:tgtEl>
                                      </p:cBhvr>
                                    </p:animEffect>
                                    <p:anim calcmode="lin" valueType="num">
                                      <p:cBhvr>
                                        <p:cTn id="8"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3" dur="26">
                                          <p:stCondLst>
                                            <p:cond delay="650"/>
                                          </p:stCondLst>
                                        </p:cTn>
                                        <p:tgtEl>
                                          <p:spTgt spid="12"/>
                                        </p:tgtEl>
                                      </p:cBhvr>
                                      <p:to x="100000" y="60000"/>
                                    </p:animScale>
                                    <p:animScale>
                                      <p:cBhvr>
                                        <p:cTn id="14" dur="166" decel="50000">
                                          <p:stCondLst>
                                            <p:cond delay="676"/>
                                          </p:stCondLst>
                                        </p:cTn>
                                        <p:tgtEl>
                                          <p:spTgt spid="12"/>
                                        </p:tgtEl>
                                      </p:cBhvr>
                                      <p:to x="100000" y="100000"/>
                                    </p:animScale>
                                    <p:animScale>
                                      <p:cBhvr>
                                        <p:cTn id="15" dur="26">
                                          <p:stCondLst>
                                            <p:cond delay="1312"/>
                                          </p:stCondLst>
                                        </p:cTn>
                                        <p:tgtEl>
                                          <p:spTgt spid="12"/>
                                        </p:tgtEl>
                                      </p:cBhvr>
                                      <p:to x="100000" y="80000"/>
                                    </p:animScale>
                                    <p:animScale>
                                      <p:cBhvr>
                                        <p:cTn id="16" dur="166" decel="50000">
                                          <p:stCondLst>
                                            <p:cond delay="1338"/>
                                          </p:stCondLst>
                                        </p:cTn>
                                        <p:tgtEl>
                                          <p:spTgt spid="12"/>
                                        </p:tgtEl>
                                      </p:cBhvr>
                                      <p:to x="100000" y="100000"/>
                                    </p:animScale>
                                    <p:animScale>
                                      <p:cBhvr>
                                        <p:cTn id="17" dur="26">
                                          <p:stCondLst>
                                            <p:cond delay="1642"/>
                                          </p:stCondLst>
                                        </p:cTn>
                                        <p:tgtEl>
                                          <p:spTgt spid="12"/>
                                        </p:tgtEl>
                                      </p:cBhvr>
                                      <p:to x="100000" y="90000"/>
                                    </p:animScale>
                                    <p:animScale>
                                      <p:cBhvr>
                                        <p:cTn id="18" dur="166" decel="50000">
                                          <p:stCondLst>
                                            <p:cond delay="1668"/>
                                          </p:stCondLst>
                                        </p:cTn>
                                        <p:tgtEl>
                                          <p:spTgt spid="12"/>
                                        </p:tgtEl>
                                      </p:cBhvr>
                                      <p:to x="100000" y="100000"/>
                                    </p:animScale>
                                    <p:animScale>
                                      <p:cBhvr>
                                        <p:cTn id="19" dur="26">
                                          <p:stCondLst>
                                            <p:cond delay="1808"/>
                                          </p:stCondLst>
                                        </p:cTn>
                                        <p:tgtEl>
                                          <p:spTgt spid="12"/>
                                        </p:tgtEl>
                                      </p:cBhvr>
                                      <p:to x="100000" y="95000"/>
                                    </p:animScale>
                                    <p:animScale>
                                      <p:cBhvr>
                                        <p:cTn id="20" dur="166" decel="50000">
                                          <p:stCondLst>
                                            <p:cond delay="1834"/>
                                          </p:stCondLst>
                                        </p:cTn>
                                        <p:tgtEl>
                                          <p:spTgt spid="1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接连接符 2"/>
          <p:cNvCxnSpPr/>
          <p:nvPr/>
        </p:nvCxnSpPr>
        <p:spPr>
          <a:xfrm flipV="1">
            <a:off x="34290" y="756920"/>
            <a:ext cx="12160885" cy="31750"/>
          </a:xfrm>
          <a:prstGeom prst="line">
            <a:avLst/>
          </a:prstGeom>
          <a:ln w="28575" cmpd="sng">
            <a:solidFill>
              <a:srgbClr val="002060"/>
            </a:solidFill>
            <a:prstDash val="solid"/>
          </a:ln>
        </p:spPr>
        <p:style>
          <a:lnRef idx="1">
            <a:schemeClr val="dk1"/>
          </a:lnRef>
          <a:fillRef idx="0">
            <a:schemeClr val="dk1"/>
          </a:fillRef>
          <a:effectRef idx="0">
            <a:schemeClr val="dk1"/>
          </a:effectRef>
          <a:fontRef idx="minor">
            <a:schemeClr val="tx1"/>
          </a:fontRef>
        </p:style>
      </p:cxnSp>
      <p:sp>
        <p:nvSpPr>
          <p:cNvPr id="4" name="文本框 1"/>
          <p:cNvSpPr txBox="1"/>
          <p:nvPr>
            <p:custDataLst>
              <p:tags r:id="rId1"/>
            </p:custDataLst>
          </p:nvPr>
        </p:nvSpPr>
        <p:spPr>
          <a:xfrm>
            <a:off x="34290" y="172720"/>
            <a:ext cx="5561330" cy="646331"/>
          </a:xfrm>
          <a:prstGeom prst="rect">
            <a:avLst/>
          </a:prstGeom>
          <a:noFill/>
        </p:spPr>
        <p:txBody>
          <a:bodyPr wrap="square" rtlCol="0">
            <a:spAutoFit/>
          </a:bodyPr>
          <a:lstStyle/>
          <a:p>
            <a:r>
              <a:rPr lang="zh-CN" altLang="en-US" sz="3600" b="1" dirty="0">
                <a:solidFill>
                  <a:srgbClr val="FF0000"/>
                </a:solidFill>
                <a:latin typeface="方正姚体" pitchFamily="2" charset="-122"/>
                <a:ea typeface="方正姚体" pitchFamily="2" charset="-122"/>
              </a:rPr>
              <a:t>一、历代户籍制度演变</a:t>
            </a:r>
          </a:p>
        </p:txBody>
      </p:sp>
      <p:sp>
        <p:nvSpPr>
          <p:cNvPr id="5" name="文本框 3"/>
          <p:cNvSpPr txBox="1"/>
          <p:nvPr/>
        </p:nvSpPr>
        <p:spPr>
          <a:xfrm>
            <a:off x="142240" y="970250"/>
            <a:ext cx="4010660" cy="523220"/>
          </a:xfrm>
          <a:prstGeom prst="rect">
            <a:avLst/>
          </a:prstGeom>
          <a:noFill/>
          <a:ln>
            <a:noFill/>
          </a:ln>
        </p:spPr>
        <p:txBody>
          <a:bodyPr wrap="square" rtlCol="0" anchor="t">
            <a:spAutoFit/>
          </a:bodyPr>
          <a:lstStyle/>
          <a:p>
            <a:pPr fontAlgn="auto">
              <a:lnSpc>
                <a:spcPct val="100000"/>
              </a:lnSpc>
            </a:pPr>
            <a:r>
              <a:rPr lang="en-US" altLang="zh-CN" sz="2800" b="1" dirty="0">
                <a:solidFill>
                  <a:srgbClr val="FF0000"/>
                </a:solidFill>
                <a:latin typeface="宋体" pitchFamily="2" charset="-122"/>
                <a:ea typeface="宋体" pitchFamily="2" charset="-122"/>
                <a:cs typeface="黑体" panose="02010609060101010101" pitchFamily="2" charset="-122"/>
                <a:sym typeface="+mn-ea"/>
              </a:rPr>
              <a:t>9</a:t>
            </a:r>
            <a:r>
              <a:rPr lang="zh-CN" altLang="en-US" sz="2800" b="1" dirty="0">
                <a:solidFill>
                  <a:srgbClr val="FF0000"/>
                </a:solidFill>
                <a:latin typeface="宋体" pitchFamily="2" charset="-122"/>
                <a:ea typeface="宋体" pitchFamily="2" charset="-122"/>
                <a:cs typeface="黑体" panose="02010609060101010101" pitchFamily="2" charset="-122"/>
                <a:sym typeface="+mn-ea"/>
              </a:rPr>
              <a:t>、清朝时期的户籍制度</a:t>
            </a:r>
          </a:p>
        </p:txBody>
      </p:sp>
      <p:sp>
        <p:nvSpPr>
          <p:cNvPr id="6" name="文本框 3"/>
          <p:cNvSpPr txBox="1"/>
          <p:nvPr>
            <p:custDataLst>
              <p:tags r:id="rId2"/>
            </p:custDataLst>
          </p:nvPr>
        </p:nvSpPr>
        <p:spPr>
          <a:xfrm>
            <a:off x="142240" y="1529665"/>
            <a:ext cx="7020560" cy="2400657"/>
          </a:xfrm>
          <a:prstGeom prst="rect">
            <a:avLst/>
          </a:prstGeom>
          <a:noFill/>
        </p:spPr>
        <p:txBody>
          <a:bodyPr wrap="square" rtlCol="0" anchor="t">
            <a:spAutoFit/>
          </a:bodyPr>
          <a:lstStyle/>
          <a:p>
            <a:pPr>
              <a:lnSpc>
                <a:spcPct val="150000"/>
              </a:lnSpc>
            </a:pPr>
            <a:r>
              <a:rPr lang="en-US" altLang="zh-CN" sz="2000" b="1" dirty="0">
                <a:solidFill>
                  <a:srgbClr val="002060"/>
                </a:solidFill>
                <a:latin typeface="宋体" pitchFamily="2" charset="-122"/>
                <a:ea typeface="宋体" pitchFamily="2" charset="-122"/>
                <a:sym typeface="+mn-ea"/>
              </a:rPr>
              <a:t>(1)</a:t>
            </a:r>
            <a:r>
              <a:rPr lang="zh-CN" altLang="en-US" sz="2000" b="1" dirty="0">
                <a:solidFill>
                  <a:srgbClr val="002060"/>
                </a:solidFill>
                <a:latin typeface="宋体" pitchFamily="2" charset="-122"/>
                <a:ea typeface="宋体" pitchFamily="2" charset="-122"/>
                <a:sym typeface="+mn-ea"/>
              </a:rPr>
              <a:t>清朝普通户籍基本沿袭明制，但管理相对松弛。</a:t>
            </a:r>
            <a:endParaRPr lang="zh-CN" altLang="en-US" sz="2000" b="1" dirty="0">
              <a:solidFill>
                <a:srgbClr val="002060"/>
              </a:solidFill>
              <a:latin typeface="宋体" pitchFamily="2" charset="-122"/>
              <a:ea typeface="宋体" pitchFamily="2" charset="-122"/>
            </a:endParaRPr>
          </a:p>
          <a:p>
            <a:pPr>
              <a:lnSpc>
                <a:spcPct val="150000"/>
              </a:lnSpc>
            </a:pPr>
            <a:r>
              <a:rPr lang="en-US" altLang="zh-CN" sz="2000" b="1" dirty="0">
                <a:solidFill>
                  <a:srgbClr val="002060"/>
                </a:solidFill>
                <a:latin typeface="宋体" pitchFamily="2" charset="-122"/>
                <a:ea typeface="宋体" pitchFamily="2" charset="-122"/>
                <a:sym typeface="+mn-ea"/>
              </a:rPr>
              <a:t>(2)</a:t>
            </a:r>
            <a:r>
              <a:rPr lang="zh-CN" altLang="en-US" sz="2000" b="1" dirty="0">
                <a:solidFill>
                  <a:srgbClr val="002060"/>
                </a:solidFill>
                <a:latin typeface="宋体" pitchFamily="2" charset="-122"/>
                <a:ea typeface="宋体" pitchFamily="2" charset="-122"/>
                <a:sym typeface="+mn-ea"/>
              </a:rPr>
              <a:t>到清前期赋役实行固定丁银、摊丁入亩，户籍的作用大为削弱。</a:t>
            </a:r>
            <a:endParaRPr lang="zh-CN" altLang="en-US" sz="2000" b="1" dirty="0">
              <a:solidFill>
                <a:srgbClr val="002060"/>
              </a:solidFill>
              <a:latin typeface="宋体" pitchFamily="2" charset="-122"/>
              <a:ea typeface="宋体" pitchFamily="2" charset="-122"/>
            </a:endParaRPr>
          </a:p>
          <a:p>
            <a:pPr>
              <a:lnSpc>
                <a:spcPct val="150000"/>
              </a:lnSpc>
            </a:pPr>
            <a:r>
              <a:rPr lang="en-US" altLang="zh-CN" sz="2000" b="1" dirty="0">
                <a:solidFill>
                  <a:srgbClr val="002060"/>
                </a:solidFill>
                <a:latin typeface="宋体" pitchFamily="2" charset="-122"/>
                <a:ea typeface="宋体" pitchFamily="2" charset="-122"/>
                <a:sym typeface="+mn-ea"/>
              </a:rPr>
              <a:t>(3)</a:t>
            </a:r>
            <a:r>
              <a:rPr lang="zh-CN" altLang="en-US" sz="2000" b="1" dirty="0">
                <a:solidFill>
                  <a:srgbClr val="002060"/>
                </a:solidFill>
                <a:latin typeface="宋体" pitchFamily="2" charset="-122"/>
                <a:ea typeface="宋体" pitchFamily="2" charset="-122"/>
                <a:sym typeface="+mn-ea"/>
              </a:rPr>
              <a:t>乾隆年间，朝廷谕令户籍永停编审，此后政府只是按照一定的组织制度登记人口数量。</a:t>
            </a:r>
          </a:p>
        </p:txBody>
      </p:sp>
      <p:sp>
        <p:nvSpPr>
          <p:cNvPr id="7" name="矩形 6"/>
          <p:cNvSpPr/>
          <p:nvPr>
            <p:custDataLst>
              <p:tags r:id="rId3"/>
            </p:custDataLst>
          </p:nvPr>
        </p:nvSpPr>
        <p:spPr>
          <a:xfrm>
            <a:off x="142240" y="3950838"/>
            <a:ext cx="6588760" cy="2862322"/>
          </a:xfrm>
          <a:prstGeom prst="rect">
            <a:avLst/>
          </a:prstGeom>
          <a:noFill/>
          <a:ln w="25400">
            <a:solidFill>
              <a:srgbClr val="00B050"/>
            </a:solidFill>
          </a:ln>
        </p:spPr>
        <p:txBody>
          <a:bodyPr wrap="square">
            <a:spAutoFit/>
          </a:bodyPr>
          <a:lstStyle/>
          <a:p>
            <a:pPr algn="l">
              <a:lnSpc>
                <a:spcPct val="150000"/>
              </a:lnSpc>
            </a:pPr>
            <a:r>
              <a:rPr lang="zh-CN" altLang="en-US" sz="2000" b="1" dirty="0">
                <a:solidFill>
                  <a:srgbClr val="FF0000"/>
                </a:solidFill>
                <a:latin typeface="黑体" panose="02010609060101010101" charset="-122"/>
                <a:ea typeface="黑体" panose="02010609060101010101" charset="-122"/>
              </a:rPr>
              <a:t>知识链接</a:t>
            </a:r>
            <a:endParaRPr lang="en-US" altLang="zh-CN" sz="2000" b="1" dirty="0">
              <a:solidFill>
                <a:srgbClr val="FF0000"/>
              </a:solidFill>
              <a:latin typeface="黑体" panose="02010609060101010101" charset="-122"/>
              <a:ea typeface="黑体" panose="02010609060101010101" charset="-122"/>
            </a:endParaRPr>
          </a:p>
          <a:p>
            <a:pPr>
              <a:lnSpc>
                <a:spcPct val="150000"/>
              </a:lnSpc>
            </a:pPr>
            <a:r>
              <a:rPr lang="zh-CN" altLang="en-US" sz="2000" b="1" dirty="0">
                <a:solidFill>
                  <a:srgbClr val="FF0000"/>
                </a:solidFill>
                <a:latin typeface="宋体" pitchFamily="2" charset="-122"/>
                <a:ea typeface="宋体" pitchFamily="2" charset="-122"/>
              </a:rPr>
              <a:t>“滋生人丁，永不加赋”：</a:t>
            </a:r>
            <a:r>
              <a:rPr lang="en-US" altLang="zh-CN" sz="2000" b="1" dirty="0">
                <a:solidFill>
                  <a:srgbClr val="002060"/>
                </a:solidFill>
                <a:latin typeface="宋体" pitchFamily="2" charset="-122"/>
                <a:ea typeface="宋体" pitchFamily="2" charset="-122"/>
              </a:rPr>
              <a:t>1712</a:t>
            </a:r>
            <a:r>
              <a:rPr lang="zh-CN" altLang="en-US" sz="2000" b="1" dirty="0">
                <a:solidFill>
                  <a:srgbClr val="002060"/>
                </a:solidFill>
                <a:latin typeface="宋体" pitchFamily="2" charset="-122"/>
                <a:ea typeface="宋体" pitchFamily="2" charset="-122"/>
              </a:rPr>
              <a:t>年，康熙帝规定以前一年的丁银作为定额，不再增加；</a:t>
            </a:r>
            <a:endParaRPr lang="en-US" altLang="zh-CN" sz="2000" b="1" dirty="0">
              <a:solidFill>
                <a:srgbClr val="002060"/>
              </a:solidFill>
              <a:latin typeface="宋体" pitchFamily="2" charset="-122"/>
              <a:ea typeface="宋体" pitchFamily="2" charset="-122"/>
            </a:endParaRPr>
          </a:p>
          <a:p>
            <a:pPr>
              <a:lnSpc>
                <a:spcPct val="150000"/>
              </a:lnSpc>
            </a:pPr>
            <a:r>
              <a:rPr lang="zh-CN" altLang="en-US" sz="2000" b="1" dirty="0">
                <a:solidFill>
                  <a:srgbClr val="FF0000"/>
                </a:solidFill>
                <a:latin typeface="宋体" pitchFamily="2" charset="-122"/>
                <a:ea typeface="宋体" pitchFamily="2" charset="-122"/>
              </a:rPr>
              <a:t>“摊丁入亩”：</a:t>
            </a:r>
            <a:r>
              <a:rPr lang="zh-CN" altLang="en-US" sz="2000" b="1" dirty="0">
                <a:solidFill>
                  <a:srgbClr val="002060"/>
                </a:solidFill>
                <a:latin typeface="宋体" pitchFamily="2" charset="-122"/>
                <a:ea typeface="宋体" pitchFamily="2" charset="-122"/>
              </a:rPr>
              <a:t>雍正帝即位后，将这笔丁银分摊到田亩中，从此，在中国历史上存在了</a:t>
            </a:r>
            <a:r>
              <a:rPr lang="en-US" altLang="zh-CN" sz="2000" b="1" dirty="0">
                <a:solidFill>
                  <a:srgbClr val="002060"/>
                </a:solidFill>
                <a:latin typeface="宋体" pitchFamily="2" charset="-122"/>
                <a:ea typeface="宋体" pitchFamily="2" charset="-122"/>
              </a:rPr>
              <a:t>2000</a:t>
            </a:r>
            <a:r>
              <a:rPr lang="zh-CN" altLang="en-US" sz="2000" b="1" dirty="0">
                <a:solidFill>
                  <a:srgbClr val="002060"/>
                </a:solidFill>
                <a:latin typeface="宋体" pitchFamily="2" charset="-122"/>
                <a:ea typeface="宋体" pitchFamily="2" charset="-122"/>
              </a:rPr>
              <a:t>多年的人头税彻底废除，国家对百姓的人身束缚进一步减弱。</a:t>
            </a:r>
          </a:p>
        </p:txBody>
      </p:sp>
      <p:sp>
        <p:nvSpPr>
          <p:cNvPr id="8" name="矩形 7"/>
          <p:cNvSpPr/>
          <p:nvPr/>
        </p:nvSpPr>
        <p:spPr>
          <a:xfrm>
            <a:off x="6934200" y="4354361"/>
            <a:ext cx="5033428" cy="2246769"/>
          </a:xfrm>
          <a:prstGeom prst="rect">
            <a:avLst/>
          </a:prstGeom>
          <a:ln w="25400">
            <a:solidFill>
              <a:srgbClr val="FF0000"/>
            </a:solidFill>
          </a:ln>
        </p:spPr>
        <p:txBody>
          <a:bodyPr wrap="square">
            <a:spAutoFit/>
          </a:bodyPr>
          <a:lstStyle/>
          <a:p>
            <a:pPr lvl="0">
              <a:lnSpc>
                <a:spcPct val="150000"/>
              </a:lnSpc>
            </a:pPr>
            <a:r>
              <a:rPr lang="zh-CN" altLang="en-US" sz="2000" b="1" dirty="0">
                <a:solidFill>
                  <a:srgbClr val="002060"/>
                </a:solidFill>
                <a:latin typeface="宋体" pitchFamily="2" charset="-122"/>
                <a:ea typeface="宋体" pitchFamily="2" charset="-122"/>
              </a:rPr>
              <a:t>材料   今丁银既皆摊入地粮，而滋生人户，又钦遵康熙五十二年皇祖恩旨，永不加赋。则五年编审，不过沿袭虚文，无裨实政</a:t>
            </a:r>
            <a:r>
              <a:rPr lang="en-US" altLang="zh-CN" sz="2000" b="1" dirty="0">
                <a:solidFill>
                  <a:srgbClr val="002060"/>
                </a:solidFill>
                <a:latin typeface="宋体" pitchFamily="2" charset="-122"/>
                <a:ea typeface="宋体" pitchFamily="2" charset="-122"/>
              </a:rPr>
              <a:t>……</a:t>
            </a:r>
            <a:r>
              <a:rPr lang="zh-CN" altLang="en-US" sz="2000" b="1" dirty="0">
                <a:solidFill>
                  <a:srgbClr val="002060"/>
                </a:solidFill>
                <a:latin typeface="宋体" pitchFamily="2" charset="-122"/>
                <a:ea typeface="宋体" pitchFamily="2" charset="-122"/>
              </a:rPr>
              <a:t>嗣后编审之例</a:t>
            </a:r>
            <a:r>
              <a:rPr lang="en-US" altLang="zh-CN" sz="2000" b="1" dirty="0">
                <a:solidFill>
                  <a:srgbClr val="002060"/>
                </a:solidFill>
                <a:latin typeface="宋体" pitchFamily="2" charset="-122"/>
                <a:ea typeface="宋体" pitchFamily="2" charset="-122"/>
              </a:rPr>
              <a:t>,</a:t>
            </a:r>
            <a:r>
              <a:rPr lang="zh-CN" altLang="en-US" sz="2000" b="1" dirty="0">
                <a:solidFill>
                  <a:srgbClr val="002060"/>
                </a:solidFill>
                <a:latin typeface="宋体" pitchFamily="2" charset="-122"/>
                <a:ea typeface="宋体" pitchFamily="2" charset="-122"/>
              </a:rPr>
              <a:t>著永行停止。</a:t>
            </a:r>
            <a:endParaRPr lang="en-US" altLang="zh-CN" sz="2000" b="1" dirty="0">
              <a:solidFill>
                <a:srgbClr val="002060"/>
              </a:solidFill>
              <a:latin typeface="宋体" pitchFamily="2" charset="-122"/>
              <a:ea typeface="宋体" pitchFamily="2" charset="-122"/>
            </a:endParaRPr>
          </a:p>
          <a:p>
            <a:pPr algn="r"/>
            <a:r>
              <a:rPr lang="en-US" altLang="zh-CN" sz="2000" b="1" dirty="0">
                <a:solidFill>
                  <a:srgbClr val="002060"/>
                </a:solidFill>
                <a:latin typeface="宋体" pitchFamily="2" charset="-122"/>
                <a:ea typeface="宋体" pitchFamily="2" charset="-122"/>
              </a:rPr>
              <a:t>——</a:t>
            </a:r>
            <a:r>
              <a:rPr lang="zh-CN" altLang="en-US" sz="2000" b="1" dirty="0">
                <a:solidFill>
                  <a:srgbClr val="002060"/>
                </a:solidFill>
                <a:latin typeface="宋体" pitchFamily="2" charset="-122"/>
                <a:ea typeface="宋体" pitchFamily="2" charset="-122"/>
              </a:rPr>
              <a:t>乾隆三十七年</a:t>
            </a:r>
            <a:r>
              <a:rPr lang="en-US" altLang="zh-CN" sz="2000" b="1" dirty="0">
                <a:solidFill>
                  <a:srgbClr val="002060"/>
                </a:solidFill>
                <a:latin typeface="宋体" pitchFamily="2" charset="-122"/>
                <a:ea typeface="宋体" pitchFamily="2" charset="-122"/>
              </a:rPr>
              <a:t>(1772</a:t>
            </a:r>
            <a:r>
              <a:rPr lang="zh-CN" altLang="en-US" sz="2000" b="1" dirty="0">
                <a:solidFill>
                  <a:srgbClr val="002060"/>
                </a:solidFill>
                <a:latin typeface="宋体" pitchFamily="2" charset="-122"/>
                <a:ea typeface="宋体" pitchFamily="2" charset="-122"/>
              </a:rPr>
              <a:t>年</a:t>
            </a:r>
            <a:r>
              <a:rPr lang="en-US" altLang="zh-CN" sz="2000" b="1" dirty="0">
                <a:solidFill>
                  <a:srgbClr val="002060"/>
                </a:solidFill>
                <a:latin typeface="宋体" pitchFamily="2" charset="-122"/>
                <a:ea typeface="宋体" pitchFamily="2" charset="-122"/>
              </a:rPr>
              <a:t>)</a:t>
            </a:r>
            <a:r>
              <a:rPr lang="zh-CN" altLang="en-US" sz="2000" b="1" dirty="0">
                <a:solidFill>
                  <a:srgbClr val="002060"/>
                </a:solidFill>
                <a:latin typeface="宋体" pitchFamily="2" charset="-122"/>
                <a:ea typeface="宋体" pitchFamily="2" charset="-122"/>
              </a:rPr>
              <a:t>上谕</a:t>
            </a:r>
            <a:endParaRPr lang="en-US" altLang="zh-CN" sz="2000" b="1" dirty="0">
              <a:solidFill>
                <a:srgbClr val="002060"/>
              </a:solidFill>
              <a:latin typeface="宋体" pitchFamily="2" charset="-122"/>
              <a:ea typeface="宋体" pitchFamily="2" charset="-122"/>
            </a:endParaRPr>
          </a:p>
        </p:txBody>
      </p:sp>
      <p:pic>
        <p:nvPicPr>
          <p:cNvPr id="9" name="Picture 2" descr="https://timgsa.baidu.com/timg?image&amp;quality=80&amp;size=b9999_10000&amp;sec=1598329822322&amp;di=621c330f4f093b066e57b29c54aeb567&amp;imgtype=0&amp;src=http%3A%2F%2Fn.sinaimg.cn%2Fsinacn19%2F230%2Fw915h915%2F20180816%2Ffd40-hhvciiw0388695.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991600" y="1231861"/>
            <a:ext cx="2812268" cy="30099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69477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00"/>
                                        <p:tgtEl>
                                          <p:spTgt spid="9"/>
                                        </p:tgtEl>
                                      </p:cBhvr>
                                    </p:animEffect>
                                  </p:childTnLst>
                                </p:cTn>
                              </p:par>
                            </p:childTnLst>
                          </p:cTn>
                        </p:par>
                        <p:par>
                          <p:cTn id="13" fill="hold">
                            <p:stCondLst>
                              <p:cond delay="500"/>
                            </p:stCondLst>
                            <p:childTnLst>
                              <p:par>
                                <p:cTn id="14" presetID="22" presetClass="entr" presetSubtype="4" fill="hold" grpId="0" nodeType="afterEffect">
                                  <p:stCondLst>
                                    <p:cond delay="0"/>
                                  </p:stCondLst>
                                  <p:childTnLst>
                                    <p:set>
                                      <p:cBhvr>
                                        <p:cTn id="15" dur="2000" fill="hold">
                                          <p:stCondLst>
                                            <p:cond delay="0"/>
                                          </p:stCondLst>
                                        </p:cTn>
                                        <p:tgtEl>
                                          <p:spTgt spid="8"/>
                                        </p:tgtEl>
                                        <p:attrNameLst>
                                          <p:attrName>style.visibility</p:attrName>
                                        </p:attrNameLst>
                                      </p:cBhvr>
                                      <p:to>
                                        <p:strVal val="visible"/>
                                      </p:to>
                                    </p:set>
                                    <p:animEffect transition="in" filter="wipe(down)">
                                      <p:cBhvr>
                                        <p:cTn id="16" dur="20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8" grpId="0" bldLvl="0" animBg="1"/>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任意多边形 5"/>
          <p:cNvSpPr/>
          <p:nvPr>
            <p:custDataLst>
              <p:tags r:id="rId1"/>
            </p:custDataLst>
          </p:nvPr>
        </p:nvSpPr>
        <p:spPr>
          <a:xfrm>
            <a:off x="-36195" y="1276350"/>
            <a:ext cx="12218670" cy="3756025"/>
          </a:xfrm>
          <a:custGeom>
            <a:avLst/>
            <a:gdLst>
              <a:gd name="connisteX0" fmla="*/ 0 w 10967165"/>
              <a:gd name="connsiteY0" fmla="*/ 3604802 h 3691918"/>
              <a:gd name="connisteX1" fmla="*/ 4305300 w 10967165"/>
              <a:gd name="connsiteY1" fmla="*/ 1299752 h 3691918"/>
              <a:gd name="connisteX2" fmla="*/ 6324600 w 10967165"/>
              <a:gd name="connsiteY2" fmla="*/ 3681002 h 3691918"/>
              <a:gd name="connisteX3" fmla="*/ 10534650 w 10967165"/>
              <a:gd name="connsiteY3" fmla="*/ 309152 h 3691918"/>
              <a:gd name="connisteX4" fmla="*/ 10648950 w 10967165"/>
              <a:gd name="connsiteY4" fmla="*/ 328202 h 3691918"/>
            </a:gdLst>
            <a:ahLst/>
            <a:cxnLst>
              <a:cxn ang="0">
                <a:pos x="connisteX0" y="connsiteY0"/>
              </a:cxn>
              <a:cxn ang="0">
                <a:pos x="connisteX1" y="connsiteY1"/>
              </a:cxn>
              <a:cxn ang="0">
                <a:pos x="connisteX2" y="connsiteY2"/>
              </a:cxn>
              <a:cxn ang="0">
                <a:pos x="connisteX3" y="connsiteY3"/>
              </a:cxn>
              <a:cxn ang="0">
                <a:pos x="connisteX4" y="connsiteY4"/>
              </a:cxn>
            </a:cxnLst>
            <a:rect l="l" t="t" r="r" b="b"/>
            <a:pathLst>
              <a:path w="10967166" h="3691918">
                <a:moveTo>
                  <a:pt x="0" y="3604802"/>
                </a:moveTo>
                <a:cubicBezTo>
                  <a:pt x="820420" y="3096167"/>
                  <a:pt x="3040380" y="1284512"/>
                  <a:pt x="4305300" y="1299752"/>
                </a:cubicBezTo>
                <a:cubicBezTo>
                  <a:pt x="5570220" y="1314992"/>
                  <a:pt x="5078730" y="3879122"/>
                  <a:pt x="6324600" y="3681002"/>
                </a:cubicBezTo>
                <a:cubicBezTo>
                  <a:pt x="7570470" y="3482882"/>
                  <a:pt x="9669780" y="979712"/>
                  <a:pt x="10534650" y="309152"/>
                </a:cubicBezTo>
                <a:cubicBezTo>
                  <a:pt x="11399520" y="-361408"/>
                  <a:pt x="10710545" y="257082"/>
                  <a:pt x="10648950" y="328202"/>
                </a:cubicBezTo>
              </a:path>
            </a:pathLst>
          </a:custGeom>
          <a:noFill/>
          <a:ln w="38100">
            <a:solidFill>
              <a:srgbClr val="C00000"/>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8" name="组合 37"/>
          <p:cNvGrpSpPr/>
          <p:nvPr>
            <p:custDataLst>
              <p:tags r:id="rId2"/>
            </p:custDataLst>
          </p:nvPr>
        </p:nvGrpSpPr>
        <p:grpSpPr>
          <a:xfrm>
            <a:off x="2048479" y="1969770"/>
            <a:ext cx="615315" cy="1717040"/>
            <a:chOff x="910" y="4512"/>
            <a:chExt cx="969" cy="2704"/>
          </a:xfrm>
        </p:grpSpPr>
        <p:sp>
          <p:nvSpPr>
            <p:cNvPr id="7" name="流程图: 联系 6"/>
            <p:cNvSpPr/>
            <p:nvPr>
              <p:custDataLst>
                <p:tags r:id="rId35"/>
              </p:custDataLst>
            </p:nvPr>
          </p:nvSpPr>
          <p:spPr>
            <a:xfrm>
              <a:off x="1190" y="6528"/>
              <a:ext cx="555" cy="688"/>
            </a:xfrm>
            <a:prstGeom prst="flowChartConnector">
              <a:avLst/>
            </a:prstGeom>
            <a:gradFill>
              <a:gsLst>
                <a:gs pos="0">
                  <a:srgbClr val="012D86"/>
                </a:gs>
                <a:gs pos="100000">
                  <a:srgbClr val="0E2557"/>
                </a:gs>
              </a:gsLst>
              <a:lin scaled="0"/>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文本框 9"/>
            <p:cNvSpPr txBox="1"/>
            <p:nvPr>
              <p:custDataLst>
                <p:tags r:id="rId36"/>
              </p:custDataLst>
            </p:nvPr>
          </p:nvSpPr>
          <p:spPr>
            <a:xfrm>
              <a:off x="910" y="4512"/>
              <a:ext cx="969" cy="1556"/>
            </a:xfrm>
            <a:prstGeom prst="rect">
              <a:avLst/>
            </a:prstGeom>
            <a:solidFill>
              <a:schemeClr val="accent6">
                <a:lumMod val="40000"/>
                <a:lumOff val="60000"/>
              </a:schemeClr>
            </a:solidFill>
            <a:ln>
              <a:noFill/>
            </a:ln>
            <a:effectLst>
              <a:innerShdw blurRad="114300">
                <a:prstClr val="black"/>
              </a:innerShdw>
            </a:effectLst>
          </p:spPr>
          <p:txBody>
            <a:bodyPr vert="eaVert" wrap="square" rtlCol="0">
              <a:spAutoFit/>
            </a:bodyPr>
            <a:lstStyle/>
            <a:p>
              <a:r>
                <a:rPr lang="zh-CN" altLang="en-US" sz="2800" b="1" dirty="0">
                  <a:solidFill>
                    <a:srgbClr val="002060"/>
                  </a:solidFill>
                  <a:latin typeface="宋体" pitchFamily="2" charset="-122"/>
                  <a:ea typeface="宋体" pitchFamily="2" charset="-122"/>
                </a:rPr>
                <a:t>汉朝</a:t>
              </a:r>
            </a:p>
          </p:txBody>
        </p:sp>
      </p:grpSp>
      <p:grpSp>
        <p:nvGrpSpPr>
          <p:cNvPr id="8" name="组合 7"/>
          <p:cNvGrpSpPr/>
          <p:nvPr>
            <p:custDataLst>
              <p:tags r:id="rId3"/>
            </p:custDataLst>
          </p:nvPr>
        </p:nvGrpSpPr>
        <p:grpSpPr>
          <a:xfrm>
            <a:off x="6654800" y="4775200"/>
            <a:ext cx="615315" cy="1478280"/>
            <a:chOff x="6834" y="9566"/>
            <a:chExt cx="969" cy="2328"/>
          </a:xfrm>
        </p:grpSpPr>
        <p:sp>
          <p:nvSpPr>
            <p:cNvPr id="11" name="流程图: 联系 10"/>
            <p:cNvSpPr/>
            <p:nvPr>
              <p:custDataLst>
                <p:tags r:id="rId33"/>
              </p:custDataLst>
            </p:nvPr>
          </p:nvSpPr>
          <p:spPr>
            <a:xfrm>
              <a:off x="6834" y="9566"/>
              <a:ext cx="555" cy="688"/>
            </a:xfrm>
            <a:prstGeom prst="flowChartConnector">
              <a:avLst/>
            </a:prstGeom>
            <a:gradFill>
              <a:gsLst>
                <a:gs pos="0">
                  <a:srgbClr val="012D86"/>
                </a:gs>
                <a:gs pos="100000">
                  <a:srgbClr val="0E2557"/>
                </a:gs>
              </a:gsLst>
              <a:lin scaled="0"/>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文本框 12"/>
            <p:cNvSpPr txBox="1"/>
            <p:nvPr>
              <p:custDataLst>
                <p:tags r:id="rId34"/>
              </p:custDataLst>
            </p:nvPr>
          </p:nvSpPr>
          <p:spPr>
            <a:xfrm>
              <a:off x="6834" y="10338"/>
              <a:ext cx="969" cy="1556"/>
            </a:xfrm>
            <a:prstGeom prst="rect">
              <a:avLst/>
            </a:prstGeom>
            <a:solidFill>
              <a:srgbClr val="FFFF00"/>
            </a:solidFill>
            <a:ln>
              <a:noFill/>
            </a:ln>
            <a:effectLst>
              <a:innerShdw blurRad="114300">
                <a:prstClr val="black"/>
              </a:innerShdw>
            </a:effectLst>
          </p:spPr>
          <p:txBody>
            <a:bodyPr vert="eaVert" wrap="square" rtlCol="0">
              <a:spAutoFit/>
            </a:bodyPr>
            <a:lstStyle/>
            <a:p>
              <a:r>
                <a:rPr lang="zh-CN" altLang="en-US" sz="2800" b="1" dirty="0">
                  <a:solidFill>
                    <a:srgbClr val="002060"/>
                  </a:solidFill>
                  <a:latin typeface="宋体" pitchFamily="2" charset="-122"/>
                  <a:ea typeface="宋体" pitchFamily="2" charset="-122"/>
                </a:rPr>
                <a:t>宋代</a:t>
              </a:r>
            </a:p>
          </p:txBody>
        </p:sp>
      </p:grpSp>
      <p:grpSp>
        <p:nvGrpSpPr>
          <p:cNvPr id="21" name="组合 20"/>
          <p:cNvGrpSpPr/>
          <p:nvPr>
            <p:custDataLst>
              <p:tags r:id="rId4"/>
            </p:custDataLst>
          </p:nvPr>
        </p:nvGrpSpPr>
        <p:grpSpPr>
          <a:xfrm>
            <a:off x="9527540" y="1681480"/>
            <a:ext cx="615315" cy="1717040"/>
            <a:chOff x="910" y="4512"/>
            <a:chExt cx="969" cy="2704"/>
          </a:xfrm>
        </p:grpSpPr>
        <p:sp>
          <p:nvSpPr>
            <p:cNvPr id="26" name="流程图: 联系 25"/>
            <p:cNvSpPr/>
            <p:nvPr>
              <p:custDataLst>
                <p:tags r:id="rId31"/>
              </p:custDataLst>
            </p:nvPr>
          </p:nvSpPr>
          <p:spPr>
            <a:xfrm>
              <a:off x="1190" y="6528"/>
              <a:ext cx="555" cy="688"/>
            </a:xfrm>
            <a:prstGeom prst="flowChartConnector">
              <a:avLst/>
            </a:prstGeom>
            <a:gradFill>
              <a:gsLst>
                <a:gs pos="0">
                  <a:srgbClr val="012D86"/>
                </a:gs>
                <a:gs pos="100000">
                  <a:srgbClr val="0E2557"/>
                </a:gs>
              </a:gsLst>
              <a:lin scaled="0"/>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文本框 26"/>
            <p:cNvSpPr txBox="1"/>
            <p:nvPr>
              <p:custDataLst>
                <p:tags r:id="rId32"/>
              </p:custDataLst>
            </p:nvPr>
          </p:nvSpPr>
          <p:spPr>
            <a:xfrm>
              <a:off x="910" y="4512"/>
              <a:ext cx="969" cy="1556"/>
            </a:xfrm>
            <a:prstGeom prst="rect">
              <a:avLst/>
            </a:prstGeom>
            <a:solidFill>
              <a:schemeClr val="accent6">
                <a:lumMod val="20000"/>
                <a:lumOff val="80000"/>
              </a:schemeClr>
            </a:solidFill>
            <a:ln>
              <a:noFill/>
            </a:ln>
            <a:effectLst>
              <a:innerShdw blurRad="114300">
                <a:prstClr val="black"/>
              </a:innerShdw>
            </a:effectLst>
          </p:spPr>
          <p:txBody>
            <a:bodyPr vert="eaVert" wrap="square" rtlCol="0">
              <a:spAutoFit/>
            </a:bodyPr>
            <a:lstStyle/>
            <a:p>
              <a:r>
                <a:rPr lang="zh-CN" altLang="en-US" sz="2800" b="1" dirty="0">
                  <a:solidFill>
                    <a:srgbClr val="002060"/>
                  </a:solidFill>
                  <a:latin typeface="宋体" pitchFamily="2" charset="-122"/>
                  <a:ea typeface="宋体" pitchFamily="2" charset="-122"/>
                </a:rPr>
                <a:t>明代</a:t>
              </a:r>
            </a:p>
          </p:txBody>
        </p:sp>
      </p:grpSp>
      <p:grpSp>
        <p:nvGrpSpPr>
          <p:cNvPr id="28" name="组合 27"/>
          <p:cNvGrpSpPr/>
          <p:nvPr>
            <p:custDataLst>
              <p:tags r:id="rId5"/>
            </p:custDataLst>
          </p:nvPr>
        </p:nvGrpSpPr>
        <p:grpSpPr>
          <a:xfrm>
            <a:off x="10838815" y="971550"/>
            <a:ext cx="615315" cy="1362710"/>
            <a:chOff x="910" y="4512"/>
            <a:chExt cx="969" cy="2146"/>
          </a:xfrm>
        </p:grpSpPr>
        <p:sp>
          <p:nvSpPr>
            <p:cNvPr id="29" name="流程图: 联系 28"/>
            <p:cNvSpPr/>
            <p:nvPr>
              <p:custDataLst>
                <p:tags r:id="rId29"/>
              </p:custDataLst>
            </p:nvPr>
          </p:nvSpPr>
          <p:spPr>
            <a:xfrm>
              <a:off x="1117" y="5970"/>
              <a:ext cx="555" cy="688"/>
            </a:xfrm>
            <a:prstGeom prst="flowChartConnector">
              <a:avLst/>
            </a:prstGeom>
            <a:gradFill>
              <a:gsLst>
                <a:gs pos="0">
                  <a:srgbClr val="012D86"/>
                </a:gs>
                <a:gs pos="100000">
                  <a:srgbClr val="0E2557"/>
                </a:gs>
              </a:gsLst>
              <a:lin scaled="0"/>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文本框 29"/>
            <p:cNvSpPr txBox="1"/>
            <p:nvPr>
              <p:custDataLst>
                <p:tags r:id="rId30"/>
              </p:custDataLst>
            </p:nvPr>
          </p:nvSpPr>
          <p:spPr>
            <a:xfrm>
              <a:off x="910" y="4512"/>
              <a:ext cx="969" cy="1556"/>
            </a:xfrm>
            <a:prstGeom prst="rect">
              <a:avLst/>
            </a:prstGeom>
            <a:solidFill>
              <a:schemeClr val="accent2">
                <a:lumMod val="20000"/>
                <a:lumOff val="80000"/>
              </a:schemeClr>
            </a:solidFill>
            <a:ln>
              <a:noFill/>
            </a:ln>
            <a:effectLst>
              <a:innerShdw blurRad="114300">
                <a:prstClr val="black"/>
              </a:innerShdw>
            </a:effectLst>
          </p:spPr>
          <p:txBody>
            <a:bodyPr vert="eaVert" wrap="square" rtlCol="0">
              <a:spAutoFit/>
            </a:bodyPr>
            <a:lstStyle/>
            <a:p>
              <a:r>
                <a:rPr lang="zh-CN" altLang="en-US" sz="2800" b="1" dirty="0">
                  <a:solidFill>
                    <a:srgbClr val="002060"/>
                  </a:solidFill>
                  <a:latin typeface="宋体" pitchFamily="2" charset="-122"/>
                  <a:ea typeface="宋体" pitchFamily="2" charset="-122"/>
                </a:rPr>
                <a:t>清朝</a:t>
              </a:r>
            </a:p>
          </p:txBody>
        </p:sp>
      </p:grpSp>
      <p:grpSp>
        <p:nvGrpSpPr>
          <p:cNvPr id="40" name="组合 39"/>
          <p:cNvGrpSpPr/>
          <p:nvPr>
            <p:custDataLst>
              <p:tags r:id="rId6"/>
            </p:custDataLst>
          </p:nvPr>
        </p:nvGrpSpPr>
        <p:grpSpPr>
          <a:xfrm>
            <a:off x="8162925" y="3983477"/>
            <a:ext cx="615315" cy="1910593"/>
            <a:chOff x="10243" y="7267"/>
            <a:chExt cx="969" cy="2290"/>
          </a:xfrm>
        </p:grpSpPr>
        <p:sp>
          <p:nvSpPr>
            <p:cNvPr id="32" name="流程图: 联系 31"/>
            <p:cNvSpPr/>
            <p:nvPr>
              <p:custDataLst>
                <p:tags r:id="rId27"/>
              </p:custDataLst>
            </p:nvPr>
          </p:nvSpPr>
          <p:spPr>
            <a:xfrm>
              <a:off x="10640" y="7267"/>
              <a:ext cx="555" cy="536"/>
            </a:xfrm>
            <a:prstGeom prst="flowChartConnector">
              <a:avLst/>
            </a:prstGeom>
            <a:gradFill>
              <a:gsLst>
                <a:gs pos="0">
                  <a:srgbClr val="012D86"/>
                </a:gs>
                <a:gs pos="100000">
                  <a:srgbClr val="0E2557"/>
                </a:gs>
              </a:gsLst>
              <a:lin scaled="0"/>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文本框 32"/>
            <p:cNvSpPr txBox="1"/>
            <p:nvPr>
              <p:custDataLst>
                <p:tags r:id="rId28"/>
              </p:custDataLst>
            </p:nvPr>
          </p:nvSpPr>
          <p:spPr>
            <a:xfrm>
              <a:off x="10243" y="8001"/>
              <a:ext cx="969" cy="1556"/>
            </a:xfrm>
            <a:prstGeom prst="rect">
              <a:avLst/>
            </a:prstGeom>
            <a:solidFill>
              <a:schemeClr val="accent2">
                <a:lumMod val="40000"/>
                <a:lumOff val="60000"/>
              </a:schemeClr>
            </a:solidFill>
            <a:ln>
              <a:noFill/>
            </a:ln>
            <a:effectLst>
              <a:innerShdw blurRad="114300">
                <a:prstClr val="black"/>
              </a:innerShdw>
            </a:effectLst>
          </p:spPr>
          <p:txBody>
            <a:bodyPr vert="eaVert" wrap="square" rtlCol="0">
              <a:spAutoFit/>
            </a:bodyPr>
            <a:lstStyle/>
            <a:p>
              <a:r>
                <a:rPr lang="zh-CN" altLang="en-US" sz="2800" b="1" dirty="0">
                  <a:solidFill>
                    <a:srgbClr val="002060"/>
                  </a:solidFill>
                  <a:latin typeface="宋体" pitchFamily="2" charset="-122"/>
                  <a:ea typeface="宋体" pitchFamily="2" charset="-122"/>
                </a:rPr>
                <a:t>元朝</a:t>
              </a:r>
            </a:p>
          </p:txBody>
        </p:sp>
      </p:grpSp>
      <p:sp>
        <p:nvSpPr>
          <p:cNvPr id="37" name="文本框 36"/>
          <p:cNvSpPr txBox="1"/>
          <p:nvPr>
            <p:custDataLst>
              <p:tags r:id="rId7"/>
            </p:custDataLst>
          </p:nvPr>
        </p:nvSpPr>
        <p:spPr>
          <a:xfrm>
            <a:off x="7947362" y="1717040"/>
            <a:ext cx="1046440" cy="1905000"/>
          </a:xfrm>
          <a:prstGeom prst="rect">
            <a:avLst/>
          </a:prstGeom>
          <a:solidFill>
            <a:schemeClr val="accent2">
              <a:lumMod val="40000"/>
              <a:lumOff val="60000"/>
            </a:schemeClr>
          </a:solidFill>
          <a:effectLst>
            <a:innerShdw blurRad="114300">
              <a:prstClr val="black"/>
            </a:innerShdw>
          </a:effectLst>
        </p:spPr>
        <p:txBody>
          <a:bodyPr vert="eaVert" wrap="square" rtlCol="0">
            <a:spAutoFit/>
          </a:bodyPr>
          <a:lstStyle/>
          <a:p>
            <a:r>
              <a:rPr lang="zh-CN" altLang="en-US" sz="2800" b="1" dirty="0">
                <a:solidFill>
                  <a:srgbClr val="002060"/>
                </a:solidFill>
                <a:latin typeface="宋体" pitchFamily="2" charset="-122"/>
                <a:ea typeface="宋体" pitchFamily="2" charset="-122"/>
              </a:rPr>
              <a:t>诸色户计，世代相袭</a:t>
            </a:r>
          </a:p>
        </p:txBody>
      </p:sp>
      <p:sp>
        <p:nvSpPr>
          <p:cNvPr id="35" name="文本框 34"/>
          <p:cNvSpPr txBox="1"/>
          <p:nvPr>
            <p:custDataLst>
              <p:tags r:id="rId8"/>
            </p:custDataLst>
          </p:nvPr>
        </p:nvSpPr>
        <p:spPr>
          <a:xfrm>
            <a:off x="6654562" y="2561907"/>
            <a:ext cx="615553" cy="1932305"/>
          </a:xfrm>
          <a:prstGeom prst="rect">
            <a:avLst/>
          </a:prstGeom>
          <a:solidFill>
            <a:srgbClr val="FFFF00"/>
          </a:solidFill>
          <a:effectLst>
            <a:innerShdw blurRad="114300">
              <a:prstClr val="black"/>
            </a:innerShdw>
          </a:effectLst>
        </p:spPr>
        <p:txBody>
          <a:bodyPr vert="eaVert" wrap="square" rtlCol="0">
            <a:spAutoFit/>
          </a:bodyPr>
          <a:lstStyle/>
          <a:p>
            <a:r>
              <a:rPr lang="zh-CN" altLang="en-US" sz="2800" b="1" dirty="0">
                <a:solidFill>
                  <a:srgbClr val="002060"/>
                </a:solidFill>
                <a:latin typeface="宋体" pitchFamily="2" charset="-122"/>
                <a:ea typeface="宋体" pitchFamily="2" charset="-122"/>
              </a:rPr>
              <a:t>主户与客户</a:t>
            </a:r>
          </a:p>
        </p:txBody>
      </p:sp>
      <p:sp>
        <p:nvSpPr>
          <p:cNvPr id="36" name="文本框 35"/>
          <p:cNvSpPr txBox="1"/>
          <p:nvPr>
            <p:custDataLst>
              <p:tags r:id="rId9"/>
            </p:custDataLst>
          </p:nvPr>
        </p:nvSpPr>
        <p:spPr>
          <a:xfrm>
            <a:off x="9311977" y="3601623"/>
            <a:ext cx="1046440" cy="1954530"/>
          </a:xfrm>
          <a:prstGeom prst="rect">
            <a:avLst/>
          </a:prstGeom>
          <a:solidFill>
            <a:schemeClr val="accent6">
              <a:lumMod val="20000"/>
              <a:lumOff val="80000"/>
            </a:schemeClr>
          </a:solidFill>
          <a:effectLst>
            <a:innerShdw blurRad="114300">
              <a:prstClr val="black"/>
            </a:innerShdw>
          </a:effectLst>
        </p:spPr>
        <p:txBody>
          <a:bodyPr vert="eaVert" wrap="square" rtlCol="0">
            <a:spAutoFit/>
          </a:bodyPr>
          <a:lstStyle/>
          <a:p>
            <a:r>
              <a:rPr lang="zh-CN" altLang="en-US" sz="2800" b="1" dirty="0">
                <a:solidFill>
                  <a:srgbClr val="002060"/>
                </a:solidFill>
                <a:latin typeface="宋体" pitchFamily="2" charset="-122"/>
                <a:ea typeface="宋体" pitchFamily="2" charset="-122"/>
                <a:cs typeface="DFKai-SB" panose="03000509000000000000" charset="-120"/>
              </a:rPr>
              <a:t>职业户籍，</a:t>
            </a:r>
            <a:r>
              <a:rPr lang="en-US" altLang="zh-CN" sz="2800" b="1" dirty="0">
                <a:solidFill>
                  <a:srgbClr val="002060"/>
                </a:solidFill>
                <a:latin typeface="宋体" pitchFamily="2" charset="-122"/>
                <a:ea typeface="宋体" pitchFamily="2" charset="-122"/>
                <a:cs typeface="DFKai-SB" panose="03000509000000000000" charset="-120"/>
              </a:rPr>
              <a:t>“</a:t>
            </a:r>
            <a:r>
              <a:rPr lang="zh-CN" altLang="en-US" sz="2800" b="1" dirty="0">
                <a:solidFill>
                  <a:srgbClr val="002060"/>
                </a:solidFill>
                <a:latin typeface="宋体" pitchFamily="2" charset="-122"/>
                <a:ea typeface="宋体" pitchFamily="2" charset="-122"/>
                <a:cs typeface="DFKai-SB" panose="03000509000000000000" charset="-120"/>
              </a:rPr>
              <a:t>黄册</a:t>
            </a:r>
            <a:r>
              <a:rPr lang="en-US" altLang="zh-CN" sz="2800" b="1" dirty="0">
                <a:solidFill>
                  <a:srgbClr val="002060"/>
                </a:solidFill>
                <a:latin typeface="宋体" pitchFamily="2" charset="-122"/>
                <a:ea typeface="宋体" pitchFamily="2" charset="-122"/>
                <a:cs typeface="DFKai-SB" panose="03000509000000000000" charset="-120"/>
              </a:rPr>
              <a:t>”</a:t>
            </a:r>
          </a:p>
        </p:txBody>
      </p:sp>
      <p:sp>
        <p:nvSpPr>
          <p:cNvPr id="39" name="文本框 38"/>
          <p:cNvSpPr txBox="1"/>
          <p:nvPr>
            <p:custDataLst>
              <p:tags r:id="rId10"/>
            </p:custDataLst>
          </p:nvPr>
        </p:nvSpPr>
        <p:spPr>
          <a:xfrm>
            <a:off x="10899537" y="2461577"/>
            <a:ext cx="615553" cy="1961515"/>
          </a:xfrm>
          <a:prstGeom prst="rect">
            <a:avLst/>
          </a:prstGeom>
          <a:solidFill>
            <a:schemeClr val="accent2">
              <a:lumMod val="20000"/>
              <a:lumOff val="80000"/>
            </a:schemeClr>
          </a:solidFill>
          <a:effectLst>
            <a:innerShdw blurRad="114300">
              <a:prstClr val="black"/>
            </a:innerShdw>
          </a:effectLst>
        </p:spPr>
        <p:txBody>
          <a:bodyPr vert="eaVert" wrap="square" rtlCol="0">
            <a:spAutoFit/>
          </a:bodyPr>
          <a:lstStyle/>
          <a:p>
            <a:r>
              <a:rPr lang="zh-CN" altLang="en-US" sz="2800" b="1" dirty="0">
                <a:solidFill>
                  <a:srgbClr val="002060"/>
                </a:solidFill>
                <a:latin typeface="宋体" pitchFamily="2" charset="-122"/>
                <a:ea typeface="宋体" pitchFamily="2" charset="-122"/>
              </a:rPr>
              <a:t>永停编审</a:t>
            </a:r>
          </a:p>
        </p:txBody>
      </p:sp>
      <p:cxnSp>
        <p:nvCxnSpPr>
          <p:cNvPr id="24" name="直接连接符 23"/>
          <p:cNvCxnSpPr/>
          <p:nvPr/>
        </p:nvCxnSpPr>
        <p:spPr>
          <a:xfrm flipV="1">
            <a:off x="34290" y="756920"/>
            <a:ext cx="12160885" cy="31750"/>
          </a:xfrm>
          <a:prstGeom prst="line">
            <a:avLst/>
          </a:prstGeom>
          <a:ln w="28575" cmpd="sng">
            <a:solidFill>
              <a:srgbClr val="002060"/>
            </a:solidFill>
            <a:prstDash val="solid"/>
          </a:ln>
        </p:spPr>
        <p:style>
          <a:lnRef idx="1">
            <a:schemeClr val="dk1"/>
          </a:lnRef>
          <a:fillRef idx="0">
            <a:schemeClr val="dk1"/>
          </a:fillRef>
          <a:effectRef idx="0">
            <a:schemeClr val="dk1"/>
          </a:effectRef>
          <a:fontRef idx="minor">
            <a:schemeClr val="tx1"/>
          </a:fontRef>
        </p:style>
      </p:cxnSp>
      <p:grpSp>
        <p:nvGrpSpPr>
          <p:cNvPr id="25" name="组合 24"/>
          <p:cNvGrpSpPr/>
          <p:nvPr>
            <p:custDataLst>
              <p:tags r:id="rId11"/>
            </p:custDataLst>
          </p:nvPr>
        </p:nvGrpSpPr>
        <p:grpSpPr>
          <a:xfrm>
            <a:off x="5499417" y="2334260"/>
            <a:ext cx="615315" cy="1717040"/>
            <a:chOff x="910" y="4512"/>
            <a:chExt cx="969" cy="2704"/>
          </a:xfrm>
        </p:grpSpPr>
        <p:sp>
          <p:nvSpPr>
            <p:cNvPr id="34" name="流程图: 联系 33"/>
            <p:cNvSpPr/>
            <p:nvPr>
              <p:custDataLst>
                <p:tags r:id="rId25"/>
              </p:custDataLst>
            </p:nvPr>
          </p:nvSpPr>
          <p:spPr>
            <a:xfrm>
              <a:off x="1190" y="6528"/>
              <a:ext cx="555" cy="688"/>
            </a:xfrm>
            <a:prstGeom prst="flowChartConnector">
              <a:avLst/>
            </a:prstGeom>
            <a:gradFill>
              <a:gsLst>
                <a:gs pos="0">
                  <a:srgbClr val="012D86"/>
                </a:gs>
                <a:gs pos="100000">
                  <a:srgbClr val="0E2557"/>
                </a:gs>
              </a:gsLst>
              <a:lin scaled="0"/>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文本框 9"/>
            <p:cNvSpPr txBox="1"/>
            <p:nvPr>
              <p:custDataLst>
                <p:tags r:id="rId26"/>
              </p:custDataLst>
            </p:nvPr>
          </p:nvSpPr>
          <p:spPr>
            <a:xfrm>
              <a:off x="910" y="4512"/>
              <a:ext cx="969" cy="1556"/>
            </a:xfrm>
            <a:prstGeom prst="rect">
              <a:avLst/>
            </a:prstGeom>
            <a:solidFill>
              <a:srgbClr val="FFC000"/>
            </a:solidFill>
            <a:ln>
              <a:noFill/>
            </a:ln>
            <a:effectLst>
              <a:innerShdw blurRad="114300">
                <a:prstClr val="black"/>
              </a:innerShdw>
            </a:effectLst>
          </p:spPr>
          <p:txBody>
            <a:bodyPr vert="eaVert" wrap="square" rtlCol="0">
              <a:spAutoFit/>
            </a:bodyPr>
            <a:lstStyle/>
            <a:p>
              <a:r>
                <a:rPr lang="zh-CN" altLang="en-US" sz="2800" b="1" dirty="0">
                  <a:solidFill>
                    <a:srgbClr val="002060"/>
                  </a:solidFill>
                  <a:latin typeface="宋体" pitchFamily="2" charset="-122"/>
                  <a:ea typeface="宋体" pitchFamily="2" charset="-122"/>
                </a:rPr>
                <a:t>隋唐</a:t>
              </a:r>
            </a:p>
          </p:txBody>
        </p:sp>
      </p:grpSp>
      <p:grpSp>
        <p:nvGrpSpPr>
          <p:cNvPr id="42" name="组合 41"/>
          <p:cNvGrpSpPr/>
          <p:nvPr>
            <p:custDataLst>
              <p:tags r:id="rId12"/>
            </p:custDataLst>
          </p:nvPr>
        </p:nvGrpSpPr>
        <p:grpSpPr>
          <a:xfrm>
            <a:off x="3739429" y="2561895"/>
            <a:ext cx="615539" cy="2614027"/>
            <a:chOff x="204" y="6708"/>
            <a:chExt cx="1870" cy="2098"/>
          </a:xfrm>
        </p:grpSpPr>
        <p:sp>
          <p:nvSpPr>
            <p:cNvPr id="43" name="流程图: 联系 42"/>
            <p:cNvSpPr/>
            <p:nvPr>
              <p:custDataLst>
                <p:tags r:id="rId23"/>
              </p:custDataLst>
            </p:nvPr>
          </p:nvSpPr>
          <p:spPr>
            <a:xfrm>
              <a:off x="534" y="6708"/>
              <a:ext cx="1211" cy="379"/>
            </a:xfrm>
            <a:prstGeom prst="flowChartConnector">
              <a:avLst/>
            </a:prstGeom>
            <a:gradFill>
              <a:gsLst>
                <a:gs pos="0">
                  <a:srgbClr val="012D86"/>
                </a:gs>
                <a:gs pos="100000">
                  <a:srgbClr val="0E2557"/>
                </a:gs>
              </a:gsLst>
              <a:lin scaled="0"/>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文本框 9"/>
            <p:cNvSpPr txBox="1"/>
            <p:nvPr>
              <p:custDataLst>
                <p:tags r:id="rId24"/>
              </p:custDataLst>
            </p:nvPr>
          </p:nvSpPr>
          <p:spPr>
            <a:xfrm>
              <a:off x="204" y="7250"/>
              <a:ext cx="1870" cy="1556"/>
            </a:xfrm>
            <a:prstGeom prst="rect">
              <a:avLst/>
            </a:prstGeom>
            <a:solidFill>
              <a:srgbClr val="FF000A"/>
            </a:solidFill>
            <a:ln>
              <a:noFill/>
            </a:ln>
            <a:effectLst>
              <a:innerShdw blurRad="114300">
                <a:prstClr val="black"/>
              </a:innerShdw>
            </a:effectLst>
          </p:spPr>
          <p:txBody>
            <a:bodyPr vert="eaVert" wrap="square" rtlCol="0">
              <a:spAutoFit/>
            </a:bodyPr>
            <a:lstStyle/>
            <a:p>
              <a:pPr algn="ctr"/>
              <a:r>
                <a:rPr lang="zh-CN" altLang="en-US" sz="2800" b="1" dirty="0">
                  <a:solidFill>
                    <a:srgbClr val="002060"/>
                  </a:solidFill>
                  <a:latin typeface="宋体" pitchFamily="2" charset="-122"/>
                  <a:ea typeface="宋体" pitchFamily="2" charset="-122"/>
                </a:rPr>
                <a:t>魏晋南北朝</a:t>
              </a:r>
            </a:p>
          </p:txBody>
        </p:sp>
      </p:grpSp>
      <p:sp>
        <p:nvSpPr>
          <p:cNvPr id="45" name="文本框 36"/>
          <p:cNvSpPr txBox="1"/>
          <p:nvPr>
            <p:custDataLst>
              <p:tags r:id="rId13"/>
            </p:custDataLst>
          </p:nvPr>
        </p:nvSpPr>
        <p:spPr>
          <a:xfrm>
            <a:off x="4983202" y="4259580"/>
            <a:ext cx="1046440" cy="1993900"/>
          </a:xfrm>
          <a:prstGeom prst="rect">
            <a:avLst/>
          </a:prstGeom>
          <a:solidFill>
            <a:srgbClr val="FFC000"/>
          </a:solidFill>
          <a:effectLst>
            <a:innerShdw blurRad="114300">
              <a:prstClr val="black"/>
            </a:innerShdw>
          </a:effectLst>
        </p:spPr>
        <p:txBody>
          <a:bodyPr vert="eaVert" wrap="square" rtlCol="0">
            <a:spAutoFit/>
          </a:bodyPr>
          <a:lstStyle/>
          <a:p>
            <a:pPr algn="ctr"/>
            <a:r>
              <a:rPr lang="zh-CN" altLang="en-US" sz="2800" b="1" dirty="0">
                <a:solidFill>
                  <a:srgbClr val="002060"/>
                </a:solidFill>
                <a:latin typeface="宋体" pitchFamily="2" charset="-122"/>
                <a:ea typeface="宋体" pitchFamily="2" charset="-122"/>
              </a:rPr>
              <a:t>“大索貌阅” 刮户</a:t>
            </a:r>
          </a:p>
        </p:txBody>
      </p:sp>
      <p:sp>
        <p:nvSpPr>
          <p:cNvPr id="46" name="文本框 30"/>
          <p:cNvSpPr txBox="1"/>
          <p:nvPr>
            <p:custDataLst>
              <p:tags r:id="rId14"/>
            </p:custDataLst>
          </p:nvPr>
        </p:nvSpPr>
        <p:spPr>
          <a:xfrm>
            <a:off x="2731770" y="1929467"/>
            <a:ext cx="2774652" cy="523220"/>
          </a:xfrm>
          <a:prstGeom prst="rect">
            <a:avLst/>
          </a:prstGeom>
          <a:solidFill>
            <a:srgbClr val="FF0000"/>
          </a:solidFill>
          <a:effectLst>
            <a:innerShdw blurRad="114300">
              <a:prstClr val="black"/>
            </a:innerShdw>
          </a:effectLst>
        </p:spPr>
        <p:txBody>
          <a:bodyPr wrap="square" rtlCol="0">
            <a:spAutoFit/>
          </a:bodyPr>
          <a:lstStyle/>
          <a:p>
            <a:r>
              <a:rPr lang="zh-CN" altLang="en-US" sz="2800" b="1" dirty="0">
                <a:solidFill>
                  <a:srgbClr val="002060"/>
                </a:solidFill>
                <a:latin typeface="宋体" pitchFamily="2" charset="-122"/>
                <a:ea typeface="宋体" pitchFamily="2" charset="-122"/>
              </a:rPr>
              <a:t>黄籍</a:t>
            </a:r>
            <a:r>
              <a:rPr lang="en-US" altLang="zh-CN" sz="2800" b="1" dirty="0">
                <a:solidFill>
                  <a:srgbClr val="002060"/>
                </a:solidFill>
                <a:latin typeface="宋体" pitchFamily="2" charset="-122"/>
                <a:ea typeface="宋体" pitchFamily="2" charset="-122"/>
              </a:rPr>
              <a:t>/</a:t>
            </a:r>
            <a:r>
              <a:rPr lang="zh-CN" altLang="en-US" sz="2800" b="1" dirty="0">
                <a:solidFill>
                  <a:srgbClr val="002060"/>
                </a:solidFill>
                <a:latin typeface="宋体" pitchFamily="2" charset="-122"/>
                <a:ea typeface="宋体" pitchFamily="2" charset="-122"/>
              </a:rPr>
              <a:t>白籍</a:t>
            </a:r>
            <a:r>
              <a:rPr lang="en-US" altLang="zh-CN" sz="2800" b="1" dirty="0">
                <a:solidFill>
                  <a:srgbClr val="002060"/>
                </a:solidFill>
                <a:latin typeface="宋体" pitchFamily="2" charset="-122"/>
                <a:ea typeface="宋体" pitchFamily="2" charset="-122"/>
              </a:rPr>
              <a:t>/</a:t>
            </a:r>
            <a:r>
              <a:rPr lang="zh-CN" altLang="en-US" sz="2800" b="1" dirty="0">
                <a:solidFill>
                  <a:srgbClr val="002060"/>
                </a:solidFill>
                <a:latin typeface="宋体" pitchFamily="2" charset="-122"/>
                <a:ea typeface="宋体" pitchFamily="2" charset="-122"/>
              </a:rPr>
              <a:t>土断</a:t>
            </a:r>
          </a:p>
        </p:txBody>
      </p:sp>
      <p:sp>
        <p:nvSpPr>
          <p:cNvPr id="47" name="矩形 46"/>
          <p:cNvSpPr/>
          <p:nvPr/>
        </p:nvSpPr>
        <p:spPr>
          <a:xfrm>
            <a:off x="34286" y="110589"/>
            <a:ext cx="2964273" cy="646331"/>
          </a:xfrm>
          <a:prstGeom prst="rect">
            <a:avLst/>
          </a:prstGeom>
        </p:spPr>
        <p:txBody>
          <a:bodyPr wrap="none">
            <a:spAutoFit/>
          </a:bodyPr>
          <a:lstStyle/>
          <a:p>
            <a:pPr algn="just">
              <a:spcAft>
                <a:spcPts val="0"/>
              </a:spcAft>
            </a:pPr>
            <a:r>
              <a:rPr lang="zh-CN" altLang="zh-CN" sz="3600" b="1" kern="100" dirty="0">
                <a:solidFill>
                  <a:srgbClr val="FF0000"/>
                </a:solidFill>
                <a:latin typeface="方正姚体" pitchFamily="2" charset="-122"/>
                <a:ea typeface="方正姚体" pitchFamily="2" charset="-122"/>
                <a:cs typeface="Times New Roman" panose="02020603050405020304" pitchFamily="18" charset="0"/>
              </a:rPr>
              <a:t>【</a:t>
            </a:r>
            <a:r>
              <a:rPr lang="zh-CN" altLang="en-US" sz="3600" b="1" kern="100" dirty="0">
                <a:solidFill>
                  <a:srgbClr val="FF0000"/>
                </a:solidFill>
                <a:latin typeface="方正姚体" pitchFamily="2" charset="-122"/>
                <a:ea typeface="方正姚体" pitchFamily="2" charset="-122"/>
                <a:cs typeface="Times New Roman" panose="02020603050405020304" pitchFamily="18" charset="0"/>
              </a:rPr>
              <a:t>知识回顾</a:t>
            </a:r>
            <a:r>
              <a:rPr lang="zh-CN" altLang="zh-CN" sz="3600" b="1" kern="100" dirty="0">
                <a:solidFill>
                  <a:srgbClr val="FF0000"/>
                </a:solidFill>
                <a:latin typeface="方正姚体" pitchFamily="2" charset="-122"/>
                <a:ea typeface="方正姚体" pitchFamily="2" charset="-122"/>
                <a:cs typeface="Times New Roman" panose="02020603050405020304" pitchFamily="18" charset="0"/>
              </a:rPr>
              <a:t>】</a:t>
            </a:r>
            <a:endParaRPr lang="zh-CN" altLang="zh-CN" sz="2800" kern="100" dirty="0">
              <a:solidFill>
                <a:srgbClr val="FF0000"/>
              </a:solidFill>
              <a:effectLst/>
              <a:latin typeface="方正姚体" pitchFamily="2" charset="-122"/>
              <a:ea typeface="方正姚体" pitchFamily="2" charset="-122"/>
              <a:cs typeface="Times New Roman" panose="02020603050405020304" pitchFamily="18" charset="0"/>
            </a:endParaRPr>
          </a:p>
        </p:txBody>
      </p:sp>
      <p:sp>
        <p:nvSpPr>
          <p:cNvPr id="2" name="TextBox 1"/>
          <p:cNvSpPr txBox="1"/>
          <p:nvPr/>
        </p:nvSpPr>
        <p:spPr>
          <a:xfrm>
            <a:off x="2145789" y="3906526"/>
            <a:ext cx="615553" cy="1851336"/>
          </a:xfrm>
          <a:prstGeom prst="rect">
            <a:avLst/>
          </a:prstGeom>
          <a:solidFill>
            <a:schemeClr val="accent6">
              <a:lumMod val="40000"/>
              <a:lumOff val="60000"/>
            </a:schemeClr>
          </a:solidFill>
        </p:spPr>
        <p:txBody>
          <a:bodyPr vert="eaVert" wrap="square" rtlCol="0">
            <a:spAutoFit/>
          </a:bodyPr>
          <a:lstStyle/>
          <a:p>
            <a:pPr algn="ctr"/>
            <a:r>
              <a:rPr lang="zh-CN" altLang="en-US" sz="2800" b="1" dirty="0">
                <a:solidFill>
                  <a:srgbClr val="002060"/>
                </a:solidFill>
                <a:latin typeface="宋体" pitchFamily="2" charset="-122"/>
                <a:ea typeface="宋体" pitchFamily="2" charset="-122"/>
              </a:rPr>
              <a:t>编户齐民</a:t>
            </a:r>
          </a:p>
        </p:txBody>
      </p:sp>
      <p:grpSp>
        <p:nvGrpSpPr>
          <p:cNvPr id="48" name="组合 47"/>
          <p:cNvGrpSpPr/>
          <p:nvPr>
            <p:custDataLst>
              <p:tags r:id="rId15"/>
            </p:custDataLst>
          </p:nvPr>
        </p:nvGrpSpPr>
        <p:grpSpPr>
          <a:xfrm>
            <a:off x="1113480" y="2798004"/>
            <a:ext cx="615315" cy="1480820"/>
            <a:chOff x="6627" y="7922"/>
            <a:chExt cx="969" cy="2332"/>
          </a:xfrm>
        </p:grpSpPr>
        <p:sp>
          <p:nvSpPr>
            <p:cNvPr id="49" name="流程图: 联系 48"/>
            <p:cNvSpPr/>
            <p:nvPr>
              <p:custDataLst>
                <p:tags r:id="rId21"/>
              </p:custDataLst>
            </p:nvPr>
          </p:nvSpPr>
          <p:spPr>
            <a:xfrm>
              <a:off x="6834" y="9566"/>
              <a:ext cx="555" cy="688"/>
            </a:xfrm>
            <a:prstGeom prst="flowChartConnector">
              <a:avLst/>
            </a:prstGeom>
            <a:gradFill>
              <a:gsLst>
                <a:gs pos="0">
                  <a:srgbClr val="012D86"/>
                </a:gs>
                <a:gs pos="100000">
                  <a:srgbClr val="0E2557"/>
                </a:gs>
              </a:gsLst>
              <a:lin scaled="0"/>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文本框 12"/>
            <p:cNvSpPr txBox="1"/>
            <p:nvPr>
              <p:custDataLst>
                <p:tags r:id="rId22"/>
              </p:custDataLst>
            </p:nvPr>
          </p:nvSpPr>
          <p:spPr>
            <a:xfrm>
              <a:off x="6627" y="7922"/>
              <a:ext cx="969" cy="1556"/>
            </a:xfrm>
            <a:prstGeom prst="rect">
              <a:avLst/>
            </a:prstGeom>
            <a:solidFill>
              <a:srgbClr val="FFFF00"/>
            </a:solidFill>
            <a:ln>
              <a:noFill/>
            </a:ln>
            <a:effectLst>
              <a:innerShdw blurRad="114300">
                <a:prstClr val="black"/>
              </a:innerShdw>
            </a:effectLst>
          </p:spPr>
          <p:txBody>
            <a:bodyPr vert="eaVert" wrap="square" rtlCol="0">
              <a:spAutoFit/>
            </a:bodyPr>
            <a:lstStyle/>
            <a:p>
              <a:r>
                <a:rPr lang="zh-CN" altLang="en-US" sz="2800" b="1" dirty="0">
                  <a:solidFill>
                    <a:srgbClr val="002060"/>
                  </a:solidFill>
                  <a:latin typeface="宋体" pitchFamily="2" charset="-122"/>
                  <a:ea typeface="宋体" pitchFamily="2" charset="-122"/>
                </a:rPr>
                <a:t>秦朝</a:t>
              </a:r>
            </a:p>
          </p:txBody>
        </p:sp>
      </p:grpSp>
      <p:sp>
        <p:nvSpPr>
          <p:cNvPr id="51" name="文本框 34"/>
          <p:cNvSpPr txBox="1"/>
          <p:nvPr>
            <p:custDataLst>
              <p:tags r:id="rId16"/>
            </p:custDataLst>
          </p:nvPr>
        </p:nvSpPr>
        <p:spPr>
          <a:xfrm>
            <a:off x="1113242" y="4321175"/>
            <a:ext cx="615553" cy="1932305"/>
          </a:xfrm>
          <a:prstGeom prst="rect">
            <a:avLst/>
          </a:prstGeom>
          <a:solidFill>
            <a:srgbClr val="FFFF00"/>
          </a:solidFill>
          <a:effectLst>
            <a:innerShdw blurRad="114300">
              <a:prstClr val="black"/>
            </a:innerShdw>
          </a:effectLst>
        </p:spPr>
        <p:txBody>
          <a:bodyPr vert="eaVert" wrap="square" rtlCol="0">
            <a:spAutoFit/>
          </a:bodyPr>
          <a:lstStyle/>
          <a:p>
            <a:r>
              <a:rPr lang="zh-CN" altLang="en-US" sz="2800" b="1" dirty="0">
                <a:solidFill>
                  <a:srgbClr val="002060"/>
                </a:solidFill>
                <a:latin typeface="宋体" pitchFamily="2" charset="-122"/>
                <a:ea typeface="宋体" pitchFamily="2" charset="-122"/>
              </a:rPr>
              <a:t>分类登记</a:t>
            </a:r>
          </a:p>
        </p:txBody>
      </p:sp>
      <p:sp>
        <p:nvSpPr>
          <p:cNvPr id="52" name="文本框 38"/>
          <p:cNvSpPr txBox="1"/>
          <p:nvPr>
            <p:custDataLst>
              <p:tags r:id="rId17"/>
            </p:custDataLst>
          </p:nvPr>
        </p:nvSpPr>
        <p:spPr>
          <a:xfrm>
            <a:off x="282337" y="4775200"/>
            <a:ext cx="615553" cy="1961515"/>
          </a:xfrm>
          <a:prstGeom prst="rect">
            <a:avLst/>
          </a:prstGeom>
          <a:solidFill>
            <a:schemeClr val="accent2">
              <a:lumMod val="20000"/>
              <a:lumOff val="80000"/>
            </a:schemeClr>
          </a:solidFill>
          <a:effectLst>
            <a:innerShdw blurRad="114300">
              <a:prstClr val="black"/>
            </a:innerShdw>
          </a:effectLst>
        </p:spPr>
        <p:txBody>
          <a:bodyPr vert="eaVert" wrap="square" rtlCol="0">
            <a:spAutoFit/>
          </a:bodyPr>
          <a:lstStyle/>
          <a:p>
            <a:r>
              <a:rPr lang="zh-CN" altLang="en-US" sz="2800" b="1" dirty="0">
                <a:solidFill>
                  <a:srgbClr val="002060"/>
                </a:solidFill>
                <a:latin typeface="宋体" pitchFamily="2" charset="-122"/>
                <a:ea typeface="宋体" pitchFamily="2" charset="-122"/>
              </a:rPr>
              <a:t>制定户籍</a:t>
            </a:r>
          </a:p>
        </p:txBody>
      </p:sp>
      <p:grpSp>
        <p:nvGrpSpPr>
          <p:cNvPr id="53" name="组合 52"/>
          <p:cNvGrpSpPr/>
          <p:nvPr>
            <p:custDataLst>
              <p:tags r:id="rId18"/>
            </p:custDataLst>
          </p:nvPr>
        </p:nvGrpSpPr>
        <p:grpSpPr>
          <a:xfrm>
            <a:off x="132715" y="3398520"/>
            <a:ext cx="615315" cy="1362710"/>
            <a:chOff x="910" y="4512"/>
            <a:chExt cx="969" cy="2146"/>
          </a:xfrm>
        </p:grpSpPr>
        <p:sp>
          <p:nvSpPr>
            <p:cNvPr id="54" name="流程图: 联系 53"/>
            <p:cNvSpPr/>
            <p:nvPr>
              <p:custDataLst>
                <p:tags r:id="rId19"/>
              </p:custDataLst>
            </p:nvPr>
          </p:nvSpPr>
          <p:spPr>
            <a:xfrm>
              <a:off x="1117" y="5970"/>
              <a:ext cx="555" cy="688"/>
            </a:xfrm>
            <a:prstGeom prst="flowChartConnector">
              <a:avLst/>
            </a:prstGeom>
            <a:gradFill>
              <a:gsLst>
                <a:gs pos="0">
                  <a:srgbClr val="012D86"/>
                </a:gs>
                <a:gs pos="100000">
                  <a:srgbClr val="0E2557"/>
                </a:gs>
              </a:gsLst>
              <a:lin scaled="0"/>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文本框 29"/>
            <p:cNvSpPr txBox="1"/>
            <p:nvPr>
              <p:custDataLst>
                <p:tags r:id="rId20"/>
              </p:custDataLst>
            </p:nvPr>
          </p:nvSpPr>
          <p:spPr>
            <a:xfrm>
              <a:off x="910" y="4512"/>
              <a:ext cx="969" cy="1556"/>
            </a:xfrm>
            <a:prstGeom prst="rect">
              <a:avLst/>
            </a:prstGeom>
            <a:solidFill>
              <a:schemeClr val="accent2">
                <a:lumMod val="20000"/>
                <a:lumOff val="80000"/>
              </a:schemeClr>
            </a:solidFill>
            <a:ln>
              <a:noFill/>
            </a:ln>
            <a:effectLst>
              <a:innerShdw blurRad="114300">
                <a:prstClr val="black"/>
              </a:innerShdw>
            </a:effectLst>
          </p:spPr>
          <p:txBody>
            <a:bodyPr vert="eaVert" wrap="square" rtlCol="0">
              <a:spAutoFit/>
            </a:bodyPr>
            <a:lstStyle/>
            <a:p>
              <a:r>
                <a:rPr lang="zh-CN" altLang="en-US" sz="2800" b="1" dirty="0">
                  <a:solidFill>
                    <a:srgbClr val="002060"/>
                  </a:solidFill>
                  <a:latin typeface="宋体" pitchFamily="2" charset="-122"/>
                  <a:ea typeface="宋体" pitchFamily="2" charset="-122"/>
                </a:rPr>
                <a:t>战国</a:t>
              </a:r>
            </a:p>
          </p:txBody>
        </p:sp>
      </p:grpSp>
    </p:spTree>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down)">
                                      <p:cBhvr>
                                        <p:cTn id="7" dur="580">
                                          <p:stCondLst>
                                            <p:cond delay="0"/>
                                          </p:stCondLst>
                                        </p:cTn>
                                        <p:tgtEl>
                                          <p:spTgt spid="52"/>
                                        </p:tgtEl>
                                      </p:cBhvr>
                                    </p:animEffect>
                                    <p:anim calcmode="lin" valueType="num">
                                      <p:cBhvr>
                                        <p:cTn id="8" dur="1822" tmFilter="0,0; 0.14,0.36; 0.43,0.73; 0.71,0.91; 1.0,1.0">
                                          <p:stCondLst>
                                            <p:cond delay="0"/>
                                          </p:stCondLst>
                                        </p:cTn>
                                        <p:tgtEl>
                                          <p:spTgt spid="5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2"/>
                                        </p:tgtEl>
                                        <p:attrNameLst>
                                          <p:attrName>ppt_y</p:attrName>
                                        </p:attrNameLst>
                                      </p:cBhvr>
                                      <p:tavLst>
                                        <p:tav tm="0" fmla="#ppt_y-sin(pi*$)/81">
                                          <p:val>
                                            <p:fltVal val="0"/>
                                          </p:val>
                                        </p:tav>
                                        <p:tav tm="100000">
                                          <p:val>
                                            <p:fltVal val="1"/>
                                          </p:val>
                                        </p:tav>
                                      </p:tavLst>
                                    </p:anim>
                                    <p:animScale>
                                      <p:cBhvr>
                                        <p:cTn id="13" dur="26">
                                          <p:stCondLst>
                                            <p:cond delay="650"/>
                                          </p:stCondLst>
                                        </p:cTn>
                                        <p:tgtEl>
                                          <p:spTgt spid="52"/>
                                        </p:tgtEl>
                                      </p:cBhvr>
                                      <p:to x="100000" y="60000"/>
                                    </p:animScale>
                                    <p:animScale>
                                      <p:cBhvr>
                                        <p:cTn id="14" dur="166" decel="50000">
                                          <p:stCondLst>
                                            <p:cond delay="676"/>
                                          </p:stCondLst>
                                        </p:cTn>
                                        <p:tgtEl>
                                          <p:spTgt spid="52"/>
                                        </p:tgtEl>
                                      </p:cBhvr>
                                      <p:to x="100000" y="100000"/>
                                    </p:animScale>
                                    <p:animScale>
                                      <p:cBhvr>
                                        <p:cTn id="15" dur="26">
                                          <p:stCondLst>
                                            <p:cond delay="1312"/>
                                          </p:stCondLst>
                                        </p:cTn>
                                        <p:tgtEl>
                                          <p:spTgt spid="52"/>
                                        </p:tgtEl>
                                      </p:cBhvr>
                                      <p:to x="100000" y="80000"/>
                                    </p:animScale>
                                    <p:animScale>
                                      <p:cBhvr>
                                        <p:cTn id="16" dur="166" decel="50000">
                                          <p:stCondLst>
                                            <p:cond delay="1338"/>
                                          </p:stCondLst>
                                        </p:cTn>
                                        <p:tgtEl>
                                          <p:spTgt spid="52"/>
                                        </p:tgtEl>
                                      </p:cBhvr>
                                      <p:to x="100000" y="100000"/>
                                    </p:animScale>
                                    <p:animScale>
                                      <p:cBhvr>
                                        <p:cTn id="17" dur="26">
                                          <p:stCondLst>
                                            <p:cond delay="1642"/>
                                          </p:stCondLst>
                                        </p:cTn>
                                        <p:tgtEl>
                                          <p:spTgt spid="52"/>
                                        </p:tgtEl>
                                      </p:cBhvr>
                                      <p:to x="100000" y="90000"/>
                                    </p:animScale>
                                    <p:animScale>
                                      <p:cBhvr>
                                        <p:cTn id="18" dur="166" decel="50000">
                                          <p:stCondLst>
                                            <p:cond delay="1668"/>
                                          </p:stCondLst>
                                        </p:cTn>
                                        <p:tgtEl>
                                          <p:spTgt spid="52"/>
                                        </p:tgtEl>
                                      </p:cBhvr>
                                      <p:to x="100000" y="100000"/>
                                    </p:animScale>
                                    <p:animScale>
                                      <p:cBhvr>
                                        <p:cTn id="19" dur="26">
                                          <p:stCondLst>
                                            <p:cond delay="1808"/>
                                          </p:stCondLst>
                                        </p:cTn>
                                        <p:tgtEl>
                                          <p:spTgt spid="52"/>
                                        </p:tgtEl>
                                      </p:cBhvr>
                                      <p:to x="100000" y="95000"/>
                                    </p:animScale>
                                    <p:animScale>
                                      <p:cBhvr>
                                        <p:cTn id="20" dur="166" decel="50000">
                                          <p:stCondLst>
                                            <p:cond delay="1834"/>
                                          </p:stCondLst>
                                        </p:cTn>
                                        <p:tgtEl>
                                          <p:spTgt spid="5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51"/>
                                        </p:tgtEl>
                                        <p:attrNameLst>
                                          <p:attrName>style.visibility</p:attrName>
                                        </p:attrNameLst>
                                      </p:cBhvr>
                                      <p:to>
                                        <p:strVal val="visible"/>
                                      </p:to>
                                    </p:set>
                                    <p:animEffect transition="in" filter="wipe(down)">
                                      <p:cBhvr>
                                        <p:cTn id="25" dur="580">
                                          <p:stCondLst>
                                            <p:cond delay="0"/>
                                          </p:stCondLst>
                                        </p:cTn>
                                        <p:tgtEl>
                                          <p:spTgt spid="51"/>
                                        </p:tgtEl>
                                      </p:cBhvr>
                                    </p:animEffect>
                                    <p:anim calcmode="lin" valueType="num">
                                      <p:cBhvr>
                                        <p:cTn id="26" dur="1822" tmFilter="0,0; 0.14,0.36; 0.43,0.73; 0.71,0.91; 1.0,1.0">
                                          <p:stCondLst>
                                            <p:cond delay="0"/>
                                          </p:stCondLst>
                                        </p:cTn>
                                        <p:tgtEl>
                                          <p:spTgt spid="51"/>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51"/>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51"/>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51"/>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51"/>
                                        </p:tgtEl>
                                        <p:attrNameLst>
                                          <p:attrName>ppt_y</p:attrName>
                                        </p:attrNameLst>
                                      </p:cBhvr>
                                      <p:tavLst>
                                        <p:tav tm="0" fmla="#ppt_y-sin(pi*$)/81">
                                          <p:val>
                                            <p:fltVal val="0"/>
                                          </p:val>
                                        </p:tav>
                                        <p:tav tm="100000">
                                          <p:val>
                                            <p:fltVal val="1"/>
                                          </p:val>
                                        </p:tav>
                                      </p:tavLst>
                                    </p:anim>
                                    <p:animScale>
                                      <p:cBhvr>
                                        <p:cTn id="31" dur="26">
                                          <p:stCondLst>
                                            <p:cond delay="650"/>
                                          </p:stCondLst>
                                        </p:cTn>
                                        <p:tgtEl>
                                          <p:spTgt spid="51"/>
                                        </p:tgtEl>
                                      </p:cBhvr>
                                      <p:to x="100000" y="60000"/>
                                    </p:animScale>
                                    <p:animScale>
                                      <p:cBhvr>
                                        <p:cTn id="32" dur="166" decel="50000">
                                          <p:stCondLst>
                                            <p:cond delay="676"/>
                                          </p:stCondLst>
                                        </p:cTn>
                                        <p:tgtEl>
                                          <p:spTgt spid="51"/>
                                        </p:tgtEl>
                                      </p:cBhvr>
                                      <p:to x="100000" y="100000"/>
                                    </p:animScale>
                                    <p:animScale>
                                      <p:cBhvr>
                                        <p:cTn id="33" dur="26">
                                          <p:stCondLst>
                                            <p:cond delay="1312"/>
                                          </p:stCondLst>
                                        </p:cTn>
                                        <p:tgtEl>
                                          <p:spTgt spid="51"/>
                                        </p:tgtEl>
                                      </p:cBhvr>
                                      <p:to x="100000" y="80000"/>
                                    </p:animScale>
                                    <p:animScale>
                                      <p:cBhvr>
                                        <p:cTn id="34" dur="166" decel="50000">
                                          <p:stCondLst>
                                            <p:cond delay="1338"/>
                                          </p:stCondLst>
                                        </p:cTn>
                                        <p:tgtEl>
                                          <p:spTgt spid="51"/>
                                        </p:tgtEl>
                                      </p:cBhvr>
                                      <p:to x="100000" y="100000"/>
                                    </p:animScale>
                                    <p:animScale>
                                      <p:cBhvr>
                                        <p:cTn id="35" dur="26">
                                          <p:stCondLst>
                                            <p:cond delay="1642"/>
                                          </p:stCondLst>
                                        </p:cTn>
                                        <p:tgtEl>
                                          <p:spTgt spid="51"/>
                                        </p:tgtEl>
                                      </p:cBhvr>
                                      <p:to x="100000" y="90000"/>
                                    </p:animScale>
                                    <p:animScale>
                                      <p:cBhvr>
                                        <p:cTn id="36" dur="166" decel="50000">
                                          <p:stCondLst>
                                            <p:cond delay="1668"/>
                                          </p:stCondLst>
                                        </p:cTn>
                                        <p:tgtEl>
                                          <p:spTgt spid="51"/>
                                        </p:tgtEl>
                                      </p:cBhvr>
                                      <p:to x="100000" y="100000"/>
                                    </p:animScale>
                                    <p:animScale>
                                      <p:cBhvr>
                                        <p:cTn id="37" dur="26">
                                          <p:stCondLst>
                                            <p:cond delay="1808"/>
                                          </p:stCondLst>
                                        </p:cTn>
                                        <p:tgtEl>
                                          <p:spTgt spid="51"/>
                                        </p:tgtEl>
                                      </p:cBhvr>
                                      <p:to x="100000" y="95000"/>
                                    </p:animScale>
                                    <p:animScale>
                                      <p:cBhvr>
                                        <p:cTn id="38" dur="166" decel="50000">
                                          <p:stCondLst>
                                            <p:cond delay="1834"/>
                                          </p:stCondLst>
                                        </p:cTn>
                                        <p:tgtEl>
                                          <p:spTgt spid="51"/>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2"/>
                                        </p:tgtEl>
                                        <p:attrNameLst>
                                          <p:attrName>style.visibility</p:attrName>
                                        </p:attrNameLst>
                                      </p:cBhvr>
                                      <p:to>
                                        <p:strVal val="visible"/>
                                      </p:to>
                                    </p:set>
                                    <p:animEffect transition="in" filter="fade">
                                      <p:cBhvr>
                                        <p:cTn id="43" dur="1000"/>
                                        <p:tgtEl>
                                          <p:spTgt spid="2"/>
                                        </p:tgtEl>
                                      </p:cBhvr>
                                    </p:animEffect>
                                    <p:anim calcmode="lin" valueType="num">
                                      <p:cBhvr>
                                        <p:cTn id="44" dur="1000" fill="hold"/>
                                        <p:tgtEl>
                                          <p:spTgt spid="2"/>
                                        </p:tgtEl>
                                        <p:attrNameLst>
                                          <p:attrName>ppt_x</p:attrName>
                                        </p:attrNameLst>
                                      </p:cBhvr>
                                      <p:tavLst>
                                        <p:tav tm="0">
                                          <p:val>
                                            <p:strVal val="#ppt_x"/>
                                          </p:val>
                                        </p:tav>
                                        <p:tav tm="100000">
                                          <p:val>
                                            <p:strVal val="#ppt_x"/>
                                          </p:val>
                                        </p:tav>
                                      </p:tavLst>
                                    </p:anim>
                                    <p:anim calcmode="lin" valueType="num">
                                      <p:cBhvr>
                                        <p:cTn id="45"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grpId="0" nodeType="clickEffect">
                                  <p:stCondLst>
                                    <p:cond delay="0"/>
                                  </p:stCondLst>
                                  <p:childTnLst>
                                    <p:set>
                                      <p:cBhvr>
                                        <p:cTn id="49" dur="1" fill="hold">
                                          <p:stCondLst>
                                            <p:cond delay="0"/>
                                          </p:stCondLst>
                                        </p:cTn>
                                        <p:tgtEl>
                                          <p:spTgt spid="46"/>
                                        </p:tgtEl>
                                        <p:attrNameLst>
                                          <p:attrName>style.visibility</p:attrName>
                                        </p:attrNameLst>
                                      </p:cBhvr>
                                      <p:to>
                                        <p:strVal val="visible"/>
                                      </p:to>
                                    </p:set>
                                    <p:anim calcmode="lin" valueType="num">
                                      <p:cBhvr additive="base">
                                        <p:cTn id="50" dur="500" fill="hold"/>
                                        <p:tgtEl>
                                          <p:spTgt spid="46"/>
                                        </p:tgtEl>
                                        <p:attrNameLst>
                                          <p:attrName>ppt_x</p:attrName>
                                        </p:attrNameLst>
                                      </p:cBhvr>
                                      <p:tavLst>
                                        <p:tav tm="0">
                                          <p:val>
                                            <p:strVal val="#ppt_x"/>
                                          </p:val>
                                        </p:tav>
                                        <p:tav tm="100000">
                                          <p:val>
                                            <p:strVal val="#ppt_x"/>
                                          </p:val>
                                        </p:tav>
                                      </p:tavLst>
                                    </p:anim>
                                    <p:anim calcmode="lin" valueType="num">
                                      <p:cBhvr additive="base">
                                        <p:cTn id="51" dur="500" fill="hold"/>
                                        <p:tgtEl>
                                          <p:spTgt spid="46"/>
                                        </p:tgtEl>
                                        <p:attrNameLst>
                                          <p:attrName>ppt_y</p:attrName>
                                        </p:attrNameLst>
                                      </p:cBhvr>
                                      <p:tavLst>
                                        <p:tav tm="0">
                                          <p:val>
                                            <p:strVal val="1+#ppt_h/2"/>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26" presetClass="entr" presetSubtype="0" fill="hold" grpId="0" nodeType="clickEffect">
                                  <p:stCondLst>
                                    <p:cond delay="0"/>
                                  </p:stCondLst>
                                  <p:childTnLst>
                                    <p:set>
                                      <p:cBhvr>
                                        <p:cTn id="55" dur="1" fill="hold">
                                          <p:stCondLst>
                                            <p:cond delay="0"/>
                                          </p:stCondLst>
                                        </p:cTn>
                                        <p:tgtEl>
                                          <p:spTgt spid="45"/>
                                        </p:tgtEl>
                                        <p:attrNameLst>
                                          <p:attrName>style.visibility</p:attrName>
                                        </p:attrNameLst>
                                      </p:cBhvr>
                                      <p:to>
                                        <p:strVal val="visible"/>
                                      </p:to>
                                    </p:set>
                                    <p:animEffect transition="in" filter="wipe(down)">
                                      <p:cBhvr>
                                        <p:cTn id="56" dur="580">
                                          <p:stCondLst>
                                            <p:cond delay="0"/>
                                          </p:stCondLst>
                                        </p:cTn>
                                        <p:tgtEl>
                                          <p:spTgt spid="45"/>
                                        </p:tgtEl>
                                      </p:cBhvr>
                                    </p:animEffect>
                                    <p:anim calcmode="lin" valueType="num">
                                      <p:cBhvr>
                                        <p:cTn id="57" dur="1822" tmFilter="0,0; 0.14,0.36; 0.43,0.73; 0.71,0.91; 1.0,1.0">
                                          <p:stCondLst>
                                            <p:cond delay="0"/>
                                          </p:stCondLst>
                                        </p:cTn>
                                        <p:tgtEl>
                                          <p:spTgt spid="45"/>
                                        </p:tgtEl>
                                        <p:attrNameLst>
                                          <p:attrName>ppt_x</p:attrName>
                                        </p:attrNameLst>
                                      </p:cBhvr>
                                      <p:tavLst>
                                        <p:tav tm="0">
                                          <p:val>
                                            <p:strVal val="#ppt_x-0.25"/>
                                          </p:val>
                                        </p:tav>
                                        <p:tav tm="100000">
                                          <p:val>
                                            <p:strVal val="#ppt_x"/>
                                          </p:val>
                                        </p:tav>
                                      </p:tavLst>
                                    </p:anim>
                                    <p:anim calcmode="lin" valueType="num">
                                      <p:cBhvr>
                                        <p:cTn id="58" dur="664" tmFilter="0.0,0.0; 0.25,0.07; 0.50,0.2; 0.75,0.467; 1.0,1.0">
                                          <p:stCondLst>
                                            <p:cond delay="0"/>
                                          </p:stCondLst>
                                        </p:cTn>
                                        <p:tgtEl>
                                          <p:spTgt spid="45"/>
                                        </p:tgtEl>
                                        <p:attrNameLst>
                                          <p:attrName>ppt_y</p:attrName>
                                        </p:attrNameLst>
                                      </p:cBhvr>
                                      <p:tavLst>
                                        <p:tav tm="0" fmla="#ppt_y-sin(pi*$)/3">
                                          <p:val>
                                            <p:fltVal val="0.5"/>
                                          </p:val>
                                        </p:tav>
                                        <p:tav tm="100000">
                                          <p:val>
                                            <p:fltVal val="1"/>
                                          </p:val>
                                        </p:tav>
                                      </p:tavLst>
                                    </p:anim>
                                    <p:anim calcmode="lin" valueType="num">
                                      <p:cBhvr>
                                        <p:cTn id="59" dur="664" tmFilter="0, 0; 0.125,0.2665; 0.25,0.4; 0.375,0.465; 0.5,0.5;  0.625,0.535; 0.75,0.6; 0.875,0.7335; 1,1">
                                          <p:stCondLst>
                                            <p:cond delay="664"/>
                                          </p:stCondLst>
                                        </p:cTn>
                                        <p:tgtEl>
                                          <p:spTgt spid="45"/>
                                        </p:tgtEl>
                                        <p:attrNameLst>
                                          <p:attrName>ppt_y</p:attrName>
                                        </p:attrNameLst>
                                      </p:cBhvr>
                                      <p:tavLst>
                                        <p:tav tm="0" fmla="#ppt_y-sin(pi*$)/9">
                                          <p:val>
                                            <p:fltVal val="0"/>
                                          </p:val>
                                        </p:tav>
                                        <p:tav tm="100000">
                                          <p:val>
                                            <p:fltVal val="1"/>
                                          </p:val>
                                        </p:tav>
                                      </p:tavLst>
                                    </p:anim>
                                    <p:anim calcmode="lin" valueType="num">
                                      <p:cBhvr>
                                        <p:cTn id="60" dur="332" tmFilter="0, 0; 0.125,0.2665; 0.25,0.4; 0.375,0.465; 0.5,0.5;  0.625,0.535; 0.75,0.6; 0.875,0.7335; 1,1">
                                          <p:stCondLst>
                                            <p:cond delay="1324"/>
                                          </p:stCondLst>
                                        </p:cTn>
                                        <p:tgtEl>
                                          <p:spTgt spid="45"/>
                                        </p:tgtEl>
                                        <p:attrNameLst>
                                          <p:attrName>ppt_y</p:attrName>
                                        </p:attrNameLst>
                                      </p:cBhvr>
                                      <p:tavLst>
                                        <p:tav tm="0" fmla="#ppt_y-sin(pi*$)/27">
                                          <p:val>
                                            <p:fltVal val="0"/>
                                          </p:val>
                                        </p:tav>
                                        <p:tav tm="100000">
                                          <p:val>
                                            <p:fltVal val="1"/>
                                          </p:val>
                                        </p:tav>
                                      </p:tavLst>
                                    </p:anim>
                                    <p:anim calcmode="lin" valueType="num">
                                      <p:cBhvr>
                                        <p:cTn id="61" dur="164" tmFilter="0, 0; 0.125,0.2665; 0.25,0.4; 0.375,0.465; 0.5,0.5;  0.625,0.535; 0.75,0.6; 0.875,0.7335; 1,1">
                                          <p:stCondLst>
                                            <p:cond delay="1656"/>
                                          </p:stCondLst>
                                        </p:cTn>
                                        <p:tgtEl>
                                          <p:spTgt spid="45"/>
                                        </p:tgtEl>
                                        <p:attrNameLst>
                                          <p:attrName>ppt_y</p:attrName>
                                        </p:attrNameLst>
                                      </p:cBhvr>
                                      <p:tavLst>
                                        <p:tav tm="0" fmla="#ppt_y-sin(pi*$)/81">
                                          <p:val>
                                            <p:fltVal val="0"/>
                                          </p:val>
                                        </p:tav>
                                        <p:tav tm="100000">
                                          <p:val>
                                            <p:fltVal val="1"/>
                                          </p:val>
                                        </p:tav>
                                      </p:tavLst>
                                    </p:anim>
                                    <p:animScale>
                                      <p:cBhvr>
                                        <p:cTn id="62" dur="26">
                                          <p:stCondLst>
                                            <p:cond delay="650"/>
                                          </p:stCondLst>
                                        </p:cTn>
                                        <p:tgtEl>
                                          <p:spTgt spid="45"/>
                                        </p:tgtEl>
                                      </p:cBhvr>
                                      <p:to x="100000" y="60000"/>
                                    </p:animScale>
                                    <p:animScale>
                                      <p:cBhvr>
                                        <p:cTn id="63" dur="166" decel="50000">
                                          <p:stCondLst>
                                            <p:cond delay="676"/>
                                          </p:stCondLst>
                                        </p:cTn>
                                        <p:tgtEl>
                                          <p:spTgt spid="45"/>
                                        </p:tgtEl>
                                      </p:cBhvr>
                                      <p:to x="100000" y="100000"/>
                                    </p:animScale>
                                    <p:animScale>
                                      <p:cBhvr>
                                        <p:cTn id="64" dur="26">
                                          <p:stCondLst>
                                            <p:cond delay="1312"/>
                                          </p:stCondLst>
                                        </p:cTn>
                                        <p:tgtEl>
                                          <p:spTgt spid="45"/>
                                        </p:tgtEl>
                                      </p:cBhvr>
                                      <p:to x="100000" y="80000"/>
                                    </p:animScale>
                                    <p:animScale>
                                      <p:cBhvr>
                                        <p:cTn id="65" dur="166" decel="50000">
                                          <p:stCondLst>
                                            <p:cond delay="1338"/>
                                          </p:stCondLst>
                                        </p:cTn>
                                        <p:tgtEl>
                                          <p:spTgt spid="45"/>
                                        </p:tgtEl>
                                      </p:cBhvr>
                                      <p:to x="100000" y="100000"/>
                                    </p:animScale>
                                    <p:animScale>
                                      <p:cBhvr>
                                        <p:cTn id="66" dur="26">
                                          <p:stCondLst>
                                            <p:cond delay="1642"/>
                                          </p:stCondLst>
                                        </p:cTn>
                                        <p:tgtEl>
                                          <p:spTgt spid="45"/>
                                        </p:tgtEl>
                                      </p:cBhvr>
                                      <p:to x="100000" y="90000"/>
                                    </p:animScale>
                                    <p:animScale>
                                      <p:cBhvr>
                                        <p:cTn id="67" dur="166" decel="50000">
                                          <p:stCondLst>
                                            <p:cond delay="1668"/>
                                          </p:stCondLst>
                                        </p:cTn>
                                        <p:tgtEl>
                                          <p:spTgt spid="45"/>
                                        </p:tgtEl>
                                      </p:cBhvr>
                                      <p:to x="100000" y="100000"/>
                                    </p:animScale>
                                    <p:animScale>
                                      <p:cBhvr>
                                        <p:cTn id="68" dur="26">
                                          <p:stCondLst>
                                            <p:cond delay="1808"/>
                                          </p:stCondLst>
                                        </p:cTn>
                                        <p:tgtEl>
                                          <p:spTgt spid="45"/>
                                        </p:tgtEl>
                                      </p:cBhvr>
                                      <p:to x="100000" y="95000"/>
                                    </p:animScale>
                                    <p:animScale>
                                      <p:cBhvr>
                                        <p:cTn id="69" dur="166" decel="50000">
                                          <p:stCondLst>
                                            <p:cond delay="1834"/>
                                          </p:stCondLst>
                                        </p:cTn>
                                        <p:tgtEl>
                                          <p:spTgt spid="45"/>
                                        </p:tgtEl>
                                      </p:cBhvr>
                                      <p:to x="100000" y="100000"/>
                                    </p:animScale>
                                  </p:childTnLst>
                                </p:cTn>
                              </p:par>
                            </p:childTnLst>
                          </p:cTn>
                        </p:par>
                      </p:childTnLst>
                    </p:cTn>
                  </p:par>
                  <p:par>
                    <p:cTn id="70" fill="hold">
                      <p:stCondLst>
                        <p:cond delay="indefinite"/>
                      </p:stCondLst>
                      <p:childTnLst>
                        <p:par>
                          <p:cTn id="71" fill="hold">
                            <p:stCondLst>
                              <p:cond delay="0"/>
                            </p:stCondLst>
                            <p:childTnLst>
                              <p:par>
                                <p:cTn id="72" presetID="42" presetClass="entr" presetSubtype="0" fill="hold" grpId="0" nodeType="clickEffect">
                                  <p:stCondLst>
                                    <p:cond delay="0"/>
                                  </p:stCondLst>
                                  <p:childTnLst>
                                    <p:set>
                                      <p:cBhvr>
                                        <p:cTn id="73" dur="1" fill="hold">
                                          <p:stCondLst>
                                            <p:cond delay="0"/>
                                          </p:stCondLst>
                                        </p:cTn>
                                        <p:tgtEl>
                                          <p:spTgt spid="35"/>
                                        </p:tgtEl>
                                        <p:attrNameLst>
                                          <p:attrName>style.visibility</p:attrName>
                                        </p:attrNameLst>
                                      </p:cBhvr>
                                      <p:to>
                                        <p:strVal val="visible"/>
                                      </p:to>
                                    </p:set>
                                    <p:animEffect transition="in" filter="fade">
                                      <p:cBhvr>
                                        <p:cTn id="74" dur="1000"/>
                                        <p:tgtEl>
                                          <p:spTgt spid="35"/>
                                        </p:tgtEl>
                                      </p:cBhvr>
                                    </p:animEffect>
                                    <p:anim calcmode="lin" valueType="num">
                                      <p:cBhvr>
                                        <p:cTn id="75" dur="1000" fill="hold"/>
                                        <p:tgtEl>
                                          <p:spTgt spid="35"/>
                                        </p:tgtEl>
                                        <p:attrNameLst>
                                          <p:attrName>ppt_x</p:attrName>
                                        </p:attrNameLst>
                                      </p:cBhvr>
                                      <p:tavLst>
                                        <p:tav tm="0">
                                          <p:val>
                                            <p:strVal val="#ppt_x"/>
                                          </p:val>
                                        </p:tav>
                                        <p:tav tm="100000">
                                          <p:val>
                                            <p:strVal val="#ppt_x"/>
                                          </p:val>
                                        </p:tav>
                                      </p:tavLst>
                                    </p:anim>
                                    <p:anim calcmode="lin" valueType="num">
                                      <p:cBhvr>
                                        <p:cTn id="76"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26" presetClass="entr" presetSubtype="0" fill="hold" grpId="0" nodeType="clickEffect">
                                  <p:stCondLst>
                                    <p:cond delay="0"/>
                                  </p:stCondLst>
                                  <p:childTnLst>
                                    <p:set>
                                      <p:cBhvr>
                                        <p:cTn id="80" dur="1" fill="hold">
                                          <p:stCondLst>
                                            <p:cond delay="0"/>
                                          </p:stCondLst>
                                        </p:cTn>
                                        <p:tgtEl>
                                          <p:spTgt spid="37"/>
                                        </p:tgtEl>
                                        <p:attrNameLst>
                                          <p:attrName>style.visibility</p:attrName>
                                        </p:attrNameLst>
                                      </p:cBhvr>
                                      <p:to>
                                        <p:strVal val="visible"/>
                                      </p:to>
                                    </p:set>
                                    <p:animEffect transition="in" filter="wipe(down)">
                                      <p:cBhvr>
                                        <p:cTn id="81" dur="580">
                                          <p:stCondLst>
                                            <p:cond delay="0"/>
                                          </p:stCondLst>
                                        </p:cTn>
                                        <p:tgtEl>
                                          <p:spTgt spid="37"/>
                                        </p:tgtEl>
                                      </p:cBhvr>
                                    </p:animEffect>
                                    <p:anim calcmode="lin" valueType="num">
                                      <p:cBhvr>
                                        <p:cTn id="82" dur="1822" tmFilter="0,0; 0.14,0.36; 0.43,0.73; 0.71,0.91; 1.0,1.0">
                                          <p:stCondLst>
                                            <p:cond delay="0"/>
                                          </p:stCondLst>
                                        </p:cTn>
                                        <p:tgtEl>
                                          <p:spTgt spid="37"/>
                                        </p:tgtEl>
                                        <p:attrNameLst>
                                          <p:attrName>ppt_x</p:attrName>
                                        </p:attrNameLst>
                                      </p:cBhvr>
                                      <p:tavLst>
                                        <p:tav tm="0">
                                          <p:val>
                                            <p:strVal val="#ppt_x-0.25"/>
                                          </p:val>
                                        </p:tav>
                                        <p:tav tm="100000">
                                          <p:val>
                                            <p:strVal val="#ppt_x"/>
                                          </p:val>
                                        </p:tav>
                                      </p:tavLst>
                                    </p:anim>
                                    <p:anim calcmode="lin" valueType="num">
                                      <p:cBhvr>
                                        <p:cTn id="83" dur="664" tmFilter="0.0,0.0; 0.25,0.07; 0.50,0.2; 0.75,0.467; 1.0,1.0">
                                          <p:stCondLst>
                                            <p:cond delay="0"/>
                                          </p:stCondLst>
                                        </p:cTn>
                                        <p:tgtEl>
                                          <p:spTgt spid="37"/>
                                        </p:tgtEl>
                                        <p:attrNameLst>
                                          <p:attrName>ppt_y</p:attrName>
                                        </p:attrNameLst>
                                      </p:cBhvr>
                                      <p:tavLst>
                                        <p:tav tm="0" fmla="#ppt_y-sin(pi*$)/3">
                                          <p:val>
                                            <p:fltVal val="0.5"/>
                                          </p:val>
                                        </p:tav>
                                        <p:tav tm="100000">
                                          <p:val>
                                            <p:fltVal val="1"/>
                                          </p:val>
                                        </p:tav>
                                      </p:tavLst>
                                    </p:anim>
                                    <p:anim calcmode="lin" valueType="num">
                                      <p:cBhvr>
                                        <p:cTn id="84" dur="664" tmFilter="0, 0; 0.125,0.2665; 0.25,0.4; 0.375,0.465; 0.5,0.5;  0.625,0.535; 0.75,0.6; 0.875,0.7335; 1,1">
                                          <p:stCondLst>
                                            <p:cond delay="664"/>
                                          </p:stCondLst>
                                        </p:cTn>
                                        <p:tgtEl>
                                          <p:spTgt spid="37"/>
                                        </p:tgtEl>
                                        <p:attrNameLst>
                                          <p:attrName>ppt_y</p:attrName>
                                        </p:attrNameLst>
                                      </p:cBhvr>
                                      <p:tavLst>
                                        <p:tav tm="0" fmla="#ppt_y-sin(pi*$)/9">
                                          <p:val>
                                            <p:fltVal val="0"/>
                                          </p:val>
                                        </p:tav>
                                        <p:tav tm="100000">
                                          <p:val>
                                            <p:fltVal val="1"/>
                                          </p:val>
                                        </p:tav>
                                      </p:tavLst>
                                    </p:anim>
                                    <p:anim calcmode="lin" valueType="num">
                                      <p:cBhvr>
                                        <p:cTn id="85" dur="332" tmFilter="0, 0; 0.125,0.2665; 0.25,0.4; 0.375,0.465; 0.5,0.5;  0.625,0.535; 0.75,0.6; 0.875,0.7335; 1,1">
                                          <p:stCondLst>
                                            <p:cond delay="1324"/>
                                          </p:stCondLst>
                                        </p:cTn>
                                        <p:tgtEl>
                                          <p:spTgt spid="37"/>
                                        </p:tgtEl>
                                        <p:attrNameLst>
                                          <p:attrName>ppt_y</p:attrName>
                                        </p:attrNameLst>
                                      </p:cBhvr>
                                      <p:tavLst>
                                        <p:tav tm="0" fmla="#ppt_y-sin(pi*$)/27">
                                          <p:val>
                                            <p:fltVal val="0"/>
                                          </p:val>
                                        </p:tav>
                                        <p:tav tm="100000">
                                          <p:val>
                                            <p:fltVal val="1"/>
                                          </p:val>
                                        </p:tav>
                                      </p:tavLst>
                                    </p:anim>
                                    <p:anim calcmode="lin" valueType="num">
                                      <p:cBhvr>
                                        <p:cTn id="86" dur="164" tmFilter="0, 0; 0.125,0.2665; 0.25,0.4; 0.375,0.465; 0.5,0.5;  0.625,0.535; 0.75,0.6; 0.875,0.7335; 1,1">
                                          <p:stCondLst>
                                            <p:cond delay="1656"/>
                                          </p:stCondLst>
                                        </p:cTn>
                                        <p:tgtEl>
                                          <p:spTgt spid="37"/>
                                        </p:tgtEl>
                                        <p:attrNameLst>
                                          <p:attrName>ppt_y</p:attrName>
                                        </p:attrNameLst>
                                      </p:cBhvr>
                                      <p:tavLst>
                                        <p:tav tm="0" fmla="#ppt_y-sin(pi*$)/81">
                                          <p:val>
                                            <p:fltVal val="0"/>
                                          </p:val>
                                        </p:tav>
                                        <p:tav tm="100000">
                                          <p:val>
                                            <p:fltVal val="1"/>
                                          </p:val>
                                        </p:tav>
                                      </p:tavLst>
                                    </p:anim>
                                    <p:animScale>
                                      <p:cBhvr>
                                        <p:cTn id="87" dur="26">
                                          <p:stCondLst>
                                            <p:cond delay="650"/>
                                          </p:stCondLst>
                                        </p:cTn>
                                        <p:tgtEl>
                                          <p:spTgt spid="37"/>
                                        </p:tgtEl>
                                      </p:cBhvr>
                                      <p:to x="100000" y="60000"/>
                                    </p:animScale>
                                    <p:animScale>
                                      <p:cBhvr>
                                        <p:cTn id="88" dur="166" decel="50000">
                                          <p:stCondLst>
                                            <p:cond delay="676"/>
                                          </p:stCondLst>
                                        </p:cTn>
                                        <p:tgtEl>
                                          <p:spTgt spid="37"/>
                                        </p:tgtEl>
                                      </p:cBhvr>
                                      <p:to x="100000" y="100000"/>
                                    </p:animScale>
                                    <p:animScale>
                                      <p:cBhvr>
                                        <p:cTn id="89" dur="26">
                                          <p:stCondLst>
                                            <p:cond delay="1312"/>
                                          </p:stCondLst>
                                        </p:cTn>
                                        <p:tgtEl>
                                          <p:spTgt spid="37"/>
                                        </p:tgtEl>
                                      </p:cBhvr>
                                      <p:to x="100000" y="80000"/>
                                    </p:animScale>
                                    <p:animScale>
                                      <p:cBhvr>
                                        <p:cTn id="90" dur="166" decel="50000">
                                          <p:stCondLst>
                                            <p:cond delay="1338"/>
                                          </p:stCondLst>
                                        </p:cTn>
                                        <p:tgtEl>
                                          <p:spTgt spid="37"/>
                                        </p:tgtEl>
                                      </p:cBhvr>
                                      <p:to x="100000" y="100000"/>
                                    </p:animScale>
                                    <p:animScale>
                                      <p:cBhvr>
                                        <p:cTn id="91" dur="26">
                                          <p:stCondLst>
                                            <p:cond delay="1642"/>
                                          </p:stCondLst>
                                        </p:cTn>
                                        <p:tgtEl>
                                          <p:spTgt spid="37"/>
                                        </p:tgtEl>
                                      </p:cBhvr>
                                      <p:to x="100000" y="90000"/>
                                    </p:animScale>
                                    <p:animScale>
                                      <p:cBhvr>
                                        <p:cTn id="92" dur="166" decel="50000">
                                          <p:stCondLst>
                                            <p:cond delay="1668"/>
                                          </p:stCondLst>
                                        </p:cTn>
                                        <p:tgtEl>
                                          <p:spTgt spid="37"/>
                                        </p:tgtEl>
                                      </p:cBhvr>
                                      <p:to x="100000" y="100000"/>
                                    </p:animScale>
                                    <p:animScale>
                                      <p:cBhvr>
                                        <p:cTn id="93" dur="26">
                                          <p:stCondLst>
                                            <p:cond delay="1808"/>
                                          </p:stCondLst>
                                        </p:cTn>
                                        <p:tgtEl>
                                          <p:spTgt spid="37"/>
                                        </p:tgtEl>
                                      </p:cBhvr>
                                      <p:to x="100000" y="95000"/>
                                    </p:animScale>
                                    <p:animScale>
                                      <p:cBhvr>
                                        <p:cTn id="94" dur="166" decel="50000">
                                          <p:stCondLst>
                                            <p:cond delay="1834"/>
                                          </p:stCondLst>
                                        </p:cTn>
                                        <p:tgtEl>
                                          <p:spTgt spid="37"/>
                                        </p:tgtEl>
                                      </p:cBhvr>
                                      <p:to x="100000" y="100000"/>
                                    </p:animScale>
                                  </p:childTnLst>
                                </p:cTn>
                              </p:par>
                            </p:childTnLst>
                          </p:cTn>
                        </p:par>
                      </p:childTnLst>
                    </p:cTn>
                  </p:par>
                  <p:par>
                    <p:cTn id="95" fill="hold">
                      <p:stCondLst>
                        <p:cond delay="indefinite"/>
                      </p:stCondLst>
                      <p:childTnLst>
                        <p:par>
                          <p:cTn id="96" fill="hold">
                            <p:stCondLst>
                              <p:cond delay="0"/>
                            </p:stCondLst>
                            <p:childTnLst>
                              <p:par>
                                <p:cTn id="97" presetID="31" presetClass="entr" presetSubtype="0" fill="hold" grpId="0" nodeType="clickEffect">
                                  <p:stCondLst>
                                    <p:cond delay="0"/>
                                  </p:stCondLst>
                                  <p:childTnLst>
                                    <p:set>
                                      <p:cBhvr>
                                        <p:cTn id="98" dur="1" fill="hold">
                                          <p:stCondLst>
                                            <p:cond delay="0"/>
                                          </p:stCondLst>
                                        </p:cTn>
                                        <p:tgtEl>
                                          <p:spTgt spid="36"/>
                                        </p:tgtEl>
                                        <p:attrNameLst>
                                          <p:attrName>style.visibility</p:attrName>
                                        </p:attrNameLst>
                                      </p:cBhvr>
                                      <p:to>
                                        <p:strVal val="visible"/>
                                      </p:to>
                                    </p:set>
                                    <p:anim calcmode="lin" valueType="num">
                                      <p:cBhvr>
                                        <p:cTn id="99" dur="1000" fill="hold"/>
                                        <p:tgtEl>
                                          <p:spTgt spid="36"/>
                                        </p:tgtEl>
                                        <p:attrNameLst>
                                          <p:attrName>ppt_w</p:attrName>
                                        </p:attrNameLst>
                                      </p:cBhvr>
                                      <p:tavLst>
                                        <p:tav tm="0">
                                          <p:val>
                                            <p:fltVal val="0"/>
                                          </p:val>
                                        </p:tav>
                                        <p:tav tm="100000">
                                          <p:val>
                                            <p:strVal val="#ppt_w"/>
                                          </p:val>
                                        </p:tav>
                                      </p:tavLst>
                                    </p:anim>
                                    <p:anim calcmode="lin" valueType="num">
                                      <p:cBhvr>
                                        <p:cTn id="100" dur="1000" fill="hold"/>
                                        <p:tgtEl>
                                          <p:spTgt spid="36"/>
                                        </p:tgtEl>
                                        <p:attrNameLst>
                                          <p:attrName>ppt_h</p:attrName>
                                        </p:attrNameLst>
                                      </p:cBhvr>
                                      <p:tavLst>
                                        <p:tav tm="0">
                                          <p:val>
                                            <p:fltVal val="0"/>
                                          </p:val>
                                        </p:tav>
                                        <p:tav tm="100000">
                                          <p:val>
                                            <p:strVal val="#ppt_h"/>
                                          </p:val>
                                        </p:tav>
                                      </p:tavLst>
                                    </p:anim>
                                    <p:anim calcmode="lin" valueType="num">
                                      <p:cBhvr>
                                        <p:cTn id="101" dur="1000" fill="hold"/>
                                        <p:tgtEl>
                                          <p:spTgt spid="36"/>
                                        </p:tgtEl>
                                        <p:attrNameLst>
                                          <p:attrName>style.rotation</p:attrName>
                                        </p:attrNameLst>
                                      </p:cBhvr>
                                      <p:tavLst>
                                        <p:tav tm="0">
                                          <p:val>
                                            <p:fltVal val="90"/>
                                          </p:val>
                                        </p:tav>
                                        <p:tav tm="100000">
                                          <p:val>
                                            <p:fltVal val="0"/>
                                          </p:val>
                                        </p:tav>
                                      </p:tavLst>
                                    </p:anim>
                                    <p:animEffect transition="in" filter="fade">
                                      <p:cBhvr>
                                        <p:cTn id="102" dur="1000"/>
                                        <p:tgtEl>
                                          <p:spTgt spid="36"/>
                                        </p:tgtEl>
                                      </p:cBhvr>
                                    </p:animEffect>
                                  </p:childTnLst>
                                </p:cTn>
                              </p:par>
                            </p:childTnLst>
                          </p:cTn>
                        </p:par>
                      </p:childTnLst>
                    </p:cTn>
                  </p:par>
                  <p:par>
                    <p:cTn id="103" fill="hold">
                      <p:stCondLst>
                        <p:cond delay="indefinite"/>
                      </p:stCondLst>
                      <p:childTnLst>
                        <p:par>
                          <p:cTn id="104" fill="hold">
                            <p:stCondLst>
                              <p:cond delay="0"/>
                            </p:stCondLst>
                            <p:childTnLst>
                              <p:par>
                                <p:cTn id="105" presetID="26" presetClass="entr" presetSubtype="0" fill="hold" grpId="0" nodeType="clickEffect">
                                  <p:stCondLst>
                                    <p:cond delay="0"/>
                                  </p:stCondLst>
                                  <p:childTnLst>
                                    <p:set>
                                      <p:cBhvr>
                                        <p:cTn id="106" dur="1" fill="hold">
                                          <p:stCondLst>
                                            <p:cond delay="0"/>
                                          </p:stCondLst>
                                        </p:cTn>
                                        <p:tgtEl>
                                          <p:spTgt spid="39"/>
                                        </p:tgtEl>
                                        <p:attrNameLst>
                                          <p:attrName>style.visibility</p:attrName>
                                        </p:attrNameLst>
                                      </p:cBhvr>
                                      <p:to>
                                        <p:strVal val="visible"/>
                                      </p:to>
                                    </p:set>
                                    <p:animEffect transition="in" filter="wipe(down)">
                                      <p:cBhvr>
                                        <p:cTn id="107" dur="580">
                                          <p:stCondLst>
                                            <p:cond delay="0"/>
                                          </p:stCondLst>
                                        </p:cTn>
                                        <p:tgtEl>
                                          <p:spTgt spid="39"/>
                                        </p:tgtEl>
                                      </p:cBhvr>
                                    </p:animEffect>
                                    <p:anim calcmode="lin" valueType="num">
                                      <p:cBhvr>
                                        <p:cTn id="108" dur="1822" tmFilter="0,0; 0.14,0.36; 0.43,0.73; 0.71,0.91; 1.0,1.0">
                                          <p:stCondLst>
                                            <p:cond delay="0"/>
                                          </p:stCondLst>
                                        </p:cTn>
                                        <p:tgtEl>
                                          <p:spTgt spid="39"/>
                                        </p:tgtEl>
                                        <p:attrNameLst>
                                          <p:attrName>ppt_x</p:attrName>
                                        </p:attrNameLst>
                                      </p:cBhvr>
                                      <p:tavLst>
                                        <p:tav tm="0">
                                          <p:val>
                                            <p:strVal val="#ppt_x-0.25"/>
                                          </p:val>
                                        </p:tav>
                                        <p:tav tm="100000">
                                          <p:val>
                                            <p:strVal val="#ppt_x"/>
                                          </p:val>
                                        </p:tav>
                                      </p:tavLst>
                                    </p:anim>
                                    <p:anim calcmode="lin" valueType="num">
                                      <p:cBhvr>
                                        <p:cTn id="109" dur="664" tmFilter="0.0,0.0; 0.25,0.07; 0.50,0.2; 0.75,0.467; 1.0,1.0">
                                          <p:stCondLst>
                                            <p:cond delay="0"/>
                                          </p:stCondLst>
                                        </p:cTn>
                                        <p:tgtEl>
                                          <p:spTgt spid="39"/>
                                        </p:tgtEl>
                                        <p:attrNameLst>
                                          <p:attrName>ppt_y</p:attrName>
                                        </p:attrNameLst>
                                      </p:cBhvr>
                                      <p:tavLst>
                                        <p:tav tm="0" fmla="#ppt_y-sin(pi*$)/3">
                                          <p:val>
                                            <p:fltVal val="0.5"/>
                                          </p:val>
                                        </p:tav>
                                        <p:tav tm="100000">
                                          <p:val>
                                            <p:fltVal val="1"/>
                                          </p:val>
                                        </p:tav>
                                      </p:tavLst>
                                    </p:anim>
                                    <p:anim calcmode="lin" valueType="num">
                                      <p:cBhvr>
                                        <p:cTn id="110" dur="664" tmFilter="0, 0; 0.125,0.2665; 0.25,0.4; 0.375,0.465; 0.5,0.5;  0.625,0.535; 0.75,0.6; 0.875,0.7335; 1,1">
                                          <p:stCondLst>
                                            <p:cond delay="664"/>
                                          </p:stCondLst>
                                        </p:cTn>
                                        <p:tgtEl>
                                          <p:spTgt spid="39"/>
                                        </p:tgtEl>
                                        <p:attrNameLst>
                                          <p:attrName>ppt_y</p:attrName>
                                        </p:attrNameLst>
                                      </p:cBhvr>
                                      <p:tavLst>
                                        <p:tav tm="0" fmla="#ppt_y-sin(pi*$)/9">
                                          <p:val>
                                            <p:fltVal val="0"/>
                                          </p:val>
                                        </p:tav>
                                        <p:tav tm="100000">
                                          <p:val>
                                            <p:fltVal val="1"/>
                                          </p:val>
                                        </p:tav>
                                      </p:tavLst>
                                    </p:anim>
                                    <p:anim calcmode="lin" valueType="num">
                                      <p:cBhvr>
                                        <p:cTn id="111" dur="332" tmFilter="0, 0; 0.125,0.2665; 0.25,0.4; 0.375,0.465; 0.5,0.5;  0.625,0.535; 0.75,0.6; 0.875,0.7335; 1,1">
                                          <p:stCondLst>
                                            <p:cond delay="1324"/>
                                          </p:stCondLst>
                                        </p:cTn>
                                        <p:tgtEl>
                                          <p:spTgt spid="39"/>
                                        </p:tgtEl>
                                        <p:attrNameLst>
                                          <p:attrName>ppt_y</p:attrName>
                                        </p:attrNameLst>
                                      </p:cBhvr>
                                      <p:tavLst>
                                        <p:tav tm="0" fmla="#ppt_y-sin(pi*$)/27">
                                          <p:val>
                                            <p:fltVal val="0"/>
                                          </p:val>
                                        </p:tav>
                                        <p:tav tm="100000">
                                          <p:val>
                                            <p:fltVal val="1"/>
                                          </p:val>
                                        </p:tav>
                                      </p:tavLst>
                                    </p:anim>
                                    <p:anim calcmode="lin" valueType="num">
                                      <p:cBhvr>
                                        <p:cTn id="112" dur="164" tmFilter="0, 0; 0.125,0.2665; 0.25,0.4; 0.375,0.465; 0.5,0.5;  0.625,0.535; 0.75,0.6; 0.875,0.7335; 1,1">
                                          <p:stCondLst>
                                            <p:cond delay="1656"/>
                                          </p:stCondLst>
                                        </p:cTn>
                                        <p:tgtEl>
                                          <p:spTgt spid="39"/>
                                        </p:tgtEl>
                                        <p:attrNameLst>
                                          <p:attrName>ppt_y</p:attrName>
                                        </p:attrNameLst>
                                      </p:cBhvr>
                                      <p:tavLst>
                                        <p:tav tm="0" fmla="#ppt_y-sin(pi*$)/81">
                                          <p:val>
                                            <p:fltVal val="0"/>
                                          </p:val>
                                        </p:tav>
                                        <p:tav tm="100000">
                                          <p:val>
                                            <p:fltVal val="1"/>
                                          </p:val>
                                        </p:tav>
                                      </p:tavLst>
                                    </p:anim>
                                    <p:animScale>
                                      <p:cBhvr>
                                        <p:cTn id="113" dur="26">
                                          <p:stCondLst>
                                            <p:cond delay="650"/>
                                          </p:stCondLst>
                                        </p:cTn>
                                        <p:tgtEl>
                                          <p:spTgt spid="39"/>
                                        </p:tgtEl>
                                      </p:cBhvr>
                                      <p:to x="100000" y="60000"/>
                                    </p:animScale>
                                    <p:animScale>
                                      <p:cBhvr>
                                        <p:cTn id="114" dur="166" decel="50000">
                                          <p:stCondLst>
                                            <p:cond delay="676"/>
                                          </p:stCondLst>
                                        </p:cTn>
                                        <p:tgtEl>
                                          <p:spTgt spid="39"/>
                                        </p:tgtEl>
                                      </p:cBhvr>
                                      <p:to x="100000" y="100000"/>
                                    </p:animScale>
                                    <p:animScale>
                                      <p:cBhvr>
                                        <p:cTn id="115" dur="26">
                                          <p:stCondLst>
                                            <p:cond delay="1312"/>
                                          </p:stCondLst>
                                        </p:cTn>
                                        <p:tgtEl>
                                          <p:spTgt spid="39"/>
                                        </p:tgtEl>
                                      </p:cBhvr>
                                      <p:to x="100000" y="80000"/>
                                    </p:animScale>
                                    <p:animScale>
                                      <p:cBhvr>
                                        <p:cTn id="116" dur="166" decel="50000">
                                          <p:stCondLst>
                                            <p:cond delay="1338"/>
                                          </p:stCondLst>
                                        </p:cTn>
                                        <p:tgtEl>
                                          <p:spTgt spid="39"/>
                                        </p:tgtEl>
                                      </p:cBhvr>
                                      <p:to x="100000" y="100000"/>
                                    </p:animScale>
                                    <p:animScale>
                                      <p:cBhvr>
                                        <p:cTn id="117" dur="26">
                                          <p:stCondLst>
                                            <p:cond delay="1642"/>
                                          </p:stCondLst>
                                        </p:cTn>
                                        <p:tgtEl>
                                          <p:spTgt spid="39"/>
                                        </p:tgtEl>
                                      </p:cBhvr>
                                      <p:to x="100000" y="90000"/>
                                    </p:animScale>
                                    <p:animScale>
                                      <p:cBhvr>
                                        <p:cTn id="118" dur="166" decel="50000">
                                          <p:stCondLst>
                                            <p:cond delay="1668"/>
                                          </p:stCondLst>
                                        </p:cTn>
                                        <p:tgtEl>
                                          <p:spTgt spid="39"/>
                                        </p:tgtEl>
                                      </p:cBhvr>
                                      <p:to x="100000" y="100000"/>
                                    </p:animScale>
                                    <p:animScale>
                                      <p:cBhvr>
                                        <p:cTn id="119" dur="26">
                                          <p:stCondLst>
                                            <p:cond delay="1808"/>
                                          </p:stCondLst>
                                        </p:cTn>
                                        <p:tgtEl>
                                          <p:spTgt spid="39"/>
                                        </p:tgtEl>
                                      </p:cBhvr>
                                      <p:to x="100000" y="95000"/>
                                    </p:animScale>
                                    <p:animScale>
                                      <p:cBhvr>
                                        <p:cTn id="120" dur="166" decel="50000">
                                          <p:stCondLst>
                                            <p:cond delay="1834"/>
                                          </p:stCondLst>
                                        </p:cTn>
                                        <p:tgtEl>
                                          <p:spTgt spid="39"/>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5" grpId="0" animBg="1"/>
      <p:bldP spid="36" grpId="0" animBg="1"/>
      <p:bldP spid="39" grpId="0" animBg="1"/>
      <p:bldP spid="45" grpId="0" animBg="1"/>
      <p:bldP spid="46" grpId="0" animBg="1"/>
      <p:bldP spid="2" grpId="0" animBg="1"/>
      <p:bldP spid="51" grpId="0" animBg="1"/>
      <p:bldP spid="5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34290" y="953915"/>
            <a:ext cx="11781755" cy="535531"/>
          </a:xfrm>
          <a:prstGeom prst="rect">
            <a:avLst/>
          </a:prstGeom>
        </p:spPr>
        <p:txBody>
          <a:bodyPr wrap="square">
            <a:spAutoFit/>
          </a:bodyPr>
          <a:lstStyle/>
          <a:p>
            <a:pPr lvl="0" fontAlgn="base">
              <a:lnSpc>
                <a:spcPct val="120000"/>
              </a:lnSpc>
              <a:spcBef>
                <a:spcPct val="0"/>
              </a:spcBef>
              <a:spcAft>
                <a:spcPct val="0"/>
              </a:spcAft>
              <a:defRPr/>
            </a:pPr>
            <a:r>
              <a:rPr lang="zh-CN" altLang="zh-CN" sz="2400" b="1" dirty="0">
                <a:solidFill>
                  <a:srgbClr val="FF0000"/>
                </a:solidFill>
                <a:latin typeface="宋体" pitchFamily="2" charset="-122"/>
                <a:ea typeface="宋体" pitchFamily="2" charset="-122"/>
                <a:cs typeface="楷体" panose="02010609060101010101" charset="-122"/>
              </a:rPr>
              <a:t>我国古代户籍制度的</a:t>
            </a:r>
            <a:r>
              <a:rPr lang="zh-CN" altLang="en-US" sz="2400" b="1" dirty="0">
                <a:solidFill>
                  <a:srgbClr val="FF0000"/>
                </a:solidFill>
                <a:latin typeface="宋体" pitchFamily="2" charset="-122"/>
                <a:ea typeface="宋体" pitchFamily="2" charset="-122"/>
                <a:cs typeface="楷体" panose="02010609060101010101" charset="-122"/>
              </a:rPr>
              <a:t>特点、</a:t>
            </a:r>
            <a:r>
              <a:rPr lang="zh-CN" altLang="zh-CN" sz="2400" b="1" dirty="0">
                <a:solidFill>
                  <a:srgbClr val="FF0000"/>
                </a:solidFill>
                <a:latin typeface="宋体" pitchFamily="2" charset="-122"/>
                <a:ea typeface="宋体" pitchFamily="2" charset="-122"/>
                <a:cs typeface="楷体" panose="02010609060101010101" charset="-122"/>
              </a:rPr>
              <a:t>功能</a:t>
            </a:r>
            <a:r>
              <a:rPr lang="zh-CN" altLang="en-US" sz="2400" b="1" dirty="0">
                <a:solidFill>
                  <a:srgbClr val="FF0000"/>
                </a:solidFill>
                <a:latin typeface="宋体" pitchFamily="2" charset="-122"/>
                <a:ea typeface="宋体" pitchFamily="2" charset="-122"/>
                <a:cs typeface="楷体" panose="02010609060101010101" charset="-122"/>
              </a:rPr>
              <a:t>以及</a:t>
            </a:r>
            <a:r>
              <a:rPr lang="zh-CN" altLang="zh-CN" sz="2400" b="1" dirty="0">
                <a:solidFill>
                  <a:srgbClr val="FF0000"/>
                </a:solidFill>
                <a:latin typeface="宋体" pitchFamily="2" charset="-122"/>
                <a:ea typeface="宋体" pitchFamily="2" charset="-122"/>
                <a:cs typeface="楷体" panose="02010609060101010101" charset="-122"/>
              </a:rPr>
              <a:t>这些功能形成的历史因素。</a:t>
            </a:r>
          </a:p>
        </p:txBody>
      </p:sp>
      <p:sp>
        <p:nvSpPr>
          <p:cNvPr id="4" name="TextBox 47"/>
          <p:cNvSpPr txBox="1">
            <a:spLocks noChangeArrowheads="1"/>
          </p:cNvSpPr>
          <p:nvPr/>
        </p:nvSpPr>
        <p:spPr bwMode="auto">
          <a:xfrm>
            <a:off x="20654" y="1792963"/>
            <a:ext cx="12188155" cy="4700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761" tIns="41380" rIns="82761" bIns="41380">
            <a:spAutoFit/>
          </a:bodyPr>
          <a:lstStyle>
            <a:lvl1pPr eaLnBrk="0" hangingPunct="0">
              <a:spcBef>
                <a:spcPct val="20000"/>
              </a:spcBef>
              <a:buChar char="•"/>
              <a:defRPr sz="2000">
                <a:solidFill>
                  <a:schemeClr val="accent1"/>
                </a:solidFill>
                <a:latin typeface="Arial" panose="020B0604020202020204" pitchFamily="34" charset="0"/>
                <a:ea typeface="微软雅黑" panose="020B050302020402020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lvl="0" eaLnBrk="1" hangingPunct="1">
              <a:lnSpc>
                <a:spcPct val="150000"/>
              </a:lnSpc>
              <a:spcBef>
                <a:spcPts val="0"/>
              </a:spcBef>
              <a:buNone/>
            </a:pPr>
            <a:r>
              <a:rPr lang="zh-CN" altLang="en-US" b="1" dirty="0">
                <a:solidFill>
                  <a:srgbClr val="FF0000"/>
                </a:solidFill>
                <a:latin typeface="宋体" pitchFamily="2" charset="-122"/>
                <a:ea typeface="宋体" pitchFamily="2" charset="-122"/>
              </a:rPr>
              <a:t>特点</a:t>
            </a:r>
            <a:r>
              <a:rPr lang="zh-CN" altLang="en-US" b="1" dirty="0">
                <a:solidFill>
                  <a:srgbClr val="002060"/>
                </a:solidFill>
                <a:latin typeface="宋体" pitchFamily="2" charset="-122"/>
                <a:ea typeface="宋体" pitchFamily="2" charset="-122"/>
                <a:sym typeface="Wingdings" pitchFamily="2" charset="2"/>
              </a:rPr>
              <a:t>（</a:t>
            </a:r>
            <a:r>
              <a:rPr lang="en-US" altLang="zh-CN" b="1" dirty="0">
                <a:solidFill>
                  <a:srgbClr val="002060"/>
                </a:solidFill>
                <a:latin typeface="宋体" pitchFamily="2" charset="-122"/>
                <a:ea typeface="宋体" pitchFamily="2" charset="-122"/>
                <a:sym typeface="Wingdings" pitchFamily="2" charset="2"/>
              </a:rPr>
              <a:t>1</a:t>
            </a:r>
            <a:r>
              <a:rPr lang="zh-CN" altLang="en-US" b="1" dirty="0">
                <a:solidFill>
                  <a:srgbClr val="002060"/>
                </a:solidFill>
                <a:latin typeface="宋体" pitchFamily="2" charset="-122"/>
                <a:ea typeface="宋体" pitchFamily="2" charset="-122"/>
                <a:sym typeface="Wingdings" pitchFamily="2" charset="2"/>
              </a:rPr>
              <a:t>）</a:t>
            </a:r>
            <a:r>
              <a:rPr lang="zh-CN" altLang="zh-CN" b="1" dirty="0">
                <a:solidFill>
                  <a:srgbClr val="002060"/>
                </a:solidFill>
                <a:latin typeface="宋体" pitchFamily="2" charset="-122"/>
                <a:ea typeface="宋体" pitchFamily="2" charset="-122"/>
              </a:rPr>
              <a:t>历史悠久</a:t>
            </a:r>
            <a:r>
              <a:rPr lang="zh-CN" altLang="en-US" b="1" dirty="0">
                <a:solidFill>
                  <a:srgbClr val="002060"/>
                </a:solidFill>
                <a:latin typeface="宋体" pitchFamily="2" charset="-122"/>
                <a:ea typeface="宋体" pitchFamily="2" charset="-122"/>
              </a:rPr>
              <a:t>，由简单到复杂；（</a:t>
            </a:r>
            <a:r>
              <a:rPr lang="en-US" altLang="zh-CN" b="1" dirty="0">
                <a:solidFill>
                  <a:srgbClr val="002060"/>
                </a:solidFill>
                <a:latin typeface="宋体" pitchFamily="2" charset="-122"/>
                <a:ea typeface="宋体" pitchFamily="2" charset="-122"/>
              </a:rPr>
              <a:t>2</a:t>
            </a:r>
            <a:r>
              <a:rPr lang="zh-CN" altLang="en-US" b="1" dirty="0">
                <a:solidFill>
                  <a:srgbClr val="002060"/>
                </a:solidFill>
                <a:latin typeface="宋体" pitchFamily="2" charset="-122"/>
                <a:ea typeface="宋体" pitchFamily="2" charset="-122"/>
              </a:rPr>
              <a:t>）控制人口，限制其流动；（</a:t>
            </a:r>
            <a:r>
              <a:rPr lang="en-US" altLang="zh-CN" b="1" dirty="0">
                <a:solidFill>
                  <a:srgbClr val="002060"/>
                </a:solidFill>
                <a:latin typeface="宋体" pitchFamily="2" charset="-122"/>
                <a:ea typeface="宋体" pitchFamily="2" charset="-122"/>
              </a:rPr>
              <a:t>3</a:t>
            </a:r>
            <a:r>
              <a:rPr lang="zh-CN" altLang="en-US" b="1" dirty="0">
                <a:solidFill>
                  <a:srgbClr val="002060"/>
                </a:solidFill>
                <a:latin typeface="宋体" pitchFamily="2" charset="-122"/>
                <a:ea typeface="宋体" pitchFamily="2" charset="-122"/>
              </a:rPr>
              <a:t>）有等级性，有特权户种等类别。（</a:t>
            </a:r>
            <a:r>
              <a:rPr lang="en-US" altLang="zh-CN" b="1" dirty="0">
                <a:solidFill>
                  <a:srgbClr val="002060"/>
                </a:solidFill>
                <a:latin typeface="宋体" pitchFamily="2" charset="-122"/>
                <a:ea typeface="宋体" pitchFamily="2" charset="-122"/>
              </a:rPr>
              <a:t>4</a:t>
            </a:r>
            <a:r>
              <a:rPr lang="zh-CN" altLang="en-US" b="1" dirty="0">
                <a:solidFill>
                  <a:srgbClr val="002060"/>
                </a:solidFill>
                <a:latin typeface="宋体" pitchFamily="2" charset="-122"/>
                <a:ea typeface="宋体" pitchFamily="2" charset="-122"/>
              </a:rPr>
              <a:t>）世袭性：不同等级、职业间的流动受到制约，户籍是世袭的。如军户、匠户。</a:t>
            </a:r>
            <a:endParaRPr lang="en-US" altLang="zh-CN" b="1" dirty="0">
              <a:solidFill>
                <a:srgbClr val="002060"/>
              </a:solidFill>
              <a:latin typeface="宋体" pitchFamily="2" charset="-122"/>
              <a:ea typeface="宋体" pitchFamily="2" charset="-122"/>
            </a:endParaRPr>
          </a:p>
          <a:p>
            <a:pPr lvl="0" eaLnBrk="1" hangingPunct="1">
              <a:lnSpc>
                <a:spcPct val="150000"/>
              </a:lnSpc>
              <a:spcBef>
                <a:spcPts val="0"/>
              </a:spcBef>
              <a:buNone/>
            </a:pPr>
            <a:r>
              <a:rPr lang="zh-CN" altLang="en-US" b="1" dirty="0">
                <a:solidFill>
                  <a:srgbClr val="002060"/>
                </a:solidFill>
                <a:latin typeface="宋体" pitchFamily="2" charset="-122"/>
                <a:ea typeface="宋体" pitchFamily="2" charset="-122"/>
              </a:rPr>
              <a:t>（</a:t>
            </a:r>
            <a:r>
              <a:rPr lang="en-US" altLang="zh-CN" b="1" dirty="0">
                <a:solidFill>
                  <a:srgbClr val="002060"/>
                </a:solidFill>
                <a:latin typeface="宋体" pitchFamily="2" charset="-122"/>
                <a:ea typeface="宋体" pitchFamily="2" charset="-122"/>
              </a:rPr>
              <a:t>5</a:t>
            </a:r>
            <a:r>
              <a:rPr lang="zh-CN" altLang="en-US" b="1" dirty="0">
                <a:solidFill>
                  <a:srgbClr val="002060"/>
                </a:solidFill>
                <a:latin typeface="宋体" pitchFamily="2" charset="-122"/>
                <a:ea typeface="宋体" pitchFamily="2" charset="-122"/>
              </a:rPr>
              <a:t>）被赋予社会治安职能：宋代以后出现了保甲制，户籍管理制度进一步被赋予了社会治安功能。</a:t>
            </a:r>
            <a:endParaRPr lang="en-US" altLang="zh-CN" b="1" dirty="0">
              <a:solidFill>
                <a:srgbClr val="002060"/>
              </a:solidFill>
              <a:latin typeface="宋体" pitchFamily="2" charset="-122"/>
              <a:ea typeface="宋体" pitchFamily="2" charset="-122"/>
            </a:endParaRPr>
          </a:p>
          <a:p>
            <a:pPr lvl="0" eaLnBrk="1" hangingPunct="1">
              <a:lnSpc>
                <a:spcPct val="150000"/>
              </a:lnSpc>
              <a:spcBef>
                <a:spcPts val="0"/>
              </a:spcBef>
              <a:buNone/>
            </a:pPr>
            <a:r>
              <a:rPr lang="zh-CN" altLang="en-US" b="1" dirty="0">
                <a:solidFill>
                  <a:srgbClr val="002060"/>
                </a:solidFill>
                <a:latin typeface="宋体" pitchFamily="2" charset="-122"/>
                <a:ea typeface="宋体" pitchFamily="2" charset="-122"/>
              </a:rPr>
              <a:t>（</a:t>
            </a:r>
            <a:r>
              <a:rPr lang="en-US" altLang="zh-CN" b="1" dirty="0">
                <a:solidFill>
                  <a:srgbClr val="002060"/>
                </a:solidFill>
                <a:latin typeface="宋体" pitchFamily="2" charset="-122"/>
                <a:ea typeface="宋体" pitchFamily="2" charset="-122"/>
              </a:rPr>
              <a:t>6</a:t>
            </a:r>
            <a:r>
              <a:rPr lang="zh-CN" altLang="en-US" b="1" dirty="0">
                <a:solidFill>
                  <a:srgbClr val="002060"/>
                </a:solidFill>
                <a:latin typeface="宋体" pitchFamily="2" charset="-122"/>
                <a:ea typeface="宋体" pitchFamily="2" charset="-122"/>
              </a:rPr>
              <a:t>）</a:t>
            </a:r>
            <a:r>
              <a:rPr lang="zh-CN" altLang="zh-CN" b="1" dirty="0">
                <a:solidFill>
                  <a:srgbClr val="002060"/>
                </a:solidFill>
                <a:latin typeface="宋体" pitchFamily="2" charset="-122"/>
                <a:ea typeface="宋体" pitchFamily="2" charset="-122"/>
              </a:rPr>
              <a:t>户籍制度下人身依附关系逐渐减弱；</a:t>
            </a:r>
            <a:r>
              <a:rPr lang="zh-CN" altLang="en-US" b="1" dirty="0">
                <a:solidFill>
                  <a:srgbClr val="002060"/>
                </a:solidFill>
                <a:latin typeface="宋体" pitchFamily="2" charset="-122"/>
                <a:ea typeface="宋体" pitchFamily="2" charset="-122"/>
              </a:rPr>
              <a:t>（</a:t>
            </a:r>
            <a:r>
              <a:rPr lang="en-US" altLang="zh-CN" b="1" dirty="0">
                <a:solidFill>
                  <a:srgbClr val="002060"/>
                </a:solidFill>
                <a:latin typeface="宋体" pitchFamily="2" charset="-122"/>
                <a:ea typeface="宋体" pitchFamily="2" charset="-122"/>
              </a:rPr>
              <a:t>7</a:t>
            </a:r>
            <a:r>
              <a:rPr lang="zh-CN" altLang="en-US" b="1" dirty="0">
                <a:solidFill>
                  <a:srgbClr val="002060"/>
                </a:solidFill>
                <a:latin typeface="宋体" pitchFamily="2" charset="-122"/>
                <a:ea typeface="宋体" pitchFamily="2" charset="-122"/>
              </a:rPr>
              <a:t>）</a:t>
            </a:r>
            <a:r>
              <a:rPr lang="zh-CN" altLang="zh-CN" b="1" dirty="0">
                <a:solidFill>
                  <a:srgbClr val="002060"/>
                </a:solidFill>
                <a:latin typeface="宋体" pitchFamily="2" charset="-122"/>
                <a:ea typeface="宋体" pitchFamily="2" charset="-122"/>
              </a:rPr>
              <a:t>与土地和赋税制度逐渐分离；</a:t>
            </a:r>
            <a:endParaRPr lang="en-US" altLang="zh-CN" b="1" dirty="0">
              <a:solidFill>
                <a:srgbClr val="002060"/>
              </a:solidFill>
              <a:latin typeface="宋体" pitchFamily="2" charset="-122"/>
              <a:ea typeface="宋体" pitchFamily="2" charset="-122"/>
            </a:endParaRPr>
          </a:p>
          <a:p>
            <a:pPr lvl="0" eaLnBrk="1" hangingPunct="1">
              <a:lnSpc>
                <a:spcPct val="150000"/>
              </a:lnSpc>
              <a:spcBef>
                <a:spcPts val="0"/>
              </a:spcBef>
              <a:buNone/>
            </a:pPr>
            <a:r>
              <a:rPr lang="zh-CN" altLang="en-US" b="1" dirty="0">
                <a:solidFill>
                  <a:srgbClr val="002060"/>
                </a:solidFill>
                <a:latin typeface="宋体" pitchFamily="2" charset="-122"/>
                <a:ea typeface="宋体" pitchFamily="2" charset="-122"/>
              </a:rPr>
              <a:t>（</a:t>
            </a:r>
            <a:r>
              <a:rPr lang="en-US" altLang="zh-CN" b="1" dirty="0">
                <a:solidFill>
                  <a:srgbClr val="002060"/>
                </a:solidFill>
                <a:latin typeface="宋体" pitchFamily="2" charset="-122"/>
                <a:ea typeface="宋体" pitchFamily="2" charset="-122"/>
              </a:rPr>
              <a:t>8</a:t>
            </a:r>
            <a:r>
              <a:rPr lang="zh-CN" altLang="en-US" b="1" dirty="0">
                <a:solidFill>
                  <a:srgbClr val="002060"/>
                </a:solidFill>
                <a:latin typeface="宋体" pitchFamily="2" charset="-122"/>
                <a:ea typeface="宋体" pitchFamily="2" charset="-122"/>
              </a:rPr>
              <a:t>）</a:t>
            </a:r>
            <a:r>
              <a:rPr lang="zh-CN" altLang="zh-CN" b="1" dirty="0">
                <a:solidFill>
                  <a:srgbClr val="002060"/>
                </a:solidFill>
                <a:latin typeface="宋体" pitchFamily="2" charset="-122"/>
                <a:ea typeface="宋体" pitchFamily="2" charset="-122"/>
              </a:rPr>
              <a:t>传统户籍制度逐渐被废除。</a:t>
            </a:r>
          </a:p>
          <a:p>
            <a:pPr>
              <a:lnSpc>
                <a:spcPct val="150000"/>
              </a:lnSpc>
              <a:spcBef>
                <a:spcPts val="0"/>
              </a:spcBef>
              <a:buNone/>
            </a:pPr>
            <a:r>
              <a:rPr lang="zh-CN" altLang="en-US" b="1" dirty="0">
                <a:solidFill>
                  <a:srgbClr val="FF0000"/>
                </a:solidFill>
                <a:latin typeface="宋体" pitchFamily="2" charset="-122"/>
                <a:ea typeface="宋体" pitchFamily="2" charset="-122"/>
              </a:rPr>
              <a:t>功能</a:t>
            </a:r>
            <a:r>
              <a:rPr lang="zh-CN" altLang="en-US" b="1" dirty="0">
                <a:solidFill>
                  <a:srgbClr val="002060"/>
                </a:solidFill>
                <a:latin typeface="宋体" pitchFamily="2" charset="-122"/>
                <a:ea typeface="宋体" pitchFamily="2" charset="-122"/>
                <a:sym typeface="Wingdings" pitchFamily="2" charset="2"/>
              </a:rPr>
              <a:t>（</a:t>
            </a:r>
            <a:r>
              <a:rPr lang="en-US" altLang="zh-CN" b="1" dirty="0">
                <a:solidFill>
                  <a:srgbClr val="002060"/>
                </a:solidFill>
                <a:latin typeface="宋体" pitchFamily="2" charset="-122"/>
                <a:ea typeface="宋体" pitchFamily="2" charset="-122"/>
                <a:sym typeface="Wingdings" pitchFamily="2" charset="2"/>
              </a:rPr>
              <a:t>1</a:t>
            </a:r>
            <a:r>
              <a:rPr lang="zh-CN" altLang="en-US" b="1" dirty="0">
                <a:solidFill>
                  <a:srgbClr val="002060"/>
                </a:solidFill>
                <a:latin typeface="宋体" pitchFamily="2" charset="-122"/>
                <a:ea typeface="宋体" pitchFamily="2" charset="-122"/>
                <a:sym typeface="Wingdings" pitchFamily="2" charset="2"/>
              </a:rPr>
              <a:t>）统计人口，</a:t>
            </a:r>
            <a:r>
              <a:rPr lang="zh-CN" altLang="en-US" b="1" dirty="0">
                <a:solidFill>
                  <a:srgbClr val="002060"/>
                </a:solidFill>
                <a:latin typeface="宋体" pitchFamily="2" charset="-122"/>
                <a:ea typeface="宋体" pitchFamily="2" charset="-122"/>
              </a:rPr>
              <a:t>征收赋税及征派兵役；（</a:t>
            </a:r>
            <a:r>
              <a:rPr lang="en-US" altLang="zh-CN" b="1" dirty="0">
                <a:solidFill>
                  <a:srgbClr val="002060"/>
                </a:solidFill>
                <a:latin typeface="宋体" pitchFamily="2" charset="-122"/>
                <a:ea typeface="宋体" pitchFamily="2" charset="-122"/>
              </a:rPr>
              <a:t>2</a:t>
            </a:r>
            <a:r>
              <a:rPr lang="zh-CN" altLang="en-US" b="1" dirty="0">
                <a:solidFill>
                  <a:srgbClr val="002060"/>
                </a:solidFill>
                <a:latin typeface="宋体" pitchFamily="2" charset="-122"/>
                <a:ea typeface="宋体" pitchFamily="2" charset="-122"/>
              </a:rPr>
              <a:t>）限制人口流动；（</a:t>
            </a:r>
            <a:r>
              <a:rPr lang="en-US" altLang="zh-CN" b="1" dirty="0">
                <a:solidFill>
                  <a:srgbClr val="002060"/>
                </a:solidFill>
                <a:latin typeface="宋体" pitchFamily="2" charset="-122"/>
                <a:ea typeface="宋体" pitchFamily="2" charset="-122"/>
              </a:rPr>
              <a:t>3</a:t>
            </a:r>
            <a:r>
              <a:rPr lang="zh-CN" altLang="en-US" b="1" dirty="0">
                <a:solidFill>
                  <a:srgbClr val="002060"/>
                </a:solidFill>
                <a:latin typeface="宋体" pitchFamily="2" charset="-122"/>
                <a:ea typeface="宋体" pitchFamily="2" charset="-122"/>
              </a:rPr>
              <a:t>）维护社会治安；</a:t>
            </a:r>
            <a:endParaRPr lang="en-US" altLang="zh-CN" b="1" dirty="0">
              <a:solidFill>
                <a:srgbClr val="002060"/>
              </a:solidFill>
              <a:latin typeface="宋体" pitchFamily="2" charset="-122"/>
              <a:ea typeface="宋体" pitchFamily="2" charset="-122"/>
            </a:endParaRPr>
          </a:p>
          <a:p>
            <a:pPr>
              <a:lnSpc>
                <a:spcPct val="150000"/>
              </a:lnSpc>
              <a:spcBef>
                <a:spcPts val="0"/>
              </a:spcBef>
              <a:buNone/>
            </a:pPr>
            <a:r>
              <a:rPr lang="en-US" altLang="zh-CN" b="1" dirty="0">
                <a:solidFill>
                  <a:srgbClr val="002060"/>
                </a:solidFill>
                <a:latin typeface="宋体" pitchFamily="2" charset="-122"/>
                <a:ea typeface="宋体" pitchFamily="2" charset="-122"/>
              </a:rPr>
              <a:t>    </a:t>
            </a:r>
            <a:r>
              <a:rPr lang="zh-CN" altLang="en-US" b="1" dirty="0">
                <a:solidFill>
                  <a:srgbClr val="002060"/>
                </a:solidFill>
                <a:latin typeface="宋体" pitchFamily="2" charset="-122"/>
                <a:ea typeface="宋体" pitchFamily="2" charset="-122"/>
              </a:rPr>
              <a:t>（</a:t>
            </a:r>
            <a:r>
              <a:rPr lang="en-US" altLang="zh-CN" b="1" dirty="0">
                <a:solidFill>
                  <a:srgbClr val="002060"/>
                </a:solidFill>
                <a:latin typeface="宋体" pitchFamily="2" charset="-122"/>
                <a:ea typeface="宋体" pitchFamily="2" charset="-122"/>
              </a:rPr>
              <a:t>4</a:t>
            </a:r>
            <a:r>
              <a:rPr lang="zh-CN" altLang="en-US" b="1" dirty="0">
                <a:solidFill>
                  <a:srgbClr val="002060"/>
                </a:solidFill>
                <a:latin typeface="宋体" pitchFamily="2" charset="-122"/>
                <a:ea typeface="宋体" pitchFamily="2" charset="-122"/>
              </a:rPr>
              <a:t>）控制职业，固定身份；          （</a:t>
            </a:r>
            <a:r>
              <a:rPr lang="en-US" altLang="zh-CN" b="1" dirty="0">
                <a:solidFill>
                  <a:srgbClr val="002060"/>
                </a:solidFill>
                <a:latin typeface="宋体" pitchFamily="2" charset="-122"/>
                <a:ea typeface="宋体" pitchFamily="2" charset="-122"/>
              </a:rPr>
              <a:t>5</a:t>
            </a:r>
            <a:r>
              <a:rPr lang="zh-CN" altLang="en-US" b="1" dirty="0">
                <a:solidFill>
                  <a:srgbClr val="002060"/>
                </a:solidFill>
                <a:latin typeface="宋体" pitchFamily="2" charset="-122"/>
                <a:ea typeface="宋体" pitchFamily="2" charset="-122"/>
              </a:rPr>
              <a:t>）维护等级特权。</a:t>
            </a:r>
          </a:p>
          <a:p>
            <a:pPr>
              <a:lnSpc>
                <a:spcPct val="150000"/>
              </a:lnSpc>
              <a:spcBef>
                <a:spcPts val="0"/>
              </a:spcBef>
              <a:buNone/>
            </a:pPr>
            <a:endParaRPr lang="en-US" altLang="zh-CN" b="1" dirty="0">
              <a:solidFill>
                <a:srgbClr val="FF0000"/>
              </a:solidFill>
              <a:latin typeface="宋体" pitchFamily="2" charset="-122"/>
              <a:ea typeface="宋体" pitchFamily="2" charset="-122"/>
            </a:endParaRPr>
          </a:p>
          <a:p>
            <a:pPr>
              <a:lnSpc>
                <a:spcPct val="150000"/>
              </a:lnSpc>
              <a:spcBef>
                <a:spcPts val="0"/>
              </a:spcBef>
              <a:buNone/>
            </a:pPr>
            <a:r>
              <a:rPr lang="zh-CN" altLang="en-US" b="1" dirty="0">
                <a:solidFill>
                  <a:srgbClr val="FF0000"/>
                </a:solidFill>
                <a:latin typeface="宋体" pitchFamily="2" charset="-122"/>
                <a:ea typeface="宋体" pitchFamily="2" charset="-122"/>
              </a:rPr>
              <a:t>因素</a:t>
            </a:r>
            <a:r>
              <a:rPr lang="zh-CN" altLang="en-US" b="1" dirty="0">
                <a:solidFill>
                  <a:srgbClr val="002060"/>
                </a:solidFill>
                <a:latin typeface="宋体" pitchFamily="2" charset="-122"/>
                <a:ea typeface="宋体" pitchFamily="2" charset="-122"/>
                <a:sym typeface="Wingdings" pitchFamily="2" charset="2"/>
              </a:rPr>
              <a:t>（</a:t>
            </a:r>
            <a:r>
              <a:rPr lang="en-US" altLang="zh-CN" b="1" dirty="0">
                <a:solidFill>
                  <a:srgbClr val="002060"/>
                </a:solidFill>
                <a:latin typeface="宋体" pitchFamily="2" charset="-122"/>
                <a:ea typeface="宋体" pitchFamily="2" charset="-122"/>
                <a:sym typeface="Wingdings" pitchFamily="2" charset="2"/>
              </a:rPr>
              <a:t>1</a:t>
            </a:r>
            <a:r>
              <a:rPr lang="zh-CN" altLang="en-US" b="1" dirty="0">
                <a:solidFill>
                  <a:srgbClr val="002060"/>
                </a:solidFill>
                <a:latin typeface="宋体" pitchFamily="2" charset="-122"/>
                <a:ea typeface="宋体" pitchFamily="2" charset="-122"/>
              </a:rPr>
              <a:t>）自给自足小农经济的内在要求；（</a:t>
            </a:r>
            <a:r>
              <a:rPr lang="en-US" altLang="zh-CN" b="1" dirty="0">
                <a:solidFill>
                  <a:srgbClr val="002060"/>
                </a:solidFill>
                <a:latin typeface="宋体" pitchFamily="2" charset="-122"/>
                <a:ea typeface="宋体" pitchFamily="2" charset="-122"/>
              </a:rPr>
              <a:t>2</a:t>
            </a:r>
            <a:r>
              <a:rPr lang="zh-CN" altLang="en-US" b="1" dirty="0">
                <a:solidFill>
                  <a:srgbClr val="002060"/>
                </a:solidFill>
                <a:latin typeface="宋体" pitchFamily="2" charset="-122"/>
                <a:ea typeface="宋体" pitchFamily="2" charset="-122"/>
              </a:rPr>
              <a:t>）高度集中中央集权的强力维持；</a:t>
            </a:r>
            <a:endParaRPr lang="en-US" altLang="zh-CN" b="1" dirty="0">
              <a:solidFill>
                <a:srgbClr val="002060"/>
              </a:solidFill>
              <a:latin typeface="宋体" pitchFamily="2" charset="-122"/>
              <a:ea typeface="宋体" pitchFamily="2" charset="-122"/>
            </a:endParaRPr>
          </a:p>
          <a:p>
            <a:pPr>
              <a:lnSpc>
                <a:spcPct val="150000"/>
              </a:lnSpc>
              <a:spcBef>
                <a:spcPts val="0"/>
              </a:spcBef>
              <a:buNone/>
            </a:pPr>
            <a:r>
              <a:rPr lang="en-US" altLang="zh-CN" b="1" dirty="0">
                <a:solidFill>
                  <a:srgbClr val="002060"/>
                </a:solidFill>
                <a:latin typeface="宋体" pitchFamily="2" charset="-122"/>
                <a:ea typeface="宋体" pitchFamily="2" charset="-122"/>
              </a:rPr>
              <a:t>    </a:t>
            </a:r>
            <a:r>
              <a:rPr lang="zh-CN" altLang="en-US" b="1" dirty="0">
                <a:solidFill>
                  <a:srgbClr val="002060"/>
                </a:solidFill>
                <a:latin typeface="宋体" pitchFamily="2" charset="-122"/>
                <a:ea typeface="宋体" pitchFamily="2" charset="-122"/>
              </a:rPr>
              <a:t>（</a:t>
            </a:r>
            <a:r>
              <a:rPr lang="en-US" altLang="zh-CN" b="1" dirty="0">
                <a:solidFill>
                  <a:srgbClr val="002060"/>
                </a:solidFill>
                <a:latin typeface="宋体" pitchFamily="2" charset="-122"/>
                <a:ea typeface="宋体" pitchFamily="2" charset="-122"/>
              </a:rPr>
              <a:t>3</a:t>
            </a:r>
            <a:r>
              <a:rPr lang="zh-CN" altLang="en-US" b="1" dirty="0">
                <a:solidFill>
                  <a:srgbClr val="002060"/>
                </a:solidFill>
                <a:latin typeface="宋体" pitchFamily="2" charset="-122"/>
                <a:ea typeface="宋体" pitchFamily="2" charset="-122"/>
              </a:rPr>
              <a:t>）封建剥削土地制度的长期存在；（</a:t>
            </a:r>
            <a:r>
              <a:rPr lang="en-US" altLang="zh-CN" b="1" dirty="0">
                <a:solidFill>
                  <a:srgbClr val="002060"/>
                </a:solidFill>
                <a:latin typeface="宋体" pitchFamily="2" charset="-122"/>
                <a:ea typeface="宋体" pitchFamily="2" charset="-122"/>
              </a:rPr>
              <a:t>4</a:t>
            </a:r>
            <a:r>
              <a:rPr lang="zh-CN" altLang="en-US" b="1" dirty="0">
                <a:solidFill>
                  <a:srgbClr val="002060"/>
                </a:solidFill>
                <a:latin typeface="宋体" pitchFamily="2" charset="-122"/>
                <a:ea typeface="宋体" pitchFamily="2" charset="-122"/>
              </a:rPr>
              <a:t>）封建的等级制度和等级观念等</a:t>
            </a:r>
          </a:p>
        </p:txBody>
      </p:sp>
      <p:cxnSp>
        <p:nvCxnSpPr>
          <p:cNvPr id="5" name="直接连接符 4"/>
          <p:cNvCxnSpPr/>
          <p:nvPr/>
        </p:nvCxnSpPr>
        <p:spPr>
          <a:xfrm flipV="1">
            <a:off x="34290" y="756920"/>
            <a:ext cx="12160885" cy="31750"/>
          </a:xfrm>
          <a:prstGeom prst="line">
            <a:avLst/>
          </a:prstGeom>
          <a:ln w="28575" cmpd="sng">
            <a:solidFill>
              <a:srgbClr val="002060"/>
            </a:solidFill>
            <a:prstDash val="solid"/>
          </a:ln>
        </p:spPr>
        <p:style>
          <a:lnRef idx="1">
            <a:schemeClr val="dk1"/>
          </a:lnRef>
          <a:fillRef idx="0">
            <a:schemeClr val="dk1"/>
          </a:fillRef>
          <a:effectRef idx="0">
            <a:schemeClr val="dk1"/>
          </a:effectRef>
          <a:fontRef idx="minor">
            <a:schemeClr val="tx1"/>
          </a:fontRef>
        </p:style>
      </p:cxnSp>
      <p:sp>
        <p:nvSpPr>
          <p:cNvPr id="6" name="矩形 5"/>
          <p:cNvSpPr/>
          <p:nvPr/>
        </p:nvSpPr>
        <p:spPr>
          <a:xfrm>
            <a:off x="34285" y="110589"/>
            <a:ext cx="2964273" cy="646331"/>
          </a:xfrm>
          <a:prstGeom prst="rect">
            <a:avLst/>
          </a:prstGeom>
        </p:spPr>
        <p:txBody>
          <a:bodyPr wrap="none">
            <a:spAutoFit/>
          </a:bodyPr>
          <a:lstStyle/>
          <a:p>
            <a:pPr algn="just">
              <a:spcAft>
                <a:spcPts val="0"/>
              </a:spcAft>
            </a:pPr>
            <a:r>
              <a:rPr lang="zh-CN" altLang="zh-CN" sz="3600" b="1" kern="100" dirty="0">
                <a:solidFill>
                  <a:srgbClr val="FF0000"/>
                </a:solidFill>
                <a:latin typeface="方正姚体" pitchFamily="2" charset="-122"/>
                <a:ea typeface="方正姚体" pitchFamily="2" charset="-122"/>
                <a:cs typeface="Times New Roman" panose="02020603050405020304" pitchFamily="18" charset="0"/>
              </a:rPr>
              <a:t>【</a:t>
            </a:r>
            <a:r>
              <a:rPr lang="zh-CN" altLang="en-US" sz="3600" b="1" kern="100" dirty="0">
                <a:solidFill>
                  <a:srgbClr val="FF0000"/>
                </a:solidFill>
                <a:latin typeface="方正姚体" pitchFamily="2" charset="-122"/>
                <a:ea typeface="方正姚体" pitchFamily="2" charset="-122"/>
                <a:cs typeface="Times New Roman" panose="02020603050405020304" pitchFamily="18" charset="0"/>
              </a:rPr>
              <a:t>综合探究</a:t>
            </a:r>
            <a:r>
              <a:rPr lang="zh-CN" altLang="zh-CN" sz="3600" b="1" kern="100" dirty="0">
                <a:solidFill>
                  <a:srgbClr val="FF0000"/>
                </a:solidFill>
                <a:latin typeface="方正姚体" pitchFamily="2" charset="-122"/>
                <a:ea typeface="方正姚体" pitchFamily="2" charset="-122"/>
                <a:cs typeface="Times New Roman" panose="02020603050405020304" pitchFamily="18" charset="0"/>
              </a:rPr>
              <a:t>】</a:t>
            </a:r>
            <a:endParaRPr lang="zh-CN" altLang="zh-CN" sz="2800" kern="100" dirty="0">
              <a:solidFill>
                <a:srgbClr val="FF0000"/>
              </a:solidFill>
              <a:effectLst/>
              <a:latin typeface="方正姚体" pitchFamily="2" charset="-122"/>
              <a:ea typeface="方正姚体" pitchFamily="2" charset="-122"/>
              <a:cs typeface="Times New Roman" panose="02020603050405020304" pitchFamily="18" charset="0"/>
            </a:endParaRPr>
          </a:p>
        </p:txBody>
      </p:sp>
    </p:spTree>
    <p:extLst>
      <p:ext uri="{BB962C8B-B14F-4D97-AF65-F5344CB8AC3E}">
        <p14:creationId xmlns:p14="http://schemas.microsoft.com/office/powerpoint/2010/main" val="226432943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文本框 1"/>
          <p:cNvSpPr txBox="1"/>
          <p:nvPr>
            <p:custDataLst>
              <p:tags r:id="rId1"/>
            </p:custDataLst>
          </p:nvPr>
        </p:nvSpPr>
        <p:spPr>
          <a:xfrm>
            <a:off x="0" y="0"/>
            <a:ext cx="8183245" cy="830997"/>
          </a:xfrm>
          <a:prstGeom prst="rect">
            <a:avLst/>
          </a:prstGeom>
          <a:noFill/>
        </p:spPr>
        <p:txBody>
          <a:bodyPr wrap="square" rtlCol="0">
            <a:spAutoFit/>
          </a:bodyPr>
          <a:lstStyle/>
          <a:p>
            <a:pPr algn="just">
              <a:lnSpc>
                <a:spcPct val="150000"/>
              </a:lnSpc>
            </a:pPr>
            <a:r>
              <a:rPr lang="zh-CN" altLang="en-US" sz="3200" b="1" dirty="0">
                <a:solidFill>
                  <a:srgbClr val="FF0000"/>
                </a:solidFill>
                <a:latin typeface="方正姚体" pitchFamily="2" charset="-122"/>
                <a:ea typeface="方正姚体" pitchFamily="2" charset="-122"/>
                <a:sym typeface="+mn-ea"/>
              </a:rPr>
              <a:t>二、历代基层组织与基层社会治理</a:t>
            </a:r>
            <a:endParaRPr lang="zh-CN" altLang="en-US" sz="3200" b="1" dirty="0">
              <a:solidFill>
                <a:srgbClr val="FF0000"/>
              </a:solidFill>
              <a:latin typeface="方正姚体" pitchFamily="2" charset="-122"/>
              <a:ea typeface="方正姚体" pitchFamily="2" charset="-122"/>
            </a:endParaRPr>
          </a:p>
        </p:txBody>
      </p:sp>
      <p:cxnSp>
        <p:nvCxnSpPr>
          <p:cNvPr id="7" name="直接连接符 6"/>
          <p:cNvCxnSpPr/>
          <p:nvPr/>
        </p:nvCxnSpPr>
        <p:spPr>
          <a:xfrm flipV="1">
            <a:off x="34290" y="756920"/>
            <a:ext cx="12160885" cy="31750"/>
          </a:xfrm>
          <a:prstGeom prst="line">
            <a:avLst/>
          </a:prstGeom>
          <a:ln w="28575" cmpd="sng">
            <a:solidFill>
              <a:srgbClr val="002060"/>
            </a:solidFill>
            <a:prstDash val="solid"/>
          </a:ln>
        </p:spPr>
        <p:style>
          <a:lnRef idx="1">
            <a:schemeClr val="dk1"/>
          </a:lnRef>
          <a:fillRef idx="0">
            <a:schemeClr val="dk1"/>
          </a:fillRef>
          <a:effectRef idx="0">
            <a:schemeClr val="dk1"/>
          </a:effectRef>
          <a:fontRef idx="minor">
            <a:schemeClr val="tx1"/>
          </a:fontRef>
        </p:style>
      </p:cxnSp>
      <p:sp>
        <p:nvSpPr>
          <p:cNvPr id="8" name="文本框 3"/>
          <p:cNvSpPr txBox="1"/>
          <p:nvPr/>
        </p:nvSpPr>
        <p:spPr>
          <a:xfrm>
            <a:off x="142240" y="970250"/>
            <a:ext cx="4010660" cy="523220"/>
          </a:xfrm>
          <a:prstGeom prst="rect">
            <a:avLst/>
          </a:prstGeom>
          <a:noFill/>
          <a:ln>
            <a:noFill/>
          </a:ln>
        </p:spPr>
        <p:txBody>
          <a:bodyPr wrap="square" rtlCol="0" anchor="t">
            <a:spAutoFit/>
          </a:bodyPr>
          <a:lstStyle/>
          <a:p>
            <a:pPr fontAlgn="auto">
              <a:lnSpc>
                <a:spcPct val="100000"/>
              </a:lnSpc>
            </a:pPr>
            <a:r>
              <a:rPr lang="en-US" altLang="zh-CN" sz="2800" b="1" dirty="0">
                <a:solidFill>
                  <a:srgbClr val="FF0000"/>
                </a:solidFill>
                <a:latin typeface="宋体" pitchFamily="2" charset="-122"/>
                <a:ea typeface="宋体" pitchFamily="2" charset="-122"/>
                <a:cs typeface="黑体" panose="02010609060101010101" pitchFamily="2" charset="-122"/>
                <a:sym typeface="+mn-ea"/>
              </a:rPr>
              <a:t>1</a:t>
            </a:r>
            <a:r>
              <a:rPr lang="zh-CN" altLang="en-US" sz="2800" b="1" dirty="0">
                <a:solidFill>
                  <a:srgbClr val="FF0000"/>
                </a:solidFill>
                <a:latin typeface="宋体" pitchFamily="2" charset="-122"/>
                <a:ea typeface="宋体" pitchFamily="2" charset="-122"/>
                <a:cs typeface="黑体" panose="02010609060101010101" pitchFamily="2" charset="-122"/>
                <a:sym typeface="+mn-ea"/>
              </a:rPr>
              <a:t>、历代基层组织：</a:t>
            </a:r>
          </a:p>
        </p:txBody>
      </p:sp>
      <p:sp>
        <p:nvSpPr>
          <p:cNvPr id="4" name="TextBox 3"/>
          <p:cNvSpPr txBox="1"/>
          <p:nvPr/>
        </p:nvSpPr>
        <p:spPr>
          <a:xfrm>
            <a:off x="261302" y="1612900"/>
            <a:ext cx="8293100" cy="461665"/>
          </a:xfrm>
          <a:prstGeom prst="rect">
            <a:avLst/>
          </a:prstGeom>
          <a:noFill/>
        </p:spPr>
        <p:txBody>
          <a:bodyPr wrap="square" rtlCol="0">
            <a:spAutoFit/>
          </a:bodyPr>
          <a:lstStyle/>
          <a:p>
            <a:r>
              <a:rPr lang="zh-CN" altLang="en-US" sz="2400" b="1" dirty="0">
                <a:solidFill>
                  <a:srgbClr val="FF0000"/>
                </a:solidFill>
                <a:latin typeface="宋体" pitchFamily="2" charset="-122"/>
                <a:ea typeface="宋体" pitchFamily="2" charset="-122"/>
              </a:rPr>
              <a:t>（</a:t>
            </a:r>
            <a:r>
              <a:rPr lang="en-US" altLang="zh-CN" sz="2400" b="1" dirty="0">
                <a:solidFill>
                  <a:srgbClr val="FF0000"/>
                </a:solidFill>
                <a:latin typeface="宋体" pitchFamily="2" charset="-122"/>
                <a:ea typeface="宋体" pitchFamily="2" charset="-122"/>
              </a:rPr>
              <a:t>1</a:t>
            </a:r>
            <a:r>
              <a:rPr lang="zh-CN" altLang="en-US" sz="2400" b="1" dirty="0">
                <a:solidFill>
                  <a:srgbClr val="FF0000"/>
                </a:solidFill>
                <a:latin typeface="宋体" pitchFamily="2" charset="-122"/>
                <a:ea typeface="宋体" pitchFamily="2" charset="-122"/>
              </a:rPr>
              <a:t>）目的：</a:t>
            </a:r>
            <a:r>
              <a:rPr lang="zh-CN" altLang="en-US" sz="2400" b="1" dirty="0">
                <a:solidFill>
                  <a:srgbClr val="002060"/>
                </a:solidFill>
                <a:latin typeface="宋体" pitchFamily="2" charset="-122"/>
                <a:ea typeface="宋体" pitchFamily="2" charset="-122"/>
              </a:rPr>
              <a:t>征发赋役、维护社会稳定</a:t>
            </a:r>
            <a:endParaRPr lang="en-US" altLang="zh-CN" sz="2400" b="1" dirty="0">
              <a:solidFill>
                <a:srgbClr val="002060"/>
              </a:solidFill>
              <a:latin typeface="宋体" pitchFamily="2" charset="-122"/>
              <a:ea typeface="宋体" pitchFamily="2" charset="-122"/>
            </a:endParaRPr>
          </a:p>
        </p:txBody>
      </p:sp>
      <p:sp>
        <p:nvSpPr>
          <p:cNvPr id="9" name="TextBox 8"/>
          <p:cNvSpPr txBox="1"/>
          <p:nvPr/>
        </p:nvSpPr>
        <p:spPr>
          <a:xfrm>
            <a:off x="261302" y="2247900"/>
            <a:ext cx="11747500" cy="738664"/>
          </a:xfrm>
          <a:prstGeom prst="rect">
            <a:avLst/>
          </a:prstGeom>
          <a:noFill/>
        </p:spPr>
        <p:txBody>
          <a:bodyPr wrap="square" rtlCol="0">
            <a:spAutoFit/>
          </a:bodyPr>
          <a:lstStyle/>
          <a:p>
            <a:r>
              <a:rPr lang="zh-CN" altLang="en-US" sz="2400" b="1" dirty="0">
                <a:solidFill>
                  <a:srgbClr val="FF0000"/>
                </a:solidFill>
                <a:latin typeface="宋体" pitchFamily="2" charset="-122"/>
                <a:ea typeface="宋体" pitchFamily="2" charset="-122"/>
              </a:rPr>
              <a:t>（</a:t>
            </a:r>
            <a:r>
              <a:rPr lang="en-US" altLang="zh-CN" sz="2400" b="1" dirty="0">
                <a:solidFill>
                  <a:srgbClr val="FF0000"/>
                </a:solidFill>
                <a:latin typeface="宋体" pitchFamily="2" charset="-122"/>
                <a:ea typeface="宋体" pitchFamily="2" charset="-122"/>
              </a:rPr>
              <a:t>2</a:t>
            </a:r>
            <a:r>
              <a:rPr lang="zh-CN" altLang="en-US" sz="2400" b="1" dirty="0">
                <a:solidFill>
                  <a:srgbClr val="FF0000"/>
                </a:solidFill>
                <a:latin typeface="宋体" pitchFamily="2" charset="-122"/>
                <a:ea typeface="宋体" pitchFamily="2" charset="-122"/>
              </a:rPr>
              <a:t>）特点：</a:t>
            </a:r>
            <a:r>
              <a:rPr lang="zh-CN" altLang="zh-CN" sz="2400" b="1" dirty="0">
                <a:solidFill>
                  <a:srgbClr val="002060"/>
                </a:solidFill>
                <a:latin typeface="宋体" pitchFamily="2" charset="-122"/>
                <a:ea typeface="宋体" pitchFamily="2" charset="-122"/>
              </a:rPr>
              <a:t>从秦汉到明清，县是最基层的行政机构，下设直接管理民众的</a:t>
            </a:r>
            <a:r>
              <a:rPr lang="en-US" altLang="zh-CN" sz="2400" b="1" dirty="0">
                <a:solidFill>
                  <a:srgbClr val="002060"/>
                </a:solidFill>
                <a:latin typeface="宋体" pitchFamily="2" charset="-122"/>
                <a:ea typeface="宋体" pitchFamily="2" charset="-122"/>
              </a:rPr>
              <a:t> </a:t>
            </a:r>
            <a:r>
              <a:rPr lang="zh-CN" altLang="zh-CN" sz="2400" b="1" dirty="0">
                <a:solidFill>
                  <a:srgbClr val="002060"/>
                </a:solidFill>
                <a:latin typeface="宋体" pitchFamily="2" charset="-122"/>
                <a:ea typeface="宋体" pitchFamily="2" charset="-122"/>
              </a:rPr>
              <a:t>基层组织。</a:t>
            </a:r>
          </a:p>
          <a:p>
            <a:endParaRPr lang="zh-CN" altLang="en-US" dirty="0">
              <a:solidFill>
                <a:srgbClr val="002060"/>
              </a:solidFill>
            </a:endParaRPr>
          </a:p>
        </p:txBody>
      </p:sp>
      <p:sp>
        <p:nvSpPr>
          <p:cNvPr id="10" name="TextBox 9"/>
          <p:cNvSpPr txBox="1"/>
          <p:nvPr/>
        </p:nvSpPr>
        <p:spPr>
          <a:xfrm>
            <a:off x="304800" y="2894231"/>
            <a:ext cx="3848100" cy="461665"/>
          </a:xfrm>
          <a:prstGeom prst="rect">
            <a:avLst/>
          </a:prstGeom>
          <a:noFill/>
        </p:spPr>
        <p:txBody>
          <a:bodyPr wrap="square" rtlCol="0">
            <a:spAutoFit/>
          </a:bodyPr>
          <a:lstStyle/>
          <a:p>
            <a:r>
              <a:rPr lang="zh-CN" altLang="en-US" sz="2400" b="1" dirty="0">
                <a:solidFill>
                  <a:srgbClr val="FF0000"/>
                </a:solidFill>
                <a:latin typeface="宋体" pitchFamily="2" charset="-122"/>
                <a:ea typeface="宋体" pitchFamily="2" charset="-122"/>
              </a:rPr>
              <a:t>（</a:t>
            </a:r>
            <a:r>
              <a:rPr lang="en-US" altLang="zh-CN" sz="2400" b="1" dirty="0">
                <a:solidFill>
                  <a:srgbClr val="FF0000"/>
                </a:solidFill>
                <a:latin typeface="宋体" pitchFamily="2" charset="-122"/>
                <a:ea typeface="宋体" pitchFamily="2" charset="-122"/>
              </a:rPr>
              <a:t>3</a:t>
            </a:r>
            <a:r>
              <a:rPr lang="zh-CN" altLang="en-US" sz="2400" b="1" dirty="0">
                <a:solidFill>
                  <a:srgbClr val="FF0000"/>
                </a:solidFill>
                <a:latin typeface="宋体" pitchFamily="2" charset="-122"/>
                <a:ea typeface="宋体" pitchFamily="2" charset="-122"/>
              </a:rPr>
              <a:t>）发展概况：</a:t>
            </a:r>
          </a:p>
        </p:txBody>
      </p:sp>
      <p:sp>
        <p:nvSpPr>
          <p:cNvPr id="11" name="矩形 10"/>
          <p:cNvSpPr/>
          <p:nvPr/>
        </p:nvSpPr>
        <p:spPr>
          <a:xfrm>
            <a:off x="304800" y="3373676"/>
            <a:ext cx="11798300" cy="3416320"/>
          </a:xfrm>
          <a:prstGeom prst="rect">
            <a:avLst/>
          </a:prstGeom>
        </p:spPr>
        <p:txBody>
          <a:bodyPr wrap="square">
            <a:spAutoFit/>
          </a:bodyPr>
          <a:lstStyle/>
          <a:p>
            <a:pPr algn="l"/>
            <a:r>
              <a:rPr lang="zh-CN" altLang="en-US" sz="2400" b="1" dirty="0">
                <a:solidFill>
                  <a:srgbClr val="FF0000"/>
                </a:solidFill>
                <a:latin typeface="宋体" pitchFamily="2" charset="-122"/>
                <a:ea typeface="宋体" pitchFamily="2" charset="-122"/>
              </a:rPr>
              <a:t>秦汉时期：</a:t>
            </a:r>
            <a:r>
              <a:rPr lang="zh-CN" altLang="zh-CN" sz="2400" b="1" dirty="0">
                <a:solidFill>
                  <a:srgbClr val="002060"/>
                </a:solidFill>
                <a:latin typeface="宋体" pitchFamily="2" charset="-122"/>
                <a:ea typeface="宋体" pitchFamily="2" charset="-122"/>
              </a:rPr>
              <a:t>乡里制度</a:t>
            </a:r>
            <a:r>
              <a:rPr lang="en-US" altLang="zh-CN" sz="2400" b="1" dirty="0">
                <a:solidFill>
                  <a:srgbClr val="002060"/>
                </a:solidFill>
                <a:latin typeface="宋体" pitchFamily="2" charset="-122"/>
                <a:ea typeface="宋体" pitchFamily="2" charset="-122"/>
              </a:rPr>
              <a:t>——</a:t>
            </a:r>
            <a:r>
              <a:rPr lang="zh-CN" altLang="zh-CN" sz="2400" b="1" kern="0" dirty="0">
                <a:solidFill>
                  <a:srgbClr val="002060"/>
                </a:solidFill>
                <a:latin typeface="宋体" pitchFamily="2" charset="-122"/>
                <a:ea typeface="宋体" pitchFamily="2" charset="-122"/>
                <a:cs typeface="Iowan Old Style"/>
                <a:sym typeface="+mn-ea"/>
              </a:rPr>
              <a:t>县下设乡和里</a:t>
            </a:r>
            <a:r>
              <a:rPr lang="zh-CN" altLang="en-US" sz="2400" b="1" kern="0" dirty="0">
                <a:solidFill>
                  <a:srgbClr val="002060"/>
                </a:solidFill>
                <a:latin typeface="宋体" pitchFamily="2" charset="-122"/>
                <a:ea typeface="宋体" pitchFamily="2" charset="-122"/>
                <a:cs typeface="Iowan Old Style"/>
                <a:sym typeface="+mn-ea"/>
              </a:rPr>
              <a:t>。</a:t>
            </a:r>
            <a:r>
              <a:rPr lang="zh-CN" altLang="zh-CN" sz="2400" b="1" kern="0" dirty="0">
                <a:solidFill>
                  <a:srgbClr val="002060"/>
                </a:solidFill>
                <a:latin typeface="宋体" pitchFamily="2" charset="-122"/>
                <a:ea typeface="宋体" pitchFamily="2" charset="-122"/>
                <a:cs typeface="Iowan Old Style"/>
                <a:sym typeface="+mn-ea"/>
              </a:rPr>
              <a:t>乡设三老</a:t>
            </a:r>
            <a:r>
              <a:rPr lang="zh-CN" altLang="en-US" sz="2400" b="1" kern="0" dirty="0">
                <a:solidFill>
                  <a:srgbClr val="002060"/>
                </a:solidFill>
                <a:latin typeface="宋体" pitchFamily="2" charset="-122"/>
                <a:ea typeface="宋体" pitchFamily="2" charset="-122"/>
                <a:cs typeface="Iowan Old Style"/>
                <a:sym typeface="+mn-ea"/>
              </a:rPr>
              <a:t>；</a:t>
            </a:r>
            <a:r>
              <a:rPr lang="zh-CN" altLang="zh-CN" sz="2400" b="1" kern="0" dirty="0">
                <a:solidFill>
                  <a:srgbClr val="002060"/>
                </a:solidFill>
                <a:latin typeface="宋体" pitchFamily="2" charset="-122"/>
                <a:ea typeface="宋体" pitchFamily="2" charset="-122"/>
                <a:cs typeface="Iowan Old Style"/>
                <a:sym typeface="+mn-ea"/>
              </a:rPr>
              <a:t>里设里正</a:t>
            </a:r>
            <a:r>
              <a:rPr lang="zh-CN" altLang="en-US" sz="2400" b="1" kern="0" dirty="0">
                <a:solidFill>
                  <a:srgbClr val="002060"/>
                </a:solidFill>
                <a:latin typeface="宋体" pitchFamily="2" charset="-122"/>
                <a:ea typeface="宋体" pitchFamily="2" charset="-122"/>
                <a:cs typeface="Iowan Old Style"/>
                <a:sym typeface="+mn-ea"/>
              </a:rPr>
              <a:t>；乡里之外</a:t>
            </a:r>
            <a:r>
              <a:rPr lang="zh-CN" altLang="zh-CN" sz="2400" b="1" kern="0" dirty="0">
                <a:solidFill>
                  <a:srgbClr val="002060"/>
                </a:solidFill>
                <a:latin typeface="宋体" pitchFamily="2" charset="-122"/>
                <a:ea typeface="宋体" pitchFamily="2" charset="-122"/>
                <a:cs typeface="Iowan Old Style"/>
                <a:sym typeface="+mn-ea"/>
              </a:rPr>
              <a:t>还有亭。</a:t>
            </a:r>
            <a:endParaRPr lang="zh-CN" altLang="zh-CN" sz="2400" b="1" dirty="0">
              <a:solidFill>
                <a:srgbClr val="002060"/>
              </a:solidFill>
              <a:latin typeface="宋体" pitchFamily="2" charset="-122"/>
              <a:ea typeface="宋体" pitchFamily="2" charset="-122"/>
            </a:endParaRPr>
          </a:p>
          <a:p>
            <a:pPr algn="l"/>
            <a:endParaRPr lang="en-US" altLang="zh-CN" sz="2400" b="1" dirty="0">
              <a:solidFill>
                <a:srgbClr val="002060"/>
              </a:solidFill>
              <a:latin typeface="宋体" pitchFamily="2" charset="-122"/>
              <a:ea typeface="宋体" pitchFamily="2" charset="-122"/>
            </a:endParaRPr>
          </a:p>
          <a:p>
            <a:pPr algn="l"/>
            <a:r>
              <a:rPr lang="zh-CN" altLang="en-US" sz="2400" b="1" dirty="0">
                <a:solidFill>
                  <a:srgbClr val="FF0000"/>
                </a:solidFill>
                <a:latin typeface="宋体" pitchFamily="2" charset="-122"/>
                <a:ea typeface="宋体" pitchFamily="2" charset="-122"/>
              </a:rPr>
              <a:t>唐朝时期：</a:t>
            </a:r>
            <a:r>
              <a:rPr lang="zh-CN" altLang="zh-CN" sz="2400" b="1" dirty="0">
                <a:solidFill>
                  <a:srgbClr val="002060"/>
                </a:solidFill>
                <a:latin typeface="宋体" pitchFamily="2" charset="-122"/>
                <a:ea typeface="宋体" pitchFamily="2" charset="-122"/>
              </a:rPr>
              <a:t>乡里制度</a:t>
            </a:r>
            <a:r>
              <a:rPr lang="en-US" altLang="zh-CN" sz="2400" b="1" dirty="0">
                <a:solidFill>
                  <a:srgbClr val="002060"/>
                </a:solidFill>
                <a:latin typeface="宋体" pitchFamily="2" charset="-122"/>
                <a:ea typeface="宋体" pitchFamily="2" charset="-122"/>
              </a:rPr>
              <a:t>——</a:t>
            </a:r>
            <a:r>
              <a:rPr lang="zh-CN" altLang="zh-CN" sz="2400" b="1" kern="0" dirty="0">
                <a:solidFill>
                  <a:srgbClr val="002060"/>
                </a:solidFill>
                <a:latin typeface="宋体" pitchFamily="2" charset="-122"/>
                <a:ea typeface="宋体" pitchFamily="2" charset="-122"/>
                <a:cs typeface="Iowan Old Style"/>
                <a:sym typeface="+mn-ea"/>
              </a:rPr>
              <a:t>百户为里，五里为乡，城内设坊，郊外设村</a:t>
            </a:r>
            <a:r>
              <a:rPr lang="zh-CN" altLang="en-US" sz="2400" b="1" kern="0" dirty="0">
                <a:solidFill>
                  <a:srgbClr val="002060"/>
                </a:solidFill>
                <a:latin typeface="宋体" pitchFamily="2" charset="-122"/>
                <a:ea typeface="宋体" pitchFamily="2" charset="-122"/>
                <a:cs typeface="Iowan Old Style"/>
                <a:sym typeface="+mn-ea"/>
              </a:rPr>
              <a:t>，</a:t>
            </a:r>
            <a:r>
              <a:rPr lang="zh-CN" altLang="zh-CN" sz="2400" b="1" kern="0" dirty="0">
                <a:solidFill>
                  <a:srgbClr val="002060"/>
                </a:solidFill>
                <a:latin typeface="宋体" pitchFamily="2" charset="-122"/>
                <a:ea typeface="宋体" pitchFamily="2" charset="-122"/>
                <a:cs typeface="Iowan Old Style"/>
                <a:sym typeface="+mn-ea"/>
              </a:rPr>
              <a:t>设里正、坊正、村正。</a:t>
            </a:r>
            <a:endParaRPr lang="zh-CN" altLang="zh-CN" sz="2400" b="1" kern="100" dirty="0">
              <a:solidFill>
                <a:srgbClr val="002060"/>
              </a:solidFill>
              <a:latin typeface="宋体" pitchFamily="2" charset="-122"/>
              <a:ea typeface="宋体" pitchFamily="2" charset="-122"/>
              <a:cs typeface="Times New Roman" panose="02020603050405020304" pitchFamily="18" charset="0"/>
            </a:endParaRPr>
          </a:p>
          <a:p>
            <a:pPr algn="l"/>
            <a:endParaRPr lang="zh-CN" altLang="zh-CN" sz="2400" b="1" dirty="0">
              <a:solidFill>
                <a:srgbClr val="002060"/>
              </a:solidFill>
              <a:latin typeface="宋体" pitchFamily="2" charset="-122"/>
              <a:ea typeface="宋体" pitchFamily="2" charset="-122"/>
            </a:endParaRPr>
          </a:p>
          <a:p>
            <a:pPr algn="l"/>
            <a:r>
              <a:rPr lang="zh-CN" altLang="en-US" sz="2400" b="1" dirty="0">
                <a:solidFill>
                  <a:srgbClr val="FF0000"/>
                </a:solidFill>
                <a:latin typeface="宋体" pitchFamily="2" charset="-122"/>
                <a:ea typeface="宋体" pitchFamily="2" charset="-122"/>
              </a:rPr>
              <a:t>明朝时期：</a:t>
            </a:r>
            <a:r>
              <a:rPr lang="zh-CN" altLang="zh-CN" sz="2400" b="1" dirty="0">
                <a:solidFill>
                  <a:srgbClr val="002060"/>
                </a:solidFill>
                <a:latin typeface="宋体" pitchFamily="2" charset="-122"/>
                <a:ea typeface="宋体" pitchFamily="2" charset="-122"/>
              </a:rPr>
              <a:t>里甲制</a:t>
            </a:r>
            <a:r>
              <a:rPr lang="zh-CN" altLang="en-US" sz="2400" b="1" dirty="0">
                <a:solidFill>
                  <a:srgbClr val="002060"/>
                </a:solidFill>
                <a:latin typeface="宋体" pitchFamily="2" charset="-122"/>
                <a:ea typeface="宋体" pitchFamily="2" charset="-122"/>
              </a:rPr>
              <a:t>度</a:t>
            </a:r>
            <a:r>
              <a:rPr lang="en-US" altLang="zh-CN" sz="2400" b="1" dirty="0">
                <a:solidFill>
                  <a:srgbClr val="002060"/>
                </a:solidFill>
                <a:latin typeface="宋体" pitchFamily="2" charset="-122"/>
                <a:ea typeface="宋体" pitchFamily="2" charset="-122"/>
              </a:rPr>
              <a:t>——</a:t>
            </a:r>
            <a:r>
              <a:rPr lang="zh-CN" altLang="zh-CN" sz="2400" b="1" kern="0" dirty="0">
                <a:solidFill>
                  <a:srgbClr val="002060"/>
                </a:solidFill>
                <a:latin typeface="宋体" pitchFamily="2" charset="-122"/>
                <a:ea typeface="宋体" pitchFamily="2" charset="-122"/>
                <a:cs typeface="Iowan Old Style"/>
                <a:sym typeface="+mn-ea"/>
              </a:rPr>
              <a:t>十户为一甲，一百一十户为一里，设甲首、里长。</a:t>
            </a:r>
            <a:endParaRPr lang="en-US" altLang="zh-CN" sz="2400" b="1" kern="0" dirty="0">
              <a:solidFill>
                <a:srgbClr val="002060"/>
              </a:solidFill>
              <a:latin typeface="宋体" pitchFamily="2" charset="-122"/>
              <a:ea typeface="宋体" pitchFamily="2" charset="-122"/>
              <a:cs typeface="Iowan Old Style"/>
              <a:sym typeface="+mn-ea"/>
            </a:endParaRPr>
          </a:p>
          <a:p>
            <a:pPr algn="l"/>
            <a:endParaRPr lang="en-US" altLang="zh-CN" sz="2400" b="1" kern="0" dirty="0">
              <a:solidFill>
                <a:srgbClr val="002060"/>
              </a:solidFill>
              <a:effectLst/>
              <a:latin typeface="宋体" pitchFamily="2" charset="-122"/>
              <a:ea typeface="宋体" pitchFamily="2" charset="-122"/>
              <a:cs typeface="Times New Roman" panose="02020603050405020304" pitchFamily="18" charset="0"/>
              <a:sym typeface="+mn-ea"/>
            </a:endParaRPr>
          </a:p>
          <a:p>
            <a:pPr algn="l"/>
            <a:r>
              <a:rPr lang="zh-CN" altLang="en-US" sz="2400" b="1" kern="0" dirty="0">
                <a:solidFill>
                  <a:srgbClr val="FF0000"/>
                </a:solidFill>
                <a:effectLst/>
                <a:latin typeface="宋体" pitchFamily="2" charset="-122"/>
                <a:ea typeface="宋体" pitchFamily="2" charset="-122"/>
                <a:cs typeface="Times New Roman" panose="02020603050405020304" pitchFamily="18" charset="0"/>
                <a:sym typeface="+mn-ea"/>
              </a:rPr>
              <a:t>清朝时期：</a:t>
            </a:r>
            <a:r>
              <a:rPr lang="zh-CN" altLang="en-US" sz="2400" b="1" kern="0" dirty="0">
                <a:solidFill>
                  <a:srgbClr val="002060"/>
                </a:solidFill>
                <a:effectLst/>
                <a:latin typeface="宋体" pitchFamily="2" charset="-122"/>
                <a:ea typeface="宋体" pitchFamily="2" charset="-122"/>
                <a:cs typeface="Times New Roman" panose="02020603050405020304" pitchFamily="18" charset="0"/>
                <a:sym typeface="+mn-ea"/>
              </a:rPr>
              <a:t>保甲制度</a:t>
            </a:r>
            <a:r>
              <a:rPr lang="en-US" altLang="zh-CN" sz="2400" b="1" kern="0" dirty="0">
                <a:solidFill>
                  <a:srgbClr val="002060"/>
                </a:solidFill>
                <a:effectLst/>
                <a:latin typeface="宋体" pitchFamily="2" charset="-122"/>
                <a:ea typeface="宋体" pitchFamily="2" charset="-122"/>
                <a:cs typeface="Times New Roman" panose="02020603050405020304" pitchFamily="18" charset="0"/>
                <a:sym typeface="+mn-ea"/>
              </a:rPr>
              <a:t>——</a:t>
            </a:r>
            <a:r>
              <a:rPr lang="zh-CN" altLang="en-US" sz="2400" b="1" kern="0" dirty="0">
                <a:solidFill>
                  <a:srgbClr val="002060"/>
                </a:solidFill>
                <a:effectLst/>
                <a:latin typeface="宋体" pitchFamily="2" charset="-122"/>
                <a:ea typeface="宋体" pitchFamily="2" charset="-122"/>
                <a:cs typeface="Times New Roman" panose="02020603050405020304" pitchFamily="18" charset="0"/>
                <a:sym typeface="+mn-ea"/>
              </a:rPr>
              <a:t>从城市到乡村，十户为牌，设牌长；十牌为甲，设甲长；十甲为保，设保长。</a:t>
            </a:r>
            <a:endParaRPr lang="zh-CN" altLang="zh-CN" sz="2400" b="1" kern="100" dirty="0">
              <a:solidFill>
                <a:srgbClr val="002060"/>
              </a:solidFill>
              <a:effectLst/>
              <a:latin typeface="宋体" pitchFamily="2" charset="-122"/>
              <a:ea typeface="宋体" pitchFamily="2" charset="-122"/>
              <a:cs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标题1"/>
          <p:cNvSpPr>
            <a:spLocks noChangeArrowheads="1"/>
          </p:cNvSpPr>
          <p:nvPr/>
        </p:nvSpPr>
        <p:spPr bwMode="gray">
          <a:xfrm>
            <a:off x="557530" y="1642110"/>
            <a:ext cx="1220470" cy="535305"/>
          </a:xfrm>
          <a:prstGeom prst="roundRect">
            <a:avLst>
              <a:gd name="adj" fmla="val 11921"/>
            </a:avLst>
          </a:prstGeom>
          <a:solidFill>
            <a:schemeClr val="accent1"/>
          </a:solidFill>
          <a:ln w="25400" cap="flat" cmpd="sng" algn="ctr">
            <a:noFill/>
            <a:prstDash val="solid"/>
          </a:ln>
          <a:effectLst/>
        </p:spPr>
        <p:txBody>
          <a:bodyPr lIns="82822" tIns="41410" rIns="82822" bIns="4141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lnSpc>
                <a:spcPct val="120000"/>
              </a:lnSpc>
              <a:spcBef>
                <a:spcPct val="0"/>
              </a:spcBef>
              <a:spcAft>
                <a:spcPct val="0"/>
              </a:spcAft>
              <a:defRPr/>
            </a:pPr>
            <a:r>
              <a:rPr lang="en-US" altLang="zh-CN" sz="1900" b="1">
                <a:solidFill>
                  <a:sysClr val="window" lastClr="FFFFFF">
                    <a:lumMod val="95000"/>
                  </a:sysClr>
                </a:solidFill>
                <a:latin typeface="微软雅黑" panose="020B0503020204020204" charset="-122"/>
                <a:ea typeface="微软雅黑" panose="020B0503020204020204" charset="-122"/>
              </a:rPr>
              <a:t>1</a:t>
            </a:r>
            <a:r>
              <a:rPr lang="zh-CN" altLang="en-US" sz="1900" b="1">
                <a:solidFill>
                  <a:sysClr val="window" lastClr="FFFFFF">
                    <a:lumMod val="95000"/>
                  </a:sysClr>
                </a:solidFill>
                <a:latin typeface="微软雅黑" panose="020B0503020204020204" charset="-122"/>
                <a:ea typeface="微软雅黑" panose="020B0503020204020204" charset="-122"/>
              </a:rPr>
              <a:t>、秦汉 </a:t>
            </a:r>
          </a:p>
        </p:txBody>
      </p:sp>
      <p:sp>
        <p:nvSpPr>
          <p:cNvPr id="16" name="标题1"/>
          <p:cNvSpPr>
            <a:spLocks noChangeArrowheads="1"/>
          </p:cNvSpPr>
          <p:nvPr/>
        </p:nvSpPr>
        <p:spPr bwMode="gray">
          <a:xfrm>
            <a:off x="2147570" y="1642109"/>
            <a:ext cx="1242695" cy="535305"/>
          </a:xfrm>
          <a:prstGeom prst="roundRect">
            <a:avLst>
              <a:gd name="adj" fmla="val 11921"/>
            </a:avLst>
          </a:prstGeom>
          <a:solidFill>
            <a:schemeClr val="accent1"/>
          </a:solidFill>
          <a:ln w="25400" cap="flat" cmpd="sng" algn="ctr">
            <a:noFill/>
            <a:prstDash val="solid"/>
          </a:ln>
          <a:effectLst/>
        </p:spPr>
        <p:txBody>
          <a:bodyPr lIns="82822" tIns="41410" rIns="82822" bIns="4141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lnSpc>
                <a:spcPct val="120000"/>
              </a:lnSpc>
              <a:spcBef>
                <a:spcPct val="0"/>
              </a:spcBef>
              <a:spcAft>
                <a:spcPct val="0"/>
              </a:spcAft>
              <a:defRPr/>
            </a:pPr>
            <a:r>
              <a:rPr lang="zh-CN" altLang="en-US" sz="1900" b="1">
                <a:solidFill>
                  <a:sysClr val="window" lastClr="FFFFFF">
                    <a:lumMod val="95000"/>
                  </a:sysClr>
                </a:solidFill>
                <a:latin typeface="微软雅黑" panose="020B0503020204020204" charset="-122"/>
                <a:ea typeface="微软雅黑" panose="020B0503020204020204" charset="-122"/>
              </a:rPr>
              <a:t>什伍组织</a:t>
            </a:r>
          </a:p>
        </p:txBody>
      </p:sp>
      <p:sp>
        <p:nvSpPr>
          <p:cNvPr id="18" name="标题1"/>
          <p:cNvSpPr>
            <a:spLocks noChangeArrowheads="1"/>
          </p:cNvSpPr>
          <p:nvPr/>
        </p:nvSpPr>
        <p:spPr bwMode="gray">
          <a:xfrm>
            <a:off x="535305" y="2564130"/>
            <a:ext cx="1242695" cy="535305"/>
          </a:xfrm>
          <a:prstGeom prst="roundRect">
            <a:avLst>
              <a:gd name="adj" fmla="val 11921"/>
            </a:avLst>
          </a:prstGeom>
          <a:solidFill>
            <a:schemeClr val="accent1"/>
          </a:solidFill>
          <a:ln w="25400" cap="flat" cmpd="sng" algn="ctr">
            <a:noFill/>
            <a:prstDash val="solid"/>
          </a:ln>
          <a:effectLst/>
        </p:spPr>
        <p:txBody>
          <a:bodyPr lIns="82822" tIns="41410" rIns="82822" bIns="4141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lnSpc>
                <a:spcPct val="120000"/>
              </a:lnSpc>
              <a:spcBef>
                <a:spcPct val="0"/>
              </a:spcBef>
              <a:spcAft>
                <a:spcPct val="0"/>
              </a:spcAft>
              <a:defRPr/>
            </a:pPr>
            <a:r>
              <a:rPr lang="en-US" altLang="zh-CN" sz="1900" b="1">
                <a:solidFill>
                  <a:sysClr val="window" lastClr="FFFFFF">
                    <a:lumMod val="95000"/>
                  </a:sysClr>
                </a:solidFill>
                <a:latin typeface="微软雅黑" panose="020B0503020204020204" charset="-122"/>
                <a:ea typeface="微软雅黑" panose="020B0503020204020204" charset="-122"/>
              </a:rPr>
              <a:t>2</a:t>
            </a:r>
            <a:r>
              <a:rPr lang="zh-CN" altLang="en-US" sz="1900" b="1">
                <a:solidFill>
                  <a:sysClr val="window" lastClr="FFFFFF">
                    <a:lumMod val="95000"/>
                  </a:sysClr>
                </a:solidFill>
                <a:latin typeface="微软雅黑" panose="020B0503020204020204" charset="-122"/>
                <a:ea typeface="微软雅黑" panose="020B0503020204020204" charset="-122"/>
              </a:rPr>
              <a:t>、唐朝</a:t>
            </a:r>
            <a:endParaRPr lang="en-US" altLang="zh-CN" sz="1900" b="1">
              <a:solidFill>
                <a:sysClr val="window" lastClr="FFFFFF">
                  <a:lumMod val="95000"/>
                </a:sysClr>
              </a:solidFill>
              <a:latin typeface="微软雅黑" panose="020B0503020204020204" charset="-122"/>
              <a:ea typeface="微软雅黑" panose="020B0503020204020204" charset="-122"/>
            </a:endParaRPr>
          </a:p>
        </p:txBody>
      </p:sp>
      <p:sp>
        <p:nvSpPr>
          <p:cNvPr id="20" name="标题1"/>
          <p:cNvSpPr>
            <a:spLocks noChangeArrowheads="1"/>
          </p:cNvSpPr>
          <p:nvPr/>
        </p:nvSpPr>
        <p:spPr bwMode="gray">
          <a:xfrm>
            <a:off x="535304" y="3648710"/>
            <a:ext cx="1242695" cy="535305"/>
          </a:xfrm>
          <a:prstGeom prst="roundRect">
            <a:avLst>
              <a:gd name="adj" fmla="val 11921"/>
            </a:avLst>
          </a:prstGeom>
          <a:solidFill>
            <a:schemeClr val="accent1"/>
          </a:solidFill>
          <a:ln w="25400" cap="flat" cmpd="sng" algn="ctr">
            <a:noFill/>
            <a:prstDash val="solid"/>
          </a:ln>
          <a:effectLst/>
        </p:spPr>
        <p:txBody>
          <a:bodyPr lIns="82822" tIns="41410" rIns="82822" bIns="4141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lnSpc>
                <a:spcPct val="120000"/>
              </a:lnSpc>
              <a:spcBef>
                <a:spcPct val="0"/>
              </a:spcBef>
              <a:spcAft>
                <a:spcPct val="0"/>
              </a:spcAft>
              <a:defRPr/>
            </a:pPr>
            <a:r>
              <a:rPr lang="en-US" altLang="zh-CN" sz="1900" b="1">
                <a:solidFill>
                  <a:sysClr val="window" lastClr="FFFFFF">
                    <a:lumMod val="95000"/>
                  </a:sysClr>
                </a:solidFill>
                <a:latin typeface="微软雅黑" panose="020B0503020204020204" charset="-122"/>
                <a:ea typeface="微软雅黑" panose="020B0503020204020204" charset="-122"/>
              </a:rPr>
              <a:t>3</a:t>
            </a:r>
            <a:r>
              <a:rPr lang="zh-CN" altLang="en-US" sz="1900" b="1">
                <a:solidFill>
                  <a:sysClr val="window" lastClr="FFFFFF">
                    <a:lumMod val="95000"/>
                  </a:sysClr>
                </a:solidFill>
                <a:latin typeface="微软雅黑" panose="020B0503020204020204" charset="-122"/>
                <a:ea typeface="微软雅黑" panose="020B0503020204020204" charset="-122"/>
              </a:rPr>
              <a:t>、北宋</a:t>
            </a:r>
          </a:p>
        </p:txBody>
      </p:sp>
      <p:sp>
        <p:nvSpPr>
          <p:cNvPr id="22" name="标题1"/>
          <p:cNvSpPr>
            <a:spLocks noChangeArrowheads="1"/>
          </p:cNvSpPr>
          <p:nvPr/>
        </p:nvSpPr>
        <p:spPr bwMode="gray">
          <a:xfrm>
            <a:off x="557530" y="4729797"/>
            <a:ext cx="1219835" cy="535305"/>
          </a:xfrm>
          <a:prstGeom prst="roundRect">
            <a:avLst>
              <a:gd name="adj" fmla="val 11921"/>
            </a:avLst>
          </a:prstGeom>
          <a:solidFill>
            <a:schemeClr val="accent1"/>
          </a:solidFill>
          <a:ln w="25400" cap="flat" cmpd="sng" algn="ctr">
            <a:noFill/>
            <a:prstDash val="solid"/>
          </a:ln>
          <a:effectLst/>
        </p:spPr>
        <p:txBody>
          <a:bodyPr lIns="82822" tIns="41410" rIns="82822" bIns="4141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lnSpc>
                <a:spcPct val="120000"/>
              </a:lnSpc>
              <a:spcBef>
                <a:spcPct val="0"/>
              </a:spcBef>
              <a:spcAft>
                <a:spcPct val="0"/>
              </a:spcAft>
              <a:defRPr/>
            </a:pPr>
            <a:r>
              <a:rPr lang="en-US" altLang="zh-CN" sz="1900" b="1">
                <a:solidFill>
                  <a:sysClr val="window" lastClr="FFFFFF">
                    <a:lumMod val="95000"/>
                  </a:sysClr>
                </a:solidFill>
                <a:latin typeface="微软雅黑" panose="020B0503020204020204" charset="-122"/>
                <a:ea typeface="微软雅黑" panose="020B0503020204020204" charset="-122"/>
              </a:rPr>
              <a:t>4</a:t>
            </a:r>
            <a:r>
              <a:rPr lang="zh-CN" altLang="en-US" sz="1900" b="1">
                <a:solidFill>
                  <a:sysClr val="window" lastClr="FFFFFF">
                    <a:lumMod val="95000"/>
                  </a:sysClr>
                </a:solidFill>
                <a:latin typeface="微软雅黑" panose="020B0503020204020204" charset="-122"/>
                <a:ea typeface="微软雅黑" panose="020B0503020204020204" charset="-122"/>
              </a:rPr>
              <a:t>、明朝</a:t>
            </a:r>
          </a:p>
        </p:txBody>
      </p:sp>
      <p:sp>
        <p:nvSpPr>
          <p:cNvPr id="24" name="标题1"/>
          <p:cNvSpPr>
            <a:spLocks noChangeArrowheads="1"/>
          </p:cNvSpPr>
          <p:nvPr/>
        </p:nvSpPr>
        <p:spPr bwMode="gray">
          <a:xfrm>
            <a:off x="557530" y="5906770"/>
            <a:ext cx="1242695" cy="535305"/>
          </a:xfrm>
          <a:prstGeom prst="roundRect">
            <a:avLst>
              <a:gd name="adj" fmla="val 11921"/>
            </a:avLst>
          </a:prstGeom>
          <a:solidFill>
            <a:schemeClr val="accent1"/>
          </a:solidFill>
          <a:ln w="25400" cap="flat" cmpd="sng" algn="ctr">
            <a:noFill/>
            <a:prstDash val="solid"/>
          </a:ln>
          <a:effectLst/>
        </p:spPr>
        <p:txBody>
          <a:bodyPr lIns="82822" tIns="41410" rIns="82822" bIns="4141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lnSpc>
                <a:spcPct val="120000"/>
              </a:lnSpc>
              <a:spcBef>
                <a:spcPct val="0"/>
              </a:spcBef>
              <a:spcAft>
                <a:spcPct val="0"/>
              </a:spcAft>
              <a:defRPr/>
            </a:pPr>
            <a:r>
              <a:rPr lang="en-US" altLang="zh-CN" sz="1900" b="1">
                <a:solidFill>
                  <a:sysClr val="window" lastClr="FFFFFF">
                    <a:lumMod val="95000"/>
                  </a:sysClr>
                </a:solidFill>
                <a:latin typeface="微软雅黑" panose="020B0503020204020204" charset="-122"/>
                <a:ea typeface="微软雅黑" panose="020B0503020204020204" charset="-122"/>
              </a:rPr>
              <a:t>5</a:t>
            </a:r>
            <a:r>
              <a:rPr lang="zh-CN" altLang="en-US" sz="1900" b="1">
                <a:solidFill>
                  <a:sysClr val="window" lastClr="FFFFFF">
                    <a:lumMod val="95000"/>
                  </a:sysClr>
                </a:solidFill>
                <a:latin typeface="微软雅黑" panose="020B0503020204020204" charset="-122"/>
                <a:ea typeface="微软雅黑" panose="020B0503020204020204" charset="-122"/>
              </a:rPr>
              <a:t>、清朝</a:t>
            </a:r>
          </a:p>
        </p:txBody>
      </p:sp>
      <p:sp>
        <p:nvSpPr>
          <p:cNvPr id="3" name="文本1"/>
          <p:cNvSpPr>
            <a:spLocks noChangeArrowheads="1"/>
          </p:cNvSpPr>
          <p:nvPr/>
        </p:nvSpPr>
        <p:spPr bwMode="gray">
          <a:xfrm>
            <a:off x="3987165" y="1642110"/>
            <a:ext cx="7758430" cy="554355"/>
          </a:xfrm>
          <a:prstGeom prst="roundRect">
            <a:avLst>
              <a:gd name="adj" fmla="val 11505"/>
            </a:avLst>
          </a:prstGeom>
          <a:noFill/>
          <a:ln w="15875" cap="flat" cmpd="sng" algn="ctr">
            <a:solidFill>
              <a:schemeClr val="accent1"/>
            </a:solidFill>
            <a:prstDash val="solid"/>
          </a:ln>
          <a:effectLst/>
        </p:spPr>
        <p:txBody>
          <a:bodyPr lIns="82822" tIns="41410" rIns="82822" bIns="4141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lnSpc>
                <a:spcPct val="120000"/>
              </a:lnSpc>
              <a:spcBef>
                <a:spcPct val="0"/>
              </a:spcBef>
              <a:spcAft>
                <a:spcPct val="0"/>
              </a:spcAft>
              <a:defRPr/>
            </a:pPr>
            <a:r>
              <a:rPr lang="zh-CN" altLang="zh-CN" sz="2000" b="1" dirty="0">
                <a:solidFill>
                  <a:srgbClr val="002060"/>
                </a:solidFill>
                <a:latin typeface="宋体" pitchFamily="2" charset="-122"/>
                <a:ea typeface="宋体" pitchFamily="2" charset="-122"/>
              </a:rPr>
              <a:t>以五家为伍，十家为什，百家为里，互相监督。</a:t>
            </a:r>
          </a:p>
        </p:txBody>
      </p:sp>
      <p:sp>
        <p:nvSpPr>
          <p:cNvPr id="8" name="标题1"/>
          <p:cNvSpPr>
            <a:spLocks noChangeArrowheads="1"/>
          </p:cNvSpPr>
          <p:nvPr/>
        </p:nvSpPr>
        <p:spPr bwMode="gray">
          <a:xfrm>
            <a:off x="2147569" y="2564129"/>
            <a:ext cx="1242695" cy="535305"/>
          </a:xfrm>
          <a:prstGeom prst="roundRect">
            <a:avLst>
              <a:gd name="adj" fmla="val 11921"/>
            </a:avLst>
          </a:prstGeom>
          <a:solidFill>
            <a:schemeClr val="accent1"/>
          </a:solidFill>
          <a:ln w="25400" cap="flat" cmpd="sng" algn="ctr">
            <a:noFill/>
            <a:prstDash val="solid"/>
          </a:ln>
          <a:effectLst/>
        </p:spPr>
        <p:txBody>
          <a:bodyPr lIns="82822" tIns="41410" rIns="82822" bIns="4141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lnSpc>
                <a:spcPct val="120000"/>
              </a:lnSpc>
              <a:spcBef>
                <a:spcPct val="0"/>
              </a:spcBef>
              <a:spcAft>
                <a:spcPct val="0"/>
              </a:spcAft>
              <a:defRPr/>
            </a:pPr>
            <a:r>
              <a:rPr lang="zh-CN" altLang="en-US" sz="1900" b="1">
                <a:solidFill>
                  <a:sysClr val="window" lastClr="FFFFFF">
                    <a:lumMod val="95000"/>
                  </a:sysClr>
                </a:solidFill>
                <a:latin typeface="微软雅黑" panose="020B0503020204020204" charset="-122"/>
                <a:ea typeface="微软雅黑" panose="020B0503020204020204" charset="-122"/>
              </a:rPr>
              <a:t>邻保制度</a:t>
            </a:r>
          </a:p>
        </p:txBody>
      </p:sp>
      <p:sp>
        <p:nvSpPr>
          <p:cNvPr id="9" name="文本1"/>
          <p:cNvSpPr>
            <a:spLocks noChangeArrowheads="1"/>
          </p:cNvSpPr>
          <p:nvPr/>
        </p:nvSpPr>
        <p:spPr bwMode="gray">
          <a:xfrm>
            <a:off x="3987165" y="2564130"/>
            <a:ext cx="7758430" cy="554355"/>
          </a:xfrm>
          <a:prstGeom prst="roundRect">
            <a:avLst>
              <a:gd name="adj" fmla="val 11505"/>
            </a:avLst>
          </a:prstGeom>
          <a:noFill/>
          <a:ln w="15875" cap="flat" cmpd="sng" algn="ctr">
            <a:solidFill>
              <a:schemeClr val="accent1"/>
            </a:solidFill>
            <a:prstDash val="solid"/>
          </a:ln>
          <a:effectLst/>
        </p:spPr>
        <p:txBody>
          <a:bodyPr lIns="82822" tIns="41410" rIns="82822" bIns="4141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lnSpc>
                <a:spcPct val="120000"/>
              </a:lnSpc>
              <a:spcBef>
                <a:spcPct val="0"/>
              </a:spcBef>
              <a:spcAft>
                <a:spcPct val="0"/>
              </a:spcAft>
              <a:defRPr/>
            </a:pPr>
            <a:r>
              <a:rPr lang="zh-CN" altLang="zh-CN" sz="2000" b="1" dirty="0">
                <a:solidFill>
                  <a:srgbClr val="002060"/>
                </a:solidFill>
                <a:latin typeface="宋体" pitchFamily="2" charset="-122"/>
                <a:ea typeface="宋体" pitchFamily="2" charset="-122"/>
              </a:rPr>
              <a:t>以四家为邻，五邻为保，彼此之间相互监督</a:t>
            </a:r>
          </a:p>
        </p:txBody>
      </p:sp>
      <p:sp>
        <p:nvSpPr>
          <p:cNvPr id="10" name="标题1"/>
          <p:cNvSpPr>
            <a:spLocks noChangeArrowheads="1"/>
          </p:cNvSpPr>
          <p:nvPr/>
        </p:nvSpPr>
        <p:spPr bwMode="gray">
          <a:xfrm>
            <a:off x="2147570" y="3648710"/>
            <a:ext cx="1242695" cy="535305"/>
          </a:xfrm>
          <a:prstGeom prst="roundRect">
            <a:avLst>
              <a:gd name="adj" fmla="val 11921"/>
            </a:avLst>
          </a:prstGeom>
          <a:solidFill>
            <a:schemeClr val="accent1"/>
          </a:solidFill>
          <a:ln w="25400" cap="flat" cmpd="sng" algn="ctr">
            <a:noFill/>
            <a:prstDash val="solid"/>
          </a:ln>
          <a:effectLst/>
        </p:spPr>
        <p:txBody>
          <a:bodyPr lIns="82822" tIns="41410" rIns="82822" bIns="4141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lnSpc>
                <a:spcPct val="120000"/>
              </a:lnSpc>
              <a:spcBef>
                <a:spcPct val="0"/>
              </a:spcBef>
              <a:spcAft>
                <a:spcPct val="0"/>
              </a:spcAft>
              <a:defRPr/>
            </a:pPr>
            <a:r>
              <a:rPr lang="zh-CN" altLang="en-US" sz="1900" b="1">
                <a:solidFill>
                  <a:sysClr val="window" lastClr="FFFFFF">
                    <a:lumMod val="95000"/>
                  </a:sysClr>
                </a:solidFill>
                <a:latin typeface="微软雅黑" panose="020B0503020204020204" charset="-122"/>
                <a:ea typeface="微软雅黑" panose="020B0503020204020204" charset="-122"/>
              </a:rPr>
              <a:t>保甲制</a:t>
            </a:r>
          </a:p>
        </p:txBody>
      </p:sp>
      <p:sp>
        <p:nvSpPr>
          <p:cNvPr id="11" name="文本1"/>
          <p:cNvSpPr>
            <a:spLocks noChangeArrowheads="1"/>
          </p:cNvSpPr>
          <p:nvPr/>
        </p:nvSpPr>
        <p:spPr bwMode="gray">
          <a:xfrm>
            <a:off x="3987165" y="3610610"/>
            <a:ext cx="7758430" cy="554355"/>
          </a:xfrm>
          <a:prstGeom prst="roundRect">
            <a:avLst>
              <a:gd name="adj" fmla="val 11505"/>
            </a:avLst>
          </a:prstGeom>
          <a:noFill/>
          <a:ln w="15875" cap="flat" cmpd="sng" algn="ctr">
            <a:solidFill>
              <a:schemeClr val="accent1"/>
            </a:solidFill>
            <a:prstDash val="solid"/>
          </a:ln>
          <a:effectLst/>
        </p:spPr>
        <p:txBody>
          <a:bodyPr lIns="82822" tIns="41410" rIns="82822" bIns="4141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lnSpc>
                <a:spcPct val="120000"/>
              </a:lnSpc>
              <a:spcBef>
                <a:spcPct val="0"/>
              </a:spcBef>
              <a:spcAft>
                <a:spcPct val="0"/>
              </a:spcAft>
              <a:defRPr/>
            </a:pPr>
            <a:r>
              <a:rPr lang="zh-CN" altLang="zh-CN" sz="2000" b="1" dirty="0">
                <a:solidFill>
                  <a:srgbClr val="002060"/>
                </a:solidFill>
                <a:latin typeface="宋体" pitchFamily="2" charset="-122"/>
                <a:ea typeface="宋体" pitchFamily="2" charset="-122"/>
              </a:rPr>
              <a:t>王安石推行保甲制度，源于唐朝的邻保制度</a:t>
            </a:r>
          </a:p>
        </p:txBody>
      </p:sp>
      <p:sp>
        <p:nvSpPr>
          <p:cNvPr id="12" name="标题1"/>
          <p:cNvSpPr>
            <a:spLocks noChangeArrowheads="1"/>
          </p:cNvSpPr>
          <p:nvPr/>
        </p:nvSpPr>
        <p:spPr bwMode="gray">
          <a:xfrm>
            <a:off x="2147570" y="4780597"/>
            <a:ext cx="1242695" cy="535305"/>
          </a:xfrm>
          <a:prstGeom prst="roundRect">
            <a:avLst>
              <a:gd name="adj" fmla="val 11921"/>
            </a:avLst>
          </a:prstGeom>
          <a:solidFill>
            <a:schemeClr val="accent1"/>
          </a:solidFill>
          <a:ln w="25400" cap="flat" cmpd="sng" algn="ctr">
            <a:noFill/>
            <a:prstDash val="solid"/>
          </a:ln>
          <a:effectLst/>
        </p:spPr>
        <p:txBody>
          <a:bodyPr lIns="82822" tIns="41410" rIns="82822" bIns="4141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lnSpc>
                <a:spcPct val="120000"/>
              </a:lnSpc>
              <a:spcBef>
                <a:spcPct val="0"/>
              </a:spcBef>
              <a:spcAft>
                <a:spcPct val="0"/>
              </a:spcAft>
              <a:defRPr/>
            </a:pPr>
            <a:r>
              <a:rPr lang="zh-CN" altLang="en-US" sz="1900" b="1">
                <a:solidFill>
                  <a:sysClr val="window" lastClr="FFFFFF">
                    <a:lumMod val="95000"/>
                  </a:sysClr>
                </a:solidFill>
                <a:latin typeface="微软雅黑" panose="020B0503020204020204" charset="-122"/>
                <a:ea typeface="微软雅黑" panose="020B0503020204020204" charset="-122"/>
              </a:rPr>
              <a:t>十家牌法</a:t>
            </a:r>
            <a:endParaRPr lang="en-US" altLang="zh-CN" sz="1900" b="1">
              <a:solidFill>
                <a:sysClr val="window" lastClr="FFFFFF">
                  <a:lumMod val="95000"/>
                </a:sysClr>
              </a:solidFill>
              <a:latin typeface="微软雅黑" panose="020B0503020204020204" charset="-122"/>
              <a:ea typeface="微软雅黑" panose="020B0503020204020204" charset="-122"/>
            </a:endParaRPr>
          </a:p>
        </p:txBody>
      </p:sp>
      <p:sp>
        <p:nvSpPr>
          <p:cNvPr id="13" name="文本1"/>
          <p:cNvSpPr>
            <a:spLocks noChangeArrowheads="1"/>
          </p:cNvSpPr>
          <p:nvPr/>
        </p:nvSpPr>
        <p:spPr bwMode="gray">
          <a:xfrm>
            <a:off x="3987165" y="4771071"/>
            <a:ext cx="7758430" cy="554355"/>
          </a:xfrm>
          <a:prstGeom prst="roundRect">
            <a:avLst>
              <a:gd name="adj" fmla="val 11505"/>
            </a:avLst>
          </a:prstGeom>
          <a:noFill/>
          <a:ln w="15875" cap="flat" cmpd="sng" algn="ctr">
            <a:solidFill>
              <a:schemeClr val="accent1"/>
            </a:solidFill>
            <a:prstDash val="solid"/>
          </a:ln>
          <a:effectLst/>
        </p:spPr>
        <p:txBody>
          <a:bodyPr lIns="82822" tIns="41410" rIns="82822" bIns="4141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lnSpc>
                <a:spcPct val="120000"/>
              </a:lnSpc>
              <a:spcBef>
                <a:spcPct val="0"/>
              </a:spcBef>
              <a:spcAft>
                <a:spcPct val="0"/>
              </a:spcAft>
              <a:defRPr/>
            </a:pPr>
            <a:r>
              <a:rPr lang="zh-CN" altLang="zh-CN" sz="2000" b="1" dirty="0">
                <a:solidFill>
                  <a:srgbClr val="002060"/>
                </a:solidFill>
                <a:latin typeface="宋体" pitchFamily="2" charset="-122"/>
                <a:ea typeface="宋体" pitchFamily="2" charset="-122"/>
              </a:rPr>
              <a:t>十家总编为一牌，轮流收掌、察看</a:t>
            </a:r>
          </a:p>
        </p:txBody>
      </p:sp>
      <p:sp>
        <p:nvSpPr>
          <p:cNvPr id="15" name="标题1"/>
          <p:cNvSpPr>
            <a:spLocks noChangeArrowheads="1"/>
          </p:cNvSpPr>
          <p:nvPr/>
        </p:nvSpPr>
        <p:spPr bwMode="gray">
          <a:xfrm>
            <a:off x="2147570" y="5894705"/>
            <a:ext cx="1242695" cy="535305"/>
          </a:xfrm>
          <a:prstGeom prst="roundRect">
            <a:avLst>
              <a:gd name="adj" fmla="val 11921"/>
            </a:avLst>
          </a:prstGeom>
          <a:solidFill>
            <a:schemeClr val="accent1"/>
          </a:solidFill>
          <a:ln w="25400" cap="flat" cmpd="sng" algn="ctr">
            <a:noFill/>
            <a:prstDash val="solid"/>
          </a:ln>
          <a:effectLst/>
        </p:spPr>
        <p:txBody>
          <a:bodyPr lIns="82822" tIns="41410" rIns="82822" bIns="4141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lnSpc>
                <a:spcPct val="120000"/>
              </a:lnSpc>
              <a:spcBef>
                <a:spcPct val="0"/>
              </a:spcBef>
              <a:spcAft>
                <a:spcPct val="0"/>
              </a:spcAft>
              <a:defRPr/>
            </a:pPr>
            <a:r>
              <a:rPr lang="zh-CN" altLang="en-US" sz="1900" b="1">
                <a:solidFill>
                  <a:sysClr val="window" lastClr="FFFFFF">
                    <a:lumMod val="95000"/>
                  </a:sysClr>
                </a:solidFill>
                <a:latin typeface="微软雅黑" panose="020B0503020204020204" charset="-122"/>
                <a:ea typeface="微软雅黑" panose="020B0503020204020204" charset="-122"/>
              </a:rPr>
              <a:t>保甲制</a:t>
            </a:r>
          </a:p>
        </p:txBody>
      </p:sp>
      <p:sp>
        <p:nvSpPr>
          <p:cNvPr id="17" name="文本1"/>
          <p:cNvSpPr>
            <a:spLocks noChangeArrowheads="1"/>
          </p:cNvSpPr>
          <p:nvPr/>
        </p:nvSpPr>
        <p:spPr bwMode="gray">
          <a:xfrm>
            <a:off x="3987165" y="5815329"/>
            <a:ext cx="7960678" cy="793115"/>
          </a:xfrm>
          <a:prstGeom prst="roundRect">
            <a:avLst>
              <a:gd name="adj" fmla="val 11505"/>
            </a:avLst>
          </a:prstGeom>
          <a:noFill/>
          <a:ln w="15875" cap="flat" cmpd="sng" algn="ctr">
            <a:solidFill>
              <a:schemeClr val="accent1"/>
            </a:solidFill>
            <a:prstDash val="solid"/>
          </a:ln>
          <a:effectLst/>
        </p:spPr>
        <p:txBody>
          <a:bodyPr lIns="82822" tIns="41410" rIns="82822" bIns="4141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lnSpc>
                <a:spcPct val="120000"/>
              </a:lnSpc>
              <a:spcBef>
                <a:spcPct val="0"/>
              </a:spcBef>
              <a:spcAft>
                <a:spcPct val="0"/>
              </a:spcAft>
              <a:defRPr/>
            </a:pPr>
            <a:r>
              <a:rPr lang="zh-CN" altLang="zh-CN" sz="2000" b="1" dirty="0">
                <a:solidFill>
                  <a:srgbClr val="002060"/>
                </a:solidFill>
                <a:latin typeface="宋体" pitchFamily="2" charset="-122"/>
                <a:ea typeface="宋体" pitchFamily="2" charset="-122"/>
              </a:rPr>
              <a:t>十户为牌，设牌长；十牌为甲，设甲长；十甲为保，设保长</a:t>
            </a:r>
          </a:p>
          <a:p>
            <a:pPr fontAlgn="base">
              <a:lnSpc>
                <a:spcPct val="120000"/>
              </a:lnSpc>
              <a:spcBef>
                <a:spcPct val="0"/>
              </a:spcBef>
              <a:spcAft>
                <a:spcPct val="0"/>
              </a:spcAft>
              <a:defRPr/>
            </a:pPr>
            <a:r>
              <a:rPr lang="zh-CN" altLang="zh-CN" sz="2000" b="1" dirty="0">
                <a:solidFill>
                  <a:srgbClr val="002060"/>
                </a:solidFill>
                <a:latin typeface="宋体" pitchFamily="2" charset="-122"/>
                <a:ea typeface="宋体" pitchFamily="2" charset="-122"/>
              </a:rPr>
              <a:t>兼具区划和户籍管理性质的乡里制与旨在维护社会治安的保甲制合一</a:t>
            </a:r>
          </a:p>
        </p:txBody>
      </p:sp>
      <p:cxnSp>
        <p:nvCxnSpPr>
          <p:cNvPr id="21" name="直接连接符 20"/>
          <p:cNvCxnSpPr/>
          <p:nvPr/>
        </p:nvCxnSpPr>
        <p:spPr>
          <a:xfrm flipV="1">
            <a:off x="34290" y="756920"/>
            <a:ext cx="12160885" cy="31750"/>
          </a:xfrm>
          <a:prstGeom prst="line">
            <a:avLst/>
          </a:prstGeom>
          <a:ln w="28575" cmpd="sng">
            <a:solidFill>
              <a:srgbClr val="002060"/>
            </a:solidFill>
            <a:prstDash val="solid"/>
          </a:ln>
        </p:spPr>
        <p:style>
          <a:lnRef idx="1">
            <a:schemeClr val="dk1"/>
          </a:lnRef>
          <a:fillRef idx="0">
            <a:schemeClr val="dk1"/>
          </a:fillRef>
          <a:effectRef idx="0">
            <a:schemeClr val="dk1"/>
          </a:effectRef>
          <a:fontRef idx="minor">
            <a:schemeClr val="tx1"/>
          </a:fontRef>
        </p:style>
      </p:cxnSp>
      <p:sp>
        <p:nvSpPr>
          <p:cNvPr id="23" name="文本框 1"/>
          <p:cNvSpPr txBox="1"/>
          <p:nvPr>
            <p:custDataLst>
              <p:tags r:id="rId1"/>
            </p:custDataLst>
          </p:nvPr>
        </p:nvSpPr>
        <p:spPr>
          <a:xfrm>
            <a:off x="0" y="0"/>
            <a:ext cx="8183245" cy="830997"/>
          </a:xfrm>
          <a:prstGeom prst="rect">
            <a:avLst/>
          </a:prstGeom>
          <a:noFill/>
        </p:spPr>
        <p:txBody>
          <a:bodyPr wrap="square" rtlCol="0">
            <a:spAutoFit/>
          </a:bodyPr>
          <a:lstStyle/>
          <a:p>
            <a:pPr algn="just">
              <a:lnSpc>
                <a:spcPct val="150000"/>
              </a:lnSpc>
            </a:pPr>
            <a:r>
              <a:rPr lang="zh-CN" altLang="en-US" sz="3200" b="1" dirty="0">
                <a:solidFill>
                  <a:srgbClr val="FF0000"/>
                </a:solidFill>
                <a:latin typeface="方正姚体" pitchFamily="2" charset="-122"/>
                <a:ea typeface="方正姚体" pitchFamily="2" charset="-122"/>
                <a:sym typeface="+mn-ea"/>
              </a:rPr>
              <a:t>二、历代基层组织与基层社会治理</a:t>
            </a:r>
            <a:endParaRPr lang="zh-CN" altLang="en-US" sz="3200" b="1" dirty="0">
              <a:solidFill>
                <a:srgbClr val="FF0000"/>
              </a:solidFill>
              <a:latin typeface="方正姚体" pitchFamily="2" charset="-122"/>
              <a:ea typeface="方正姚体" pitchFamily="2" charset="-122"/>
            </a:endParaRPr>
          </a:p>
        </p:txBody>
      </p:sp>
      <p:sp>
        <p:nvSpPr>
          <p:cNvPr id="25" name="文本框 3"/>
          <p:cNvSpPr txBox="1"/>
          <p:nvPr/>
        </p:nvSpPr>
        <p:spPr>
          <a:xfrm>
            <a:off x="142240" y="970250"/>
            <a:ext cx="4010660" cy="523220"/>
          </a:xfrm>
          <a:prstGeom prst="rect">
            <a:avLst/>
          </a:prstGeom>
          <a:noFill/>
          <a:ln>
            <a:noFill/>
          </a:ln>
        </p:spPr>
        <p:txBody>
          <a:bodyPr wrap="square" rtlCol="0" anchor="t">
            <a:spAutoFit/>
          </a:bodyPr>
          <a:lstStyle/>
          <a:p>
            <a:pPr fontAlgn="auto">
              <a:lnSpc>
                <a:spcPct val="100000"/>
              </a:lnSpc>
            </a:pPr>
            <a:r>
              <a:rPr lang="en-US" altLang="zh-CN" sz="2800" b="1" dirty="0">
                <a:solidFill>
                  <a:srgbClr val="FF0000"/>
                </a:solidFill>
                <a:latin typeface="宋体" pitchFamily="2" charset="-122"/>
                <a:ea typeface="宋体" pitchFamily="2" charset="-122"/>
                <a:cs typeface="黑体" panose="02010609060101010101" pitchFamily="2" charset="-122"/>
                <a:sym typeface="+mn-ea"/>
              </a:rPr>
              <a:t>2</a:t>
            </a:r>
            <a:r>
              <a:rPr lang="zh-CN" altLang="en-US" sz="2800" b="1" dirty="0">
                <a:solidFill>
                  <a:srgbClr val="FF0000"/>
                </a:solidFill>
                <a:latin typeface="宋体" pitchFamily="2" charset="-122"/>
                <a:ea typeface="宋体" pitchFamily="2" charset="-122"/>
                <a:cs typeface="黑体" panose="02010609060101010101" pitchFamily="2" charset="-122"/>
                <a:sym typeface="+mn-ea"/>
              </a:rPr>
              <a:t>、基层社会治理：</a:t>
            </a:r>
          </a:p>
        </p:txBody>
      </p:sp>
    </p:spTree>
    <p:extLst>
      <p:ext uri="{BB962C8B-B14F-4D97-AF65-F5344CB8AC3E}">
        <p14:creationId xmlns:p14="http://schemas.microsoft.com/office/powerpoint/2010/main" val="212110132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22" presetClass="entr" presetSubtype="8" fill="hold" grpId="0" nodeType="afterEffect">
                                  <p:childTnLst>
                                    <p:set>
                                      <p:cBhvr>
                                        <p:cTn id="10" dur="1" fill="hold">
                                          <p:stCondLst>
                                            <p:cond delay="0"/>
                                          </p:stCondLst>
                                        </p:cTn>
                                        <p:tgtEl>
                                          <p:spTgt spid="16"/>
                                        </p:tgtEl>
                                        <p:attrNameLst>
                                          <p:attrName>style.visibility</p:attrName>
                                        </p:attrNameLst>
                                      </p:cBhvr>
                                      <p:to>
                                        <p:strVal val="visible"/>
                                      </p:to>
                                    </p:set>
                                    <p:animEffect transition="in" filter="wipe(left)">
                                      <p:cBhvr>
                                        <p:cTn id="11" dur="500"/>
                                        <p:tgtEl>
                                          <p:spTgt spid="16"/>
                                        </p:tgtEl>
                                      </p:cBhvr>
                                    </p:animEffect>
                                  </p:childTnLst>
                                </p:cTn>
                              </p:par>
                            </p:childTnLst>
                          </p:cTn>
                        </p:par>
                        <p:par>
                          <p:cTn id="12" fill="hold">
                            <p:stCondLst>
                              <p:cond delay="1000"/>
                            </p:stCondLst>
                            <p:childTnLst>
                              <p:par>
                                <p:cTn id="13" presetID="22" presetClass="entr" presetSubtype="8" fill="hold" grpId="0" nodeType="afterEffect">
                                  <p:childTnLst>
                                    <p:set>
                                      <p:cBhvr>
                                        <p:cTn id="14" dur="1" fill="hold">
                                          <p:stCondLst>
                                            <p:cond delay="0"/>
                                          </p:stCondLst>
                                        </p:cTn>
                                        <p:tgtEl>
                                          <p:spTgt spid="18"/>
                                        </p:tgtEl>
                                        <p:attrNameLst>
                                          <p:attrName>style.visibility</p:attrName>
                                        </p:attrNameLst>
                                      </p:cBhvr>
                                      <p:to>
                                        <p:strVal val="visible"/>
                                      </p:to>
                                    </p:set>
                                    <p:animEffect transition="in" filter="wipe(left)">
                                      <p:cBhvr>
                                        <p:cTn id="15" dur="500"/>
                                        <p:tgtEl>
                                          <p:spTgt spid="18"/>
                                        </p:tgtEl>
                                      </p:cBhvr>
                                    </p:animEffect>
                                  </p:childTnLst>
                                </p:cTn>
                              </p:par>
                            </p:childTnLst>
                          </p:cTn>
                        </p:par>
                        <p:par>
                          <p:cTn id="16" fill="hold">
                            <p:stCondLst>
                              <p:cond delay="1500"/>
                            </p:stCondLst>
                            <p:childTnLst>
                              <p:par>
                                <p:cTn id="17" presetID="22" presetClass="entr" presetSubtype="8" fill="hold" grpId="0" nodeType="afterEffect">
                                  <p:childTnLst>
                                    <p:set>
                                      <p:cBhvr>
                                        <p:cTn id="18" dur="1" fill="hold">
                                          <p:stCondLst>
                                            <p:cond delay="0"/>
                                          </p:stCondLst>
                                        </p:cTn>
                                        <p:tgtEl>
                                          <p:spTgt spid="20"/>
                                        </p:tgtEl>
                                        <p:attrNameLst>
                                          <p:attrName>style.visibility</p:attrName>
                                        </p:attrNameLst>
                                      </p:cBhvr>
                                      <p:to>
                                        <p:strVal val="visible"/>
                                      </p:to>
                                    </p:set>
                                    <p:animEffect transition="in" filter="wipe(left)">
                                      <p:cBhvr>
                                        <p:cTn id="19" dur="500"/>
                                        <p:tgtEl>
                                          <p:spTgt spid="20"/>
                                        </p:tgtEl>
                                      </p:cBhvr>
                                    </p:animEffect>
                                  </p:childTnLst>
                                </p:cTn>
                              </p:par>
                            </p:childTnLst>
                          </p:cTn>
                        </p:par>
                        <p:par>
                          <p:cTn id="20" fill="hold">
                            <p:stCondLst>
                              <p:cond delay="2000"/>
                            </p:stCondLst>
                            <p:childTnLst>
                              <p:par>
                                <p:cTn id="21" presetID="22" presetClass="entr" presetSubtype="8" fill="hold" grpId="0" nodeType="afterEffect">
                                  <p:childTnLst>
                                    <p:set>
                                      <p:cBhvr>
                                        <p:cTn id="22" dur="1" fill="hold">
                                          <p:stCondLst>
                                            <p:cond delay="0"/>
                                          </p:stCondLst>
                                        </p:cTn>
                                        <p:tgtEl>
                                          <p:spTgt spid="22"/>
                                        </p:tgtEl>
                                        <p:attrNameLst>
                                          <p:attrName>style.visibility</p:attrName>
                                        </p:attrNameLst>
                                      </p:cBhvr>
                                      <p:to>
                                        <p:strVal val="visible"/>
                                      </p:to>
                                    </p:set>
                                    <p:animEffect transition="in" filter="wipe(left)">
                                      <p:cBhvr>
                                        <p:cTn id="23" dur="500"/>
                                        <p:tgtEl>
                                          <p:spTgt spid="22"/>
                                        </p:tgtEl>
                                      </p:cBhvr>
                                    </p:animEffect>
                                  </p:childTnLst>
                                </p:cTn>
                              </p:par>
                            </p:childTnLst>
                          </p:cTn>
                        </p:par>
                        <p:par>
                          <p:cTn id="24" fill="hold">
                            <p:stCondLst>
                              <p:cond delay="2500"/>
                            </p:stCondLst>
                            <p:childTnLst>
                              <p:par>
                                <p:cTn id="25" presetID="22" presetClass="entr" presetSubtype="8" fill="hold" grpId="0" nodeType="afterEffect">
                                  <p:childTnLst>
                                    <p:set>
                                      <p:cBhvr>
                                        <p:cTn id="26" dur="1" fill="hold">
                                          <p:stCondLst>
                                            <p:cond delay="0"/>
                                          </p:stCondLst>
                                        </p:cTn>
                                        <p:tgtEl>
                                          <p:spTgt spid="24"/>
                                        </p:tgtEl>
                                        <p:attrNameLst>
                                          <p:attrName>style.visibility</p:attrName>
                                        </p:attrNameLst>
                                      </p:cBhvr>
                                      <p:to>
                                        <p:strVal val="visible"/>
                                      </p:to>
                                    </p:set>
                                    <p:animEffect transition="in" filter="wipe(left)">
                                      <p:cBhvr>
                                        <p:cTn id="27" dur="500"/>
                                        <p:tgtEl>
                                          <p:spTgt spid="24"/>
                                        </p:tgtEl>
                                      </p:cBhvr>
                                    </p:animEffect>
                                  </p:childTnLst>
                                </p:cTn>
                              </p:par>
                            </p:childTnLst>
                          </p:cTn>
                        </p:par>
                        <p:par>
                          <p:cTn id="28" fill="hold">
                            <p:stCondLst>
                              <p:cond delay="3000"/>
                            </p:stCondLst>
                            <p:childTnLst>
                              <p:par>
                                <p:cTn id="29" presetID="22" presetClass="entr" presetSubtype="8" fill="hold" grpId="0" nodeType="afterEffect">
                                  <p:childTnLst>
                                    <p:set>
                                      <p:cBhvr>
                                        <p:cTn id="30" dur="1" fill="hold">
                                          <p:stCondLst>
                                            <p:cond delay="0"/>
                                          </p:stCondLst>
                                        </p:cTn>
                                        <p:tgtEl>
                                          <p:spTgt spid="3"/>
                                        </p:tgtEl>
                                        <p:attrNameLst>
                                          <p:attrName>style.visibility</p:attrName>
                                        </p:attrNameLst>
                                      </p:cBhvr>
                                      <p:to>
                                        <p:strVal val="visible"/>
                                      </p:to>
                                    </p:set>
                                    <p:animEffect transition="in" filter="wipe(left)">
                                      <p:cBhvr>
                                        <p:cTn id="31" dur="500"/>
                                        <p:tgtEl>
                                          <p:spTgt spid="3"/>
                                        </p:tgtEl>
                                      </p:cBhvr>
                                    </p:animEffect>
                                  </p:childTnLst>
                                </p:cTn>
                              </p:par>
                            </p:childTnLst>
                          </p:cTn>
                        </p:par>
                        <p:par>
                          <p:cTn id="32" fill="hold">
                            <p:stCondLst>
                              <p:cond delay="3500"/>
                            </p:stCondLst>
                            <p:childTnLst>
                              <p:par>
                                <p:cTn id="33" presetID="22" presetClass="entr" presetSubtype="8" fill="hold" grpId="0" nodeType="afterEffect">
                                  <p:childTnLst>
                                    <p:set>
                                      <p:cBhvr>
                                        <p:cTn id="34" dur="1" fill="hold">
                                          <p:stCondLst>
                                            <p:cond delay="0"/>
                                          </p:stCondLst>
                                        </p:cTn>
                                        <p:tgtEl>
                                          <p:spTgt spid="8"/>
                                        </p:tgtEl>
                                        <p:attrNameLst>
                                          <p:attrName>style.visibility</p:attrName>
                                        </p:attrNameLst>
                                      </p:cBhvr>
                                      <p:to>
                                        <p:strVal val="visible"/>
                                      </p:to>
                                    </p:set>
                                    <p:animEffect transition="in" filter="wipe(left)">
                                      <p:cBhvr>
                                        <p:cTn id="35" dur="500"/>
                                        <p:tgtEl>
                                          <p:spTgt spid="8"/>
                                        </p:tgtEl>
                                      </p:cBhvr>
                                    </p:animEffect>
                                  </p:childTnLst>
                                </p:cTn>
                              </p:par>
                            </p:childTnLst>
                          </p:cTn>
                        </p:par>
                        <p:par>
                          <p:cTn id="36" fill="hold">
                            <p:stCondLst>
                              <p:cond delay="4000"/>
                            </p:stCondLst>
                            <p:childTnLst>
                              <p:par>
                                <p:cTn id="37" presetID="22" presetClass="entr" presetSubtype="8" fill="hold" grpId="0" nodeType="afterEffect">
                                  <p:childTnLst>
                                    <p:set>
                                      <p:cBhvr>
                                        <p:cTn id="38" dur="1" fill="hold">
                                          <p:stCondLst>
                                            <p:cond delay="0"/>
                                          </p:stCondLst>
                                        </p:cTn>
                                        <p:tgtEl>
                                          <p:spTgt spid="9"/>
                                        </p:tgtEl>
                                        <p:attrNameLst>
                                          <p:attrName>style.visibility</p:attrName>
                                        </p:attrNameLst>
                                      </p:cBhvr>
                                      <p:to>
                                        <p:strVal val="visible"/>
                                      </p:to>
                                    </p:set>
                                    <p:animEffect transition="in" filter="wipe(left)">
                                      <p:cBhvr>
                                        <p:cTn id="39" dur="500"/>
                                        <p:tgtEl>
                                          <p:spTgt spid="9"/>
                                        </p:tgtEl>
                                      </p:cBhvr>
                                    </p:animEffect>
                                  </p:childTnLst>
                                </p:cTn>
                              </p:par>
                            </p:childTnLst>
                          </p:cTn>
                        </p:par>
                        <p:par>
                          <p:cTn id="40" fill="hold">
                            <p:stCondLst>
                              <p:cond delay="4500"/>
                            </p:stCondLst>
                            <p:childTnLst>
                              <p:par>
                                <p:cTn id="41" presetID="22" presetClass="entr" presetSubtype="8" fill="hold" grpId="0" nodeType="afterEffect">
                                  <p:childTnLst>
                                    <p:set>
                                      <p:cBhvr>
                                        <p:cTn id="42" dur="1" fill="hold">
                                          <p:stCondLst>
                                            <p:cond delay="0"/>
                                          </p:stCondLst>
                                        </p:cTn>
                                        <p:tgtEl>
                                          <p:spTgt spid="10"/>
                                        </p:tgtEl>
                                        <p:attrNameLst>
                                          <p:attrName>style.visibility</p:attrName>
                                        </p:attrNameLst>
                                      </p:cBhvr>
                                      <p:to>
                                        <p:strVal val="visible"/>
                                      </p:to>
                                    </p:set>
                                    <p:animEffect transition="in" filter="wipe(left)">
                                      <p:cBhvr>
                                        <p:cTn id="43" dur="500"/>
                                        <p:tgtEl>
                                          <p:spTgt spid="10"/>
                                        </p:tgtEl>
                                      </p:cBhvr>
                                    </p:animEffect>
                                  </p:childTnLst>
                                </p:cTn>
                              </p:par>
                            </p:childTnLst>
                          </p:cTn>
                        </p:par>
                        <p:par>
                          <p:cTn id="44" fill="hold">
                            <p:stCondLst>
                              <p:cond delay="5000"/>
                            </p:stCondLst>
                            <p:childTnLst>
                              <p:par>
                                <p:cTn id="45" presetID="22" presetClass="entr" presetSubtype="8" fill="hold" grpId="0" nodeType="afterEffect">
                                  <p:childTnLst>
                                    <p:set>
                                      <p:cBhvr>
                                        <p:cTn id="46" dur="1" fill="hold">
                                          <p:stCondLst>
                                            <p:cond delay="0"/>
                                          </p:stCondLst>
                                        </p:cTn>
                                        <p:tgtEl>
                                          <p:spTgt spid="11"/>
                                        </p:tgtEl>
                                        <p:attrNameLst>
                                          <p:attrName>style.visibility</p:attrName>
                                        </p:attrNameLst>
                                      </p:cBhvr>
                                      <p:to>
                                        <p:strVal val="visible"/>
                                      </p:to>
                                    </p:set>
                                    <p:animEffect transition="in" filter="wipe(left)">
                                      <p:cBhvr>
                                        <p:cTn id="47" dur="500"/>
                                        <p:tgtEl>
                                          <p:spTgt spid="11"/>
                                        </p:tgtEl>
                                      </p:cBhvr>
                                    </p:animEffect>
                                  </p:childTnLst>
                                </p:cTn>
                              </p:par>
                            </p:childTnLst>
                          </p:cTn>
                        </p:par>
                        <p:par>
                          <p:cTn id="48" fill="hold">
                            <p:stCondLst>
                              <p:cond delay="5500"/>
                            </p:stCondLst>
                            <p:childTnLst>
                              <p:par>
                                <p:cTn id="49" presetID="22" presetClass="entr" presetSubtype="8" fill="hold" grpId="0" nodeType="afterEffect">
                                  <p:childTnLst>
                                    <p:set>
                                      <p:cBhvr>
                                        <p:cTn id="50" dur="1" fill="hold">
                                          <p:stCondLst>
                                            <p:cond delay="0"/>
                                          </p:stCondLst>
                                        </p:cTn>
                                        <p:tgtEl>
                                          <p:spTgt spid="12"/>
                                        </p:tgtEl>
                                        <p:attrNameLst>
                                          <p:attrName>style.visibility</p:attrName>
                                        </p:attrNameLst>
                                      </p:cBhvr>
                                      <p:to>
                                        <p:strVal val="visible"/>
                                      </p:to>
                                    </p:set>
                                    <p:animEffect transition="in" filter="wipe(left)">
                                      <p:cBhvr>
                                        <p:cTn id="51" dur="500"/>
                                        <p:tgtEl>
                                          <p:spTgt spid="12"/>
                                        </p:tgtEl>
                                      </p:cBhvr>
                                    </p:animEffect>
                                  </p:childTnLst>
                                </p:cTn>
                              </p:par>
                            </p:childTnLst>
                          </p:cTn>
                        </p:par>
                        <p:par>
                          <p:cTn id="52" fill="hold">
                            <p:stCondLst>
                              <p:cond delay="6000"/>
                            </p:stCondLst>
                            <p:childTnLst>
                              <p:par>
                                <p:cTn id="53" presetID="22" presetClass="entr" presetSubtype="8" fill="hold" grpId="0" nodeType="afterEffect">
                                  <p:childTnLst>
                                    <p:set>
                                      <p:cBhvr>
                                        <p:cTn id="54" dur="1" fill="hold">
                                          <p:stCondLst>
                                            <p:cond delay="0"/>
                                          </p:stCondLst>
                                        </p:cTn>
                                        <p:tgtEl>
                                          <p:spTgt spid="13"/>
                                        </p:tgtEl>
                                        <p:attrNameLst>
                                          <p:attrName>style.visibility</p:attrName>
                                        </p:attrNameLst>
                                      </p:cBhvr>
                                      <p:to>
                                        <p:strVal val="visible"/>
                                      </p:to>
                                    </p:set>
                                    <p:animEffect transition="in" filter="wipe(left)">
                                      <p:cBhvr>
                                        <p:cTn id="55" dur="500"/>
                                        <p:tgtEl>
                                          <p:spTgt spid="13"/>
                                        </p:tgtEl>
                                      </p:cBhvr>
                                    </p:animEffect>
                                  </p:childTnLst>
                                </p:cTn>
                              </p:par>
                            </p:childTnLst>
                          </p:cTn>
                        </p:par>
                        <p:par>
                          <p:cTn id="56" fill="hold">
                            <p:stCondLst>
                              <p:cond delay="6500"/>
                            </p:stCondLst>
                            <p:childTnLst>
                              <p:par>
                                <p:cTn id="57" presetID="22" presetClass="entr" presetSubtype="8" fill="hold" grpId="0" nodeType="afterEffect">
                                  <p:childTnLst>
                                    <p:set>
                                      <p:cBhvr>
                                        <p:cTn id="58" dur="1" fill="hold">
                                          <p:stCondLst>
                                            <p:cond delay="0"/>
                                          </p:stCondLst>
                                        </p:cTn>
                                        <p:tgtEl>
                                          <p:spTgt spid="15"/>
                                        </p:tgtEl>
                                        <p:attrNameLst>
                                          <p:attrName>style.visibility</p:attrName>
                                        </p:attrNameLst>
                                      </p:cBhvr>
                                      <p:to>
                                        <p:strVal val="visible"/>
                                      </p:to>
                                    </p:set>
                                    <p:animEffect transition="in" filter="wipe(left)">
                                      <p:cBhvr>
                                        <p:cTn id="59" dur="500"/>
                                        <p:tgtEl>
                                          <p:spTgt spid="15"/>
                                        </p:tgtEl>
                                      </p:cBhvr>
                                    </p:animEffect>
                                  </p:childTnLst>
                                </p:cTn>
                              </p:par>
                            </p:childTnLst>
                          </p:cTn>
                        </p:par>
                        <p:par>
                          <p:cTn id="60" fill="hold">
                            <p:stCondLst>
                              <p:cond delay="7000"/>
                            </p:stCondLst>
                            <p:childTnLst>
                              <p:par>
                                <p:cTn id="61" presetID="22" presetClass="entr" presetSubtype="8" fill="hold" grpId="0" nodeType="afterEffect">
                                  <p:childTnLst>
                                    <p:set>
                                      <p:cBhvr>
                                        <p:cTn id="62" dur="1" fill="hold">
                                          <p:stCondLst>
                                            <p:cond delay="0"/>
                                          </p:stCondLst>
                                        </p:cTn>
                                        <p:tgtEl>
                                          <p:spTgt spid="17"/>
                                        </p:tgtEl>
                                        <p:attrNameLst>
                                          <p:attrName>style.visibility</p:attrName>
                                        </p:attrNameLst>
                                      </p:cBhvr>
                                      <p:to>
                                        <p:strVal val="visible"/>
                                      </p:to>
                                    </p:set>
                                    <p:animEffect transition="in" filter="wipe(left)">
                                      <p:cBhvr>
                                        <p:cTn id="63"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bldLvl="0" animBg="1"/>
      <p:bldP spid="16" grpId="0" bldLvl="0" animBg="1"/>
      <p:bldP spid="18" grpId="0" bldLvl="0" animBg="1"/>
      <p:bldP spid="20" grpId="0" bldLvl="0" animBg="1"/>
      <p:bldP spid="22" grpId="0" bldLvl="0" animBg="1"/>
      <p:bldP spid="24" grpId="0" bldLvl="0" animBg="1"/>
      <p:bldP spid="3" grpId="0" bldLvl="0" animBg="1"/>
      <p:bldP spid="8" grpId="0" bldLvl="0" animBg="1"/>
      <p:bldP spid="9" grpId="0" bldLvl="0" animBg="1"/>
      <p:bldP spid="10" grpId="0" bldLvl="0" animBg="1"/>
      <p:bldP spid="11" grpId="0" bldLvl="0" animBg="1"/>
      <p:bldP spid="12" grpId="0" bldLvl="0" animBg="1"/>
      <p:bldP spid="13" grpId="0" bldLvl="0" animBg="1"/>
      <p:bldP spid="15" grpId="0" bldLvl="0" animBg="1"/>
      <p:bldP spid="17" grpId="0" bldLvl="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组合 14"/>
          <p:cNvGrpSpPr/>
          <p:nvPr/>
        </p:nvGrpSpPr>
        <p:grpSpPr>
          <a:xfrm>
            <a:off x="235" y="268403"/>
            <a:ext cx="799902" cy="2118700"/>
            <a:chOff x="11571416" y="3959358"/>
            <a:chExt cx="620584" cy="1723139"/>
          </a:xfrm>
        </p:grpSpPr>
        <p:sp>
          <p:nvSpPr>
            <p:cNvPr id="13" name="矩形 12"/>
            <p:cNvSpPr/>
            <p:nvPr/>
          </p:nvSpPr>
          <p:spPr>
            <a:xfrm>
              <a:off x="11571416" y="3959358"/>
              <a:ext cx="620584" cy="1723137"/>
            </a:xfrm>
            <a:prstGeom prst="rect">
              <a:avLst/>
            </a:prstGeom>
            <a:solidFill>
              <a:srgbClr val="3E41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nvSpPr>
          <p:spPr>
            <a:xfrm>
              <a:off x="11571416" y="5115169"/>
              <a:ext cx="620584" cy="567328"/>
            </a:xfrm>
            <a:prstGeom prst="rect">
              <a:avLst/>
            </a:prstGeom>
            <a:solidFill>
              <a:srgbClr val="CF01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6" name="TextBox 12"/>
          <p:cNvSpPr txBox="1"/>
          <p:nvPr/>
        </p:nvSpPr>
        <p:spPr>
          <a:xfrm>
            <a:off x="930219" y="263437"/>
            <a:ext cx="913107" cy="2123666"/>
          </a:xfrm>
          <a:prstGeom prst="rect">
            <a:avLst/>
          </a:prstGeom>
          <a:noFill/>
        </p:spPr>
        <p:txBody>
          <a:bodyPr wrap="square" lIns="91449" tIns="45724" rIns="91449" bIns="45724" rtlCol="0" anchor="ctr">
            <a:spAutoFit/>
          </a:bodyPr>
          <a:lstStyle>
            <a:defPPr>
              <a:defRPr lang="zh-CN"/>
            </a:defPPr>
            <a:lvl1pPr algn="ctr">
              <a:defRPr sz="6000" b="1">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Arial" panose="020B0604020202020204" pitchFamily="34" charset="0"/>
                <a:ea typeface="微软雅黑" panose="020B0503020204020204" charset="-122"/>
                <a:cs typeface="Arial" panose="020B0604020202020204" pitchFamily="34" charset="0"/>
              </a:defRPr>
            </a:lvl1pPr>
          </a:lstStyle>
          <a:p>
            <a:pPr algn="r"/>
            <a:r>
              <a:rPr lang="zh-CN" altLang="en-US" sz="6600" dirty="0">
                <a:solidFill>
                  <a:srgbClr val="002060"/>
                </a:solidFill>
                <a:latin typeface="方正姚体" pitchFamily="2" charset="-122"/>
                <a:ea typeface="方正姚体" pitchFamily="2" charset="-122"/>
              </a:rPr>
              <a:t>目录</a:t>
            </a:r>
          </a:p>
        </p:txBody>
      </p:sp>
      <p:pic>
        <p:nvPicPr>
          <p:cNvPr id="17" name="图片 16" descr="图片包含 书籍, 文字&#10;&#10;已生成极高可信度的说明"/>
          <p:cNvPicPr>
            <a:picLocks noChangeAspect="1"/>
          </p:cNvPicPr>
          <p:nvPr/>
        </p:nvPicPr>
        <p:blipFill>
          <a:blip r:embed="rId3">
            <a:extLst>
              <a:ext uri="{28A0092B-C50C-407E-A947-70E740481C1C}">
                <a14:useLocalDpi xmlns:a14="http://schemas.microsoft.com/office/drawing/2010/main" val="0"/>
              </a:ext>
            </a:extLst>
          </a:blip>
          <a:srcRect l="7956" t="29751" r="77047" b="33684"/>
          <a:stretch>
            <a:fillRect/>
          </a:stretch>
        </p:blipFill>
        <p:spPr>
          <a:xfrm rot="5400000">
            <a:off x="5860727" y="-2492789"/>
            <a:ext cx="1559567" cy="7943365"/>
          </a:xfrm>
          <a:prstGeom prst="rect">
            <a:avLst/>
          </a:prstGeom>
          <a:solidFill>
            <a:srgbClr val="AC342E"/>
          </a:solidFill>
          <a:effectLst>
            <a:glow rad="101600">
              <a:schemeClr val="bg1">
                <a:alpha val="40000"/>
              </a:schemeClr>
            </a:glow>
          </a:effectLst>
        </p:spPr>
      </p:pic>
      <p:pic>
        <p:nvPicPr>
          <p:cNvPr id="18" name="图片 17" descr="图片包含 书籍, 文字&#10;&#10;已生成极高可信度的说明"/>
          <p:cNvPicPr>
            <a:picLocks noChangeAspect="1"/>
          </p:cNvPicPr>
          <p:nvPr/>
        </p:nvPicPr>
        <p:blipFill>
          <a:blip r:embed="rId3">
            <a:extLst>
              <a:ext uri="{28A0092B-C50C-407E-A947-70E740481C1C}">
                <a14:useLocalDpi xmlns:a14="http://schemas.microsoft.com/office/drawing/2010/main" val="0"/>
              </a:ext>
            </a:extLst>
          </a:blip>
          <a:srcRect l="7956" t="29751" r="77047" b="33684"/>
          <a:stretch>
            <a:fillRect/>
          </a:stretch>
        </p:blipFill>
        <p:spPr>
          <a:xfrm rot="5400000">
            <a:off x="5974738" y="-376408"/>
            <a:ext cx="1496964" cy="7943363"/>
          </a:xfrm>
          <a:prstGeom prst="rect">
            <a:avLst/>
          </a:prstGeom>
          <a:solidFill>
            <a:srgbClr val="AC342E"/>
          </a:solidFill>
          <a:effectLst/>
        </p:spPr>
      </p:pic>
      <p:sp>
        <p:nvSpPr>
          <p:cNvPr id="19" name="文本框 27"/>
          <p:cNvSpPr txBox="1"/>
          <p:nvPr/>
        </p:nvSpPr>
        <p:spPr>
          <a:xfrm>
            <a:off x="3883339" y="1105205"/>
            <a:ext cx="4981190" cy="584775"/>
          </a:xfrm>
          <a:prstGeom prst="rect">
            <a:avLst/>
          </a:prstGeom>
          <a:noFill/>
        </p:spPr>
        <p:txBody>
          <a:bodyPr wrap="square" rtlCol="0">
            <a:spAutoFit/>
          </a:bodyPr>
          <a:lstStyle/>
          <a:p>
            <a:r>
              <a:rPr lang="en-US" sz="3200" b="1" dirty="0">
                <a:solidFill>
                  <a:srgbClr val="FFFF00"/>
                </a:solidFill>
                <a:latin typeface="方正姚体" pitchFamily="2" charset="-122"/>
                <a:ea typeface="方正姚体" pitchFamily="2" charset="-122"/>
              </a:rPr>
              <a:t>1.</a:t>
            </a:r>
            <a:r>
              <a:rPr lang="zh-CN" altLang="en-US" sz="3200" b="1" dirty="0">
                <a:solidFill>
                  <a:srgbClr val="FFFF00"/>
                </a:solidFill>
                <a:latin typeface="方正姚体" pitchFamily="2" charset="-122"/>
                <a:ea typeface="方正姚体" pitchFamily="2" charset="-122"/>
              </a:rPr>
              <a:t>历代户籍制度演变</a:t>
            </a:r>
          </a:p>
        </p:txBody>
      </p:sp>
      <p:sp>
        <p:nvSpPr>
          <p:cNvPr id="20" name="文本框 29"/>
          <p:cNvSpPr txBox="1"/>
          <p:nvPr/>
        </p:nvSpPr>
        <p:spPr>
          <a:xfrm>
            <a:off x="3984939" y="3186814"/>
            <a:ext cx="5679762" cy="584775"/>
          </a:xfrm>
          <a:prstGeom prst="rect">
            <a:avLst/>
          </a:prstGeom>
          <a:noFill/>
        </p:spPr>
        <p:txBody>
          <a:bodyPr wrap="square" rtlCol="0">
            <a:spAutoFit/>
          </a:bodyPr>
          <a:lstStyle/>
          <a:p>
            <a:r>
              <a:rPr lang="en-US" altLang="zh-CN" sz="3200" b="1" dirty="0">
                <a:solidFill>
                  <a:srgbClr val="FFFF00"/>
                </a:solidFill>
                <a:latin typeface="方正姚体" pitchFamily="2" charset="-122"/>
                <a:ea typeface="方正姚体" pitchFamily="2" charset="-122"/>
              </a:rPr>
              <a:t>2.</a:t>
            </a:r>
            <a:r>
              <a:rPr lang="zh-CN" altLang="en-US" sz="3200" b="1" dirty="0">
                <a:solidFill>
                  <a:srgbClr val="FFFF00"/>
                </a:solidFill>
                <a:latin typeface="方正姚体" pitchFamily="2" charset="-122"/>
                <a:ea typeface="方正姚体" pitchFamily="2" charset="-122"/>
              </a:rPr>
              <a:t> 历代基层组织与社会治理</a:t>
            </a:r>
          </a:p>
        </p:txBody>
      </p:sp>
      <p:pic>
        <p:nvPicPr>
          <p:cNvPr id="10" name="图片 9" descr="图片包含 书籍, 文字&#10;&#10;已生成极高可信度的说明"/>
          <p:cNvPicPr>
            <a:picLocks noChangeAspect="1"/>
          </p:cNvPicPr>
          <p:nvPr/>
        </p:nvPicPr>
        <p:blipFill>
          <a:blip r:embed="rId3">
            <a:extLst>
              <a:ext uri="{28A0092B-C50C-407E-A947-70E740481C1C}">
                <a14:useLocalDpi xmlns:a14="http://schemas.microsoft.com/office/drawing/2010/main" val="0"/>
              </a:ext>
            </a:extLst>
          </a:blip>
          <a:srcRect l="7956" t="29751" r="77047" b="33684"/>
          <a:stretch>
            <a:fillRect/>
          </a:stretch>
        </p:blipFill>
        <p:spPr>
          <a:xfrm rot="5400000">
            <a:off x="5812732" y="1711479"/>
            <a:ext cx="1496964" cy="7784772"/>
          </a:xfrm>
          <a:prstGeom prst="rect">
            <a:avLst/>
          </a:prstGeom>
          <a:solidFill>
            <a:srgbClr val="AC342E"/>
          </a:solidFill>
          <a:effectLst/>
        </p:spPr>
      </p:pic>
      <p:sp>
        <p:nvSpPr>
          <p:cNvPr id="11" name="文本框 29"/>
          <p:cNvSpPr txBox="1"/>
          <p:nvPr/>
        </p:nvSpPr>
        <p:spPr>
          <a:xfrm>
            <a:off x="3883339" y="5174951"/>
            <a:ext cx="5679762" cy="584775"/>
          </a:xfrm>
          <a:prstGeom prst="rect">
            <a:avLst/>
          </a:prstGeom>
          <a:noFill/>
        </p:spPr>
        <p:txBody>
          <a:bodyPr wrap="square" rtlCol="0">
            <a:spAutoFit/>
          </a:bodyPr>
          <a:lstStyle/>
          <a:p>
            <a:r>
              <a:rPr lang="en-US" altLang="zh-CN" sz="3200" b="1" dirty="0">
                <a:solidFill>
                  <a:srgbClr val="FFFF00"/>
                </a:solidFill>
                <a:latin typeface="方正姚体" pitchFamily="2" charset="-122"/>
                <a:ea typeface="方正姚体" pitchFamily="2" charset="-122"/>
              </a:rPr>
              <a:t>3.</a:t>
            </a:r>
            <a:r>
              <a:rPr lang="zh-CN" altLang="en-US" sz="3200" b="1" dirty="0">
                <a:solidFill>
                  <a:srgbClr val="FFFF00"/>
                </a:solidFill>
                <a:latin typeface="方正姚体" pitchFamily="2" charset="-122"/>
                <a:ea typeface="方正姚体" pitchFamily="2" charset="-122"/>
              </a:rPr>
              <a:t> 历代社会救济与优抚政策</a:t>
            </a:r>
          </a:p>
        </p:txBody>
      </p:sp>
    </p:spTree>
    <p:extLst>
      <p:ext uri="{BB962C8B-B14F-4D97-AF65-F5344CB8AC3E}">
        <p14:creationId xmlns:p14="http://schemas.microsoft.com/office/powerpoint/2010/main" val="157784054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文本框 3"/>
          <p:cNvSpPr txBox="1"/>
          <p:nvPr>
            <p:custDataLst>
              <p:tags r:id="rId1"/>
            </p:custDataLst>
          </p:nvPr>
        </p:nvSpPr>
        <p:spPr>
          <a:xfrm>
            <a:off x="292417" y="1061720"/>
            <a:ext cx="10553383" cy="4524315"/>
          </a:xfrm>
          <a:prstGeom prst="rect">
            <a:avLst/>
          </a:prstGeom>
          <a:noFill/>
        </p:spPr>
        <p:txBody>
          <a:bodyPr wrap="square" rtlCol="0" anchor="t">
            <a:spAutoFit/>
          </a:bodyPr>
          <a:lstStyle/>
          <a:p>
            <a:pPr lvl="0" algn="just">
              <a:lnSpc>
                <a:spcPct val="150000"/>
              </a:lnSpc>
              <a:buClrTx/>
              <a:buSzTx/>
              <a:buFontTx/>
            </a:pPr>
            <a:r>
              <a:rPr lang="en-US" sz="2400" b="1" dirty="0">
                <a:solidFill>
                  <a:srgbClr val="FF0000"/>
                </a:solidFill>
                <a:latin typeface="宋体" pitchFamily="2" charset="-122"/>
                <a:ea typeface="宋体" pitchFamily="2" charset="-122"/>
                <a:sym typeface="+mn-ea"/>
              </a:rPr>
              <a:t>1</a:t>
            </a:r>
            <a:r>
              <a:rPr lang="zh-CN" altLang="en-US" sz="2400" b="1" dirty="0">
                <a:solidFill>
                  <a:srgbClr val="FF0000"/>
                </a:solidFill>
                <a:latin typeface="宋体" pitchFamily="2" charset="-122"/>
                <a:ea typeface="宋体" pitchFamily="2" charset="-122"/>
                <a:sym typeface="+mn-ea"/>
              </a:rPr>
              <a:t>、</a:t>
            </a:r>
            <a:r>
              <a:rPr lang="en-US" sz="2400" b="1" dirty="0" err="1">
                <a:solidFill>
                  <a:srgbClr val="FF0000"/>
                </a:solidFill>
                <a:latin typeface="宋体" pitchFamily="2" charset="-122"/>
                <a:ea typeface="宋体" pitchFamily="2" charset="-122"/>
                <a:sym typeface="+mn-ea"/>
              </a:rPr>
              <a:t>趋势</a:t>
            </a:r>
            <a:r>
              <a:rPr lang="en-US" sz="2400" b="1" dirty="0">
                <a:solidFill>
                  <a:srgbClr val="FF0000"/>
                </a:solidFill>
                <a:latin typeface="宋体" pitchFamily="2" charset="-122"/>
                <a:ea typeface="宋体" pitchFamily="2" charset="-122"/>
                <a:sym typeface="+mn-ea"/>
              </a:rPr>
              <a:t>：</a:t>
            </a:r>
          </a:p>
          <a:p>
            <a:pPr lvl="0" algn="just">
              <a:lnSpc>
                <a:spcPct val="150000"/>
              </a:lnSpc>
              <a:buClrTx/>
              <a:buSzTx/>
              <a:buFontTx/>
            </a:pPr>
            <a:r>
              <a:rPr lang="en-US" sz="2400" b="1" dirty="0">
                <a:solidFill>
                  <a:srgbClr val="002060"/>
                </a:solidFill>
                <a:latin typeface="宋体" pitchFamily="2" charset="-122"/>
                <a:ea typeface="宋体" pitchFamily="2" charset="-122"/>
                <a:sym typeface="+mn-ea"/>
              </a:rPr>
              <a:t>    </a:t>
            </a:r>
            <a:r>
              <a:rPr lang="zh-CN" altLang="en-US" sz="2400" b="1" dirty="0">
                <a:solidFill>
                  <a:srgbClr val="002060"/>
                </a:solidFill>
                <a:latin typeface="宋体" pitchFamily="2" charset="-122"/>
                <a:ea typeface="宋体" pitchFamily="2" charset="-122"/>
                <a:sym typeface="+mn-ea"/>
              </a:rPr>
              <a:t>①</a:t>
            </a:r>
            <a:r>
              <a:rPr lang="en-US" sz="2400" b="1" dirty="0" err="1">
                <a:solidFill>
                  <a:srgbClr val="002060"/>
                </a:solidFill>
                <a:latin typeface="宋体" pitchFamily="2" charset="-122"/>
                <a:ea typeface="宋体" pitchFamily="2" charset="-122"/>
                <a:sym typeface="+mn-ea"/>
              </a:rPr>
              <a:t>由乡里制向保甲制</a:t>
            </a:r>
            <a:endParaRPr lang="en-US" sz="2400" b="1" dirty="0">
              <a:solidFill>
                <a:srgbClr val="002060"/>
              </a:solidFill>
              <a:latin typeface="宋体" pitchFamily="2" charset="-122"/>
              <a:ea typeface="宋体" pitchFamily="2" charset="-122"/>
              <a:sym typeface="+mn-ea"/>
            </a:endParaRPr>
          </a:p>
          <a:p>
            <a:pPr lvl="0" algn="just">
              <a:lnSpc>
                <a:spcPct val="150000"/>
              </a:lnSpc>
              <a:buClrTx/>
              <a:buSzTx/>
              <a:buFontTx/>
            </a:pPr>
            <a:r>
              <a:rPr lang="en-US" sz="2400" b="1" dirty="0">
                <a:solidFill>
                  <a:srgbClr val="002060"/>
                </a:solidFill>
                <a:latin typeface="宋体" pitchFamily="2" charset="-122"/>
                <a:ea typeface="宋体" pitchFamily="2" charset="-122"/>
                <a:sym typeface="+mn-ea"/>
              </a:rPr>
              <a:t>    </a:t>
            </a:r>
            <a:r>
              <a:rPr lang="zh-CN" altLang="en-US" sz="2400" b="1" dirty="0">
                <a:solidFill>
                  <a:srgbClr val="002060"/>
                </a:solidFill>
                <a:latin typeface="宋体" pitchFamily="2" charset="-122"/>
                <a:ea typeface="宋体" pitchFamily="2" charset="-122"/>
                <a:sym typeface="+mn-ea"/>
              </a:rPr>
              <a:t>②</a:t>
            </a:r>
            <a:r>
              <a:rPr lang="en-US" sz="2400" b="1" dirty="0" err="1">
                <a:solidFill>
                  <a:srgbClr val="002060"/>
                </a:solidFill>
                <a:latin typeface="宋体" pitchFamily="2" charset="-122"/>
                <a:ea typeface="宋体" pitchFamily="2" charset="-122"/>
                <a:sym typeface="+mn-ea"/>
              </a:rPr>
              <a:t>由乡官制向职役制转变</a:t>
            </a:r>
            <a:endParaRPr lang="en-US" sz="2400" b="1" dirty="0">
              <a:solidFill>
                <a:srgbClr val="002060"/>
              </a:solidFill>
              <a:latin typeface="宋体" pitchFamily="2" charset="-122"/>
              <a:ea typeface="宋体" pitchFamily="2" charset="-122"/>
              <a:sym typeface="+mn-ea"/>
            </a:endParaRPr>
          </a:p>
          <a:p>
            <a:pPr lvl="0" algn="just">
              <a:lnSpc>
                <a:spcPct val="150000"/>
              </a:lnSpc>
              <a:buClrTx/>
              <a:buSzTx/>
              <a:buFontTx/>
            </a:pPr>
            <a:r>
              <a:rPr lang="en-US" sz="2400" b="1" dirty="0">
                <a:solidFill>
                  <a:srgbClr val="002060"/>
                </a:solidFill>
                <a:latin typeface="宋体" pitchFamily="2" charset="-122"/>
                <a:ea typeface="宋体" pitchFamily="2" charset="-122"/>
                <a:sym typeface="+mn-ea"/>
              </a:rPr>
              <a:t>    </a:t>
            </a:r>
            <a:r>
              <a:rPr lang="zh-CN" altLang="en-US" sz="2400" b="1" dirty="0">
                <a:solidFill>
                  <a:srgbClr val="002060"/>
                </a:solidFill>
                <a:latin typeface="宋体" pitchFamily="2" charset="-122"/>
                <a:ea typeface="宋体" pitchFamily="2" charset="-122"/>
                <a:sym typeface="+mn-ea"/>
              </a:rPr>
              <a:t>③</a:t>
            </a:r>
            <a:r>
              <a:rPr lang="en-US" sz="2400" b="1" dirty="0" err="1">
                <a:solidFill>
                  <a:srgbClr val="002060"/>
                </a:solidFill>
                <a:latin typeface="宋体" pitchFamily="2" charset="-122"/>
                <a:ea typeface="宋体" pitchFamily="2" charset="-122"/>
                <a:sym typeface="+mn-ea"/>
              </a:rPr>
              <a:t>国家对乡村治理的干预和控制逐步增强，乡村自治功能逐步减弱</a:t>
            </a:r>
            <a:r>
              <a:rPr lang="en-US" sz="2400" b="1" dirty="0">
                <a:solidFill>
                  <a:srgbClr val="002060"/>
                </a:solidFill>
                <a:latin typeface="宋体" pitchFamily="2" charset="-122"/>
                <a:ea typeface="宋体" pitchFamily="2" charset="-122"/>
                <a:sym typeface="+mn-ea"/>
              </a:rPr>
              <a:t>。</a:t>
            </a:r>
          </a:p>
          <a:p>
            <a:pPr lvl="0" algn="just">
              <a:lnSpc>
                <a:spcPct val="150000"/>
              </a:lnSpc>
              <a:buClrTx/>
              <a:buSzTx/>
              <a:buFontTx/>
            </a:pPr>
            <a:r>
              <a:rPr lang="en-US" sz="2400" b="1" dirty="0">
                <a:solidFill>
                  <a:srgbClr val="002060"/>
                </a:solidFill>
                <a:latin typeface="宋体" pitchFamily="2" charset="-122"/>
                <a:ea typeface="宋体" pitchFamily="2" charset="-122"/>
                <a:sym typeface="+mn-ea"/>
              </a:rPr>
              <a:t>    </a:t>
            </a:r>
            <a:r>
              <a:rPr lang="zh-CN" altLang="en-US" sz="2400" b="1" dirty="0">
                <a:solidFill>
                  <a:srgbClr val="002060"/>
                </a:solidFill>
                <a:latin typeface="宋体" pitchFamily="2" charset="-122"/>
                <a:ea typeface="宋体" pitchFamily="2" charset="-122"/>
                <a:sym typeface="+mn-ea"/>
              </a:rPr>
              <a:t>④历代政府注重建立基层民众的自我管理与相互监督机制</a:t>
            </a:r>
          </a:p>
          <a:p>
            <a:pPr lvl="0" algn="just">
              <a:lnSpc>
                <a:spcPct val="150000"/>
              </a:lnSpc>
              <a:buClrTx/>
              <a:buSzTx/>
              <a:buFontTx/>
            </a:pPr>
            <a:r>
              <a:rPr lang="en-US" altLang="zh-CN" sz="2400" b="1" dirty="0">
                <a:solidFill>
                  <a:srgbClr val="FF0000"/>
                </a:solidFill>
                <a:latin typeface="宋体" pitchFamily="2" charset="-122"/>
                <a:ea typeface="宋体" pitchFamily="2" charset="-122"/>
                <a:sym typeface="+mn-ea"/>
              </a:rPr>
              <a:t>2</a:t>
            </a:r>
            <a:r>
              <a:rPr lang="zh-CN" altLang="en-US" sz="2400" b="1" dirty="0">
                <a:solidFill>
                  <a:srgbClr val="FF0000"/>
                </a:solidFill>
                <a:latin typeface="宋体" pitchFamily="2" charset="-122"/>
                <a:ea typeface="宋体" pitchFamily="2" charset="-122"/>
                <a:sym typeface="+mn-ea"/>
              </a:rPr>
              <a:t>、原因：</a:t>
            </a:r>
          </a:p>
          <a:p>
            <a:pPr lvl="0" algn="just">
              <a:lnSpc>
                <a:spcPct val="150000"/>
              </a:lnSpc>
              <a:buClrTx/>
              <a:buSzTx/>
              <a:buFontTx/>
            </a:pPr>
            <a:r>
              <a:rPr lang="zh-CN" altLang="en-US" sz="2400" b="1" dirty="0">
                <a:solidFill>
                  <a:srgbClr val="002060"/>
                </a:solidFill>
                <a:latin typeface="宋体" pitchFamily="2" charset="-122"/>
                <a:ea typeface="宋体" pitchFamily="2" charset="-122"/>
                <a:sym typeface="+mn-ea"/>
              </a:rPr>
              <a:t>    ①国家的统一，封建专制的强化；</a:t>
            </a:r>
          </a:p>
          <a:p>
            <a:pPr lvl="0" algn="just">
              <a:lnSpc>
                <a:spcPct val="150000"/>
              </a:lnSpc>
              <a:buClrTx/>
              <a:buSzTx/>
              <a:buFontTx/>
            </a:pPr>
            <a:r>
              <a:rPr lang="zh-CN" altLang="en-US" sz="2400" b="1" dirty="0">
                <a:solidFill>
                  <a:srgbClr val="002060"/>
                </a:solidFill>
                <a:latin typeface="宋体" pitchFamily="2" charset="-122"/>
                <a:ea typeface="宋体" pitchFamily="2" charset="-122"/>
                <a:sym typeface="+mn-ea"/>
              </a:rPr>
              <a:t>    ②维护小农经济发展，社会稳定的需要。</a:t>
            </a:r>
          </a:p>
        </p:txBody>
      </p:sp>
      <p:cxnSp>
        <p:nvCxnSpPr>
          <p:cNvPr id="6" name="直接连接符 5"/>
          <p:cNvCxnSpPr/>
          <p:nvPr/>
        </p:nvCxnSpPr>
        <p:spPr>
          <a:xfrm flipV="1">
            <a:off x="34290" y="756920"/>
            <a:ext cx="12160885" cy="31750"/>
          </a:xfrm>
          <a:prstGeom prst="line">
            <a:avLst/>
          </a:prstGeom>
          <a:ln w="28575" cmpd="sng">
            <a:solidFill>
              <a:srgbClr val="002060"/>
            </a:solidFill>
            <a:prstDash val="solid"/>
          </a:ln>
        </p:spPr>
        <p:style>
          <a:lnRef idx="1">
            <a:schemeClr val="dk1"/>
          </a:lnRef>
          <a:fillRef idx="0">
            <a:schemeClr val="dk1"/>
          </a:fillRef>
          <a:effectRef idx="0">
            <a:schemeClr val="dk1"/>
          </a:effectRef>
          <a:fontRef idx="minor">
            <a:schemeClr val="tx1"/>
          </a:fontRef>
        </p:style>
      </p:cxnSp>
      <p:sp>
        <p:nvSpPr>
          <p:cNvPr id="7" name="文本框 1"/>
          <p:cNvSpPr txBox="1"/>
          <p:nvPr>
            <p:custDataLst>
              <p:tags r:id="rId2"/>
            </p:custDataLst>
          </p:nvPr>
        </p:nvSpPr>
        <p:spPr>
          <a:xfrm>
            <a:off x="0" y="0"/>
            <a:ext cx="8183245" cy="830997"/>
          </a:xfrm>
          <a:prstGeom prst="rect">
            <a:avLst/>
          </a:prstGeom>
          <a:noFill/>
        </p:spPr>
        <p:txBody>
          <a:bodyPr wrap="square" rtlCol="0">
            <a:spAutoFit/>
          </a:bodyPr>
          <a:lstStyle/>
          <a:p>
            <a:pPr algn="just">
              <a:lnSpc>
                <a:spcPct val="150000"/>
              </a:lnSpc>
            </a:pPr>
            <a:r>
              <a:rPr lang="zh-CN" altLang="en-US" sz="3200" b="1" dirty="0">
                <a:solidFill>
                  <a:srgbClr val="FF0000"/>
                </a:solidFill>
                <a:latin typeface="方正姚体" pitchFamily="2" charset="-122"/>
                <a:ea typeface="方正姚体" pitchFamily="2" charset="-122"/>
                <a:sym typeface="+mn-ea"/>
              </a:rPr>
              <a:t>二、历代基层组织与基层社会治理</a:t>
            </a:r>
            <a:endParaRPr lang="zh-CN" altLang="en-US" sz="3200" b="1" dirty="0">
              <a:solidFill>
                <a:srgbClr val="FF0000"/>
              </a:solidFill>
              <a:latin typeface="方正姚体" pitchFamily="2" charset="-122"/>
              <a:ea typeface="方正姚体" pitchFamily="2"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
                                            <p:txEl>
                                              <p:pRg st="4" end="4"/>
                                            </p:txEl>
                                          </p:spTgt>
                                        </p:tgtEl>
                                        <p:attrNameLst>
                                          <p:attrName>style.visibility</p:attrName>
                                        </p:attrNameLst>
                                      </p:cBhvr>
                                      <p:to>
                                        <p:strVal val="visible"/>
                                      </p:to>
                                    </p:set>
                                    <p:anim calcmode="lin" valueType="num">
                                      <p:cBhvr additive="base">
                                        <p:cTn id="31"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4">
                                            <p:txEl>
                                              <p:pRg st="5" end="5"/>
                                            </p:txEl>
                                          </p:spTgt>
                                        </p:tgtEl>
                                        <p:attrNameLst>
                                          <p:attrName>style.visibility</p:attrName>
                                        </p:attrNameLst>
                                      </p:cBhvr>
                                      <p:to>
                                        <p:strVal val="visible"/>
                                      </p:to>
                                    </p:set>
                                    <p:anim calcmode="lin" valueType="num">
                                      <p:cBhvr additive="base">
                                        <p:cTn id="37"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4">
                                            <p:txEl>
                                              <p:pRg st="6" end="6"/>
                                            </p:txEl>
                                          </p:spTgt>
                                        </p:tgtEl>
                                        <p:attrNameLst>
                                          <p:attrName>style.visibility</p:attrName>
                                        </p:attrNameLst>
                                      </p:cBhvr>
                                      <p:to>
                                        <p:strVal val="visible"/>
                                      </p:to>
                                    </p:set>
                                    <p:anim calcmode="lin" valueType="num">
                                      <p:cBhvr additive="base">
                                        <p:cTn id="43"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4">
                                            <p:txEl>
                                              <p:pRg st="7" end="7"/>
                                            </p:txEl>
                                          </p:spTgt>
                                        </p:tgtEl>
                                        <p:attrNameLst>
                                          <p:attrName>style.visibility</p:attrName>
                                        </p:attrNameLst>
                                      </p:cBhvr>
                                      <p:to>
                                        <p:strVal val="visible"/>
                                      </p:to>
                                    </p:set>
                                    <p:anim calcmode="lin" valueType="num">
                                      <p:cBhvr additive="base">
                                        <p:cTn id="49"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4">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p:cNvSpPr txBox="1"/>
          <p:nvPr/>
        </p:nvSpPr>
        <p:spPr>
          <a:xfrm>
            <a:off x="117599" y="159878"/>
            <a:ext cx="7249689" cy="615525"/>
          </a:xfrm>
          <a:prstGeom prst="rect">
            <a:avLst/>
          </a:prstGeom>
          <a:noFill/>
        </p:spPr>
        <p:txBody>
          <a:bodyPr wrap="none" lIns="121894" tIns="60946" rIns="121894" bIns="60946" rtlCol="0">
            <a:spAutoFit/>
          </a:bodyPr>
          <a:lstStyle/>
          <a:p>
            <a:pPr algn="l"/>
            <a:r>
              <a:rPr lang="zh-CN" altLang="en-US" sz="3200" b="1" dirty="0">
                <a:solidFill>
                  <a:srgbClr val="FF0000"/>
                </a:solidFill>
                <a:latin typeface="方正姚体" pitchFamily="2" charset="-122"/>
                <a:ea typeface="方正姚体" pitchFamily="2" charset="-122"/>
                <a:sym typeface="+mn-ea"/>
              </a:rPr>
              <a:t>拓展提升：</a:t>
            </a:r>
            <a:r>
              <a:rPr lang="en-US" altLang="zh-CN" sz="3200" b="1" dirty="0" err="1">
                <a:solidFill>
                  <a:srgbClr val="FF0000"/>
                </a:solidFill>
                <a:latin typeface="方正姚体" pitchFamily="2" charset="-122"/>
                <a:ea typeface="方正姚体" pitchFamily="2" charset="-122"/>
                <a:sym typeface="+mn-ea"/>
              </a:rPr>
              <a:t>评价中国古代基层社会治理</a:t>
            </a:r>
            <a:endParaRPr lang="en-US" altLang="zh-CN" sz="3200" b="1" dirty="0">
              <a:solidFill>
                <a:srgbClr val="FF0000"/>
              </a:solidFill>
              <a:latin typeface="方正姚体" pitchFamily="2" charset="-122"/>
              <a:ea typeface="方正姚体" pitchFamily="2" charset="-122"/>
              <a:sym typeface="+mn-ea"/>
            </a:endParaRPr>
          </a:p>
        </p:txBody>
      </p:sp>
      <p:sp>
        <p:nvSpPr>
          <p:cNvPr id="25" name="Oval 6"/>
          <p:cNvSpPr>
            <a:spLocks noChangeArrowheads="1"/>
          </p:cNvSpPr>
          <p:nvPr/>
        </p:nvSpPr>
        <p:spPr bwMode="auto">
          <a:xfrm>
            <a:off x="222250" y="1282701"/>
            <a:ext cx="3945255" cy="4772660"/>
          </a:xfrm>
          <a:prstGeom prst="ellipse">
            <a:avLst/>
          </a:prstGeom>
          <a:noFill/>
          <a:ln w="9">
            <a:solidFill>
              <a:schemeClr val="tx1">
                <a:lumMod val="75000"/>
                <a:lumOff val="25000"/>
              </a:schemeClr>
            </a:solidFill>
            <a:prstDash val="dash"/>
            <a:round/>
          </a:ln>
          <a:extLst>
            <a:ext uri="{909E8E84-426E-40DD-AFC4-6F175D3DCCD1}">
              <a14:hiddenFill xmlns:a14="http://schemas.microsoft.com/office/drawing/2010/main">
                <a:solidFill>
                  <a:srgbClr val="FFFFFF"/>
                </a:solidFill>
              </a14:hiddenFill>
            </a:ext>
          </a:extLst>
        </p:spPr>
        <p:txBody>
          <a:bodyPr lIns="82258" tIns="41129" rIns="82258" bIns="41129"/>
          <a:lstStyle>
            <a:lvl1pPr eaLnBrk="0" hangingPunct="0">
              <a:spcBef>
                <a:spcPct val="20000"/>
              </a:spcBef>
              <a:buChar char="•"/>
              <a:defRPr sz="2000">
                <a:solidFill>
                  <a:schemeClr val="accent1"/>
                </a:solidFill>
                <a:latin typeface="Arial" panose="020B0604020202020204" pitchFamily="34" charset="0"/>
                <a:ea typeface="微软雅黑" panose="020B050302020402020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560" b="1">
              <a:solidFill>
                <a:schemeClr val="tx1"/>
              </a:solidFill>
              <a:latin typeface="微软雅黑" panose="020B0503020204020204" charset="-122"/>
            </a:endParaRPr>
          </a:p>
        </p:txBody>
      </p:sp>
      <p:sp>
        <p:nvSpPr>
          <p:cNvPr id="26" name="Oval 10"/>
          <p:cNvSpPr>
            <a:spLocks noChangeArrowheads="1"/>
          </p:cNvSpPr>
          <p:nvPr/>
        </p:nvSpPr>
        <p:spPr bwMode="auto">
          <a:xfrm>
            <a:off x="2609264" y="1189952"/>
            <a:ext cx="526929" cy="527152"/>
          </a:xfrm>
          <a:prstGeom prst="ellipse">
            <a:avLst/>
          </a:prstGeom>
          <a:solidFill>
            <a:schemeClr val="accent1"/>
          </a:solidFill>
          <a:ln>
            <a:noFill/>
          </a:ln>
        </p:spPr>
        <p:txBody>
          <a:bodyPr lIns="0" tIns="0" rIns="0" bIns="0"/>
          <a:lstStyle>
            <a:lvl1pPr eaLnBrk="0" hangingPunct="0">
              <a:spcBef>
                <a:spcPct val="20000"/>
              </a:spcBef>
              <a:buChar char="•"/>
              <a:defRPr sz="2000">
                <a:solidFill>
                  <a:schemeClr val="accent1"/>
                </a:solidFill>
                <a:latin typeface="Arial" panose="020B0604020202020204" pitchFamily="34" charset="0"/>
                <a:ea typeface="微软雅黑" panose="020B050302020402020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en-US" altLang="zh-CN" sz="2160" dirty="0">
                <a:solidFill>
                  <a:schemeClr val="bg1"/>
                </a:solidFill>
                <a:latin typeface="微软雅黑" panose="020B0503020204020204" charset="-122"/>
              </a:rPr>
              <a:t>01</a:t>
            </a:r>
          </a:p>
        </p:txBody>
      </p:sp>
      <p:sp>
        <p:nvSpPr>
          <p:cNvPr id="27" name="Oval 11"/>
          <p:cNvSpPr>
            <a:spLocks noChangeArrowheads="1"/>
          </p:cNvSpPr>
          <p:nvPr/>
        </p:nvSpPr>
        <p:spPr bwMode="auto">
          <a:xfrm>
            <a:off x="3034628" y="5322755"/>
            <a:ext cx="526929" cy="527152"/>
          </a:xfrm>
          <a:prstGeom prst="ellipse">
            <a:avLst/>
          </a:prstGeom>
          <a:solidFill>
            <a:schemeClr val="accent1"/>
          </a:solidFill>
          <a:ln>
            <a:noFill/>
          </a:ln>
        </p:spPr>
        <p:txBody>
          <a:bodyPr lIns="0" tIns="0" rIns="0" bIns="0"/>
          <a:lstStyle>
            <a:lvl1pPr eaLnBrk="0" hangingPunct="0">
              <a:spcBef>
                <a:spcPct val="20000"/>
              </a:spcBef>
              <a:buChar char="•"/>
              <a:defRPr sz="2000">
                <a:solidFill>
                  <a:schemeClr val="accent1"/>
                </a:solidFill>
                <a:latin typeface="Arial" panose="020B0604020202020204" pitchFamily="34" charset="0"/>
                <a:ea typeface="微软雅黑" panose="020B050302020402020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en-US" altLang="zh-CN" sz="2160" b="1" dirty="0">
                <a:solidFill>
                  <a:schemeClr val="bg1"/>
                </a:solidFill>
                <a:latin typeface="微软雅黑" panose="020B0503020204020204" charset="-122"/>
              </a:rPr>
              <a:t>05</a:t>
            </a:r>
          </a:p>
        </p:txBody>
      </p:sp>
      <p:sp>
        <p:nvSpPr>
          <p:cNvPr id="28" name="Oval 12"/>
          <p:cNvSpPr>
            <a:spLocks noChangeArrowheads="1"/>
          </p:cNvSpPr>
          <p:nvPr/>
        </p:nvSpPr>
        <p:spPr bwMode="auto">
          <a:xfrm>
            <a:off x="3708019" y="4434649"/>
            <a:ext cx="528356" cy="527151"/>
          </a:xfrm>
          <a:prstGeom prst="ellipse">
            <a:avLst/>
          </a:prstGeom>
          <a:solidFill>
            <a:schemeClr val="accent1"/>
          </a:solidFill>
          <a:ln>
            <a:noFill/>
          </a:ln>
        </p:spPr>
        <p:txBody>
          <a:bodyPr lIns="0" tIns="0" rIns="0" bIns="0"/>
          <a:lstStyle>
            <a:lvl1pPr eaLnBrk="0" hangingPunct="0">
              <a:spcBef>
                <a:spcPct val="20000"/>
              </a:spcBef>
              <a:buChar char="•"/>
              <a:defRPr sz="2000">
                <a:solidFill>
                  <a:schemeClr val="accent1"/>
                </a:solidFill>
                <a:latin typeface="Arial" panose="020B0604020202020204" pitchFamily="34" charset="0"/>
                <a:ea typeface="微软雅黑" panose="020B050302020402020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en-US" altLang="zh-CN" sz="2160" b="1" dirty="0">
                <a:solidFill>
                  <a:schemeClr val="bg1"/>
                </a:solidFill>
                <a:latin typeface="微软雅黑" panose="020B0503020204020204" charset="-122"/>
              </a:rPr>
              <a:t>04</a:t>
            </a:r>
          </a:p>
        </p:txBody>
      </p:sp>
      <p:sp>
        <p:nvSpPr>
          <p:cNvPr id="29" name="Oval 13"/>
          <p:cNvSpPr>
            <a:spLocks noChangeArrowheads="1"/>
          </p:cNvSpPr>
          <p:nvPr/>
        </p:nvSpPr>
        <p:spPr bwMode="auto">
          <a:xfrm>
            <a:off x="3708251" y="2475255"/>
            <a:ext cx="528356" cy="527151"/>
          </a:xfrm>
          <a:prstGeom prst="ellipse">
            <a:avLst/>
          </a:prstGeom>
          <a:solidFill>
            <a:schemeClr val="accent1"/>
          </a:solidFill>
          <a:ln>
            <a:noFill/>
          </a:ln>
        </p:spPr>
        <p:txBody>
          <a:bodyPr lIns="0" tIns="0" rIns="0" bIns="0"/>
          <a:lstStyle>
            <a:lvl1pPr eaLnBrk="0" hangingPunct="0">
              <a:spcBef>
                <a:spcPct val="20000"/>
              </a:spcBef>
              <a:buChar char="•"/>
              <a:defRPr sz="2000">
                <a:solidFill>
                  <a:schemeClr val="accent1"/>
                </a:solidFill>
                <a:latin typeface="Arial" panose="020B0604020202020204" pitchFamily="34" charset="0"/>
                <a:ea typeface="微软雅黑" panose="020B050302020402020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en-US" altLang="zh-CN" sz="2160" b="1" dirty="0">
                <a:solidFill>
                  <a:schemeClr val="bg1"/>
                </a:solidFill>
                <a:latin typeface="微软雅黑" panose="020B0503020204020204" charset="-122"/>
              </a:rPr>
              <a:t>02</a:t>
            </a:r>
          </a:p>
        </p:txBody>
      </p:sp>
      <p:sp>
        <p:nvSpPr>
          <p:cNvPr id="30" name="Oval 14"/>
          <p:cNvSpPr>
            <a:spLocks noChangeArrowheads="1"/>
          </p:cNvSpPr>
          <p:nvPr/>
        </p:nvSpPr>
        <p:spPr bwMode="auto">
          <a:xfrm>
            <a:off x="3829844" y="3347616"/>
            <a:ext cx="526929" cy="527151"/>
          </a:xfrm>
          <a:prstGeom prst="ellipse">
            <a:avLst/>
          </a:prstGeom>
          <a:solidFill>
            <a:schemeClr val="accent1"/>
          </a:solidFill>
          <a:ln>
            <a:noFill/>
          </a:ln>
        </p:spPr>
        <p:txBody>
          <a:bodyPr lIns="0" tIns="0" rIns="0" bIns="0"/>
          <a:lstStyle>
            <a:lvl1pPr eaLnBrk="0" hangingPunct="0">
              <a:spcBef>
                <a:spcPct val="20000"/>
              </a:spcBef>
              <a:buChar char="•"/>
              <a:defRPr sz="2000">
                <a:solidFill>
                  <a:schemeClr val="accent1"/>
                </a:solidFill>
                <a:latin typeface="Arial" panose="020B0604020202020204" pitchFamily="34" charset="0"/>
                <a:ea typeface="微软雅黑" panose="020B050302020402020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en-US" altLang="zh-CN" sz="2160" b="1" dirty="0">
                <a:solidFill>
                  <a:schemeClr val="bg1"/>
                </a:solidFill>
                <a:latin typeface="微软雅黑" panose="020B0503020204020204" charset="-122"/>
              </a:rPr>
              <a:t>03</a:t>
            </a:r>
          </a:p>
        </p:txBody>
      </p:sp>
      <p:sp>
        <p:nvSpPr>
          <p:cNvPr id="32" name="Oval 9"/>
          <p:cNvSpPr>
            <a:spLocks noChangeArrowheads="1"/>
          </p:cNvSpPr>
          <p:nvPr/>
        </p:nvSpPr>
        <p:spPr bwMode="auto">
          <a:xfrm>
            <a:off x="1190749" y="3002230"/>
            <a:ext cx="1431887" cy="1432495"/>
          </a:xfrm>
          <a:prstGeom prst="ellipse">
            <a:avLst/>
          </a:prstGeom>
          <a:solidFill>
            <a:schemeClr val="accent1"/>
          </a:solidFill>
          <a:ln>
            <a:noFill/>
          </a:ln>
        </p:spPr>
        <p:txBody>
          <a:bodyPr lIns="82258" tIns="41129" rIns="82258" bIns="41129"/>
          <a:lstStyle>
            <a:lvl1pPr eaLnBrk="0" hangingPunct="0">
              <a:spcBef>
                <a:spcPct val="20000"/>
              </a:spcBef>
              <a:buChar char="•"/>
              <a:defRPr sz="2000">
                <a:solidFill>
                  <a:schemeClr val="accent1"/>
                </a:solidFill>
                <a:latin typeface="Arial" panose="020B0604020202020204" pitchFamily="34" charset="0"/>
                <a:ea typeface="微软雅黑" panose="020B050302020402020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560" b="1">
              <a:solidFill>
                <a:schemeClr val="tx1"/>
              </a:solidFill>
              <a:latin typeface="微软雅黑" panose="020B0503020204020204" charset="-122"/>
            </a:endParaRPr>
          </a:p>
        </p:txBody>
      </p:sp>
      <p:sp>
        <p:nvSpPr>
          <p:cNvPr id="33" name="TextBox 18"/>
          <p:cNvSpPr txBox="1">
            <a:spLocks noChangeArrowheads="1"/>
          </p:cNvSpPr>
          <p:nvPr/>
        </p:nvSpPr>
        <p:spPr bwMode="auto">
          <a:xfrm>
            <a:off x="1487659" y="3382598"/>
            <a:ext cx="836801" cy="8197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258" tIns="41129" rIns="82258" bIns="41129">
            <a:spAutoFit/>
          </a:bodyPr>
          <a:lstStyle>
            <a:lvl1pPr eaLnBrk="0" hangingPunct="0">
              <a:spcBef>
                <a:spcPct val="20000"/>
              </a:spcBef>
              <a:buChar char="•"/>
              <a:defRPr sz="2000">
                <a:solidFill>
                  <a:schemeClr val="accent1"/>
                </a:solidFill>
                <a:latin typeface="Arial" panose="020B0604020202020204" pitchFamily="34" charset="0"/>
                <a:ea typeface="微软雅黑" panose="020B050302020402020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zh-CN" altLang="en-US" sz="2400" b="1">
                <a:solidFill>
                  <a:schemeClr val="bg1"/>
                </a:solidFill>
                <a:latin typeface="微软雅黑" panose="020B0503020204020204" charset="-122"/>
              </a:rPr>
              <a:t>基层治理</a:t>
            </a:r>
          </a:p>
        </p:txBody>
      </p:sp>
      <p:sp>
        <p:nvSpPr>
          <p:cNvPr id="34" name="矩形 1"/>
          <p:cNvSpPr>
            <a:spLocks noChangeArrowheads="1"/>
          </p:cNvSpPr>
          <p:nvPr/>
        </p:nvSpPr>
        <p:spPr bwMode="auto">
          <a:xfrm>
            <a:off x="3707765" y="883285"/>
            <a:ext cx="8435340" cy="1476375"/>
          </a:xfrm>
          <a:prstGeom prst="rect">
            <a:avLst/>
          </a:prstGeom>
          <a:noFill/>
          <a:ln>
            <a:noFill/>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lvl="0" algn="l" fontAlgn="base">
              <a:lnSpc>
                <a:spcPct val="150000"/>
              </a:lnSpc>
              <a:buClrTx/>
              <a:buSzTx/>
              <a:buFontTx/>
            </a:pPr>
            <a:r>
              <a:rPr lang="zh-CN" altLang="en-US" sz="2000" b="1" dirty="0">
                <a:solidFill>
                  <a:srgbClr val="FF0000"/>
                </a:solidFill>
                <a:latin typeface="宋体" pitchFamily="2" charset="-122"/>
                <a:sym typeface="Gill Sans" charset="0"/>
              </a:rPr>
              <a:t>皇权与绅权在社会治理中是合作关系</a:t>
            </a:r>
            <a:r>
              <a:rPr lang="zh-CN" altLang="en-US" sz="2000" b="1" dirty="0">
                <a:solidFill>
                  <a:srgbClr val="002060"/>
                </a:solidFill>
                <a:latin typeface="宋体" pitchFamily="2" charset="-122"/>
                <a:sym typeface="Gill Sans" charset="0"/>
              </a:rPr>
              <a:t>，皇权不下县，因为皇权把基层治理全交给受过儒家教育的“绅士”，绅士具有广泛的治理权，他们为社区提供公共品，包括修建道路、水利、学校等公共设施，救济鳏寡孤独等。</a:t>
            </a:r>
          </a:p>
        </p:txBody>
      </p:sp>
      <p:sp>
        <p:nvSpPr>
          <p:cNvPr id="35" name="矩形 1"/>
          <p:cNvSpPr>
            <a:spLocks noChangeArrowheads="1"/>
          </p:cNvSpPr>
          <p:nvPr/>
        </p:nvSpPr>
        <p:spPr bwMode="auto">
          <a:xfrm>
            <a:off x="4301490" y="2462530"/>
            <a:ext cx="7606665" cy="553085"/>
          </a:xfrm>
          <a:prstGeom prst="rect">
            <a:avLst/>
          </a:prstGeom>
          <a:noFill/>
          <a:ln>
            <a:noFill/>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lvl="0" algn="l" fontAlgn="base">
              <a:lnSpc>
                <a:spcPct val="150000"/>
              </a:lnSpc>
              <a:buClrTx/>
              <a:buSzTx/>
              <a:buFontTx/>
            </a:pPr>
            <a:r>
              <a:rPr lang="zh-CN" altLang="en-US" sz="2000" b="1" dirty="0">
                <a:solidFill>
                  <a:srgbClr val="FF0000"/>
                </a:solidFill>
                <a:latin typeface="宋体" pitchFamily="2" charset="-122"/>
                <a:sym typeface="Gill Sans" charset="0"/>
              </a:rPr>
              <a:t>巩固了封建统治，稳定地方秩序，推动社会经济、文化习俗的发展</a:t>
            </a:r>
          </a:p>
        </p:txBody>
      </p:sp>
      <p:sp>
        <p:nvSpPr>
          <p:cNvPr id="36" name="矩形 1"/>
          <p:cNvSpPr>
            <a:spLocks noChangeArrowheads="1"/>
          </p:cNvSpPr>
          <p:nvPr/>
        </p:nvSpPr>
        <p:spPr bwMode="auto">
          <a:xfrm>
            <a:off x="4536439" y="3292005"/>
            <a:ext cx="7136765"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fontAlgn="base">
              <a:lnSpc>
                <a:spcPct val="150000"/>
              </a:lnSpc>
              <a:spcBef>
                <a:spcPct val="0"/>
              </a:spcBef>
              <a:spcAft>
                <a:spcPct val="0"/>
              </a:spcAft>
            </a:pPr>
            <a:r>
              <a:rPr lang="zh-CN" altLang="en-US" sz="2000" b="1" dirty="0">
                <a:solidFill>
                  <a:srgbClr val="002060"/>
                </a:solidFill>
                <a:latin typeface="宋体" pitchFamily="2" charset="-122"/>
                <a:sym typeface="Gill Sans" charset="0"/>
              </a:rPr>
              <a:t>中国古代乡村治理含有一定的自治因素，但始终没有发展为真正的乡村地方自治。</a:t>
            </a:r>
          </a:p>
        </p:txBody>
      </p:sp>
      <p:sp>
        <p:nvSpPr>
          <p:cNvPr id="37" name="矩形 1"/>
          <p:cNvSpPr>
            <a:spLocks noChangeArrowheads="1"/>
          </p:cNvSpPr>
          <p:nvPr/>
        </p:nvSpPr>
        <p:spPr bwMode="auto">
          <a:xfrm>
            <a:off x="4356630" y="4307668"/>
            <a:ext cx="7551525"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fontAlgn="base">
              <a:lnSpc>
                <a:spcPct val="150000"/>
              </a:lnSpc>
              <a:spcBef>
                <a:spcPct val="0"/>
              </a:spcBef>
              <a:spcAft>
                <a:spcPct val="0"/>
              </a:spcAft>
            </a:pPr>
            <a:r>
              <a:rPr lang="zh-CN" altLang="en-US" sz="2000" b="1" dirty="0">
                <a:solidFill>
                  <a:srgbClr val="002060"/>
                </a:solidFill>
                <a:latin typeface="宋体" pitchFamily="2" charset="-122"/>
                <a:sym typeface="Gill Sans" charset="0"/>
              </a:rPr>
              <a:t>随着中国封建社会王权的扩张，乡村社会治理越来越深地受到国家政权的干预和控制，其自治性逐渐消退。</a:t>
            </a:r>
          </a:p>
        </p:txBody>
      </p:sp>
      <p:sp>
        <p:nvSpPr>
          <p:cNvPr id="38" name="矩形 1"/>
          <p:cNvSpPr>
            <a:spLocks noChangeArrowheads="1"/>
          </p:cNvSpPr>
          <p:nvPr/>
        </p:nvSpPr>
        <p:spPr bwMode="auto">
          <a:xfrm>
            <a:off x="3707765" y="5322570"/>
            <a:ext cx="7965440" cy="147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fontAlgn="base">
              <a:lnSpc>
                <a:spcPct val="150000"/>
              </a:lnSpc>
              <a:spcBef>
                <a:spcPct val="0"/>
              </a:spcBef>
              <a:spcAft>
                <a:spcPct val="0"/>
              </a:spcAft>
            </a:pPr>
            <a:r>
              <a:rPr lang="zh-CN" altLang="en-US" sz="2000" b="1" dirty="0">
                <a:solidFill>
                  <a:srgbClr val="002060"/>
                </a:solidFill>
                <a:latin typeface="宋体" pitchFamily="2" charset="-122"/>
                <a:sym typeface="Gill Sans" charset="0"/>
              </a:rPr>
              <a:t>鸦片战争以后，在接连不断的内乱外患的打击下，农村社会的权力组织趋向解体，进入20世纪之后，清王朝被迫于宣统五年实行新政，传统的乡里制度、保甲制度被乡镇地方自治所取代。</a:t>
            </a:r>
          </a:p>
        </p:txBody>
      </p:sp>
      <p:cxnSp>
        <p:nvCxnSpPr>
          <p:cNvPr id="17" name="直接连接符 16"/>
          <p:cNvCxnSpPr/>
          <p:nvPr/>
        </p:nvCxnSpPr>
        <p:spPr>
          <a:xfrm flipV="1">
            <a:off x="34290" y="756920"/>
            <a:ext cx="12160885" cy="31750"/>
          </a:xfrm>
          <a:prstGeom prst="line">
            <a:avLst/>
          </a:prstGeom>
          <a:ln w="28575" cmpd="sng">
            <a:solidFill>
              <a:srgbClr val="002060"/>
            </a:solidFill>
            <a:prstDash val="solid"/>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659777676"/>
      </p:ext>
    </p:extLst>
  </p:cSld>
  <p:clrMapOvr>
    <a:masterClrMapping/>
  </p:clrMapOvr>
  <mc:AlternateContent xmlns:mc="http://schemas.openxmlformats.org/markup-compatibility/2006" xmlns:p14="http://schemas.microsoft.com/office/powerpoint/2010/main">
    <mc:Choice Requires="p14">
      <p:transition spd="med" p14:dur="700" advClick="0" advTm="10191">
        <p:fade/>
      </p:transition>
    </mc:Choice>
    <mc:Fallback xmlns="">
      <p:transition spd="med" advClick="0" advTm="10191">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4" grpId="1"/>
      <p:bldP spid="35" grpId="0"/>
      <p:bldP spid="35" grpId="1"/>
      <p:bldP spid="36" grpId="0"/>
      <p:bldP spid="36" grpId="1"/>
      <p:bldP spid="37" grpId="0"/>
      <p:bldP spid="37" grpId="1"/>
      <p:bldP spid="38" grpId="0"/>
      <p:bldP spid="38" grpId="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409891" y="4970872"/>
            <a:ext cx="7773353" cy="1477328"/>
          </a:xfrm>
          <a:prstGeom prst="rect">
            <a:avLst/>
          </a:prstGeom>
          <a:noFill/>
        </p:spPr>
        <p:txBody>
          <a:bodyPr wrap="square">
            <a:spAutoFit/>
          </a:bodyPr>
          <a:lstStyle/>
          <a:p>
            <a:pPr>
              <a:lnSpc>
                <a:spcPct val="150000"/>
              </a:lnSpc>
            </a:pPr>
            <a:r>
              <a:rPr lang="zh-CN" altLang="en-US" sz="2000" b="1" dirty="0">
                <a:solidFill>
                  <a:srgbClr val="FF0000"/>
                </a:solidFill>
                <a:latin typeface="宋体" pitchFamily="2" charset="-122"/>
                <a:ea typeface="宋体" pitchFamily="2" charset="-122"/>
              </a:rPr>
              <a:t>原因：</a:t>
            </a:r>
            <a:endParaRPr lang="en-US" altLang="zh-CN" sz="2000" b="1" dirty="0">
              <a:solidFill>
                <a:srgbClr val="FF0000"/>
              </a:solidFill>
              <a:latin typeface="宋体" pitchFamily="2" charset="-122"/>
              <a:ea typeface="宋体" pitchFamily="2" charset="-122"/>
            </a:endParaRPr>
          </a:p>
          <a:p>
            <a:pPr>
              <a:lnSpc>
                <a:spcPct val="150000"/>
              </a:lnSpc>
            </a:pPr>
            <a:r>
              <a:rPr lang="en-US" altLang="zh-CN" sz="2000" b="1" dirty="0">
                <a:solidFill>
                  <a:srgbClr val="002060"/>
                </a:solidFill>
                <a:uFillTx/>
                <a:latin typeface="宋体" pitchFamily="2" charset="-122"/>
                <a:ea typeface="宋体" pitchFamily="2" charset="-122"/>
              </a:rPr>
              <a:t>     </a:t>
            </a:r>
            <a:r>
              <a:rPr lang="zh-CN" altLang="en-US" sz="2000" b="1" dirty="0">
                <a:solidFill>
                  <a:srgbClr val="002060"/>
                </a:solidFill>
                <a:uFillTx/>
                <a:latin typeface="宋体" pitchFamily="2" charset="-122"/>
                <a:ea typeface="宋体" pitchFamily="2" charset="-122"/>
              </a:rPr>
              <a:t>古代社会生产力水平低，自然灾害频发，人民生活缺少保障，需要国家和社会提供必要的、及时的救助。</a:t>
            </a:r>
          </a:p>
        </p:txBody>
      </p:sp>
      <p:pic>
        <p:nvPicPr>
          <p:cNvPr id="2050" name="Picture 2" descr="https://ss3.bdstatic.com/70cFv8Sh_Q1YnxGkpoWK1HF6hhy/it/u=3325348597,1095649416&amp;fm=26&amp;gp=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83245" y="1978592"/>
            <a:ext cx="3754967" cy="2496819"/>
          </a:xfrm>
          <a:prstGeom prst="rect">
            <a:avLst/>
          </a:prstGeom>
          <a:noFill/>
          <a:extLst>
            <a:ext uri="{909E8E84-426E-40DD-AFC4-6F175D3DCCD1}">
              <a14:hiddenFill xmlns:a14="http://schemas.microsoft.com/office/drawing/2010/main">
                <a:solidFill>
                  <a:srgbClr val="FFFFFF"/>
                </a:solidFill>
              </a14:hiddenFill>
            </a:ext>
          </a:extLst>
        </p:spPr>
      </p:pic>
      <p:sp>
        <p:nvSpPr>
          <p:cNvPr id="2" name="矩形 1"/>
          <p:cNvSpPr/>
          <p:nvPr/>
        </p:nvSpPr>
        <p:spPr>
          <a:xfrm>
            <a:off x="409891" y="1795841"/>
            <a:ext cx="7773353" cy="2862322"/>
          </a:xfrm>
          <a:prstGeom prst="rect">
            <a:avLst/>
          </a:prstGeom>
          <a:ln w="25400">
            <a:solidFill>
              <a:srgbClr val="00B050"/>
            </a:solidFill>
          </a:ln>
        </p:spPr>
        <p:txBody>
          <a:bodyPr wrap="square">
            <a:spAutoFit/>
          </a:bodyPr>
          <a:lstStyle/>
          <a:p>
            <a:pPr>
              <a:lnSpc>
                <a:spcPct val="150000"/>
              </a:lnSpc>
            </a:pPr>
            <a:r>
              <a:rPr lang="zh-CN" altLang="en-US" sz="2000" b="1" dirty="0">
                <a:solidFill>
                  <a:srgbClr val="002060"/>
                </a:solidFill>
                <a:latin typeface="宋体" pitchFamily="2" charset="-122"/>
                <a:ea typeface="宋体" pitchFamily="2" charset="-122"/>
              </a:rPr>
              <a:t>“狗彘食人食而不知检，涂有饿莩而不知发，人死，则曰：‘非我也，岁也。’是何异于刺人而杀之曰：‘非我也，兵也’？王无罪岁，斯天下之民至焉。”              </a:t>
            </a:r>
            <a:r>
              <a:rPr lang="en-US" altLang="zh-CN" sz="2000" b="1" dirty="0">
                <a:solidFill>
                  <a:srgbClr val="002060"/>
                </a:solidFill>
                <a:latin typeface="宋体" pitchFamily="2" charset="-122"/>
                <a:ea typeface="宋体" pitchFamily="2" charset="-122"/>
              </a:rPr>
              <a:t>——《</a:t>
            </a:r>
            <a:r>
              <a:rPr lang="zh-CN" altLang="en-US" sz="2000" b="1" dirty="0">
                <a:solidFill>
                  <a:srgbClr val="002060"/>
                </a:solidFill>
                <a:latin typeface="宋体" pitchFamily="2" charset="-122"/>
                <a:ea typeface="宋体" pitchFamily="2" charset="-122"/>
              </a:rPr>
              <a:t>孟子</a:t>
            </a:r>
            <a:r>
              <a:rPr lang="en-US" altLang="zh-CN" sz="2000" b="1" dirty="0">
                <a:solidFill>
                  <a:srgbClr val="002060"/>
                </a:solidFill>
                <a:latin typeface="宋体" pitchFamily="2" charset="-122"/>
                <a:ea typeface="宋体" pitchFamily="2" charset="-122"/>
              </a:rPr>
              <a:t>》</a:t>
            </a:r>
          </a:p>
          <a:p>
            <a:pPr>
              <a:lnSpc>
                <a:spcPct val="150000"/>
              </a:lnSpc>
            </a:pPr>
            <a:r>
              <a:rPr lang="zh-CN" altLang="en-US" sz="2000" b="1" dirty="0">
                <a:solidFill>
                  <a:srgbClr val="002060"/>
                </a:solidFill>
                <a:latin typeface="宋体" pitchFamily="2" charset="-122"/>
                <a:ea typeface="宋体" pitchFamily="2" charset="-122"/>
              </a:rPr>
              <a:t>国无九年之蓄，曰不足；无六年之蓄，曰急；无三年之蓄，曰国非其国也。</a:t>
            </a:r>
            <a:r>
              <a:rPr lang="en-US" altLang="zh-CN" sz="2000" b="1" dirty="0">
                <a:solidFill>
                  <a:srgbClr val="002060"/>
                </a:solidFill>
                <a:latin typeface="宋体" pitchFamily="2" charset="-122"/>
                <a:ea typeface="宋体" pitchFamily="2" charset="-122"/>
              </a:rPr>
              <a:t>                            ——《</a:t>
            </a:r>
            <a:r>
              <a:rPr lang="zh-CN" altLang="en-US" sz="2000" b="1" dirty="0">
                <a:solidFill>
                  <a:srgbClr val="002060"/>
                </a:solidFill>
                <a:latin typeface="宋体" pitchFamily="2" charset="-122"/>
                <a:ea typeface="宋体" pitchFamily="2" charset="-122"/>
              </a:rPr>
              <a:t>礼记</a:t>
            </a:r>
            <a:r>
              <a:rPr lang="en-US" altLang="zh-CN" sz="2000" b="1" dirty="0">
                <a:solidFill>
                  <a:srgbClr val="002060"/>
                </a:solidFill>
                <a:latin typeface="宋体" pitchFamily="2" charset="-122"/>
                <a:ea typeface="宋体" pitchFamily="2" charset="-122"/>
              </a:rPr>
              <a:t>•</a:t>
            </a:r>
            <a:r>
              <a:rPr lang="zh-CN" altLang="en-US" sz="2000" b="1" dirty="0">
                <a:solidFill>
                  <a:srgbClr val="002060"/>
                </a:solidFill>
                <a:latin typeface="宋体" pitchFamily="2" charset="-122"/>
                <a:ea typeface="宋体" pitchFamily="2" charset="-122"/>
              </a:rPr>
              <a:t>王制</a:t>
            </a:r>
            <a:r>
              <a:rPr lang="en-US" altLang="zh-CN" sz="2000" b="1" dirty="0">
                <a:solidFill>
                  <a:srgbClr val="002060"/>
                </a:solidFill>
                <a:latin typeface="宋体" pitchFamily="2" charset="-122"/>
                <a:ea typeface="宋体" pitchFamily="2" charset="-122"/>
              </a:rPr>
              <a:t>》</a:t>
            </a:r>
          </a:p>
          <a:p>
            <a:pPr>
              <a:lnSpc>
                <a:spcPct val="150000"/>
              </a:lnSpc>
            </a:pPr>
            <a:r>
              <a:rPr lang="zh-CN" altLang="en-US" sz="2000" b="1" dirty="0">
                <a:solidFill>
                  <a:srgbClr val="002060"/>
                </a:solidFill>
                <a:latin typeface="宋体" pitchFamily="2" charset="-122"/>
                <a:ea typeface="宋体" pitchFamily="2" charset="-122"/>
              </a:rPr>
              <a:t>仓无备粟，不可以待凶饥。</a:t>
            </a:r>
            <a:r>
              <a:rPr lang="en-US" altLang="zh-CN" sz="2000" b="1" dirty="0">
                <a:solidFill>
                  <a:srgbClr val="002060"/>
                </a:solidFill>
                <a:latin typeface="宋体" pitchFamily="2" charset="-122"/>
                <a:ea typeface="宋体" pitchFamily="2" charset="-122"/>
              </a:rPr>
              <a:t>             ——《</a:t>
            </a:r>
            <a:r>
              <a:rPr lang="zh-CN" altLang="en-US" sz="2000" b="1" dirty="0">
                <a:solidFill>
                  <a:srgbClr val="002060"/>
                </a:solidFill>
                <a:latin typeface="宋体" pitchFamily="2" charset="-122"/>
                <a:ea typeface="宋体" pitchFamily="2" charset="-122"/>
              </a:rPr>
              <a:t>墨子</a:t>
            </a:r>
            <a:r>
              <a:rPr lang="en-US" altLang="zh-CN" sz="2000" b="1" dirty="0">
                <a:solidFill>
                  <a:srgbClr val="002060"/>
                </a:solidFill>
                <a:latin typeface="宋体" pitchFamily="2" charset="-122"/>
                <a:ea typeface="宋体" pitchFamily="2" charset="-122"/>
              </a:rPr>
              <a:t>•</a:t>
            </a:r>
            <a:r>
              <a:rPr lang="zh-CN" altLang="en-US" sz="2000" b="1" dirty="0">
                <a:solidFill>
                  <a:srgbClr val="002060"/>
                </a:solidFill>
                <a:latin typeface="宋体" pitchFamily="2" charset="-122"/>
                <a:ea typeface="宋体" pitchFamily="2" charset="-122"/>
              </a:rPr>
              <a:t>七患</a:t>
            </a:r>
            <a:r>
              <a:rPr lang="en-US" altLang="zh-CN" sz="2000" b="1" dirty="0">
                <a:solidFill>
                  <a:srgbClr val="002060"/>
                </a:solidFill>
                <a:latin typeface="宋体" pitchFamily="2" charset="-122"/>
                <a:ea typeface="宋体" pitchFamily="2" charset="-122"/>
              </a:rPr>
              <a:t>》</a:t>
            </a:r>
            <a:endParaRPr lang="zh-CN" altLang="en-US" sz="2000" b="1" dirty="0">
              <a:solidFill>
                <a:srgbClr val="002060"/>
              </a:solidFill>
              <a:latin typeface="宋体" pitchFamily="2" charset="-122"/>
              <a:ea typeface="宋体" pitchFamily="2" charset="-122"/>
            </a:endParaRPr>
          </a:p>
        </p:txBody>
      </p:sp>
      <p:cxnSp>
        <p:nvCxnSpPr>
          <p:cNvPr id="8" name="直接连接符 7"/>
          <p:cNvCxnSpPr/>
          <p:nvPr/>
        </p:nvCxnSpPr>
        <p:spPr>
          <a:xfrm flipV="1">
            <a:off x="34290" y="756920"/>
            <a:ext cx="12160885" cy="31750"/>
          </a:xfrm>
          <a:prstGeom prst="line">
            <a:avLst/>
          </a:prstGeom>
          <a:ln w="28575" cmpd="sng">
            <a:solidFill>
              <a:srgbClr val="002060"/>
            </a:solidFill>
            <a:prstDash val="solid"/>
          </a:ln>
        </p:spPr>
        <p:style>
          <a:lnRef idx="1">
            <a:schemeClr val="dk1"/>
          </a:lnRef>
          <a:fillRef idx="0">
            <a:schemeClr val="dk1"/>
          </a:fillRef>
          <a:effectRef idx="0">
            <a:schemeClr val="dk1"/>
          </a:effectRef>
          <a:fontRef idx="minor">
            <a:schemeClr val="tx1"/>
          </a:fontRef>
        </p:style>
      </p:cxnSp>
      <p:sp>
        <p:nvSpPr>
          <p:cNvPr id="9" name="文本框 1"/>
          <p:cNvSpPr txBox="1"/>
          <p:nvPr>
            <p:custDataLst>
              <p:tags r:id="rId1"/>
            </p:custDataLst>
          </p:nvPr>
        </p:nvSpPr>
        <p:spPr>
          <a:xfrm>
            <a:off x="0" y="0"/>
            <a:ext cx="8183245" cy="707694"/>
          </a:xfrm>
          <a:prstGeom prst="rect">
            <a:avLst/>
          </a:prstGeom>
          <a:noFill/>
        </p:spPr>
        <p:txBody>
          <a:bodyPr wrap="square" rtlCol="0">
            <a:spAutoFit/>
          </a:bodyPr>
          <a:lstStyle/>
          <a:p>
            <a:pPr algn="just">
              <a:lnSpc>
                <a:spcPct val="150000"/>
              </a:lnSpc>
            </a:pPr>
            <a:r>
              <a:rPr lang="zh-CN" altLang="en-US" sz="3200" b="1" dirty="0">
                <a:solidFill>
                  <a:srgbClr val="FF0000"/>
                </a:solidFill>
                <a:latin typeface="方正姚体" pitchFamily="2" charset="-122"/>
                <a:ea typeface="方正姚体" pitchFamily="2" charset="-122"/>
                <a:sym typeface="+mn-ea"/>
              </a:rPr>
              <a:t>三、历代社会救济与优抚政策</a:t>
            </a:r>
            <a:endParaRPr lang="zh-CN" altLang="en-US" sz="3200" b="1" dirty="0">
              <a:solidFill>
                <a:srgbClr val="FF0000"/>
              </a:solidFill>
              <a:latin typeface="方正姚体" pitchFamily="2" charset="-122"/>
              <a:ea typeface="方正姚体" pitchFamily="2" charset="-122"/>
            </a:endParaRPr>
          </a:p>
        </p:txBody>
      </p:sp>
      <p:sp>
        <p:nvSpPr>
          <p:cNvPr id="11" name="矩形 10"/>
          <p:cNvSpPr/>
          <p:nvPr/>
        </p:nvSpPr>
        <p:spPr>
          <a:xfrm>
            <a:off x="198908" y="906369"/>
            <a:ext cx="5546934" cy="652486"/>
          </a:xfrm>
          <a:prstGeom prst="rect">
            <a:avLst/>
          </a:prstGeom>
        </p:spPr>
        <p:txBody>
          <a:bodyPr wrap="square">
            <a:spAutoFit/>
          </a:bodyPr>
          <a:lstStyle/>
          <a:p>
            <a:pPr lvl="0">
              <a:lnSpc>
                <a:spcPct val="130000"/>
              </a:lnSpc>
              <a:spcBef>
                <a:spcPct val="0"/>
              </a:spcBef>
              <a:spcAft>
                <a:spcPct val="0"/>
              </a:spcAft>
            </a:pPr>
            <a:r>
              <a:rPr lang="en-US" altLang="zh-CN" sz="2800" b="1" dirty="0">
                <a:solidFill>
                  <a:srgbClr val="FF0000"/>
                </a:solidFill>
                <a:latin typeface="方正姚体" pitchFamily="2" charset="-122"/>
                <a:ea typeface="方正姚体" pitchFamily="2" charset="-122"/>
              </a:rPr>
              <a:t>1.</a:t>
            </a:r>
            <a:r>
              <a:rPr lang="zh-CN" altLang="en-US" sz="2800" b="1" dirty="0">
                <a:solidFill>
                  <a:srgbClr val="FF0000"/>
                </a:solidFill>
                <a:latin typeface="方正姚体" pitchFamily="2" charset="-122"/>
                <a:ea typeface="方正姚体" pitchFamily="2" charset="-122"/>
              </a:rPr>
              <a:t>社会救济</a:t>
            </a:r>
            <a:r>
              <a:rPr lang="en-US" altLang="zh-CN" sz="2800" b="1" dirty="0">
                <a:solidFill>
                  <a:srgbClr val="FF0000"/>
                </a:solidFill>
                <a:latin typeface="方正姚体" pitchFamily="2" charset="-122"/>
                <a:ea typeface="方正姚体" pitchFamily="2" charset="-122"/>
              </a:rPr>
              <a:t>——</a:t>
            </a:r>
            <a:r>
              <a:rPr lang="zh-CN" altLang="en-US" sz="2800" b="1" dirty="0">
                <a:solidFill>
                  <a:srgbClr val="FF0000"/>
                </a:solidFill>
                <a:latin typeface="方正姚体" pitchFamily="2" charset="-122"/>
                <a:ea typeface="方正姚体" pitchFamily="2" charset="-122"/>
              </a:rPr>
              <a:t>原因：</a:t>
            </a:r>
          </a:p>
        </p:txBody>
      </p:sp>
    </p:spTree>
    <p:extLst>
      <p:ext uri="{BB962C8B-B14F-4D97-AF65-F5344CB8AC3E}">
        <p14:creationId xmlns:p14="http://schemas.microsoft.com/office/powerpoint/2010/main" val="287691543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2000"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ppt_x</p:attrName>
                                        </p:attrNameLst>
                                      </p:cBhvr>
                                      <p:tavLst>
                                        <p:tav tm="0">
                                          <p:val>
                                            <p:strVal val="#ppt_x"/>
                                          </p:val>
                                        </p:tav>
                                        <p:tav tm="100000">
                                          <p:val>
                                            <p:strVal val="#ppt_x"/>
                                          </p:val>
                                        </p:tav>
                                      </p:tavLst>
                                    </p:anim>
                                    <p:anim calcmode="lin" valueType="num">
                                      <p:cBhvr>
                                        <p:cTn id="9" dur="2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p:bld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矩形 2"/>
          <p:cNvSpPr>
            <a:spLocks noChangeArrowheads="1"/>
          </p:cNvSpPr>
          <p:nvPr>
            <p:custDataLst>
              <p:tags r:id="rId1"/>
            </p:custDataLst>
          </p:nvPr>
        </p:nvSpPr>
        <p:spPr bwMode="auto">
          <a:xfrm>
            <a:off x="70091" y="1558855"/>
            <a:ext cx="5378209" cy="3282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877" tIns="60938" rIns="121877" bIns="60938">
            <a:spAutoFit/>
          </a:bodyPr>
          <a:lstStyle/>
          <a:p>
            <a:pPr>
              <a:lnSpc>
                <a:spcPct val="150000"/>
              </a:lnSpc>
              <a:spcBef>
                <a:spcPct val="0"/>
              </a:spcBef>
              <a:spcAft>
                <a:spcPct val="0"/>
              </a:spcAft>
            </a:pPr>
            <a:r>
              <a:rPr lang="en-US" altLang="zh-CN" sz="2000" b="1" dirty="0">
                <a:solidFill>
                  <a:srgbClr val="002060"/>
                </a:solidFill>
                <a:latin typeface="宋体" pitchFamily="2" charset="-122"/>
                <a:ea typeface="宋体" pitchFamily="2" charset="-122"/>
              </a:rPr>
              <a:t>(1)</a:t>
            </a:r>
            <a:r>
              <a:rPr lang="zh-CN" altLang="en-US" sz="2000" b="1" dirty="0">
                <a:solidFill>
                  <a:srgbClr val="002060"/>
                </a:solidFill>
                <a:latin typeface="宋体" pitchFamily="2" charset="-122"/>
                <a:ea typeface="宋体" pitchFamily="2" charset="-122"/>
              </a:rPr>
              <a:t>历代社会救济的主体是掌握大量资源的政府，民间组织处于辅助地位。</a:t>
            </a:r>
          </a:p>
          <a:p>
            <a:pPr>
              <a:lnSpc>
                <a:spcPct val="150000"/>
              </a:lnSpc>
              <a:spcBef>
                <a:spcPct val="0"/>
              </a:spcBef>
              <a:spcAft>
                <a:spcPct val="0"/>
              </a:spcAft>
            </a:pPr>
            <a:r>
              <a:rPr lang="en-US" altLang="zh-CN" sz="2000" b="1" dirty="0">
                <a:solidFill>
                  <a:srgbClr val="002060"/>
                </a:solidFill>
                <a:latin typeface="宋体" pitchFamily="2" charset="-122"/>
                <a:ea typeface="宋体" pitchFamily="2" charset="-122"/>
              </a:rPr>
              <a:t>(2)</a:t>
            </a:r>
            <a:r>
              <a:rPr lang="zh-CN" altLang="en-US" sz="2000" b="1" dirty="0">
                <a:solidFill>
                  <a:srgbClr val="002060"/>
                </a:solidFill>
                <a:latin typeface="宋体" pitchFamily="2" charset="-122"/>
                <a:ea typeface="宋体" pitchFamily="2" charset="-122"/>
              </a:rPr>
              <a:t>汉朝建立常平仓制度，积谷备仓，调节粮价。</a:t>
            </a:r>
          </a:p>
          <a:p>
            <a:pPr>
              <a:lnSpc>
                <a:spcPct val="150000"/>
              </a:lnSpc>
              <a:spcBef>
                <a:spcPct val="0"/>
              </a:spcBef>
              <a:spcAft>
                <a:spcPct val="0"/>
              </a:spcAft>
            </a:pPr>
            <a:r>
              <a:rPr lang="en-US" altLang="zh-CN" sz="2000" b="1" dirty="0">
                <a:solidFill>
                  <a:srgbClr val="002060"/>
                </a:solidFill>
                <a:latin typeface="宋体" pitchFamily="2" charset="-122"/>
                <a:ea typeface="宋体" pitchFamily="2" charset="-122"/>
              </a:rPr>
              <a:t>(3)</a:t>
            </a:r>
            <a:r>
              <a:rPr lang="zh-CN" altLang="en-US" sz="2000" b="1" dirty="0">
                <a:solidFill>
                  <a:srgbClr val="002060"/>
                </a:solidFill>
                <a:latin typeface="宋体" pitchFamily="2" charset="-122"/>
                <a:ea typeface="宋体" pitchFamily="2" charset="-122"/>
              </a:rPr>
              <a:t>隋唐时期，政府既重视官方储备，也大力提倡民间积储。隋文帝置仓积谷，还鼓励民间自置义仓。官仓救大灾，义仓防小灾。</a:t>
            </a:r>
          </a:p>
        </p:txBody>
      </p:sp>
      <p:sp>
        <p:nvSpPr>
          <p:cNvPr id="2" name="文本框 1"/>
          <p:cNvSpPr txBox="1"/>
          <p:nvPr>
            <p:custDataLst>
              <p:tags r:id="rId2"/>
            </p:custDataLst>
          </p:nvPr>
        </p:nvSpPr>
        <p:spPr>
          <a:xfrm>
            <a:off x="0" y="0"/>
            <a:ext cx="8183245" cy="707694"/>
          </a:xfrm>
          <a:prstGeom prst="rect">
            <a:avLst/>
          </a:prstGeom>
          <a:noFill/>
        </p:spPr>
        <p:txBody>
          <a:bodyPr wrap="square" rtlCol="0">
            <a:spAutoFit/>
          </a:bodyPr>
          <a:lstStyle/>
          <a:p>
            <a:pPr algn="just">
              <a:lnSpc>
                <a:spcPct val="150000"/>
              </a:lnSpc>
            </a:pPr>
            <a:r>
              <a:rPr lang="zh-CN" altLang="en-US" sz="3200" b="1" dirty="0">
                <a:solidFill>
                  <a:srgbClr val="FF0000"/>
                </a:solidFill>
                <a:latin typeface="方正姚体" pitchFamily="2" charset="-122"/>
                <a:ea typeface="方正姚体" pitchFamily="2" charset="-122"/>
                <a:sym typeface="+mn-ea"/>
              </a:rPr>
              <a:t>三、历代社会救济与优抚政策</a:t>
            </a:r>
            <a:endParaRPr lang="zh-CN" altLang="en-US" sz="3200" b="1" dirty="0">
              <a:solidFill>
                <a:srgbClr val="FF0000"/>
              </a:solidFill>
              <a:latin typeface="方正姚体" pitchFamily="2" charset="-122"/>
              <a:ea typeface="方正姚体" pitchFamily="2" charset="-122"/>
            </a:endParaRPr>
          </a:p>
        </p:txBody>
      </p:sp>
      <p:cxnSp>
        <p:nvCxnSpPr>
          <p:cNvPr id="5" name="直接连接符 4"/>
          <p:cNvCxnSpPr/>
          <p:nvPr/>
        </p:nvCxnSpPr>
        <p:spPr>
          <a:xfrm flipV="1">
            <a:off x="34290" y="756920"/>
            <a:ext cx="12160885" cy="31750"/>
          </a:xfrm>
          <a:prstGeom prst="line">
            <a:avLst/>
          </a:prstGeom>
          <a:ln w="28575" cmpd="sng">
            <a:solidFill>
              <a:srgbClr val="002060"/>
            </a:solidFill>
            <a:prstDash val="solid"/>
          </a:ln>
        </p:spPr>
        <p:style>
          <a:lnRef idx="1">
            <a:schemeClr val="dk1"/>
          </a:lnRef>
          <a:fillRef idx="0">
            <a:schemeClr val="dk1"/>
          </a:fillRef>
          <a:effectRef idx="0">
            <a:schemeClr val="dk1"/>
          </a:effectRef>
          <a:fontRef idx="minor">
            <a:schemeClr val="tx1"/>
          </a:fontRef>
        </p:style>
      </p:cxnSp>
      <p:sp>
        <p:nvSpPr>
          <p:cNvPr id="4" name="矩形 3"/>
          <p:cNvSpPr/>
          <p:nvPr/>
        </p:nvSpPr>
        <p:spPr>
          <a:xfrm>
            <a:off x="198908" y="906369"/>
            <a:ext cx="5546934" cy="652486"/>
          </a:xfrm>
          <a:prstGeom prst="rect">
            <a:avLst/>
          </a:prstGeom>
        </p:spPr>
        <p:txBody>
          <a:bodyPr wrap="square">
            <a:spAutoFit/>
          </a:bodyPr>
          <a:lstStyle/>
          <a:p>
            <a:pPr lvl="0">
              <a:lnSpc>
                <a:spcPct val="130000"/>
              </a:lnSpc>
              <a:spcBef>
                <a:spcPct val="0"/>
              </a:spcBef>
              <a:spcAft>
                <a:spcPct val="0"/>
              </a:spcAft>
            </a:pPr>
            <a:r>
              <a:rPr lang="en-US" altLang="zh-CN" sz="2800" b="1" dirty="0">
                <a:solidFill>
                  <a:srgbClr val="FF0000"/>
                </a:solidFill>
                <a:latin typeface="方正姚体" pitchFamily="2" charset="-122"/>
                <a:ea typeface="方正姚体" pitchFamily="2" charset="-122"/>
              </a:rPr>
              <a:t>1.</a:t>
            </a:r>
            <a:r>
              <a:rPr lang="zh-CN" altLang="en-US" sz="2800" b="1" dirty="0">
                <a:solidFill>
                  <a:srgbClr val="FF0000"/>
                </a:solidFill>
                <a:latin typeface="方正姚体" pitchFamily="2" charset="-122"/>
                <a:ea typeface="方正姚体" pitchFamily="2" charset="-122"/>
              </a:rPr>
              <a:t>社会救济</a:t>
            </a:r>
            <a:r>
              <a:rPr lang="en-US" altLang="zh-CN" sz="2800" b="1" dirty="0">
                <a:solidFill>
                  <a:srgbClr val="FF0000"/>
                </a:solidFill>
                <a:latin typeface="方正姚体" pitchFamily="2" charset="-122"/>
                <a:ea typeface="方正姚体" pitchFamily="2" charset="-122"/>
              </a:rPr>
              <a:t>——</a:t>
            </a:r>
            <a:r>
              <a:rPr lang="zh-CN" altLang="en-US" sz="2800" b="1" dirty="0">
                <a:solidFill>
                  <a:srgbClr val="FF0000"/>
                </a:solidFill>
                <a:latin typeface="方正姚体" pitchFamily="2" charset="-122"/>
                <a:ea typeface="方正姚体" pitchFamily="2" charset="-122"/>
              </a:rPr>
              <a:t>政府救济</a:t>
            </a:r>
          </a:p>
        </p:txBody>
      </p:sp>
      <p:pic>
        <p:nvPicPr>
          <p:cNvPr id="8" name="Picture 8" descr="https://timgsa.baidu.com/timg?image&amp;quality=80&amp;size=b9999_10000&amp;sec=1598465034879&amp;di=df86949606bc2ec707a0e88db5ea9cbf&amp;imgtype=0&amp;src=http%3A%2F%2Fwww.zmdtvw.cn%2Fd%2Ffile%2Fp%2F2017%2F09%2F15%2Fe6448399d1c5532c3dad5ba856b05e2a.jpg%3Fenable%3D%26w%3D550%26h%3D336%26cut%3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5642" y="4883652"/>
            <a:ext cx="2864758" cy="1878147"/>
          </a:xfrm>
          <a:prstGeom prst="rect">
            <a:avLst/>
          </a:prstGeom>
          <a:noFill/>
          <a:extLst>
            <a:ext uri="{909E8E84-426E-40DD-AFC4-6F175D3DCCD1}">
              <a14:hiddenFill xmlns:a14="http://schemas.microsoft.com/office/drawing/2010/main">
                <a:solidFill>
                  <a:srgbClr val="FFFFFF"/>
                </a:solidFill>
              </a14:hiddenFill>
            </a:ext>
          </a:extLst>
        </p:spPr>
      </p:pic>
      <p:sp>
        <p:nvSpPr>
          <p:cNvPr id="10" name="矩形 9"/>
          <p:cNvSpPr/>
          <p:nvPr/>
        </p:nvSpPr>
        <p:spPr>
          <a:xfrm>
            <a:off x="5912091" y="2921000"/>
            <a:ext cx="6127510" cy="1754326"/>
          </a:xfrm>
          <a:prstGeom prst="rect">
            <a:avLst/>
          </a:prstGeom>
          <a:solidFill>
            <a:schemeClr val="accent2">
              <a:lumMod val="20000"/>
              <a:lumOff val="80000"/>
            </a:schemeClr>
          </a:solidFill>
        </p:spPr>
        <p:txBody>
          <a:bodyPr wrap="square">
            <a:spAutoFit/>
          </a:bodyPr>
          <a:lstStyle/>
          <a:p>
            <a:pPr>
              <a:lnSpc>
                <a:spcPct val="150000"/>
              </a:lnSpc>
            </a:pPr>
            <a:r>
              <a:rPr lang="zh-CN" altLang="en-US" sz="1800" b="1" dirty="0">
                <a:solidFill>
                  <a:srgbClr val="002060"/>
                </a:solidFill>
                <a:latin typeface="宋体" pitchFamily="2" charset="-122"/>
                <a:ea typeface="宋体" pitchFamily="2" charset="-122"/>
              </a:rPr>
              <a:t>材料</a:t>
            </a:r>
            <a:r>
              <a:rPr lang="en-US" altLang="zh-CN" sz="1800" b="1" dirty="0">
                <a:solidFill>
                  <a:srgbClr val="002060"/>
                </a:solidFill>
                <a:latin typeface="宋体" pitchFamily="2" charset="-122"/>
                <a:ea typeface="宋体" pitchFamily="2" charset="-122"/>
              </a:rPr>
              <a:t>2</a:t>
            </a:r>
            <a:r>
              <a:rPr lang="zh-CN" altLang="en-US" b="1" dirty="0">
                <a:solidFill>
                  <a:srgbClr val="002060"/>
                </a:solidFill>
                <a:latin typeface="宋体" pitchFamily="2" charset="-122"/>
                <a:ea typeface="宋体" pitchFamily="2" charset="-122"/>
              </a:rPr>
              <a:t>：</a:t>
            </a:r>
            <a:r>
              <a:rPr lang="zh-CN" altLang="en-US" sz="1800" b="1" dirty="0">
                <a:solidFill>
                  <a:srgbClr val="002060"/>
                </a:solidFill>
                <a:latin typeface="宋体" pitchFamily="2" charset="-122"/>
                <a:ea typeface="宋体" pitchFamily="2" charset="-122"/>
              </a:rPr>
              <a:t>隋文帝于开皇三年“以仓库尚虚，卫州置</a:t>
            </a:r>
            <a:r>
              <a:rPr lang="zh-CN" altLang="en-US" sz="1800" b="1" dirty="0">
                <a:solidFill>
                  <a:srgbClr val="FF0000"/>
                </a:solidFill>
                <a:latin typeface="宋体" pitchFamily="2" charset="-122"/>
                <a:ea typeface="宋体" pitchFamily="2" charset="-122"/>
              </a:rPr>
              <a:t>黎阳仓</a:t>
            </a:r>
            <a:r>
              <a:rPr lang="en-US" altLang="zh-CN" sz="1800" b="1" dirty="0">
                <a:solidFill>
                  <a:srgbClr val="002060"/>
                </a:solidFill>
                <a:latin typeface="宋体" pitchFamily="2" charset="-122"/>
                <a:ea typeface="宋体" pitchFamily="2" charset="-122"/>
              </a:rPr>
              <a:t>,</a:t>
            </a:r>
            <a:r>
              <a:rPr lang="zh-CN" altLang="en-US" sz="1800" b="1" dirty="0">
                <a:solidFill>
                  <a:srgbClr val="002060"/>
                </a:solidFill>
                <a:latin typeface="宋体" pitchFamily="2" charset="-122"/>
                <a:ea typeface="宋体" pitchFamily="2" charset="-122"/>
              </a:rPr>
              <a:t>洛州置</a:t>
            </a:r>
            <a:r>
              <a:rPr lang="zh-CN" altLang="en-US" sz="1800" b="1" dirty="0">
                <a:solidFill>
                  <a:srgbClr val="FF0000"/>
                </a:solidFill>
                <a:latin typeface="宋体" pitchFamily="2" charset="-122"/>
                <a:ea typeface="宋体" pitchFamily="2" charset="-122"/>
              </a:rPr>
              <a:t>河阳仓</a:t>
            </a:r>
            <a:r>
              <a:rPr lang="en-US" altLang="zh-CN" sz="1800" b="1" dirty="0">
                <a:solidFill>
                  <a:srgbClr val="002060"/>
                </a:solidFill>
                <a:latin typeface="宋体" pitchFamily="2" charset="-122"/>
                <a:ea typeface="宋体" pitchFamily="2" charset="-122"/>
              </a:rPr>
              <a:t>,</a:t>
            </a:r>
            <a:r>
              <a:rPr lang="zh-CN" altLang="en-US" sz="1800" b="1" dirty="0">
                <a:solidFill>
                  <a:srgbClr val="002060"/>
                </a:solidFill>
                <a:latin typeface="宋体" pitchFamily="2" charset="-122"/>
                <a:ea typeface="宋体" pitchFamily="2" charset="-122"/>
              </a:rPr>
              <a:t>陕州置</a:t>
            </a:r>
            <a:r>
              <a:rPr lang="zh-CN" altLang="en-US" sz="1800" b="1" dirty="0">
                <a:solidFill>
                  <a:srgbClr val="FF0000"/>
                </a:solidFill>
                <a:latin typeface="宋体" pitchFamily="2" charset="-122"/>
                <a:ea typeface="宋体" pitchFamily="2" charset="-122"/>
              </a:rPr>
              <a:t>常平仓</a:t>
            </a:r>
            <a:r>
              <a:rPr lang="en-US" altLang="zh-CN" sz="1800" b="1" dirty="0">
                <a:solidFill>
                  <a:srgbClr val="002060"/>
                </a:solidFill>
                <a:latin typeface="宋体" pitchFamily="2" charset="-122"/>
                <a:ea typeface="宋体" pitchFamily="2" charset="-122"/>
              </a:rPr>
              <a:t>,</a:t>
            </a:r>
            <a:r>
              <a:rPr lang="zh-CN" altLang="en-US" sz="1800" b="1" dirty="0">
                <a:solidFill>
                  <a:srgbClr val="002060"/>
                </a:solidFill>
                <a:latin typeface="宋体" pitchFamily="2" charset="-122"/>
                <a:ea typeface="宋体" pitchFamily="2" charset="-122"/>
              </a:rPr>
              <a:t>华州置</a:t>
            </a:r>
            <a:r>
              <a:rPr lang="zh-CN" altLang="en-US" sz="1800" b="1" dirty="0">
                <a:solidFill>
                  <a:srgbClr val="FF0000"/>
                </a:solidFill>
                <a:latin typeface="宋体" pitchFamily="2" charset="-122"/>
                <a:ea typeface="宋体" pitchFamily="2" charset="-122"/>
              </a:rPr>
              <a:t>广通仓</a:t>
            </a:r>
            <a:r>
              <a:rPr lang="en-US" altLang="zh-CN" sz="1800" b="1" dirty="0">
                <a:solidFill>
                  <a:srgbClr val="002060"/>
                </a:solidFill>
                <a:latin typeface="宋体" pitchFamily="2" charset="-122"/>
                <a:ea typeface="宋体" pitchFamily="2" charset="-122"/>
              </a:rPr>
              <a:t>,</a:t>
            </a:r>
            <a:r>
              <a:rPr lang="zh-CN" altLang="en-US" sz="1800" b="1" dirty="0">
                <a:solidFill>
                  <a:srgbClr val="002060"/>
                </a:solidFill>
                <a:latin typeface="宋体" pitchFamily="2" charset="-122"/>
                <a:ea typeface="宋体" pitchFamily="2" charset="-122"/>
              </a:rPr>
              <a:t>转相委输</a:t>
            </a:r>
            <a:r>
              <a:rPr lang="en-US" altLang="zh-CN" sz="1800" b="1" dirty="0">
                <a:solidFill>
                  <a:srgbClr val="002060"/>
                </a:solidFill>
                <a:latin typeface="宋体" pitchFamily="2" charset="-122"/>
                <a:ea typeface="宋体" pitchFamily="2" charset="-122"/>
              </a:rPr>
              <a:t>,</a:t>
            </a:r>
            <a:r>
              <a:rPr lang="zh-CN" altLang="en-US" sz="1800" b="1" dirty="0">
                <a:solidFill>
                  <a:srgbClr val="002060"/>
                </a:solidFill>
                <a:latin typeface="宋体" pitchFamily="2" charset="-122"/>
                <a:ea typeface="宋体" pitchFamily="2" charset="-122"/>
              </a:rPr>
              <a:t>漕关东之粟以给京师。”</a:t>
            </a:r>
            <a:endParaRPr lang="en-US" altLang="zh-CN" sz="1800" b="1" dirty="0">
              <a:solidFill>
                <a:srgbClr val="002060"/>
              </a:solidFill>
              <a:latin typeface="宋体" pitchFamily="2" charset="-122"/>
              <a:ea typeface="宋体" pitchFamily="2" charset="-122"/>
            </a:endParaRPr>
          </a:p>
          <a:p>
            <a:pPr algn="r">
              <a:lnSpc>
                <a:spcPct val="150000"/>
              </a:lnSpc>
            </a:pPr>
            <a:r>
              <a:rPr lang="en-US" altLang="zh-CN" sz="1800" b="1" dirty="0">
                <a:solidFill>
                  <a:srgbClr val="002060"/>
                </a:solidFill>
                <a:latin typeface="宋体" pitchFamily="2" charset="-122"/>
                <a:ea typeface="宋体" pitchFamily="2" charset="-122"/>
              </a:rPr>
              <a:t>――《</a:t>
            </a:r>
            <a:r>
              <a:rPr lang="zh-CN" altLang="en-US" sz="1800" b="1" dirty="0">
                <a:solidFill>
                  <a:srgbClr val="002060"/>
                </a:solidFill>
                <a:latin typeface="宋体" pitchFamily="2" charset="-122"/>
                <a:ea typeface="宋体" pitchFamily="2" charset="-122"/>
              </a:rPr>
              <a:t>唐六典</a:t>
            </a:r>
            <a:r>
              <a:rPr lang="en-US" altLang="zh-CN" sz="1800" b="1" dirty="0">
                <a:solidFill>
                  <a:srgbClr val="002060"/>
                </a:solidFill>
                <a:latin typeface="宋体" pitchFamily="2" charset="-122"/>
                <a:ea typeface="宋体" pitchFamily="2" charset="-122"/>
              </a:rPr>
              <a:t>》</a:t>
            </a:r>
            <a:r>
              <a:rPr lang="zh-CN" altLang="en-US" sz="1800" b="1" dirty="0">
                <a:solidFill>
                  <a:srgbClr val="002060"/>
                </a:solidFill>
                <a:latin typeface="宋体" pitchFamily="2" charset="-122"/>
                <a:ea typeface="宋体" pitchFamily="2" charset="-122"/>
              </a:rPr>
              <a:t>卷</a:t>
            </a:r>
            <a:r>
              <a:rPr lang="en-US" altLang="zh-CN" sz="1800" b="1" dirty="0">
                <a:solidFill>
                  <a:srgbClr val="002060"/>
                </a:solidFill>
                <a:latin typeface="宋体" pitchFamily="2" charset="-122"/>
                <a:ea typeface="宋体" pitchFamily="2" charset="-122"/>
              </a:rPr>
              <a:t>20《</a:t>
            </a:r>
            <a:r>
              <a:rPr lang="zh-CN" altLang="en-US" sz="1800" b="1" dirty="0">
                <a:solidFill>
                  <a:srgbClr val="002060"/>
                </a:solidFill>
                <a:latin typeface="宋体" pitchFamily="2" charset="-122"/>
                <a:ea typeface="宋体" pitchFamily="2" charset="-122"/>
              </a:rPr>
              <a:t>常平署</a:t>
            </a:r>
            <a:r>
              <a:rPr lang="en-US" altLang="zh-CN" sz="1800" b="1" dirty="0">
                <a:solidFill>
                  <a:srgbClr val="002060"/>
                </a:solidFill>
                <a:latin typeface="宋体" pitchFamily="2" charset="-122"/>
                <a:ea typeface="宋体" pitchFamily="2" charset="-122"/>
              </a:rPr>
              <a:t>》</a:t>
            </a:r>
          </a:p>
        </p:txBody>
      </p:sp>
      <p:sp>
        <p:nvSpPr>
          <p:cNvPr id="11" name="矩形 10"/>
          <p:cNvSpPr/>
          <p:nvPr/>
        </p:nvSpPr>
        <p:spPr>
          <a:xfrm>
            <a:off x="5912091" y="5449325"/>
            <a:ext cx="6127510" cy="1338828"/>
          </a:xfrm>
          <a:prstGeom prst="rect">
            <a:avLst/>
          </a:prstGeom>
          <a:solidFill>
            <a:schemeClr val="accent6">
              <a:lumMod val="20000"/>
              <a:lumOff val="80000"/>
            </a:schemeClr>
          </a:solidFill>
        </p:spPr>
        <p:txBody>
          <a:bodyPr wrap="square">
            <a:spAutoFit/>
          </a:bodyPr>
          <a:lstStyle/>
          <a:p>
            <a:pPr>
              <a:lnSpc>
                <a:spcPct val="150000"/>
              </a:lnSpc>
            </a:pPr>
            <a:r>
              <a:rPr lang="zh-CN" altLang="en-US" sz="1800" b="1" dirty="0">
                <a:solidFill>
                  <a:srgbClr val="002060"/>
                </a:solidFill>
                <a:latin typeface="宋体" pitchFamily="2" charset="-122"/>
                <a:ea typeface="宋体" pitchFamily="2" charset="-122"/>
              </a:rPr>
              <a:t>材料</a:t>
            </a:r>
            <a:r>
              <a:rPr lang="en-US" altLang="zh-CN" sz="1800" b="1" dirty="0">
                <a:solidFill>
                  <a:srgbClr val="002060"/>
                </a:solidFill>
                <a:latin typeface="宋体" pitchFamily="2" charset="-122"/>
                <a:ea typeface="宋体" pitchFamily="2" charset="-122"/>
              </a:rPr>
              <a:t>3</a:t>
            </a:r>
            <a:r>
              <a:rPr lang="zh-CN" altLang="en-US" sz="1800" b="1" dirty="0">
                <a:solidFill>
                  <a:srgbClr val="002060"/>
                </a:solidFill>
                <a:latin typeface="宋体" pitchFamily="2" charset="-122"/>
                <a:ea typeface="宋体" pitchFamily="2" charset="-122"/>
              </a:rPr>
              <a:t>：请令诸州百姓及军人，劝课当社共立</a:t>
            </a:r>
            <a:r>
              <a:rPr lang="zh-CN" altLang="en-US" sz="1800" b="1" dirty="0">
                <a:solidFill>
                  <a:srgbClr val="FF0000"/>
                </a:solidFill>
                <a:latin typeface="宋体" pitchFamily="2" charset="-122"/>
                <a:ea typeface="宋体" pitchFamily="2" charset="-122"/>
              </a:rPr>
              <a:t>义仓</a:t>
            </a:r>
            <a:r>
              <a:rPr lang="en-US" altLang="zh-CN" sz="1800" b="1" dirty="0">
                <a:solidFill>
                  <a:srgbClr val="002060"/>
                </a:solidFill>
                <a:latin typeface="宋体" pitchFamily="2" charset="-122"/>
                <a:ea typeface="宋体" pitchFamily="2" charset="-122"/>
              </a:rPr>
              <a:t>……</a:t>
            </a:r>
            <a:r>
              <a:rPr lang="zh-CN" altLang="en-US" sz="1800" b="1" dirty="0">
                <a:solidFill>
                  <a:srgbClr val="002060"/>
                </a:solidFill>
                <a:latin typeface="宋体" pitchFamily="2" charset="-122"/>
                <a:ea typeface="宋体" pitchFamily="2" charset="-122"/>
              </a:rPr>
              <a:t>当社有饥馑者，即以此谷振给。</a:t>
            </a:r>
            <a:endParaRPr lang="en-US" altLang="zh-CN" sz="1800" b="1" dirty="0">
              <a:solidFill>
                <a:srgbClr val="002060"/>
              </a:solidFill>
              <a:latin typeface="宋体" pitchFamily="2" charset="-122"/>
              <a:ea typeface="宋体" pitchFamily="2" charset="-122"/>
            </a:endParaRPr>
          </a:p>
          <a:p>
            <a:pPr algn="r">
              <a:lnSpc>
                <a:spcPct val="150000"/>
              </a:lnSpc>
            </a:pPr>
            <a:r>
              <a:rPr lang="en-US" altLang="zh-CN" sz="1800" b="1" dirty="0">
                <a:solidFill>
                  <a:srgbClr val="002060"/>
                </a:solidFill>
                <a:latin typeface="宋体" pitchFamily="2" charset="-122"/>
                <a:ea typeface="宋体" pitchFamily="2" charset="-122"/>
              </a:rPr>
              <a:t>――《</a:t>
            </a:r>
            <a:r>
              <a:rPr lang="zh-CN" altLang="en-US" sz="1800" b="1" dirty="0">
                <a:solidFill>
                  <a:srgbClr val="002060"/>
                </a:solidFill>
                <a:latin typeface="宋体" pitchFamily="2" charset="-122"/>
                <a:ea typeface="宋体" pitchFamily="2" charset="-122"/>
              </a:rPr>
              <a:t>通典</a:t>
            </a:r>
            <a:r>
              <a:rPr lang="en-US" altLang="zh-CN" sz="1800" b="1" dirty="0">
                <a:solidFill>
                  <a:srgbClr val="002060"/>
                </a:solidFill>
                <a:latin typeface="宋体" pitchFamily="2" charset="-122"/>
                <a:ea typeface="宋体" pitchFamily="2" charset="-122"/>
              </a:rPr>
              <a:t>》</a:t>
            </a:r>
            <a:r>
              <a:rPr lang="zh-CN" altLang="en-US" sz="1800" b="1" dirty="0">
                <a:solidFill>
                  <a:srgbClr val="002060"/>
                </a:solidFill>
                <a:latin typeface="宋体" pitchFamily="2" charset="-122"/>
                <a:ea typeface="宋体" pitchFamily="2" charset="-122"/>
              </a:rPr>
              <a:t>卷</a:t>
            </a:r>
            <a:r>
              <a:rPr lang="en-US" altLang="zh-CN" sz="1800" b="1" dirty="0">
                <a:solidFill>
                  <a:srgbClr val="002060"/>
                </a:solidFill>
                <a:latin typeface="宋体" pitchFamily="2" charset="-122"/>
                <a:ea typeface="宋体" pitchFamily="2" charset="-122"/>
              </a:rPr>
              <a:t>12《</a:t>
            </a:r>
            <a:r>
              <a:rPr lang="zh-CN" altLang="en-US" sz="1800" b="1" dirty="0">
                <a:solidFill>
                  <a:srgbClr val="002060"/>
                </a:solidFill>
                <a:latin typeface="宋体" pitchFamily="2" charset="-122"/>
                <a:ea typeface="宋体" pitchFamily="2" charset="-122"/>
              </a:rPr>
              <a:t>食货</a:t>
            </a:r>
            <a:r>
              <a:rPr lang="en-US" altLang="zh-CN" sz="1800" b="1" dirty="0">
                <a:solidFill>
                  <a:srgbClr val="002060"/>
                </a:solidFill>
                <a:latin typeface="宋体" pitchFamily="2" charset="-122"/>
                <a:ea typeface="宋体" pitchFamily="2" charset="-122"/>
              </a:rPr>
              <a:t>•</a:t>
            </a:r>
            <a:r>
              <a:rPr lang="zh-CN" altLang="en-US" sz="1800" b="1" dirty="0">
                <a:solidFill>
                  <a:srgbClr val="002060"/>
                </a:solidFill>
                <a:latin typeface="宋体" pitchFamily="2" charset="-122"/>
                <a:ea typeface="宋体" pitchFamily="2" charset="-122"/>
              </a:rPr>
              <a:t>轻重</a:t>
            </a:r>
            <a:r>
              <a:rPr lang="en-US" altLang="zh-CN" sz="1800" b="1" dirty="0">
                <a:solidFill>
                  <a:srgbClr val="002060"/>
                </a:solidFill>
                <a:latin typeface="宋体" pitchFamily="2" charset="-122"/>
                <a:ea typeface="宋体" pitchFamily="2" charset="-122"/>
              </a:rPr>
              <a:t>》</a:t>
            </a:r>
          </a:p>
        </p:txBody>
      </p:sp>
      <p:sp>
        <p:nvSpPr>
          <p:cNvPr id="6" name="矩形 5"/>
          <p:cNvSpPr/>
          <p:nvPr/>
        </p:nvSpPr>
        <p:spPr>
          <a:xfrm>
            <a:off x="7314250" y="4883652"/>
            <a:ext cx="3185487" cy="369332"/>
          </a:xfrm>
          <a:prstGeom prst="rect">
            <a:avLst/>
          </a:prstGeom>
        </p:spPr>
        <p:txBody>
          <a:bodyPr wrap="none">
            <a:spAutoFit/>
          </a:bodyPr>
          <a:lstStyle/>
          <a:p>
            <a:r>
              <a:rPr lang="zh-CN" altLang="en-US" b="1" dirty="0">
                <a:solidFill>
                  <a:srgbClr val="FF0000"/>
                </a:solidFill>
                <a:latin typeface="宋体" pitchFamily="2" charset="-122"/>
                <a:ea typeface="宋体" pitchFamily="2" charset="-122"/>
              </a:rPr>
              <a:t>“官仓救大灾，义仓防小灾”</a:t>
            </a:r>
            <a:endParaRPr lang="en-US" altLang="zh-CN" b="1" dirty="0">
              <a:solidFill>
                <a:srgbClr val="FF0000"/>
              </a:solidFill>
              <a:latin typeface="宋体" pitchFamily="2" charset="-122"/>
              <a:ea typeface="宋体" pitchFamily="2" charset="-122"/>
            </a:endParaRPr>
          </a:p>
        </p:txBody>
      </p:sp>
      <p:sp>
        <p:nvSpPr>
          <p:cNvPr id="14" name="矩形 13"/>
          <p:cNvSpPr/>
          <p:nvPr/>
        </p:nvSpPr>
        <p:spPr>
          <a:xfrm>
            <a:off x="5912091" y="1028377"/>
            <a:ext cx="6127510" cy="1477328"/>
          </a:xfrm>
          <a:prstGeom prst="rect">
            <a:avLst/>
          </a:prstGeom>
          <a:solidFill>
            <a:schemeClr val="accent6">
              <a:lumMod val="20000"/>
              <a:lumOff val="80000"/>
            </a:schemeClr>
          </a:solidFill>
        </p:spPr>
        <p:txBody>
          <a:bodyPr wrap="square">
            <a:spAutoFit/>
          </a:bodyPr>
          <a:lstStyle/>
          <a:p>
            <a:pPr>
              <a:lnSpc>
                <a:spcPct val="150000"/>
              </a:lnSpc>
            </a:pPr>
            <a:r>
              <a:rPr lang="zh-CN" altLang="en-US" sz="2000" b="1" dirty="0">
                <a:solidFill>
                  <a:srgbClr val="002060"/>
                </a:solidFill>
                <a:uFillTx/>
                <a:latin typeface="宋体" pitchFamily="2" charset="-122"/>
                <a:ea typeface="宋体" pitchFamily="2" charset="-122"/>
              </a:rPr>
              <a:t>材料</a:t>
            </a:r>
            <a:r>
              <a:rPr lang="en-US" altLang="zh-CN" sz="2000" b="1" dirty="0">
                <a:solidFill>
                  <a:srgbClr val="002060"/>
                </a:solidFill>
                <a:uFillTx/>
                <a:latin typeface="宋体" pitchFamily="2" charset="-122"/>
                <a:ea typeface="宋体" pitchFamily="2" charset="-122"/>
              </a:rPr>
              <a:t>1</a:t>
            </a:r>
            <a:r>
              <a:rPr lang="zh-CN" altLang="en-US" sz="2000" b="1" dirty="0">
                <a:solidFill>
                  <a:srgbClr val="002060"/>
                </a:solidFill>
                <a:latin typeface="宋体" pitchFamily="2" charset="-122"/>
                <a:ea typeface="宋体" pitchFamily="2" charset="-122"/>
              </a:rPr>
              <a:t>：</a:t>
            </a:r>
            <a:r>
              <a:rPr lang="zh-CN" altLang="en-US" sz="2000" b="1" dirty="0">
                <a:solidFill>
                  <a:srgbClr val="002060"/>
                </a:solidFill>
                <a:uFillTx/>
                <a:latin typeface="宋体" pitchFamily="2" charset="-122"/>
                <a:ea typeface="宋体" pitchFamily="2" charset="-122"/>
              </a:rPr>
              <a:t>寿昌遂白令边郡皆筑仓，谷贱时则增其贾而籴，以利农，谷贵时减贾而粜，名曰常平仓。</a:t>
            </a:r>
            <a:endParaRPr lang="en-US" altLang="zh-CN" sz="2000" b="1" dirty="0">
              <a:solidFill>
                <a:srgbClr val="002060"/>
              </a:solidFill>
              <a:uFillTx/>
              <a:latin typeface="宋体" pitchFamily="2" charset="-122"/>
              <a:ea typeface="宋体" pitchFamily="2" charset="-122"/>
            </a:endParaRPr>
          </a:p>
          <a:p>
            <a:pPr algn="r">
              <a:lnSpc>
                <a:spcPct val="150000"/>
              </a:lnSpc>
            </a:pPr>
            <a:r>
              <a:rPr lang="en-US" altLang="zh-CN" sz="2000" b="1" dirty="0">
                <a:solidFill>
                  <a:srgbClr val="002060"/>
                </a:solidFill>
                <a:uFillTx/>
                <a:latin typeface="宋体" pitchFamily="2" charset="-122"/>
                <a:ea typeface="宋体" pitchFamily="2" charset="-122"/>
              </a:rPr>
              <a:t>――《</a:t>
            </a:r>
            <a:r>
              <a:rPr lang="zh-CN" altLang="en-US" sz="2000" b="1" dirty="0">
                <a:solidFill>
                  <a:srgbClr val="002060"/>
                </a:solidFill>
                <a:uFillTx/>
                <a:latin typeface="宋体" pitchFamily="2" charset="-122"/>
                <a:ea typeface="宋体" pitchFamily="2" charset="-122"/>
              </a:rPr>
              <a:t>汉书</a:t>
            </a:r>
            <a:r>
              <a:rPr lang="en-US" altLang="zh-CN" sz="2000" b="1" dirty="0">
                <a:solidFill>
                  <a:srgbClr val="002060"/>
                </a:solidFill>
                <a:uFillTx/>
                <a:latin typeface="宋体" pitchFamily="2" charset="-122"/>
                <a:ea typeface="宋体" pitchFamily="2" charset="-122"/>
              </a:rPr>
              <a:t>·</a:t>
            </a:r>
            <a:r>
              <a:rPr lang="zh-CN" altLang="en-US" sz="2000" b="1" dirty="0">
                <a:solidFill>
                  <a:srgbClr val="002060"/>
                </a:solidFill>
                <a:uFillTx/>
                <a:latin typeface="宋体" pitchFamily="2" charset="-122"/>
                <a:ea typeface="宋体" pitchFamily="2" charset="-122"/>
              </a:rPr>
              <a:t>食货志上</a:t>
            </a:r>
            <a:r>
              <a:rPr lang="en-US" altLang="zh-CN" sz="2000" b="1" dirty="0">
                <a:solidFill>
                  <a:srgbClr val="002060"/>
                </a:solidFill>
                <a:uFillTx/>
                <a:latin typeface="宋体" pitchFamily="2" charset="-122"/>
                <a:ea typeface="宋体" pitchFamily="2" charset="-122"/>
              </a:rPr>
              <a:t>》</a:t>
            </a:r>
          </a:p>
        </p:txBody>
      </p:sp>
      <p:pic>
        <p:nvPicPr>
          <p:cNvPr id="15" name="Picture 4" descr="https://bkimg.cdn.bcebos.com/pic/1f178a82b9014a905e48280da8773912b31bee08?x-bce-process=image/watermark,image_d2F0ZXIvYmFpa2U5Mg==,g_7,xp_5,yp_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71278" y="4841439"/>
            <a:ext cx="2374564" cy="192035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fade">
                                      <p:cBhvr>
                                        <p:cTn id="25" dur="1000"/>
                                        <p:tgtEl>
                                          <p:spTgt spid="3"/>
                                        </p:tgtEl>
                                      </p:cBhvr>
                                    </p:animEffect>
                                    <p:anim calcmode="lin" valueType="num">
                                      <p:cBhvr>
                                        <p:cTn id="26" dur="1000" fill="hold"/>
                                        <p:tgtEl>
                                          <p:spTgt spid="3"/>
                                        </p:tgtEl>
                                        <p:attrNameLst>
                                          <p:attrName>ppt_x</p:attrName>
                                        </p:attrNameLst>
                                      </p:cBhvr>
                                      <p:tavLst>
                                        <p:tav tm="0">
                                          <p:val>
                                            <p:strVal val="#ppt_x"/>
                                          </p:val>
                                        </p:tav>
                                        <p:tav tm="100000">
                                          <p:val>
                                            <p:strVal val="#ppt_x"/>
                                          </p:val>
                                        </p:tav>
                                      </p:tavLst>
                                    </p:anim>
                                    <p:anim calcmode="lin" valueType="num">
                                      <p:cBhvr>
                                        <p:cTn id="27"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矩形 2"/>
          <p:cNvSpPr>
            <a:spLocks noChangeArrowheads="1"/>
          </p:cNvSpPr>
          <p:nvPr>
            <p:custDataLst>
              <p:tags r:id="rId1"/>
            </p:custDataLst>
          </p:nvPr>
        </p:nvSpPr>
        <p:spPr bwMode="auto">
          <a:xfrm>
            <a:off x="52434" y="1558855"/>
            <a:ext cx="5839881" cy="34470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877" tIns="60938" rIns="121877" bIns="60938">
            <a:spAutoFit/>
          </a:bodyPr>
          <a:lstStyle/>
          <a:p>
            <a:pPr>
              <a:lnSpc>
                <a:spcPct val="150000"/>
              </a:lnSpc>
              <a:spcBef>
                <a:spcPct val="0"/>
              </a:spcBef>
              <a:spcAft>
                <a:spcPct val="0"/>
              </a:spcAft>
            </a:pPr>
            <a:r>
              <a:rPr lang="zh-CN" altLang="en-US" sz="2400" b="1" dirty="0">
                <a:solidFill>
                  <a:srgbClr val="FF0000"/>
                </a:solidFill>
                <a:latin typeface="宋体" pitchFamily="2" charset="-122"/>
                <a:ea typeface="宋体" pitchFamily="2" charset="-122"/>
              </a:rPr>
              <a:t>（</a:t>
            </a:r>
            <a:r>
              <a:rPr lang="en-US" altLang="zh-CN" sz="2400" b="1" dirty="0">
                <a:solidFill>
                  <a:srgbClr val="FF0000"/>
                </a:solidFill>
                <a:latin typeface="宋体" pitchFamily="2" charset="-122"/>
                <a:ea typeface="宋体" pitchFamily="2" charset="-122"/>
              </a:rPr>
              <a:t>1</a:t>
            </a:r>
            <a:r>
              <a:rPr lang="zh-CN" altLang="en-US" sz="2400" b="1" dirty="0">
                <a:solidFill>
                  <a:srgbClr val="FF0000"/>
                </a:solidFill>
                <a:latin typeface="宋体" pitchFamily="2" charset="-122"/>
                <a:ea typeface="宋体" pitchFamily="2" charset="-122"/>
              </a:rPr>
              <a:t>）宗族内部的救助活动逐渐兴起。</a:t>
            </a:r>
          </a:p>
          <a:p>
            <a:pPr>
              <a:lnSpc>
                <a:spcPct val="150000"/>
              </a:lnSpc>
              <a:spcBef>
                <a:spcPct val="0"/>
              </a:spcBef>
              <a:spcAft>
                <a:spcPct val="0"/>
              </a:spcAft>
            </a:pPr>
            <a:r>
              <a:rPr lang="en-US" altLang="zh-CN" sz="2400" b="1" dirty="0">
                <a:solidFill>
                  <a:srgbClr val="FF0000"/>
                </a:solidFill>
                <a:latin typeface="宋体"/>
                <a:ea typeface="宋体"/>
              </a:rPr>
              <a:t>①</a:t>
            </a:r>
            <a:r>
              <a:rPr lang="zh-CN" altLang="en-US" sz="2400" b="1" dirty="0">
                <a:solidFill>
                  <a:srgbClr val="FF0000"/>
                </a:solidFill>
                <a:latin typeface="宋体" pitchFamily="2" charset="-122"/>
                <a:ea typeface="宋体" pitchFamily="2" charset="-122"/>
              </a:rPr>
              <a:t>代表：</a:t>
            </a:r>
            <a:r>
              <a:rPr lang="zh-CN" altLang="en-US" sz="2400" b="1" dirty="0">
                <a:solidFill>
                  <a:srgbClr val="002060"/>
                </a:solidFill>
                <a:latin typeface="宋体" pitchFamily="2" charset="-122"/>
                <a:ea typeface="宋体" pitchFamily="2" charset="-122"/>
              </a:rPr>
              <a:t>北宋范仲淹在族内创设义田，赈济族人，影响深远。</a:t>
            </a:r>
          </a:p>
          <a:p>
            <a:pPr>
              <a:lnSpc>
                <a:spcPct val="150000"/>
              </a:lnSpc>
              <a:spcBef>
                <a:spcPct val="0"/>
              </a:spcBef>
              <a:spcAft>
                <a:spcPct val="0"/>
              </a:spcAft>
            </a:pPr>
            <a:r>
              <a:rPr lang="en-US" altLang="zh-CN" sz="2400" b="1" dirty="0">
                <a:solidFill>
                  <a:srgbClr val="FF0000"/>
                </a:solidFill>
                <a:latin typeface="宋体"/>
                <a:ea typeface="宋体"/>
              </a:rPr>
              <a:t>②</a:t>
            </a:r>
            <a:r>
              <a:rPr lang="zh-CN" altLang="en-US" sz="2400" b="1" dirty="0">
                <a:solidFill>
                  <a:srgbClr val="FF0000"/>
                </a:solidFill>
                <a:latin typeface="宋体" pitchFamily="2" charset="-122"/>
                <a:ea typeface="宋体" pitchFamily="2" charset="-122"/>
              </a:rPr>
              <a:t>作用：</a:t>
            </a:r>
            <a:r>
              <a:rPr lang="zh-CN" altLang="en-US" sz="2400" b="1" dirty="0">
                <a:solidFill>
                  <a:srgbClr val="002060"/>
                </a:solidFill>
                <a:latin typeface="宋体" pitchFamily="2" charset="-122"/>
                <a:ea typeface="宋体" pitchFamily="2" charset="-122"/>
              </a:rPr>
              <a:t>宗族通过设立族产，在衣食、住行、婚娶、蒙养，丧葬等方面资助族中贫困者。</a:t>
            </a:r>
          </a:p>
        </p:txBody>
      </p:sp>
      <p:cxnSp>
        <p:nvCxnSpPr>
          <p:cNvPr id="4" name="直接连接符 3"/>
          <p:cNvCxnSpPr/>
          <p:nvPr/>
        </p:nvCxnSpPr>
        <p:spPr>
          <a:xfrm flipV="1">
            <a:off x="34290" y="756920"/>
            <a:ext cx="12160885" cy="31750"/>
          </a:xfrm>
          <a:prstGeom prst="line">
            <a:avLst/>
          </a:prstGeom>
          <a:ln w="28575" cmpd="sng">
            <a:solidFill>
              <a:srgbClr val="002060"/>
            </a:solidFill>
            <a:prstDash val="solid"/>
          </a:ln>
        </p:spPr>
        <p:style>
          <a:lnRef idx="1">
            <a:schemeClr val="dk1"/>
          </a:lnRef>
          <a:fillRef idx="0">
            <a:schemeClr val="dk1"/>
          </a:fillRef>
          <a:effectRef idx="0">
            <a:schemeClr val="dk1"/>
          </a:effectRef>
          <a:fontRef idx="minor">
            <a:schemeClr val="tx1"/>
          </a:fontRef>
        </p:style>
      </p:cxnSp>
      <p:sp>
        <p:nvSpPr>
          <p:cNvPr id="5" name="文本框 1"/>
          <p:cNvSpPr txBox="1"/>
          <p:nvPr>
            <p:custDataLst>
              <p:tags r:id="rId2"/>
            </p:custDataLst>
          </p:nvPr>
        </p:nvSpPr>
        <p:spPr>
          <a:xfrm>
            <a:off x="0" y="0"/>
            <a:ext cx="8183245" cy="707694"/>
          </a:xfrm>
          <a:prstGeom prst="rect">
            <a:avLst/>
          </a:prstGeom>
          <a:noFill/>
        </p:spPr>
        <p:txBody>
          <a:bodyPr wrap="square" rtlCol="0">
            <a:spAutoFit/>
          </a:bodyPr>
          <a:lstStyle/>
          <a:p>
            <a:pPr algn="just">
              <a:lnSpc>
                <a:spcPct val="150000"/>
              </a:lnSpc>
            </a:pPr>
            <a:r>
              <a:rPr lang="zh-CN" altLang="en-US" sz="3200" b="1" dirty="0">
                <a:solidFill>
                  <a:srgbClr val="FF0000"/>
                </a:solidFill>
                <a:latin typeface="方正姚体" pitchFamily="2" charset="-122"/>
                <a:ea typeface="方正姚体" pitchFamily="2" charset="-122"/>
                <a:sym typeface="+mn-ea"/>
              </a:rPr>
              <a:t>三、历代社会救济与优抚政策</a:t>
            </a:r>
            <a:endParaRPr lang="zh-CN" altLang="en-US" sz="3200" b="1" dirty="0">
              <a:solidFill>
                <a:srgbClr val="FF0000"/>
              </a:solidFill>
              <a:latin typeface="方正姚体" pitchFamily="2" charset="-122"/>
              <a:ea typeface="方正姚体" pitchFamily="2" charset="-122"/>
            </a:endParaRPr>
          </a:p>
        </p:txBody>
      </p:sp>
      <p:sp>
        <p:nvSpPr>
          <p:cNvPr id="7" name="矩形 6"/>
          <p:cNvSpPr/>
          <p:nvPr/>
        </p:nvSpPr>
        <p:spPr>
          <a:xfrm>
            <a:off x="52434" y="921079"/>
            <a:ext cx="6290792" cy="652486"/>
          </a:xfrm>
          <a:prstGeom prst="rect">
            <a:avLst/>
          </a:prstGeom>
        </p:spPr>
        <p:txBody>
          <a:bodyPr wrap="square">
            <a:spAutoFit/>
          </a:bodyPr>
          <a:lstStyle/>
          <a:p>
            <a:pPr lvl="0">
              <a:lnSpc>
                <a:spcPct val="130000"/>
              </a:lnSpc>
              <a:spcBef>
                <a:spcPct val="0"/>
              </a:spcBef>
              <a:spcAft>
                <a:spcPct val="0"/>
              </a:spcAft>
            </a:pPr>
            <a:r>
              <a:rPr lang="en-US" altLang="zh-CN" sz="2800" b="1" dirty="0">
                <a:solidFill>
                  <a:srgbClr val="FF0000"/>
                </a:solidFill>
                <a:latin typeface="方正姚体" pitchFamily="2" charset="-122"/>
                <a:ea typeface="方正姚体" pitchFamily="2" charset="-122"/>
              </a:rPr>
              <a:t>1.</a:t>
            </a:r>
            <a:r>
              <a:rPr lang="zh-CN" altLang="en-US" sz="2800" b="1" dirty="0">
                <a:solidFill>
                  <a:srgbClr val="FF0000"/>
                </a:solidFill>
                <a:latin typeface="方正姚体" pitchFamily="2" charset="-122"/>
                <a:ea typeface="方正姚体" pitchFamily="2" charset="-122"/>
              </a:rPr>
              <a:t>社会救济</a:t>
            </a:r>
            <a:r>
              <a:rPr lang="en-US" altLang="zh-CN" sz="2800" b="1" dirty="0">
                <a:solidFill>
                  <a:srgbClr val="FF0000"/>
                </a:solidFill>
                <a:latin typeface="方正姚体" pitchFamily="2" charset="-122"/>
                <a:ea typeface="方正姚体" pitchFamily="2" charset="-122"/>
              </a:rPr>
              <a:t>——</a:t>
            </a:r>
            <a:r>
              <a:rPr lang="zh-CN" altLang="en-US" sz="2800" b="1" dirty="0">
                <a:solidFill>
                  <a:srgbClr val="FF0000"/>
                </a:solidFill>
                <a:latin typeface="方正姚体" pitchFamily="2" charset="-122"/>
                <a:ea typeface="方正姚体" pitchFamily="2" charset="-122"/>
              </a:rPr>
              <a:t>社会力量的救济</a:t>
            </a:r>
          </a:p>
        </p:txBody>
      </p:sp>
      <p:sp>
        <p:nvSpPr>
          <p:cNvPr id="2" name="矩形 1"/>
          <p:cNvSpPr/>
          <p:nvPr/>
        </p:nvSpPr>
        <p:spPr>
          <a:xfrm>
            <a:off x="160323" y="5022890"/>
            <a:ext cx="5731992" cy="1200329"/>
          </a:xfrm>
          <a:prstGeom prst="rect">
            <a:avLst/>
          </a:prstGeom>
        </p:spPr>
        <p:txBody>
          <a:bodyPr wrap="square">
            <a:spAutoFit/>
          </a:bodyPr>
          <a:lstStyle/>
          <a:p>
            <a:pPr lvl="0">
              <a:lnSpc>
                <a:spcPct val="150000"/>
              </a:lnSpc>
              <a:spcBef>
                <a:spcPct val="0"/>
              </a:spcBef>
              <a:spcAft>
                <a:spcPct val="0"/>
              </a:spcAft>
            </a:pPr>
            <a:r>
              <a:rPr lang="zh-CN" altLang="en-US" sz="2400" b="1" dirty="0">
                <a:solidFill>
                  <a:srgbClr val="FF0000"/>
                </a:solidFill>
                <a:latin typeface="宋体" pitchFamily="2" charset="-122"/>
                <a:ea typeface="宋体" pitchFamily="2" charset="-122"/>
              </a:rPr>
              <a:t>（</a:t>
            </a:r>
            <a:r>
              <a:rPr lang="en-US" altLang="zh-CN" sz="2400" b="1" dirty="0">
                <a:solidFill>
                  <a:srgbClr val="FF0000"/>
                </a:solidFill>
                <a:latin typeface="宋体" pitchFamily="2" charset="-122"/>
                <a:ea typeface="宋体" pitchFamily="2" charset="-122"/>
              </a:rPr>
              <a:t>2</a:t>
            </a:r>
            <a:r>
              <a:rPr lang="zh-CN" altLang="en-US" sz="2400" b="1" dirty="0">
                <a:solidFill>
                  <a:srgbClr val="FF0000"/>
                </a:solidFill>
                <a:latin typeface="宋体" pitchFamily="2" charset="-122"/>
                <a:ea typeface="宋体" pitchFamily="2" charset="-122"/>
              </a:rPr>
              <a:t>）明清时期，慈善组织开始兴起</a:t>
            </a:r>
            <a:r>
              <a:rPr lang="zh-CN" altLang="en-US" sz="2400" b="1" dirty="0">
                <a:solidFill>
                  <a:srgbClr val="002060"/>
                </a:solidFill>
                <a:latin typeface="宋体" pitchFamily="2" charset="-122"/>
                <a:ea typeface="宋体" pitchFamily="2" charset="-122"/>
              </a:rPr>
              <a:t>，出现了善堂、善会等慈善机构。</a:t>
            </a:r>
          </a:p>
        </p:txBody>
      </p:sp>
      <p:sp>
        <p:nvSpPr>
          <p:cNvPr id="8" name="矩形 7"/>
          <p:cNvSpPr/>
          <p:nvPr/>
        </p:nvSpPr>
        <p:spPr>
          <a:xfrm>
            <a:off x="5892315" y="924324"/>
            <a:ext cx="6146439" cy="3323987"/>
          </a:xfrm>
          <a:prstGeom prst="rect">
            <a:avLst/>
          </a:prstGeom>
          <a:solidFill>
            <a:schemeClr val="accent6">
              <a:lumMod val="20000"/>
              <a:lumOff val="80000"/>
            </a:schemeClr>
          </a:solidFill>
        </p:spPr>
        <p:txBody>
          <a:bodyPr wrap="square">
            <a:spAutoFit/>
          </a:bodyPr>
          <a:lstStyle/>
          <a:p>
            <a:pPr>
              <a:lnSpc>
                <a:spcPct val="150000"/>
              </a:lnSpc>
            </a:pPr>
            <a:r>
              <a:rPr lang="zh-CN" altLang="en-US" sz="2000" b="1" dirty="0">
                <a:solidFill>
                  <a:srgbClr val="002060"/>
                </a:solidFill>
                <a:uFillTx/>
                <a:latin typeface="宋体" pitchFamily="2" charset="-122"/>
                <a:ea typeface="宋体" pitchFamily="2" charset="-122"/>
              </a:rPr>
              <a:t>材料   范文正公，苏人也。平生好施与，择其亲而贫、疏而贤者，咸施之。方贵显时，置负郭常稔之田千亩，号曰义田，以养济群族之人。日有食，岁有衣，嫁娶凶葬，皆有赡。择族之长而贤者主其计，而时共出纳焉</a:t>
            </a:r>
            <a:r>
              <a:rPr lang="en-US" altLang="zh-CN" sz="2000" b="1" dirty="0">
                <a:solidFill>
                  <a:srgbClr val="002060"/>
                </a:solidFill>
                <a:uFillTx/>
                <a:latin typeface="宋体" pitchFamily="2" charset="-122"/>
                <a:ea typeface="宋体" pitchFamily="2" charset="-122"/>
              </a:rPr>
              <a:t>……</a:t>
            </a:r>
            <a:r>
              <a:rPr lang="zh-CN" altLang="en-US" sz="2000" b="1" dirty="0">
                <a:solidFill>
                  <a:srgbClr val="002060"/>
                </a:solidFill>
                <a:uFillTx/>
                <a:latin typeface="宋体" pitchFamily="2" charset="-122"/>
                <a:ea typeface="宋体" pitchFamily="2" charset="-122"/>
              </a:rPr>
              <a:t>以其所入，给其所聚，沛然有余而无穷。仕而家居俟代者与焉，仕而居官者罢其给。           </a:t>
            </a:r>
            <a:endParaRPr lang="en-US" altLang="zh-CN" sz="2000" b="1" dirty="0">
              <a:solidFill>
                <a:srgbClr val="002060"/>
              </a:solidFill>
              <a:uFillTx/>
              <a:latin typeface="宋体" pitchFamily="2" charset="-122"/>
              <a:ea typeface="宋体" pitchFamily="2" charset="-122"/>
            </a:endParaRPr>
          </a:p>
          <a:p>
            <a:pPr>
              <a:lnSpc>
                <a:spcPct val="150000"/>
              </a:lnSpc>
            </a:pPr>
            <a:r>
              <a:rPr lang="en-US" altLang="zh-CN" sz="2000" b="1" dirty="0">
                <a:solidFill>
                  <a:srgbClr val="002060"/>
                </a:solidFill>
                <a:latin typeface="宋体" pitchFamily="2" charset="-122"/>
                <a:ea typeface="宋体" pitchFamily="2" charset="-122"/>
              </a:rPr>
              <a:t>                 </a:t>
            </a:r>
            <a:r>
              <a:rPr lang="en-US" altLang="zh-CN" sz="2000" b="1" dirty="0">
                <a:solidFill>
                  <a:srgbClr val="002060"/>
                </a:solidFill>
                <a:uFillTx/>
                <a:latin typeface="宋体" pitchFamily="2" charset="-122"/>
                <a:ea typeface="宋体" pitchFamily="2" charset="-122"/>
              </a:rPr>
              <a:t>――</a:t>
            </a:r>
            <a:r>
              <a:rPr lang="zh-CN" altLang="en-US" sz="2000" b="1" dirty="0">
                <a:solidFill>
                  <a:srgbClr val="002060"/>
                </a:solidFill>
                <a:uFillTx/>
                <a:latin typeface="宋体" pitchFamily="2" charset="-122"/>
                <a:ea typeface="宋体" pitchFamily="2" charset="-122"/>
              </a:rPr>
              <a:t>钱公辅</a:t>
            </a:r>
            <a:r>
              <a:rPr lang="en-US" altLang="zh-CN" sz="2000" b="1" dirty="0">
                <a:solidFill>
                  <a:srgbClr val="002060"/>
                </a:solidFill>
                <a:uFillTx/>
                <a:latin typeface="宋体" pitchFamily="2" charset="-122"/>
                <a:ea typeface="宋体" pitchFamily="2" charset="-122"/>
              </a:rPr>
              <a:t>《</a:t>
            </a:r>
            <a:r>
              <a:rPr lang="zh-CN" altLang="en-US" sz="2000" b="1" dirty="0">
                <a:solidFill>
                  <a:srgbClr val="002060"/>
                </a:solidFill>
                <a:uFillTx/>
                <a:latin typeface="宋体" pitchFamily="2" charset="-122"/>
                <a:ea typeface="宋体" pitchFamily="2" charset="-122"/>
              </a:rPr>
              <a:t>义田记</a:t>
            </a:r>
            <a:r>
              <a:rPr lang="en-US" altLang="zh-CN" sz="2000" b="1" dirty="0">
                <a:solidFill>
                  <a:srgbClr val="002060"/>
                </a:solidFill>
                <a:uFillTx/>
                <a:latin typeface="宋体" pitchFamily="2" charset="-122"/>
                <a:ea typeface="宋体" pitchFamily="2" charset="-122"/>
              </a:rPr>
              <a:t>》</a:t>
            </a:r>
            <a:endParaRPr lang="en-US" altLang="zh-CN" sz="2600" b="1" dirty="0">
              <a:solidFill>
                <a:srgbClr val="002060"/>
              </a:solidFill>
              <a:uFillTx/>
              <a:latin typeface="宋体" pitchFamily="2" charset="-122"/>
              <a:ea typeface="宋体" pitchFamily="2" charset="-122"/>
            </a:endParaRPr>
          </a:p>
        </p:txBody>
      </p:sp>
      <p:pic>
        <p:nvPicPr>
          <p:cNvPr id="9" name="Picture 2" descr="https://bkimg.cdn.bcebos.com/pic/aa18972bd40735faf321bf3497510fb30e24086d?x-bce-process=image/watermark,image_d2F0ZXIvYmFpa2UyMjA=,g_7,xp_5,yp_5"/>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154" t="2499" r="1154" b="-2499"/>
          <a:stretch>
            <a:fillRect/>
          </a:stretch>
        </p:blipFill>
        <p:spPr bwMode="auto">
          <a:xfrm>
            <a:off x="5892315" y="4346415"/>
            <a:ext cx="2603500" cy="2402024"/>
          </a:xfrm>
          <a:prstGeom prst="ellipse">
            <a:avLst/>
          </a:prstGeom>
          <a:noFill/>
          <a:extLst>
            <a:ext uri="{909E8E84-426E-40DD-AFC4-6F175D3DCCD1}">
              <a14:hiddenFill xmlns:a14="http://schemas.microsoft.com/office/drawing/2010/main">
                <a:solidFill>
                  <a:srgbClr val="FFFFFF"/>
                </a:solidFill>
              </a14:hiddenFill>
            </a:ext>
          </a:extLst>
        </p:spPr>
      </p:pic>
      <p:pic>
        <p:nvPicPr>
          <p:cNvPr id="1026" name="Picture 2" descr="https://p5.ssl.qhimgs1.com/sdr/400__/t01915141fbc26e4caf.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965534" y="4242001"/>
            <a:ext cx="3073220" cy="250643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表格 5"/>
          <p:cNvGraphicFramePr>
            <a:graphicFrameLocks noGrp="1"/>
          </p:cNvGraphicFramePr>
          <p:nvPr>
            <p:extLst>
              <p:ext uri="{D42A27DB-BD31-4B8C-83A1-F6EECF244321}">
                <p14:modId xmlns:p14="http://schemas.microsoft.com/office/powerpoint/2010/main" val="196795154"/>
              </p:ext>
            </p:extLst>
          </p:nvPr>
        </p:nvGraphicFramePr>
        <p:xfrm>
          <a:off x="192987" y="1046162"/>
          <a:ext cx="11872012" cy="1943100"/>
        </p:xfrm>
        <a:graphic>
          <a:graphicData uri="http://schemas.openxmlformats.org/drawingml/2006/table">
            <a:tbl>
              <a:tblPr firstRow="1" bandRow="1">
                <a:tableStyleId>{5C22544A-7EE6-4342-B048-85BDC9FD1C3A}</a:tableStyleId>
              </a:tblPr>
              <a:tblGrid>
                <a:gridCol w="1539980">
                  <a:extLst>
                    <a:ext uri="{9D8B030D-6E8A-4147-A177-3AD203B41FA5}">
                      <a16:colId xmlns:a16="http://schemas.microsoft.com/office/drawing/2014/main" val="20000"/>
                    </a:ext>
                  </a:extLst>
                </a:gridCol>
                <a:gridCol w="2178633">
                  <a:extLst>
                    <a:ext uri="{9D8B030D-6E8A-4147-A177-3AD203B41FA5}">
                      <a16:colId xmlns:a16="http://schemas.microsoft.com/office/drawing/2014/main" val="20001"/>
                    </a:ext>
                  </a:extLst>
                </a:gridCol>
                <a:gridCol w="1315203">
                  <a:extLst>
                    <a:ext uri="{9D8B030D-6E8A-4147-A177-3AD203B41FA5}">
                      <a16:colId xmlns:a16="http://schemas.microsoft.com/office/drawing/2014/main" val="20002"/>
                    </a:ext>
                  </a:extLst>
                </a:gridCol>
                <a:gridCol w="6838196">
                  <a:extLst>
                    <a:ext uri="{9D8B030D-6E8A-4147-A177-3AD203B41FA5}">
                      <a16:colId xmlns:a16="http://schemas.microsoft.com/office/drawing/2014/main" val="20003"/>
                    </a:ext>
                  </a:extLst>
                </a:gridCol>
              </a:tblGrid>
              <a:tr h="370840">
                <a:tc>
                  <a:txBody>
                    <a:bodyPr/>
                    <a:lstStyle/>
                    <a:p>
                      <a:pPr algn="ctr"/>
                      <a:r>
                        <a:rPr lang="zh-CN" altLang="en-US" sz="2100" dirty="0">
                          <a:solidFill>
                            <a:srgbClr val="FF0000"/>
                          </a:solidFill>
                          <a:latin typeface="黑体" panose="02010609060101010101" pitchFamily="2" charset="-122"/>
                          <a:ea typeface="黑体" panose="02010609060101010101" pitchFamily="2" charset="-122"/>
                        </a:rPr>
                        <a:t>实施者</a:t>
                      </a:r>
                    </a:p>
                  </a:txBody>
                  <a:tcPr marT="34290" marB="3429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zh-CN" altLang="en-US" sz="2100" dirty="0">
                          <a:solidFill>
                            <a:srgbClr val="FF0000"/>
                          </a:solidFill>
                          <a:latin typeface="黑体" panose="02010609060101010101" pitchFamily="2" charset="-122"/>
                          <a:ea typeface="黑体" panose="02010609060101010101" pitchFamily="2" charset="-122"/>
                        </a:rPr>
                        <a:t>地位</a:t>
                      </a:r>
                    </a:p>
                  </a:txBody>
                  <a:tcPr marT="34290" marB="3429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a:r>
                        <a:rPr lang="zh-CN" altLang="en-US" sz="2100" dirty="0">
                          <a:solidFill>
                            <a:srgbClr val="FF0000"/>
                          </a:solidFill>
                          <a:latin typeface="黑体" panose="02010609060101010101" pitchFamily="2" charset="-122"/>
                          <a:ea typeface="黑体" panose="02010609060101010101" pitchFamily="2" charset="-122"/>
                        </a:rPr>
                        <a:t>举措</a:t>
                      </a:r>
                    </a:p>
                  </a:txBody>
                  <a:tcPr marT="34290" marB="3429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zh-CN"/>
                    </a:p>
                  </a:txBody>
                  <a:tcPr/>
                </a:tc>
                <a:extLst>
                  <a:ext uri="{0D108BD9-81ED-4DB2-BD59-A6C34878D82A}">
                    <a16:rowId xmlns:a16="http://schemas.microsoft.com/office/drawing/2014/main" val="10000"/>
                  </a:ext>
                </a:extLst>
              </a:tr>
              <a:tr h="259080">
                <a:tc rowSpan="2">
                  <a:txBody>
                    <a:bodyPr/>
                    <a:lstStyle/>
                    <a:p>
                      <a:pPr algn="ctr"/>
                      <a:r>
                        <a:rPr lang="zh-CN" altLang="en-US" sz="2100" b="1" dirty="0">
                          <a:solidFill>
                            <a:srgbClr val="FF0000"/>
                          </a:solidFill>
                          <a:latin typeface="黑体" panose="02010609060101010101" pitchFamily="2" charset="-122"/>
                          <a:ea typeface="黑体" panose="02010609060101010101" pitchFamily="2" charset="-122"/>
                        </a:rPr>
                        <a:t>政府</a:t>
                      </a:r>
                    </a:p>
                  </a:txBody>
                  <a:tcPr marT="34290" marB="3429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lgn="ctr"/>
                      <a:r>
                        <a:rPr lang="zh-CN" altLang="en-US" sz="2100" b="1" dirty="0">
                          <a:solidFill>
                            <a:srgbClr val="002060"/>
                          </a:solidFill>
                          <a:latin typeface="宋体" pitchFamily="2" charset="-122"/>
                          <a:ea typeface="宋体" pitchFamily="2" charset="-122"/>
                        </a:rPr>
                        <a:t>主体</a:t>
                      </a:r>
                    </a:p>
                  </a:txBody>
                  <a:tcPr marT="34290" marB="3429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zh-CN" altLang="en-US" sz="2100" b="1" dirty="0">
                          <a:solidFill>
                            <a:srgbClr val="FF0000"/>
                          </a:solidFill>
                          <a:latin typeface="宋体" pitchFamily="2" charset="-122"/>
                          <a:ea typeface="宋体" pitchFamily="2" charset="-122"/>
                        </a:rPr>
                        <a:t>汉朝</a:t>
                      </a:r>
                    </a:p>
                  </a:txBody>
                  <a:tcPr marT="34290" marB="3429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zh-CN" altLang="en-US" sz="2100" b="1" dirty="0">
                          <a:solidFill>
                            <a:srgbClr val="002060"/>
                          </a:solidFill>
                          <a:latin typeface="宋体" pitchFamily="2" charset="-122"/>
                          <a:ea typeface="宋体" pitchFamily="2" charset="-122"/>
                        </a:rPr>
                        <a:t>常平仓制度</a:t>
                      </a:r>
                    </a:p>
                  </a:txBody>
                  <a:tcPr marT="34290" marB="3429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59080">
                <a:tc vMerge="1">
                  <a:txBody>
                    <a:bodyPr/>
                    <a:lstStyle/>
                    <a:p>
                      <a:endParaRPr lang="zh-CN"/>
                    </a:p>
                  </a:txBody>
                  <a:tcPr/>
                </a:tc>
                <a:tc vMerge="1">
                  <a:txBody>
                    <a:bodyPr/>
                    <a:lstStyle/>
                    <a:p>
                      <a:endParaRPr lang="zh-CN"/>
                    </a:p>
                  </a:txBody>
                  <a:tcPr/>
                </a:tc>
                <a:tc>
                  <a:txBody>
                    <a:bodyPr/>
                    <a:lstStyle/>
                    <a:p>
                      <a:pPr algn="ctr"/>
                      <a:r>
                        <a:rPr lang="zh-CN" altLang="en-US" sz="2100" b="1" dirty="0">
                          <a:solidFill>
                            <a:srgbClr val="FF0000"/>
                          </a:solidFill>
                          <a:latin typeface="宋体" pitchFamily="2" charset="-122"/>
                          <a:ea typeface="宋体" pitchFamily="2" charset="-122"/>
                        </a:rPr>
                        <a:t>隋唐</a:t>
                      </a:r>
                    </a:p>
                  </a:txBody>
                  <a:tcPr marT="34290" marB="3429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zh-CN" altLang="en-US" sz="2100" b="1" dirty="0">
                          <a:solidFill>
                            <a:srgbClr val="002060"/>
                          </a:solidFill>
                          <a:latin typeface="宋体" pitchFamily="2" charset="-122"/>
                          <a:ea typeface="宋体" pitchFamily="2" charset="-122"/>
                        </a:rPr>
                        <a:t>既重视官方储备，也大力提倡民间积储（义仓、社仓）</a:t>
                      </a:r>
                    </a:p>
                  </a:txBody>
                  <a:tcPr marT="34290" marB="3429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70840">
                <a:tc>
                  <a:txBody>
                    <a:bodyPr/>
                    <a:lstStyle/>
                    <a:p>
                      <a:pPr algn="ctr"/>
                      <a:r>
                        <a:rPr lang="zh-CN" altLang="en-US" sz="2100" b="1" dirty="0">
                          <a:solidFill>
                            <a:srgbClr val="FF0000"/>
                          </a:solidFill>
                          <a:latin typeface="黑体" panose="02010609060101010101" pitchFamily="2" charset="-122"/>
                          <a:ea typeface="黑体" panose="02010609060101010101" pitchFamily="2" charset="-122"/>
                        </a:rPr>
                        <a:t>宗族</a:t>
                      </a:r>
                    </a:p>
                  </a:txBody>
                  <a:tcPr marT="34290" marB="3429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zh-CN" altLang="en-US" sz="2100" b="1" dirty="0">
                          <a:solidFill>
                            <a:srgbClr val="002060"/>
                          </a:solidFill>
                          <a:latin typeface="宋体" pitchFamily="2" charset="-122"/>
                          <a:ea typeface="宋体" pitchFamily="2" charset="-122"/>
                        </a:rPr>
                        <a:t>辅助，宋朝兴起</a:t>
                      </a:r>
                    </a:p>
                  </a:txBody>
                  <a:tcPr marT="34290" marB="3429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r>
                        <a:rPr lang="zh-CN" altLang="en-US" sz="2100" b="1" dirty="0">
                          <a:solidFill>
                            <a:srgbClr val="002060"/>
                          </a:solidFill>
                          <a:latin typeface="宋体" pitchFamily="2" charset="-122"/>
                          <a:ea typeface="宋体" pitchFamily="2" charset="-122"/>
                        </a:rPr>
                        <a:t>设立义田、义学、义宅、义冢等族产</a:t>
                      </a:r>
                    </a:p>
                  </a:txBody>
                  <a:tcPr marT="34290" marB="3429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zh-CN"/>
                    </a:p>
                  </a:txBody>
                  <a:tcPr/>
                </a:tc>
                <a:extLst>
                  <a:ext uri="{0D108BD9-81ED-4DB2-BD59-A6C34878D82A}">
                    <a16:rowId xmlns:a16="http://schemas.microsoft.com/office/drawing/2014/main" val="10003"/>
                  </a:ext>
                </a:extLst>
              </a:tr>
              <a:tr h="370840">
                <a:tc>
                  <a:txBody>
                    <a:bodyPr/>
                    <a:lstStyle/>
                    <a:p>
                      <a:pPr algn="ctr"/>
                      <a:r>
                        <a:rPr lang="zh-CN" altLang="en-US" sz="2100" b="1" dirty="0">
                          <a:solidFill>
                            <a:srgbClr val="FF0000"/>
                          </a:solidFill>
                          <a:latin typeface="黑体" panose="02010609060101010101" pitchFamily="2" charset="-122"/>
                          <a:ea typeface="黑体" panose="02010609060101010101" pitchFamily="2" charset="-122"/>
                        </a:rPr>
                        <a:t>慈善组织</a:t>
                      </a:r>
                    </a:p>
                  </a:txBody>
                  <a:tcPr marT="34290" marB="3429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zh-CN" altLang="en-US" sz="2100" b="1" dirty="0">
                          <a:solidFill>
                            <a:srgbClr val="002060"/>
                          </a:solidFill>
                          <a:latin typeface="宋体" pitchFamily="2" charset="-122"/>
                          <a:ea typeface="宋体" pitchFamily="2" charset="-122"/>
                        </a:rPr>
                        <a:t>辅助，明清兴起</a:t>
                      </a:r>
                    </a:p>
                  </a:txBody>
                  <a:tcPr marT="34290" marB="3429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r>
                        <a:rPr lang="zh-CN" altLang="en-US" sz="2100" b="1" dirty="0">
                          <a:solidFill>
                            <a:srgbClr val="002060"/>
                          </a:solidFill>
                          <a:latin typeface="宋体" pitchFamily="2" charset="-122"/>
                          <a:ea typeface="宋体" pitchFamily="2" charset="-122"/>
                        </a:rPr>
                        <a:t>善堂、善会等</a:t>
                      </a:r>
                    </a:p>
                  </a:txBody>
                  <a:tcPr marT="34290" marB="3429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zh-CN"/>
                    </a:p>
                  </a:txBody>
                  <a:tcPr/>
                </a:tc>
                <a:extLst>
                  <a:ext uri="{0D108BD9-81ED-4DB2-BD59-A6C34878D82A}">
                    <a16:rowId xmlns:a16="http://schemas.microsoft.com/office/drawing/2014/main" val="10004"/>
                  </a:ext>
                </a:extLst>
              </a:tr>
            </a:tbl>
          </a:graphicData>
        </a:graphic>
      </p:graphicFrame>
      <p:pic>
        <p:nvPicPr>
          <p:cNvPr id="6146" name="Picture 2" descr="https://ss1.bdstatic.com/70cFvXSh_Q1YnxGkpoWK1HF6hhy/it/u=3120779146,2818414189&amp;fm=26&amp;gp=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3384" y="3213855"/>
            <a:ext cx="4840943" cy="2679921"/>
          </a:xfrm>
          <a:prstGeom prst="rect">
            <a:avLst/>
          </a:prstGeom>
          <a:noFill/>
          <a:extLst>
            <a:ext uri="{909E8E84-426E-40DD-AFC4-6F175D3DCCD1}">
              <a14:hiddenFill xmlns:a14="http://schemas.microsoft.com/office/drawing/2010/main">
                <a:solidFill>
                  <a:srgbClr val="FFFFFF"/>
                </a:solidFill>
              </a14:hiddenFill>
            </a:ext>
          </a:extLst>
        </p:spPr>
      </p:pic>
      <p:sp>
        <p:nvSpPr>
          <p:cNvPr id="11" name="矩形 10"/>
          <p:cNvSpPr/>
          <p:nvPr/>
        </p:nvSpPr>
        <p:spPr>
          <a:xfrm>
            <a:off x="5302708" y="3499986"/>
            <a:ext cx="6762292" cy="2862322"/>
          </a:xfrm>
          <a:prstGeom prst="rect">
            <a:avLst/>
          </a:prstGeom>
          <a:solidFill>
            <a:schemeClr val="accent4">
              <a:lumMod val="20000"/>
              <a:lumOff val="80000"/>
            </a:schemeClr>
          </a:solidFill>
          <a:ln w="25400">
            <a:solidFill>
              <a:srgbClr val="00B050"/>
            </a:solidFill>
          </a:ln>
        </p:spPr>
        <p:txBody>
          <a:bodyPr wrap="square">
            <a:spAutoFit/>
          </a:bodyPr>
          <a:lstStyle/>
          <a:p>
            <a:pPr>
              <a:lnSpc>
                <a:spcPct val="150000"/>
              </a:lnSpc>
            </a:pPr>
            <a:r>
              <a:rPr lang="zh-CN" altLang="en-US" sz="2000" dirty="0">
                <a:latin typeface="楷体" panose="02010609060101010101" pitchFamily="49" charset="-122"/>
                <a:ea typeface="楷体" panose="02010609060101010101" pitchFamily="49" charset="-122"/>
              </a:rPr>
              <a:t>     </a:t>
            </a:r>
            <a:r>
              <a:rPr lang="zh-CN" altLang="en-US" sz="2000" b="1" dirty="0">
                <a:solidFill>
                  <a:srgbClr val="002060"/>
                </a:solidFill>
                <a:latin typeface="宋体" pitchFamily="2" charset="-122"/>
                <a:ea typeface="宋体" pitchFamily="2" charset="-122"/>
              </a:rPr>
              <a:t>清光绪八年，太子河、浑河泛滥，沈阳贫民流离失所，奉天总兵总兵左宝贵汇集奉天社会志同道合之士，相继设立惜字局、义学馆、栖流所、施粥厂、育婴堂等五个部门，成为了奉天同善堂的雏型。清光绪二十一年，左宝贵在甲午战争中阵亡。次年，盛京将军依克唐阿将左宝贵生前创建的各种慈善机构统归一处，合称“奉天同善堂”。</a:t>
            </a:r>
          </a:p>
        </p:txBody>
      </p:sp>
      <p:sp>
        <p:nvSpPr>
          <p:cNvPr id="4" name="矩形 3"/>
          <p:cNvSpPr/>
          <p:nvPr/>
        </p:nvSpPr>
        <p:spPr>
          <a:xfrm>
            <a:off x="263384" y="5893777"/>
            <a:ext cx="4840944" cy="646331"/>
          </a:xfrm>
          <a:prstGeom prst="rect">
            <a:avLst/>
          </a:prstGeom>
          <a:solidFill>
            <a:schemeClr val="accent6">
              <a:lumMod val="20000"/>
              <a:lumOff val="80000"/>
            </a:schemeClr>
          </a:solidFill>
        </p:spPr>
        <p:txBody>
          <a:bodyPr wrap="square">
            <a:spAutoFit/>
          </a:bodyPr>
          <a:lstStyle/>
          <a:p>
            <a:pPr algn="ctr"/>
            <a:r>
              <a:rPr lang="zh-CN" altLang="en-US" b="1" dirty="0">
                <a:solidFill>
                  <a:srgbClr val="002060"/>
                </a:solidFill>
                <a:latin typeface="宋体" pitchFamily="2" charset="-122"/>
                <a:ea typeface="宋体" pitchFamily="2" charset="-122"/>
              </a:rPr>
              <a:t>奉天同善堂</a:t>
            </a:r>
            <a:endParaRPr lang="en-US" altLang="zh-CN" b="1" dirty="0">
              <a:solidFill>
                <a:srgbClr val="002060"/>
              </a:solidFill>
              <a:latin typeface="宋体" pitchFamily="2" charset="-122"/>
              <a:ea typeface="宋体" pitchFamily="2" charset="-122"/>
            </a:endParaRPr>
          </a:p>
          <a:p>
            <a:r>
              <a:rPr lang="zh-CN" altLang="en-US" b="1" dirty="0">
                <a:solidFill>
                  <a:srgbClr val="002060"/>
                </a:solidFill>
                <a:latin typeface="宋体" pitchFamily="2" charset="-122"/>
                <a:ea typeface="宋体" pitchFamily="2" charset="-122"/>
              </a:rPr>
              <a:t>近代中国东北地区规模最大的慈善机构</a:t>
            </a:r>
          </a:p>
        </p:txBody>
      </p:sp>
      <p:sp>
        <p:nvSpPr>
          <p:cNvPr id="13" name="文本框 1"/>
          <p:cNvSpPr txBox="1"/>
          <p:nvPr>
            <p:custDataLst>
              <p:tags r:id="rId1"/>
            </p:custDataLst>
          </p:nvPr>
        </p:nvSpPr>
        <p:spPr>
          <a:xfrm>
            <a:off x="0" y="29263"/>
            <a:ext cx="8183245" cy="707694"/>
          </a:xfrm>
          <a:prstGeom prst="rect">
            <a:avLst/>
          </a:prstGeom>
          <a:noFill/>
        </p:spPr>
        <p:txBody>
          <a:bodyPr wrap="square" rtlCol="0">
            <a:spAutoFit/>
          </a:bodyPr>
          <a:lstStyle/>
          <a:p>
            <a:pPr algn="just">
              <a:lnSpc>
                <a:spcPct val="150000"/>
              </a:lnSpc>
            </a:pPr>
            <a:r>
              <a:rPr lang="zh-CN" altLang="en-US" sz="3200" b="1" dirty="0">
                <a:solidFill>
                  <a:srgbClr val="FF0000"/>
                </a:solidFill>
                <a:latin typeface="方正姚体" pitchFamily="2" charset="-122"/>
                <a:ea typeface="方正姚体" pitchFamily="2" charset="-122"/>
                <a:sym typeface="+mn-ea"/>
              </a:rPr>
              <a:t>三、历代社会救济与优抚政策</a:t>
            </a:r>
            <a:endParaRPr lang="zh-CN" altLang="en-US" sz="3200" b="1" dirty="0">
              <a:solidFill>
                <a:srgbClr val="FF0000"/>
              </a:solidFill>
              <a:latin typeface="方正姚体" pitchFamily="2" charset="-122"/>
              <a:ea typeface="方正姚体" pitchFamily="2" charset="-122"/>
            </a:endParaRPr>
          </a:p>
        </p:txBody>
      </p:sp>
      <p:cxnSp>
        <p:nvCxnSpPr>
          <p:cNvPr id="14" name="直接连接符 13"/>
          <p:cNvCxnSpPr/>
          <p:nvPr/>
        </p:nvCxnSpPr>
        <p:spPr>
          <a:xfrm flipV="1">
            <a:off x="34290" y="756920"/>
            <a:ext cx="12160885" cy="31750"/>
          </a:xfrm>
          <a:prstGeom prst="line">
            <a:avLst/>
          </a:prstGeom>
          <a:ln w="28575" cmpd="sng">
            <a:solidFill>
              <a:srgbClr val="002060"/>
            </a:solidFill>
            <a:prstDash val="solid"/>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96937921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nodeType="withEffect">
                                  <p:stCondLst>
                                    <p:cond delay="0"/>
                                  </p:stCondLst>
                                  <p:childTnLst>
                                    <p:set>
                                      <p:cBhvr>
                                        <p:cTn id="9" dur="1" fill="hold">
                                          <p:stCondLst>
                                            <p:cond delay="0"/>
                                          </p:stCondLst>
                                        </p:cTn>
                                        <p:tgtEl>
                                          <p:spTgt spid="6146"/>
                                        </p:tgtEl>
                                        <p:attrNameLst>
                                          <p:attrName>style.visibility</p:attrName>
                                        </p:attrNameLst>
                                      </p:cBhvr>
                                      <p:to>
                                        <p:strVal val="visible"/>
                                      </p:to>
                                    </p:set>
                                    <p:animEffect transition="in" filter="barn(inVertical)">
                                      <p:cBhvr>
                                        <p:cTn id="10" dur="500"/>
                                        <p:tgtEl>
                                          <p:spTgt spid="6146"/>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1000"/>
                                        <p:tgtEl>
                                          <p:spTgt spid="11"/>
                                        </p:tgtEl>
                                      </p:cBhvr>
                                    </p:animEffect>
                                    <p:anim calcmode="lin" valueType="num">
                                      <p:cBhvr>
                                        <p:cTn id="16" dur="1000" fill="hold"/>
                                        <p:tgtEl>
                                          <p:spTgt spid="11"/>
                                        </p:tgtEl>
                                        <p:attrNameLst>
                                          <p:attrName>ppt_x</p:attrName>
                                        </p:attrNameLst>
                                      </p:cBhvr>
                                      <p:tavLst>
                                        <p:tav tm="0">
                                          <p:val>
                                            <p:strVal val="#ppt_x"/>
                                          </p:val>
                                        </p:tav>
                                        <p:tav tm="100000">
                                          <p:val>
                                            <p:strVal val="#ppt_x"/>
                                          </p:val>
                                        </p:tav>
                                      </p:tavLst>
                                    </p:anim>
                                    <p:anim calcmode="lin" valueType="num">
                                      <p:cBhvr>
                                        <p:cTn id="1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4" grpId="0" bldLvl="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表格 7"/>
          <p:cNvGraphicFramePr>
            <a:graphicFrameLocks noGrp="1"/>
          </p:cNvGraphicFramePr>
          <p:nvPr>
            <p:custDataLst>
              <p:tags r:id="rId1"/>
            </p:custDataLst>
            <p:extLst>
              <p:ext uri="{D42A27DB-BD31-4B8C-83A1-F6EECF244321}">
                <p14:modId xmlns:p14="http://schemas.microsoft.com/office/powerpoint/2010/main" val="3281455816"/>
              </p:ext>
            </p:extLst>
          </p:nvPr>
        </p:nvGraphicFramePr>
        <p:xfrm>
          <a:off x="6042977" y="3051728"/>
          <a:ext cx="5799929" cy="3146425"/>
        </p:xfrm>
        <a:graphic>
          <a:graphicData uri="http://schemas.openxmlformats.org/drawingml/2006/table">
            <a:tbl>
              <a:tblPr firstRow="1" bandRow="1">
                <a:tableStyleId>{5C22544A-7EE6-4342-B048-85BDC9FD1C3A}</a:tableStyleId>
              </a:tblPr>
              <a:tblGrid>
                <a:gridCol w="1429068">
                  <a:extLst>
                    <a:ext uri="{9D8B030D-6E8A-4147-A177-3AD203B41FA5}">
                      <a16:colId xmlns:a16="http://schemas.microsoft.com/office/drawing/2014/main" val="20000"/>
                    </a:ext>
                  </a:extLst>
                </a:gridCol>
                <a:gridCol w="987676">
                  <a:extLst>
                    <a:ext uri="{9D8B030D-6E8A-4147-A177-3AD203B41FA5}">
                      <a16:colId xmlns:a16="http://schemas.microsoft.com/office/drawing/2014/main" val="20001"/>
                    </a:ext>
                  </a:extLst>
                </a:gridCol>
                <a:gridCol w="3383185">
                  <a:extLst>
                    <a:ext uri="{9D8B030D-6E8A-4147-A177-3AD203B41FA5}">
                      <a16:colId xmlns:a16="http://schemas.microsoft.com/office/drawing/2014/main" val="20002"/>
                    </a:ext>
                  </a:extLst>
                </a:gridCol>
              </a:tblGrid>
              <a:tr h="388620">
                <a:tc>
                  <a:txBody>
                    <a:bodyPr/>
                    <a:lstStyle/>
                    <a:p>
                      <a:pPr algn="ctr"/>
                      <a:endParaRPr lang="zh-CN" altLang="en-US" sz="2100" dirty="0">
                        <a:solidFill>
                          <a:schemeClr val="tx1"/>
                        </a:solidFill>
                        <a:latin typeface="黑体" panose="02010609060101010101" pitchFamily="2" charset="-122"/>
                        <a:ea typeface="黑体" panose="02010609060101010101" pitchFamily="2" charset="-122"/>
                      </a:endParaRPr>
                    </a:p>
                  </a:txBody>
                  <a:tcPr marT="34290" marB="3429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zh-CN" altLang="en-US" sz="2100" dirty="0">
                          <a:solidFill>
                            <a:srgbClr val="FF0000"/>
                          </a:solidFill>
                          <a:latin typeface="黑体" panose="02010609060101010101" pitchFamily="2" charset="-122"/>
                          <a:ea typeface="黑体" panose="02010609060101010101" pitchFamily="2" charset="-122"/>
                        </a:rPr>
                        <a:t>朝代</a:t>
                      </a:r>
                    </a:p>
                  </a:txBody>
                  <a:tcPr marT="34290" marB="3429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zh-CN" altLang="en-US" sz="2100" dirty="0">
                          <a:solidFill>
                            <a:srgbClr val="FF0000"/>
                          </a:solidFill>
                          <a:latin typeface="黑体" panose="02010609060101010101" pitchFamily="2" charset="-122"/>
                          <a:ea typeface="黑体" panose="02010609060101010101" pitchFamily="2" charset="-122"/>
                        </a:rPr>
                        <a:t>措施</a:t>
                      </a:r>
                    </a:p>
                  </a:txBody>
                  <a:tcPr marT="34290" marB="3429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494665">
                <a:tc rowSpan="2">
                  <a:txBody>
                    <a:bodyPr/>
                    <a:lstStyle/>
                    <a:p>
                      <a:pPr algn="l"/>
                      <a:r>
                        <a:rPr lang="zh-CN" altLang="en-US" sz="2100" b="1" dirty="0">
                          <a:solidFill>
                            <a:srgbClr val="FF0000"/>
                          </a:solidFill>
                          <a:latin typeface="黑体" panose="02010609060101010101" pitchFamily="2" charset="-122"/>
                          <a:ea typeface="黑体" panose="02010609060101010101" pitchFamily="2" charset="-122"/>
                        </a:rPr>
                        <a:t>尊敬、</a:t>
                      </a:r>
                      <a:endParaRPr lang="en-US" altLang="zh-CN" sz="2100" b="1" dirty="0">
                        <a:solidFill>
                          <a:srgbClr val="FF0000"/>
                        </a:solidFill>
                        <a:latin typeface="黑体" panose="02010609060101010101" pitchFamily="2" charset="-122"/>
                        <a:ea typeface="黑体" panose="02010609060101010101" pitchFamily="2" charset="-122"/>
                      </a:endParaRPr>
                    </a:p>
                    <a:p>
                      <a:pPr algn="l"/>
                      <a:r>
                        <a:rPr lang="zh-CN" altLang="en-US" sz="2100" b="1" dirty="0">
                          <a:solidFill>
                            <a:srgbClr val="FF0000"/>
                          </a:solidFill>
                          <a:latin typeface="黑体" panose="02010609060101010101" pitchFamily="2" charset="-122"/>
                          <a:ea typeface="黑体" panose="02010609060101010101" pitchFamily="2" charset="-122"/>
                        </a:rPr>
                        <a:t>赡养老人</a:t>
                      </a:r>
                    </a:p>
                  </a:txBody>
                  <a:tcPr marT="34290" marB="3429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zh-CN" altLang="en-US" sz="2100" b="1" dirty="0">
                          <a:solidFill>
                            <a:srgbClr val="FF0000"/>
                          </a:solidFill>
                          <a:latin typeface="宋体" pitchFamily="2" charset="-122"/>
                          <a:ea typeface="宋体" pitchFamily="2" charset="-122"/>
                        </a:rPr>
                        <a:t>秦汉</a:t>
                      </a:r>
                    </a:p>
                  </a:txBody>
                  <a:tcPr marT="34290" marB="3429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2100" b="1" dirty="0">
                          <a:solidFill>
                            <a:srgbClr val="002060"/>
                          </a:solidFill>
                          <a:latin typeface="宋体" pitchFamily="2" charset="-122"/>
                          <a:ea typeface="宋体" pitchFamily="2" charset="-122"/>
                        </a:rPr>
                        <a:t>鸠杖</a:t>
                      </a:r>
                    </a:p>
                  </a:txBody>
                  <a:tcPr marT="34290" marB="3429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88620">
                <a:tc vMerge="1">
                  <a:txBody>
                    <a:bodyPr/>
                    <a:lstStyle/>
                    <a:p>
                      <a:endParaRPr lang="zh-CN"/>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zh-CN" altLang="en-US" sz="2100" b="1" dirty="0">
                          <a:solidFill>
                            <a:srgbClr val="FF0000"/>
                          </a:solidFill>
                          <a:latin typeface="宋体" pitchFamily="2" charset="-122"/>
                          <a:ea typeface="宋体" pitchFamily="2" charset="-122"/>
                        </a:rPr>
                        <a:t>明初</a:t>
                      </a:r>
                    </a:p>
                  </a:txBody>
                  <a:tcPr marT="34290" marB="3429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en-US" sz="2100" b="1" dirty="0">
                          <a:solidFill>
                            <a:srgbClr val="002060"/>
                          </a:solidFill>
                          <a:latin typeface="宋体" pitchFamily="2" charset="-122"/>
                          <a:ea typeface="宋体" pitchFamily="2" charset="-122"/>
                        </a:rPr>
                        <a:t>八十岁以上月给米五斗、酒三斗、肉五斤</a:t>
                      </a:r>
                      <a:endParaRPr lang="zh-CN" altLang="en-US" sz="100" dirty="0">
                        <a:solidFill>
                          <a:srgbClr val="002060"/>
                        </a:solidFill>
                        <a:latin typeface="宋体" pitchFamily="2" charset="-122"/>
                        <a:ea typeface="宋体" pitchFamily="2" charset="-122"/>
                      </a:endParaRPr>
                    </a:p>
                  </a:txBody>
                  <a:tcPr marT="34290" marB="3429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88620">
                <a:tc rowSpan="4">
                  <a:txBody>
                    <a:bodyPr/>
                    <a:lstStyle/>
                    <a:p>
                      <a:pPr algn="l"/>
                      <a:r>
                        <a:rPr lang="zh-CN" altLang="en-US" sz="2100" b="1" dirty="0">
                          <a:solidFill>
                            <a:srgbClr val="FF0000"/>
                          </a:solidFill>
                          <a:latin typeface="黑体" panose="02010609060101010101" pitchFamily="2" charset="-122"/>
                          <a:ea typeface="黑体" panose="02010609060101010101" pitchFamily="2" charset="-122"/>
                        </a:rPr>
                        <a:t>保障鳏寡孤独的生活</a:t>
                      </a:r>
                    </a:p>
                  </a:txBody>
                  <a:tcPr marT="34290" marB="3429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zh-CN" altLang="en-US" sz="2100" b="1" dirty="0">
                          <a:solidFill>
                            <a:srgbClr val="FF0000"/>
                          </a:solidFill>
                          <a:latin typeface="宋体" pitchFamily="2" charset="-122"/>
                          <a:ea typeface="宋体" pitchFamily="2" charset="-122"/>
                        </a:rPr>
                        <a:t>唐朝</a:t>
                      </a:r>
                    </a:p>
                  </a:txBody>
                  <a:tcPr marT="34290" marB="3429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2100" b="1" dirty="0">
                          <a:solidFill>
                            <a:srgbClr val="002060"/>
                          </a:solidFill>
                          <a:latin typeface="宋体" pitchFamily="2" charset="-122"/>
                          <a:ea typeface="宋体" pitchFamily="2" charset="-122"/>
                        </a:rPr>
                        <a:t>养病坊</a:t>
                      </a:r>
                    </a:p>
                  </a:txBody>
                  <a:tcPr marT="34290" marB="3429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388620">
                <a:tc vMerge="1">
                  <a:txBody>
                    <a:bodyPr/>
                    <a:lstStyle/>
                    <a:p>
                      <a:endParaRPr lang="zh-CN"/>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zh-CN" altLang="en-US" sz="2100" b="1" dirty="0">
                          <a:solidFill>
                            <a:srgbClr val="FF0000"/>
                          </a:solidFill>
                          <a:latin typeface="宋体" pitchFamily="2" charset="-122"/>
                          <a:ea typeface="宋体" pitchFamily="2" charset="-122"/>
                        </a:rPr>
                        <a:t>宋朝</a:t>
                      </a:r>
                    </a:p>
                  </a:txBody>
                  <a:tcPr marT="34290" marB="3429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2100" b="1" dirty="0">
                          <a:solidFill>
                            <a:srgbClr val="002060"/>
                          </a:solidFill>
                          <a:latin typeface="宋体" pitchFamily="2" charset="-122"/>
                          <a:ea typeface="宋体" pitchFamily="2" charset="-122"/>
                        </a:rPr>
                        <a:t>福田院</a:t>
                      </a:r>
                    </a:p>
                  </a:txBody>
                  <a:tcPr marT="34290" marB="3429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388620">
                <a:tc vMerge="1">
                  <a:txBody>
                    <a:bodyPr/>
                    <a:lstStyle/>
                    <a:p>
                      <a:endParaRPr lang="zh-CN"/>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zh-CN" altLang="en-US" sz="2100" b="1" dirty="0">
                          <a:solidFill>
                            <a:srgbClr val="FF0000"/>
                          </a:solidFill>
                          <a:latin typeface="宋体" pitchFamily="2" charset="-122"/>
                          <a:ea typeface="宋体" pitchFamily="2" charset="-122"/>
                        </a:rPr>
                        <a:t>元朝</a:t>
                      </a:r>
                    </a:p>
                  </a:txBody>
                  <a:tcPr marT="34290" marB="3429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2100" b="1" dirty="0">
                          <a:solidFill>
                            <a:srgbClr val="002060"/>
                          </a:solidFill>
                          <a:latin typeface="宋体" pitchFamily="2" charset="-122"/>
                          <a:ea typeface="宋体" pitchFamily="2" charset="-122"/>
                        </a:rPr>
                        <a:t>众济院</a:t>
                      </a:r>
                    </a:p>
                  </a:txBody>
                  <a:tcPr marT="34290" marB="3429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388620">
                <a:tc vMerge="1">
                  <a:txBody>
                    <a:bodyPr/>
                    <a:lstStyle/>
                    <a:p>
                      <a:endParaRPr lang="zh-CN"/>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zh-CN" altLang="en-US" sz="2100" b="1" dirty="0">
                          <a:solidFill>
                            <a:srgbClr val="FF0000"/>
                          </a:solidFill>
                          <a:latin typeface="宋体" pitchFamily="2" charset="-122"/>
                          <a:ea typeface="宋体" pitchFamily="2" charset="-122"/>
                        </a:rPr>
                        <a:t>明清</a:t>
                      </a:r>
                    </a:p>
                  </a:txBody>
                  <a:tcPr marT="34290" marB="3429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2100" b="1" dirty="0">
                          <a:solidFill>
                            <a:srgbClr val="002060"/>
                          </a:solidFill>
                          <a:latin typeface="宋体" pitchFamily="2" charset="-122"/>
                          <a:ea typeface="宋体" pitchFamily="2" charset="-122"/>
                        </a:rPr>
                        <a:t>养济院</a:t>
                      </a:r>
                    </a:p>
                  </a:txBody>
                  <a:tcPr marT="34290" marB="3429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bl>
          </a:graphicData>
        </a:graphic>
      </p:graphicFrame>
      <p:sp>
        <p:nvSpPr>
          <p:cNvPr id="13" name="矩形 12"/>
          <p:cNvSpPr>
            <a:spLocks noChangeArrowheads="1"/>
          </p:cNvSpPr>
          <p:nvPr>
            <p:custDataLst>
              <p:tags r:id="rId2"/>
            </p:custDataLst>
          </p:nvPr>
        </p:nvSpPr>
        <p:spPr bwMode="auto">
          <a:xfrm>
            <a:off x="130302" y="1753904"/>
            <a:ext cx="5483097" cy="4444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877" tIns="60938" rIns="121877" bIns="60938">
            <a:spAutoFit/>
          </a:bodyPr>
          <a:lstStyle/>
          <a:p>
            <a:pPr>
              <a:lnSpc>
                <a:spcPct val="130000"/>
              </a:lnSpc>
              <a:spcBef>
                <a:spcPct val="0"/>
              </a:spcBef>
              <a:spcAft>
                <a:spcPct val="0"/>
              </a:spcAft>
            </a:pPr>
            <a:r>
              <a:rPr lang="en-US" altLang="zh-CN" sz="2400" b="1" dirty="0">
                <a:solidFill>
                  <a:srgbClr val="FF0000"/>
                </a:solidFill>
                <a:latin typeface="宋体" pitchFamily="2" charset="-122"/>
                <a:ea typeface="宋体" pitchFamily="2" charset="-122"/>
              </a:rPr>
              <a:t>(1)</a:t>
            </a:r>
            <a:r>
              <a:rPr lang="zh-CN" altLang="en-US" sz="2400" b="1" dirty="0">
                <a:solidFill>
                  <a:srgbClr val="FF0000"/>
                </a:solidFill>
                <a:latin typeface="宋体" pitchFamily="2" charset="-122"/>
                <a:ea typeface="宋体" pitchFamily="2" charset="-122"/>
              </a:rPr>
              <a:t>政府救济：主体地位，</a:t>
            </a:r>
            <a:r>
              <a:rPr lang="zh-CN" altLang="en-US" sz="2400" b="1" dirty="0">
                <a:solidFill>
                  <a:srgbClr val="002060"/>
                </a:solidFill>
                <a:latin typeface="宋体" pitchFamily="2" charset="-122"/>
                <a:ea typeface="宋体" pitchFamily="2" charset="-122"/>
              </a:rPr>
              <a:t>重点在救灾，核心在于保证粮食供应，或直接实施赈济，或鼓励各地余粮向灾区流通，同时还会疏导和安置流民，鼓励民间富户救济灾民。</a:t>
            </a:r>
            <a:endParaRPr lang="en-US" altLang="zh-CN" sz="2400" b="1" dirty="0">
              <a:solidFill>
                <a:srgbClr val="002060"/>
              </a:solidFill>
              <a:latin typeface="宋体" pitchFamily="2" charset="-122"/>
              <a:ea typeface="宋体" pitchFamily="2" charset="-122"/>
            </a:endParaRPr>
          </a:p>
          <a:p>
            <a:pPr>
              <a:lnSpc>
                <a:spcPct val="130000"/>
              </a:lnSpc>
              <a:spcBef>
                <a:spcPct val="0"/>
              </a:spcBef>
              <a:spcAft>
                <a:spcPct val="0"/>
              </a:spcAft>
            </a:pPr>
            <a:endParaRPr lang="zh-CN" altLang="en-US" sz="2400" b="1" dirty="0">
              <a:solidFill>
                <a:srgbClr val="002060"/>
              </a:solidFill>
              <a:latin typeface="宋体" pitchFamily="2" charset="-122"/>
              <a:ea typeface="宋体" pitchFamily="2" charset="-122"/>
            </a:endParaRPr>
          </a:p>
          <a:p>
            <a:pPr>
              <a:lnSpc>
                <a:spcPct val="130000"/>
              </a:lnSpc>
              <a:spcBef>
                <a:spcPct val="0"/>
              </a:spcBef>
              <a:spcAft>
                <a:spcPct val="0"/>
              </a:spcAft>
            </a:pPr>
            <a:r>
              <a:rPr lang="en-US" altLang="zh-CN" sz="2400" b="1" dirty="0">
                <a:solidFill>
                  <a:srgbClr val="FF0000"/>
                </a:solidFill>
                <a:latin typeface="宋体" pitchFamily="2" charset="-122"/>
                <a:ea typeface="宋体" pitchFamily="2" charset="-122"/>
              </a:rPr>
              <a:t>(2)</a:t>
            </a:r>
            <a:r>
              <a:rPr lang="zh-CN" altLang="en-US" sz="2400" b="1" dirty="0">
                <a:solidFill>
                  <a:srgbClr val="FF0000"/>
                </a:solidFill>
                <a:latin typeface="宋体" pitchFamily="2" charset="-122"/>
                <a:ea typeface="宋体" pitchFamily="2" charset="-122"/>
              </a:rPr>
              <a:t>社会力量救济：辅助地位，</a:t>
            </a:r>
            <a:r>
              <a:rPr lang="zh-CN" altLang="en-US" sz="2400" b="1" dirty="0">
                <a:solidFill>
                  <a:srgbClr val="002060"/>
                </a:solidFill>
                <a:latin typeface="宋体" pitchFamily="2" charset="-122"/>
                <a:ea typeface="宋体" pitchFamily="2" charset="-122"/>
              </a:rPr>
              <a:t>侧重于日常生活的赈济，如收养弃婴和孤儿、接济贫民等。</a:t>
            </a:r>
          </a:p>
        </p:txBody>
      </p:sp>
      <p:cxnSp>
        <p:nvCxnSpPr>
          <p:cNvPr id="14" name="直接连接符 13"/>
          <p:cNvCxnSpPr/>
          <p:nvPr/>
        </p:nvCxnSpPr>
        <p:spPr>
          <a:xfrm flipV="1">
            <a:off x="34290" y="756920"/>
            <a:ext cx="12160885" cy="31750"/>
          </a:xfrm>
          <a:prstGeom prst="line">
            <a:avLst/>
          </a:prstGeom>
          <a:ln w="28575" cmpd="sng">
            <a:solidFill>
              <a:srgbClr val="002060"/>
            </a:solidFill>
            <a:prstDash val="solid"/>
          </a:ln>
        </p:spPr>
        <p:style>
          <a:lnRef idx="1">
            <a:schemeClr val="dk1"/>
          </a:lnRef>
          <a:fillRef idx="0">
            <a:schemeClr val="dk1"/>
          </a:fillRef>
          <a:effectRef idx="0">
            <a:schemeClr val="dk1"/>
          </a:effectRef>
          <a:fontRef idx="minor">
            <a:schemeClr val="tx1"/>
          </a:fontRef>
        </p:style>
      </p:cxnSp>
      <p:sp>
        <p:nvSpPr>
          <p:cNvPr id="15" name="文本框 1"/>
          <p:cNvSpPr txBox="1"/>
          <p:nvPr>
            <p:custDataLst>
              <p:tags r:id="rId3"/>
            </p:custDataLst>
          </p:nvPr>
        </p:nvSpPr>
        <p:spPr>
          <a:xfrm>
            <a:off x="0" y="29263"/>
            <a:ext cx="8183245" cy="707694"/>
          </a:xfrm>
          <a:prstGeom prst="rect">
            <a:avLst/>
          </a:prstGeom>
          <a:noFill/>
        </p:spPr>
        <p:txBody>
          <a:bodyPr wrap="square" rtlCol="0">
            <a:spAutoFit/>
          </a:bodyPr>
          <a:lstStyle/>
          <a:p>
            <a:pPr algn="just">
              <a:lnSpc>
                <a:spcPct val="150000"/>
              </a:lnSpc>
            </a:pPr>
            <a:r>
              <a:rPr lang="zh-CN" altLang="en-US" sz="3200" b="1" dirty="0">
                <a:solidFill>
                  <a:srgbClr val="FF0000"/>
                </a:solidFill>
                <a:latin typeface="方正姚体" pitchFamily="2" charset="-122"/>
                <a:ea typeface="方正姚体" pitchFamily="2" charset="-122"/>
                <a:sym typeface="+mn-ea"/>
              </a:rPr>
              <a:t>三、历代社会救济与优抚政策</a:t>
            </a:r>
            <a:endParaRPr lang="zh-CN" altLang="en-US" sz="3200" b="1" dirty="0">
              <a:solidFill>
                <a:srgbClr val="FF0000"/>
              </a:solidFill>
              <a:latin typeface="方正姚体" pitchFamily="2" charset="-122"/>
              <a:ea typeface="方正姚体" pitchFamily="2" charset="-122"/>
            </a:endParaRPr>
          </a:p>
        </p:txBody>
      </p:sp>
      <p:sp>
        <p:nvSpPr>
          <p:cNvPr id="10" name="矩形 9"/>
          <p:cNvSpPr/>
          <p:nvPr/>
        </p:nvSpPr>
        <p:spPr>
          <a:xfrm>
            <a:off x="34290" y="942836"/>
            <a:ext cx="5594801" cy="652486"/>
          </a:xfrm>
          <a:prstGeom prst="rect">
            <a:avLst/>
          </a:prstGeom>
        </p:spPr>
        <p:txBody>
          <a:bodyPr wrap="none">
            <a:spAutoFit/>
          </a:bodyPr>
          <a:lstStyle/>
          <a:p>
            <a:pPr>
              <a:lnSpc>
                <a:spcPct val="130000"/>
              </a:lnSpc>
              <a:spcBef>
                <a:spcPct val="0"/>
              </a:spcBef>
              <a:spcAft>
                <a:spcPct val="0"/>
              </a:spcAft>
            </a:pPr>
            <a:r>
              <a:rPr lang="zh-CN" altLang="en-US" sz="2800" b="1" dirty="0">
                <a:solidFill>
                  <a:srgbClr val="FF0000"/>
                </a:solidFill>
                <a:latin typeface="方正姚体" pitchFamily="2" charset="-122"/>
                <a:ea typeface="方正姚体" pitchFamily="2" charset="-122"/>
              </a:rPr>
              <a:t>政府救济和社会力量救济的不同：</a:t>
            </a:r>
          </a:p>
        </p:txBody>
      </p:sp>
    </p:spTree>
    <p:extLst>
      <p:ext uri="{BB962C8B-B14F-4D97-AF65-F5344CB8AC3E}">
        <p14:creationId xmlns:p14="http://schemas.microsoft.com/office/powerpoint/2010/main" val="252214410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1000"/>
                                        <p:tgtEl>
                                          <p:spTgt spid="8"/>
                                        </p:tgtEl>
                                      </p:cBhvr>
                                    </p:animEffect>
                                    <p:anim calcmode="lin" valueType="num">
                                      <p:cBhvr>
                                        <p:cTn id="16" dur="1000" fill="hold"/>
                                        <p:tgtEl>
                                          <p:spTgt spid="8"/>
                                        </p:tgtEl>
                                        <p:attrNameLst>
                                          <p:attrName>ppt_x</p:attrName>
                                        </p:attrNameLst>
                                      </p:cBhvr>
                                      <p:tavLst>
                                        <p:tav tm="0">
                                          <p:val>
                                            <p:strVal val="#ppt_x"/>
                                          </p:val>
                                        </p:tav>
                                        <p:tav tm="100000">
                                          <p:val>
                                            <p:strVal val="#ppt_x"/>
                                          </p:val>
                                        </p:tav>
                                      </p:tavLst>
                                    </p:anim>
                                    <p:anim calcmode="lin" valueType="num">
                                      <p:cBhvr>
                                        <p:cTn id="17"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矩形 2"/>
          <p:cNvSpPr>
            <a:spLocks noChangeArrowheads="1"/>
          </p:cNvSpPr>
          <p:nvPr>
            <p:custDataLst>
              <p:tags r:id="rId1"/>
            </p:custDataLst>
          </p:nvPr>
        </p:nvSpPr>
        <p:spPr bwMode="auto">
          <a:xfrm>
            <a:off x="68824" y="1695801"/>
            <a:ext cx="8045593" cy="2893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877" tIns="60938" rIns="121877" bIns="60938">
            <a:spAutoFit/>
          </a:bodyPr>
          <a:lstStyle/>
          <a:p>
            <a:pPr>
              <a:lnSpc>
                <a:spcPct val="150000"/>
              </a:lnSpc>
              <a:spcBef>
                <a:spcPct val="0"/>
              </a:spcBef>
              <a:spcAft>
                <a:spcPct val="0"/>
              </a:spcAft>
            </a:pPr>
            <a:r>
              <a:rPr lang="en-US" altLang="zh-CN" sz="2000" b="1" dirty="0">
                <a:solidFill>
                  <a:srgbClr val="002060"/>
                </a:solidFill>
                <a:latin typeface="宋体" pitchFamily="2" charset="-122"/>
                <a:ea typeface="宋体" pitchFamily="2" charset="-122"/>
              </a:rPr>
              <a:t>(1)</a:t>
            </a:r>
            <a:r>
              <a:rPr lang="zh-CN" altLang="en-US" sz="2000" b="1" dirty="0">
                <a:solidFill>
                  <a:srgbClr val="002060"/>
                </a:solidFill>
                <a:latin typeface="宋体" pitchFamily="2" charset="-122"/>
                <a:ea typeface="宋体" pitchFamily="2" charset="-122"/>
              </a:rPr>
              <a:t>中国古代一直有优抚老弱贫苦等弱势群体的传统，尊敬与赡养老人，保障鳏寡孤独的生活。</a:t>
            </a:r>
          </a:p>
          <a:p>
            <a:pPr>
              <a:lnSpc>
                <a:spcPct val="150000"/>
              </a:lnSpc>
              <a:spcBef>
                <a:spcPct val="0"/>
              </a:spcBef>
              <a:spcAft>
                <a:spcPct val="0"/>
              </a:spcAft>
            </a:pPr>
            <a:r>
              <a:rPr lang="en-US" altLang="zh-CN" sz="2000" b="1" dirty="0">
                <a:solidFill>
                  <a:srgbClr val="002060"/>
                </a:solidFill>
                <a:latin typeface="宋体" pitchFamily="2" charset="-122"/>
                <a:ea typeface="宋体" pitchFamily="2" charset="-122"/>
              </a:rPr>
              <a:t>(2)</a:t>
            </a:r>
            <a:r>
              <a:rPr lang="zh-CN" altLang="en-US" sz="2000" b="1" dirty="0">
                <a:solidFill>
                  <a:srgbClr val="002060"/>
                </a:solidFill>
                <a:latin typeface="宋体" pitchFamily="2" charset="-122"/>
                <a:ea typeface="宋体" pitchFamily="2" charset="-122"/>
              </a:rPr>
              <a:t>秦汉时期，皇帝有时会赐给高龄老人手杖</a:t>
            </a:r>
            <a:r>
              <a:rPr lang="en-US" altLang="zh-CN" sz="2000" b="1" dirty="0">
                <a:solidFill>
                  <a:srgbClr val="002060"/>
                </a:solidFill>
                <a:latin typeface="宋体" pitchFamily="2" charset="-122"/>
                <a:ea typeface="宋体" pitchFamily="2" charset="-122"/>
              </a:rPr>
              <a:t>——</a:t>
            </a:r>
            <a:r>
              <a:rPr lang="zh-CN" altLang="en-US" sz="2000" b="1" dirty="0">
                <a:solidFill>
                  <a:srgbClr val="FF0000"/>
                </a:solidFill>
                <a:latin typeface="宋体" pitchFamily="2" charset="-122"/>
                <a:ea typeface="宋体" pitchFamily="2" charset="-122"/>
              </a:rPr>
              <a:t>鸩杖</a:t>
            </a:r>
            <a:r>
              <a:rPr lang="zh-CN" altLang="en-US" sz="2000" b="1" dirty="0">
                <a:solidFill>
                  <a:srgbClr val="002060"/>
                </a:solidFill>
                <a:latin typeface="宋体" pitchFamily="2" charset="-122"/>
                <a:ea typeface="宋体" pitchFamily="2" charset="-122"/>
              </a:rPr>
              <a:t>，以示尊重。</a:t>
            </a:r>
          </a:p>
          <a:p>
            <a:pPr>
              <a:lnSpc>
                <a:spcPct val="150000"/>
              </a:lnSpc>
              <a:spcBef>
                <a:spcPct val="0"/>
              </a:spcBef>
              <a:spcAft>
                <a:spcPct val="0"/>
              </a:spcAft>
            </a:pPr>
            <a:r>
              <a:rPr lang="en-US" altLang="zh-CN" sz="2000" b="1" dirty="0">
                <a:solidFill>
                  <a:srgbClr val="002060"/>
                </a:solidFill>
                <a:latin typeface="宋体" pitchFamily="2" charset="-122"/>
                <a:ea typeface="宋体" pitchFamily="2" charset="-122"/>
              </a:rPr>
              <a:t>(3)</a:t>
            </a:r>
            <a:r>
              <a:rPr lang="zh-CN" altLang="en-US" sz="2000" b="1" dirty="0">
                <a:solidFill>
                  <a:srgbClr val="002060"/>
                </a:solidFill>
                <a:latin typeface="宋体" pitchFamily="2" charset="-122"/>
                <a:ea typeface="宋体" pitchFamily="2" charset="-122"/>
              </a:rPr>
              <a:t>从唐朝开始，政府设有</a:t>
            </a:r>
            <a:r>
              <a:rPr lang="zh-CN" altLang="en-US" sz="2000" b="1" dirty="0">
                <a:solidFill>
                  <a:srgbClr val="FF0000"/>
                </a:solidFill>
                <a:latin typeface="宋体" pitchFamily="2" charset="-122"/>
                <a:ea typeface="宋体" pitchFamily="2" charset="-122"/>
              </a:rPr>
              <a:t>收容贫老、孤儿</a:t>
            </a:r>
            <a:r>
              <a:rPr lang="zh-CN" altLang="en-US" sz="2000" b="1" dirty="0">
                <a:solidFill>
                  <a:srgbClr val="002060"/>
                </a:solidFill>
                <a:latin typeface="宋体" pitchFamily="2" charset="-122"/>
                <a:ea typeface="宋体" pitchFamily="2" charset="-122"/>
              </a:rPr>
              <a:t>和</a:t>
            </a:r>
            <a:r>
              <a:rPr lang="zh-CN" altLang="en-US" sz="2000" b="1" dirty="0">
                <a:solidFill>
                  <a:srgbClr val="FF0000"/>
                </a:solidFill>
                <a:latin typeface="宋体" pitchFamily="2" charset="-122"/>
                <a:ea typeface="宋体" pitchFamily="2" charset="-122"/>
              </a:rPr>
              <a:t>乞讨流浪人员</a:t>
            </a:r>
            <a:r>
              <a:rPr lang="zh-CN" altLang="en-US" sz="2000" b="1" dirty="0">
                <a:solidFill>
                  <a:srgbClr val="002060"/>
                </a:solidFill>
                <a:latin typeface="宋体" pitchFamily="2" charset="-122"/>
                <a:ea typeface="宋体" pitchFamily="2" charset="-122"/>
              </a:rPr>
              <a:t>的</a:t>
            </a:r>
            <a:r>
              <a:rPr lang="zh-CN" altLang="en-US" sz="2000" b="1" dirty="0">
                <a:solidFill>
                  <a:srgbClr val="FF0000"/>
                </a:solidFill>
                <a:latin typeface="宋体" pitchFamily="2" charset="-122"/>
                <a:ea typeface="宋体" pitchFamily="2" charset="-122"/>
              </a:rPr>
              <a:t>专门机构</a:t>
            </a:r>
            <a:r>
              <a:rPr lang="zh-CN" altLang="en-US" sz="2000" b="1" dirty="0">
                <a:solidFill>
                  <a:srgbClr val="002060"/>
                </a:solidFill>
                <a:latin typeface="宋体" pitchFamily="2" charset="-122"/>
                <a:ea typeface="宋体" pitchFamily="2" charset="-122"/>
              </a:rPr>
              <a:t>。</a:t>
            </a:r>
          </a:p>
          <a:p>
            <a:pPr>
              <a:lnSpc>
                <a:spcPct val="150000"/>
              </a:lnSpc>
              <a:spcBef>
                <a:spcPct val="0"/>
              </a:spcBef>
              <a:spcAft>
                <a:spcPct val="0"/>
              </a:spcAft>
            </a:pPr>
            <a:r>
              <a:rPr lang="en-US" altLang="zh-CN" sz="2000" b="1" dirty="0">
                <a:solidFill>
                  <a:srgbClr val="002060"/>
                </a:solidFill>
                <a:latin typeface="宋体" pitchFamily="2" charset="-122"/>
                <a:ea typeface="宋体" pitchFamily="2" charset="-122"/>
              </a:rPr>
              <a:t>(4)</a:t>
            </a:r>
            <a:r>
              <a:rPr lang="zh-CN" altLang="en-US" sz="2000" b="1" dirty="0">
                <a:solidFill>
                  <a:srgbClr val="002060"/>
                </a:solidFill>
                <a:latin typeface="宋体" pitchFamily="2" charset="-122"/>
                <a:ea typeface="宋体" pitchFamily="2" charset="-122"/>
              </a:rPr>
              <a:t>明初朝廷令各地</a:t>
            </a:r>
            <a:r>
              <a:rPr lang="zh-CN" altLang="en-US" sz="2000" b="1" dirty="0">
                <a:solidFill>
                  <a:srgbClr val="FF0000"/>
                </a:solidFill>
                <a:latin typeface="宋体" pitchFamily="2" charset="-122"/>
                <a:ea typeface="宋体" pitchFamily="2" charset="-122"/>
              </a:rPr>
              <a:t>有司</a:t>
            </a:r>
            <a:r>
              <a:rPr lang="zh-CN" altLang="en-US" sz="2000" b="1" dirty="0">
                <a:solidFill>
                  <a:srgbClr val="002060"/>
                </a:solidFill>
                <a:latin typeface="宋体" pitchFamily="2" charset="-122"/>
                <a:ea typeface="宋体" pitchFamily="2" charset="-122"/>
              </a:rPr>
              <a:t>优抚高年平民，八十岁以上月给米五斗、酒三斗、肉五斤。</a:t>
            </a:r>
          </a:p>
        </p:txBody>
      </p:sp>
      <p:cxnSp>
        <p:nvCxnSpPr>
          <p:cNvPr id="4" name="直接连接符 3"/>
          <p:cNvCxnSpPr/>
          <p:nvPr/>
        </p:nvCxnSpPr>
        <p:spPr>
          <a:xfrm flipV="1">
            <a:off x="34290" y="756920"/>
            <a:ext cx="12160885" cy="31750"/>
          </a:xfrm>
          <a:prstGeom prst="line">
            <a:avLst/>
          </a:prstGeom>
          <a:ln w="28575" cmpd="sng">
            <a:solidFill>
              <a:srgbClr val="002060"/>
            </a:solidFill>
            <a:prstDash val="solid"/>
          </a:ln>
        </p:spPr>
        <p:style>
          <a:lnRef idx="1">
            <a:schemeClr val="dk1"/>
          </a:lnRef>
          <a:fillRef idx="0">
            <a:schemeClr val="dk1"/>
          </a:fillRef>
          <a:effectRef idx="0">
            <a:schemeClr val="dk1"/>
          </a:effectRef>
          <a:fontRef idx="minor">
            <a:schemeClr val="tx1"/>
          </a:fontRef>
        </p:style>
      </p:cxnSp>
      <p:sp>
        <p:nvSpPr>
          <p:cNvPr id="5" name="文本框 1"/>
          <p:cNvSpPr txBox="1"/>
          <p:nvPr>
            <p:custDataLst>
              <p:tags r:id="rId2"/>
            </p:custDataLst>
          </p:nvPr>
        </p:nvSpPr>
        <p:spPr>
          <a:xfrm>
            <a:off x="0" y="29263"/>
            <a:ext cx="8183245" cy="707694"/>
          </a:xfrm>
          <a:prstGeom prst="rect">
            <a:avLst/>
          </a:prstGeom>
          <a:noFill/>
        </p:spPr>
        <p:txBody>
          <a:bodyPr wrap="square" rtlCol="0">
            <a:spAutoFit/>
          </a:bodyPr>
          <a:lstStyle/>
          <a:p>
            <a:pPr algn="just">
              <a:lnSpc>
                <a:spcPct val="150000"/>
              </a:lnSpc>
            </a:pPr>
            <a:r>
              <a:rPr lang="zh-CN" altLang="en-US" sz="3200" b="1" dirty="0">
                <a:solidFill>
                  <a:srgbClr val="FF0000"/>
                </a:solidFill>
                <a:latin typeface="方正姚体" pitchFamily="2" charset="-122"/>
                <a:ea typeface="方正姚体" pitchFamily="2" charset="-122"/>
                <a:sym typeface="+mn-ea"/>
              </a:rPr>
              <a:t>三、历代社会救济与优抚政策</a:t>
            </a:r>
            <a:endParaRPr lang="zh-CN" altLang="en-US" sz="3200" b="1" dirty="0">
              <a:solidFill>
                <a:srgbClr val="FF0000"/>
              </a:solidFill>
              <a:latin typeface="方正姚体" pitchFamily="2" charset="-122"/>
              <a:ea typeface="方正姚体" pitchFamily="2" charset="-122"/>
            </a:endParaRPr>
          </a:p>
        </p:txBody>
      </p:sp>
      <p:sp>
        <p:nvSpPr>
          <p:cNvPr id="6" name="矩形 5"/>
          <p:cNvSpPr/>
          <p:nvPr/>
        </p:nvSpPr>
        <p:spPr>
          <a:xfrm>
            <a:off x="198908" y="906369"/>
            <a:ext cx="2442692" cy="566181"/>
          </a:xfrm>
          <a:prstGeom prst="rect">
            <a:avLst/>
          </a:prstGeom>
        </p:spPr>
        <p:txBody>
          <a:bodyPr wrap="square">
            <a:spAutoFit/>
          </a:bodyPr>
          <a:lstStyle/>
          <a:p>
            <a:pPr lvl="0">
              <a:lnSpc>
                <a:spcPct val="130000"/>
              </a:lnSpc>
              <a:spcBef>
                <a:spcPct val="0"/>
              </a:spcBef>
              <a:spcAft>
                <a:spcPct val="0"/>
              </a:spcAft>
            </a:pPr>
            <a:r>
              <a:rPr lang="en-US" altLang="zh-CN" sz="2800" b="1" dirty="0">
                <a:solidFill>
                  <a:srgbClr val="FF0000"/>
                </a:solidFill>
                <a:latin typeface="方正姚体" pitchFamily="2" charset="-122"/>
                <a:ea typeface="方正姚体" pitchFamily="2" charset="-122"/>
              </a:rPr>
              <a:t>2.</a:t>
            </a:r>
            <a:r>
              <a:rPr lang="zh-CN" altLang="en-US" sz="2800" b="1" dirty="0">
                <a:solidFill>
                  <a:srgbClr val="FF0000"/>
                </a:solidFill>
                <a:latin typeface="方正姚体" pitchFamily="2" charset="-122"/>
                <a:ea typeface="方正姚体" pitchFamily="2" charset="-122"/>
              </a:rPr>
              <a:t>优抚政策</a:t>
            </a:r>
          </a:p>
        </p:txBody>
      </p:sp>
      <p:pic>
        <p:nvPicPr>
          <p:cNvPr id="7" name="Picture 2" descr="https://ss1.bdstatic.com/70cFuXSh_Q1YnxGkpoWK1HF6hhy/it/u=3519521542,533554693&amp;fm=26&amp;gp=0.jpg"/>
          <p:cNvPicPr>
            <a:picLocks noChangeAspect="1" noChangeArrowheads="1"/>
          </p:cNvPicPr>
          <p:nvPr/>
        </p:nvPicPr>
        <p:blipFill rotWithShape="1">
          <a:blip r:embed="rId4">
            <a:extLst>
              <a:ext uri="{28A0092B-C50C-407E-A947-70E740481C1C}">
                <a14:useLocalDpi xmlns:a14="http://schemas.microsoft.com/office/drawing/2010/main" val="0"/>
              </a:ext>
            </a:extLst>
          </a:blip>
          <a:srcRect l="9259" r="12863"/>
          <a:stretch>
            <a:fillRect/>
          </a:stretch>
        </p:blipFill>
        <p:spPr bwMode="auto">
          <a:xfrm>
            <a:off x="10071964" y="1189459"/>
            <a:ext cx="1928885" cy="5158043"/>
          </a:xfrm>
          <a:prstGeom prst="rect">
            <a:avLst/>
          </a:prstGeom>
          <a:noFill/>
          <a:extLst>
            <a:ext uri="{909E8E84-426E-40DD-AFC4-6F175D3DCCD1}">
              <a14:hiddenFill xmlns:a14="http://schemas.microsoft.com/office/drawing/2010/main">
                <a:solidFill>
                  <a:srgbClr val="FFFFFF"/>
                </a:solidFill>
              </a14:hiddenFill>
            </a:ext>
          </a:extLst>
        </p:spPr>
      </p:pic>
      <p:sp>
        <p:nvSpPr>
          <p:cNvPr id="8" name="矩形 7"/>
          <p:cNvSpPr/>
          <p:nvPr/>
        </p:nvSpPr>
        <p:spPr>
          <a:xfrm>
            <a:off x="198908" y="5077421"/>
            <a:ext cx="6507723" cy="1477328"/>
          </a:xfrm>
          <a:prstGeom prst="rect">
            <a:avLst/>
          </a:prstGeom>
          <a:solidFill>
            <a:schemeClr val="accent4">
              <a:lumMod val="20000"/>
              <a:lumOff val="80000"/>
            </a:schemeClr>
          </a:solidFill>
          <a:ln w="25400">
            <a:solidFill>
              <a:srgbClr val="00B050"/>
            </a:solidFill>
          </a:ln>
        </p:spPr>
        <p:txBody>
          <a:bodyPr wrap="square">
            <a:spAutoFit/>
          </a:bodyPr>
          <a:lstStyle/>
          <a:p>
            <a:pPr>
              <a:lnSpc>
                <a:spcPct val="150000"/>
              </a:lnSpc>
            </a:pPr>
            <a:r>
              <a:rPr lang="zh-CN" altLang="en-US" sz="2000" b="1" dirty="0">
                <a:solidFill>
                  <a:srgbClr val="002060"/>
                </a:solidFill>
                <a:latin typeface="宋体" pitchFamily="2" charset="-122"/>
                <a:ea typeface="宋体" pitchFamily="2" charset="-122"/>
              </a:rPr>
              <a:t>安济院也作“养济院”。在</a:t>
            </a:r>
            <a:r>
              <a:rPr lang="en-US" altLang="zh-CN" sz="2000" b="1" dirty="0">
                <a:solidFill>
                  <a:srgbClr val="002060"/>
                </a:solidFill>
                <a:latin typeface="宋体" pitchFamily="2" charset="-122"/>
                <a:ea typeface="宋体" pitchFamily="2" charset="-122"/>
              </a:rPr>
              <a:t>《</a:t>
            </a:r>
            <a:r>
              <a:rPr lang="zh-CN" altLang="en-US" sz="2000" b="1" dirty="0">
                <a:solidFill>
                  <a:srgbClr val="002060"/>
                </a:solidFill>
                <a:latin typeface="宋体" pitchFamily="2" charset="-122"/>
                <a:ea typeface="宋体" pitchFamily="2" charset="-122"/>
              </a:rPr>
              <a:t>武林旧事</a:t>
            </a:r>
            <a:r>
              <a:rPr lang="en-US" altLang="zh-CN" sz="2000" b="1" dirty="0">
                <a:solidFill>
                  <a:srgbClr val="002060"/>
                </a:solidFill>
                <a:latin typeface="宋体" pitchFamily="2" charset="-122"/>
                <a:ea typeface="宋体" pitchFamily="2" charset="-122"/>
              </a:rPr>
              <a:t>》</a:t>
            </a:r>
            <a:r>
              <a:rPr lang="zh-CN" altLang="en-US" sz="2000" b="1" dirty="0">
                <a:solidFill>
                  <a:srgbClr val="002060"/>
                </a:solidFill>
                <a:latin typeface="宋体" pitchFamily="2" charset="-122"/>
                <a:ea typeface="宋体" pitchFamily="2" charset="-122"/>
              </a:rPr>
              <a:t>中记载，“贫而无依者，则有养济院”。指贫困无依靠的老人，可以进养济院，如同现在的养老院。</a:t>
            </a:r>
          </a:p>
        </p:txBody>
      </p:sp>
      <p:pic>
        <p:nvPicPr>
          <p:cNvPr id="9" name="Picture 2" descr="https://p3.ssl.qhimgs1.com/sdr/400__/t01e023ee9832d873dd.jpg"/>
          <p:cNvPicPr>
            <a:picLocks noChangeAspect="1" noChangeArrowheads="1"/>
          </p:cNvPicPr>
          <p:nvPr/>
        </p:nvPicPr>
        <p:blipFill rotWithShape="1">
          <a:blip r:embed="rId5">
            <a:extLst>
              <a:ext uri="{28A0092B-C50C-407E-A947-70E740481C1C}">
                <a14:useLocalDpi xmlns:a14="http://schemas.microsoft.com/office/drawing/2010/main" val="0"/>
              </a:ext>
            </a:extLst>
          </a:blip>
          <a:srcRect l="3314" r="2121" b="37086"/>
          <a:stretch>
            <a:fillRect/>
          </a:stretch>
        </p:blipFill>
        <p:spPr bwMode="auto">
          <a:xfrm>
            <a:off x="6706631" y="4051299"/>
            <a:ext cx="3365333" cy="250344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randombar(horizontal)">
                                      <p:cBhvr>
                                        <p:cTn id="23" dur="5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randombar(horizontal)">
                                      <p:cBhvr>
                                        <p:cTn id="28" dur="500"/>
                                        <p:tgtEl>
                                          <p:spTgt spid="8"/>
                                        </p:tgtEl>
                                      </p:cBhvr>
                                    </p:animEffect>
                                  </p:childTnLst>
                                </p:cTn>
                              </p:par>
                              <p:par>
                                <p:cTn id="29" presetID="14" presetClass="entr" presetSubtype="10" fill="hold" nodeType="with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randombar(horizontal)">
                                      <p:cBhvr>
                                        <p:cTn id="3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1"/>
          <p:cNvGraphicFramePr>
            <a:graphicFrameLocks noGrp="1"/>
          </p:cNvGraphicFramePr>
          <p:nvPr>
            <p:extLst>
              <p:ext uri="{D42A27DB-BD31-4B8C-83A1-F6EECF244321}">
                <p14:modId xmlns:p14="http://schemas.microsoft.com/office/powerpoint/2010/main" val="3305646291"/>
              </p:ext>
            </p:extLst>
          </p:nvPr>
        </p:nvGraphicFramePr>
        <p:xfrm>
          <a:off x="366973" y="1151340"/>
          <a:ext cx="11656061" cy="4573905"/>
        </p:xfrm>
        <a:graphic>
          <a:graphicData uri="http://schemas.openxmlformats.org/drawingml/2006/table">
            <a:tbl>
              <a:tblPr firstRow="1" bandRow="1">
                <a:tableStyleId>{5C22544A-7EE6-4342-B048-85BDC9FD1C3A}</a:tableStyleId>
              </a:tblPr>
              <a:tblGrid>
                <a:gridCol w="915247">
                  <a:extLst>
                    <a:ext uri="{9D8B030D-6E8A-4147-A177-3AD203B41FA5}">
                      <a16:colId xmlns:a16="http://schemas.microsoft.com/office/drawing/2014/main" val="20000"/>
                    </a:ext>
                  </a:extLst>
                </a:gridCol>
                <a:gridCol w="2525607">
                  <a:extLst>
                    <a:ext uri="{9D8B030D-6E8A-4147-A177-3AD203B41FA5}">
                      <a16:colId xmlns:a16="http://schemas.microsoft.com/office/drawing/2014/main" val="20001"/>
                    </a:ext>
                  </a:extLst>
                </a:gridCol>
                <a:gridCol w="1773767">
                  <a:extLst>
                    <a:ext uri="{9D8B030D-6E8A-4147-A177-3AD203B41FA5}">
                      <a16:colId xmlns:a16="http://schemas.microsoft.com/office/drawing/2014/main" val="20002"/>
                    </a:ext>
                  </a:extLst>
                </a:gridCol>
                <a:gridCol w="1978660">
                  <a:extLst>
                    <a:ext uri="{9D8B030D-6E8A-4147-A177-3AD203B41FA5}">
                      <a16:colId xmlns:a16="http://schemas.microsoft.com/office/drawing/2014/main" val="20003"/>
                    </a:ext>
                  </a:extLst>
                </a:gridCol>
                <a:gridCol w="2341880">
                  <a:extLst>
                    <a:ext uri="{9D8B030D-6E8A-4147-A177-3AD203B41FA5}">
                      <a16:colId xmlns:a16="http://schemas.microsoft.com/office/drawing/2014/main" val="20004"/>
                    </a:ext>
                  </a:extLst>
                </a:gridCol>
                <a:gridCol w="2120900">
                  <a:extLst>
                    <a:ext uri="{9D8B030D-6E8A-4147-A177-3AD203B41FA5}">
                      <a16:colId xmlns:a16="http://schemas.microsoft.com/office/drawing/2014/main" val="20005"/>
                    </a:ext>
                  </a:extLst>
                </a:gridCol>
              </a:tblGrid>
              <a:tr h="618490">
                <a:tc>
                  <a:txBody>
                    <a:bodyPr/>
                    <a:lstStyle/>
                    <a:p>
                      <a:pPr algn="ctr"/>
                      <a:r>
                        <a:rPr lang="zh-CN" altLang="en-US" sz="1950" dirty="0">
                          <a:solidFill>
                            <a:srgbClr val="FF0000"/>
                          </a:solidFill>
                          <a:latin typeface="黑体" panose="02010609060101010101" pitchFamily="2" charset="-122"/>
                          <a:ea typeface="黑体" panose="02010609060101010101" pitchFamily="2" charset="-122"/>
                        </a:rPr>
                        <a:t>朝代</a:t>
                      </a:r>
                    </a:p>
                  </a:txBody>
                  <a:tcPr marT="34290" marB="3429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r>
                        <a:rPr lang="zh-CN" altLang="en-US" sz="1950" dirty="0">
                          <a:solidFill>
                            <a:srgbClr val="FF0000"/>
                          </a:solidFill>
                          <a:latin typeface="黑体" panose="02010609060101010101" pitchFamily="2" charset="-122"/>
                          <a:ea typeface="黑体" panose="02010609060101010101" pitchFamily="2" charset="-122"/>
                        </a:rPr>
                        <a:t>户籍制度</a:t>
                      </a:r>
                    </a:p>
                  </a:txBody>
                  <a:tcPr marT="34290" marB="3429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r>
                        <a:rPr lang="zh-CN" altLang="en-US" sz="1950" dirty="0">
                          <a:solidFill>
                            <a:srgbClr val="FF0000"/>
                          </a:solidFill>
                          <a:latin typeface="黑体" panose="02010609060101010101" pitchFamily="2" charset="-122"/>
                          <a:ea typeface="黑体" panose="02010609060101010101" pitchFamily="2" charset="-122"/>
                        </a:rPr>
                        <a:t>基层组织</a:t>
                      </a:r>
                    </a:p>
                  </a:txBody>
                  <a:tcPr marT="34290" marB="3429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r>
                        <a:rPr lang="zh-CN" altLang="en-US" sz="1950" dirty="0">
                          <a:solidFill>
                            <a:srgbClr val="FF0000"/>
                          </a:solidFill>
                          <a:latin typeface="黑体" panose="02010609060101010101" pitchFamily="2" charset="-122"/>
                          <a:ea typeface="黑体" panose="02010609060101010101" pitchFamily="2" charset="-122"/>
                        </a:rPr>
                        <a:t>社会治理</a:t>
                      </a:r>
                    </a:p>
                  </a:txBody>
                  <a:tcPr marT="34290" marB="3429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r>
                        <a:rPr lang="zh-CN" altLang="en-US" sz="1950" dirty="0">
                          <a:solidFill>
                            <a:srgbClr val="FF0000"/>
                          </a:solidFill>
                          <a:latin typeface="黑体" panose="02010609060101010101" pitchFamily="2" charset="-122"/>
                          <a:ea typeface="黑体" panose="02010609060101010101" pitchFamily="2" charset="-122"/>
                        </a:rPr>
                        <a:t>社会救济</a:t>
                      </a:r>
                    </a:p>
                  </a:txBody>
                  <a:tcPr marT="34290" marB="3429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r>
                        <a:rPr lang="zh-CN" altLang="en-US" sz="1950" dirty="0">
                          <a:solidFill>
                            <a:srgbClr val="FF0000"/>
                          </a:solidFill>
                          <a:latin typeface="黑体" panose="02010609060101010101" pitchFamily="2" charset="-122"/>
                          <a:ea typeface="黑体" panose="02010609060101010101" pitchFamily="2" charset="-122"/>
                        </a:rPr>
                        <a:t>优抚政策</a:t>
                      </a:r>
                    </a:p>
                  </a:txBody>
                  <a:tcPr marT="34290" marB="3429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365760">
                <a:tc>
                  <a:txBody>
                    <a:bodyPr/>
                    <a:lstStyle/>
                    <a:p>
                      <a:pPr algn="ctr"/>
                      <a:r>
                        <a:rPr lang="zh-CN" altLang="en-US" sz="1950" dirty="0">
                          <a:solidFill>
                            <a:srgbClr val="FF0000"/>
                          </a:solidFill>
                          <a:latin typeface="黑体" panose="02010609060101010101" pitchFamily="2" charset="-122"/>
                          <a:ea typeface="黑体" panose="02010609060101010101" pitchFamily="2" charset="-122"/>
                        </a:rPr>
                        <a:t>秦</a:t>
                      </a:r>
                    </a:p>
                  </a:txBody>
                  <a:tcPr marT="34290" marB="3429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endParaRPr lang="zh-CN" altLang="en-US" sz="1950" dirty="0">
                        <a:latin typeface="黑体" panose="02010609060101010101" pitchFamily="2" charset="-122"/>
                        <a:ea typeface="黑体" panose="02010609060101010101" pitchFamily="2" charset="-122"/>
                      </a:endParaRPr>
                    </a:p>
                  </a:txBody>
                  <a:tcPr marT="34290" marB="3429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rowSpan="2">
                  <a:txBody>
                    <a:bodyPr/>
                    <a:lstStyle/>
                    <a:p>
                      <a:pPr algn="ctr"/>
                      <a:endParaRPr lang="zh-CN" altLang="en-US" sz="1950" dirty="0">
                        <a:latin typeface="黑体" panose="02010609060101010101" pitchFamily="2" charset="-122"/>
                        <a:ea typeface="黑体" panose="02010609060101010101" pitchFamily="2" charset="-122"/>
                      </a:endParaRPr>
                    </a:p>
                  </a:txBody>
                  <a:tcPr marT="34290" marB="3429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rowSpan="2">
                  <a:txBody>
                    <a:bodyPr/>
                    <a:lstStyle/>
                    <a:p>
                      <a:pPr algn="ctr"/>
                      <a:endParaRPr lang="zh-CN" altLang="en-US" sz="1950" dirty="0">
                        <a:latin typeface="黑体" panose="02010609060101010101" pitchFamily="2" charset="-122"/>
                        <a:ea typeface="黑体" panose="02010609060101010101" pitchFamily="2" charset="-122"/>
                      </a:endParaRPr>
                    </a:p>
                  </a:txBody>
                  <a:tcPr marT="34290" marB="3429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endParaRPr lang="zh-CN" altLang="en-US" sz="1950" dirty="0">
                        <a:latin typeface="黑体" panose="02010609060101010101" pitchFamily="2" charset="-122"/>
                        <a:ea typeface="黑体" panose="02010609060101010101" pitchFamily="2" charset="-122"/>
                      </a:endParaRPr>
                    </a:p>
                  </a:txBody>
                  <a:tcPr marT="34290" marB="3429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lumMod val="85000"/>
                      </a:schemeClr>
                    </a:solidFill>
                  </a:tcPr>
                </a:tc>
                <a:tc rowSpan="2">
                  <a:txBody>
                    <a:bodyPr/>
                    <a:lstStyle/>
                    <a:p>
                      <a:pPr algn="ctr"/>
                      <a:endParaRPr lang="zh-CN" altLang="en-US" sz="1950" dirty="0">
                        <a:latin typeface="黑体" panose="02010609060101010101" pitchFamily="2" charset="-122"/>
                        <a:ea typeface="黑体" panose="02010609060101010101" pitchFamily="2" charset="-122"/>
                      </a:endParaRPr>
                    </a:p>
                  </a:txBody>
                  <a:tcPr marT="34290" marB="3429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365760">
                <a:tc>
                  <a:txBody>
                    <a:bodyPr/>
                    <a:lstStyle/>
                    <a:p>
                      <a:pPr algn="ctr"/>
                      <a:r>
                        <a:rPr lang="zh-CN" altLang="en-US" sz="1950" dirty="0">
                          <a:solidFill>
                            <a:srgbClr val="FF0000"/>
                          </a:solidFill>
                          <a:latin typeface="黑体" panose="02010609060101010101" pitchFamily="2" charset="-122"/>
                          <a:ea typeface="黑体" panose="02010609060101010101" pitchFamily="2" charset="-122"/>
                        </a:rPr>
                        <a:t>汉</a:t>
                      </a:r>
                    </a:p>
                  </a:txBody>
                  <a:tcPr marT="34290" marB="3429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endParaRPr lang="zh-CN" altLang="en-US" sz="1950" dirty="0">
                        <a:latin typeface="黑体" panose="02010609060101010101" pitchFamily="2" charset="-122"/>
                        <a:ea typeface="黑体" panose="02010609060101010101" pitchFamily="2" charset="-122"/>
                      </a:endParaRPr>
                    </a:p>
                  </a:txBody>
                  <a:tcPr marT="34290" marB="3429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vMerge="1">
                  <a:txBody>
                    <a:bodyPr/>
                    <a:lstStyle/>
                    <a:p>
                      <a:endParaRPr lang="zh-CN"/>
                    </a:p>
                  </a:txBody>
                  <a:tcPr/>
                </a:tc>
                <a:tc vMerge="1">
                  <a:txBody>
                    <a:bodyPr/>
                    <a:lstStyle/>
                    <a:p>
                      <a:endParaRPr lang="zh-CN"/>
                    </a:p>
                  </a:txBody>
                  <a:tcPr/>
                </a:tc>
                <a:tc>
                  <a:txBody>
                    <a:bodyPr/>
                    <a:lstStyle/>
                    <a:p>
                      <a:pPr algn="ctr"/>
                      <a:endParaRPr lang="zh-CN" altLang="en-US" sz="1950" dirty="0">
                        <a:latin typeface="黑体" panose="02010609060101010101" pitchFamily="2" charset="-122"/>
                        <a:ea typeface="黑体" panose="02010609060101010101" pitchFamily="2" charset="-122"/>
                      </a:endParaRPr>
                    </a:p>
                  </a:txBody>
                  <a:tcPr marT="34290" marB="3429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vMerge="1">
                  <a:txBody>
                    <a:bodyPr/>
                    <a:lstStyle/>
                    <a:p>
                      <a:endParaRPr lang="zh-CN"/>
                    </a:p>
                  </a:txBody>
                  <a:tcPr/>
                </a:tc>
                <a:extLst>
                  <a:ext uri="{0D108BD9-81ED-4DB2-BD59-A6C34878D82A}">
                    <a16:rowId xmlns:a16="http://schemas.microsoft.com/office/drawing/2014/main" val="10002"/>
                  </a:ext>
                </a:extLst>
              </a:tr>
              <a:tr h="747395">
                <a:tc>
                  <a:txBody>
                    <a:bodyPr/>
                    <a:lstStyle/>
                    <a:p>
                      <a:pPr algn="ctr"/>
                      <a:r>
                        <a:rPr lang="zh-CN" altLang="en-US" sz="1950" dirty="0">
                          <a:solidFill>
                            <a:srgbClr val="FF0000"/>
                          </a:solidFill>
                          <a:latin typeface="黑体" panose="02010609060101010101" pitchFamily="2" charset="-122"/>
                          <a:ea typeface="黑体" panose="02010609060101010101" pitchFamily="2" charset="-122"/>
                        </a:rPr>
                        <a:t>隋</a:t>
                      </a:r>
                    </a:p>
                  </a:txBody>
                  <a:tcPr marT="34290" marB="3429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endParaRPr lang="zh-CN" altLang="en-US" sz="1950" dirty="0">
                        <a:latin typeface="黑体" panose="02010609060101010101" pitchFamily="2" charset="-122"/>
                        <a:ea typeface="黑体" panose="02010609060101010101" pitchFamily="2" charset="-122"/>
                      </a:endParaRPr>
                    </a:p>
                  </a:txBody>
                  <a:tcPr marT="34290" marB="3429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endParaRPr lang="zh-CN" altLang="en-US" sz="1950" dirty="0">
                        <a:latin typeface="黑体" panose="02010609060101010101" pitchFamily="2" charset="-122"/>
                        <a:ea typeface="黑体" panose="02010609060101010101" pitchFamily="2" charset="-122"/>
                      </a:endParaRPr>
                    </a:p>
                  </a:txBody>
                  <a:tcPr marT="34290" marB="3429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endParaRPr lang="zh-CN" altLang="en-US" sz="1950" dirty="0">
                        <a:latin typeface="黑体" panose="02010609060101010101" pitchFamily="2" charset="-122"/>
                        <a:ea typeface="黑体" panose="02010609060101010101" pitchFamily="2" charset="-122"/>
                      </a:endParaRPr>
                    </a:p>
                  </a:txBody>
                  <a:tcPr marT="34290" marB="3429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zh-CN" altLang="en-US" sz="1950" dirty="0">
                        <a:latin typeface="黑体" panose="02010609060101010101" pitchFamily="2" charset="-122"/>
                        <a:ea typeface="黑体" panose="02010609060101010101" pitchFamily="2" charset="-122"/>
                      </a:endParaRPr>
                    </a:p>
                  </a:txBody>
                  <a:tcPr marT="34290" marB="3429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endParaRPr lang="zh-CN" altLang="en-US" sz="1950" dirty="0">
                        <a:latin typeface="黑体" panose="02010609060101010101" pitchFamily="2" charset="-122"/>
                        <a:ea typeface="黑体" panose="02010609060101010101" pitchFamily="2" charset="-122"/>
                      </a:endParaRPr>
                    </a:p>
                  </a:txBody>
                  <a:tcPr marT="34290" marB="3429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3"/>
                  </a:ext>
                </a:extLst>
              </a:tr>
              <a:tr h="718185">
                <a:tc>
                  <a:txBody>
                    <a:bodyPr/>
                    <a:lstStyle/>
                    <a:p>
                      <a:pPr algn="ctr"/>
                      <a:r>
                        <a:rPr lang="zh-CN" altLang="en-US" sz="1950" dirty="0">
                          <a:solidFill>
                            <a:srgbClr val="FF0000"/>
                          </a:solidFill>
                          <a:latin typeface="黑体" panose="02010609060101010101" pitchFamily="2" charset="-122"/>
                          <a:ea typeface="黑体" panose="02010609060101010101" pitchFamily="2" charset="-122"/>
                        </a:rPr>
                        <a:t>唐</a:t>
                      </a:r>
                    </a:p>
                  </a:txBody>
                  <a:tcPr marT="34290" marB="3429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endParaRPr lang="zh-CN" altLang="en-US" sz="1950" dirty="0">
                        <a:latin typeface="黑体" panose="02010609060101010101" pitchFamily="2" charset="-122"/>
                        <a:ea typeface="黑体" panose="02010609060101010101" pitchFamily="2" charset="-122"/>
                      </a:endParaRPr>
                    </a:p>
                  </a:txBody>
                  <a:tcPr marT="34290" marB="3429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endParaRPr lang="zh-CN" altLang="en-US" sz="1950" dirty="0">
                        <a:latin typeface="黑体" panose="02010609060101010101" pitchFamily="2" charset="-122"/>
                        <a:ea typeface="黑体" panose="02010609060101010101" pitchFamily="2" charset="-122"/>
                      </a:endParaRPr>
                    </a:p>
                  </a:txBody>
                  <a:tcPr marT="34290" marB="3429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endParaRPr lang="zh-CN" altLang="en-US" sz="1950" dirty="0">
                        <a:latin typeface="黑体" panose="02010609060101010101" pitchFamily="2" charset="-122"/>
                        <a:ea typeface="黑体" panose="02010609060101010101" pitchFamily="2" charset="-122"/>
                      </a:endParaRPr>
                    </a:p>
                  </a:txBody>
                  <a:tcPr marT="34290" marB="3429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endParaRPr lang="zh-CN" altLang="en-US" sz="1950" dirty="0">
                        <a:latin typeface="黑体" panose="02010609060101010101" pitchFamily="2" charset="-122"/>
                        <a:ea typeface="黑体" panose="02010609060101010101" pitchFamily="2" charset="-122"/>
                      </a:endParaRPr>
                    </a:p>
                  </a:txBody>
                  <a:tcPr marT="34290" marB="3429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endParaRPr lang="zh-CN" altLang="en-US" sz="1950" dirty="0">
                        <a:latin typeface="黑体" panose="02010609060101010101" pitchFamily="2" charset="-122"/>
                        <a:ea typeface="黑体" panose="02010609060101010101" pitchFamily="2" charset="-122"/>
                      </a:endParaRPr>
                    </a:p>
                  </a:txBody>
                  <a:tcPr marT="34290" marB="3429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r h="661035">
                <a:tc>
                  <a:txBody>
                    <a:bodyPr/>
                    <a:lstStyle/>
                    <a:p>
                      <a:pPr algn="ctr"/>
                      <a:r>
                        <a:rPr lang="zh-CN" altLang="en-US" sz="1950" dirty="0">
                          <a:solidFill>
                            <a:srgbClr val="FF0000"/>
                          </a:solidFill>
                          <a:latin typeface="黑体" panose="02010609060101010101" pitchFamily="2" charset="-122"/>
                          <a:ea typeface="黑体" panose="02010609060101010101" pitchFamily="2" charset="-122"/>
                        </a:rPr>
                        <a:t>宋</a:t>
                      </a:r>
                    </a:p>
                  </a:txBody>
                  <a:tcPr marT="34290" marB="3429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endParaRPr lang="zh-CN" altLang="en-US" sz="1950" dirty="0">
                        <a:latin typeface="黑体" panose="02010609060101010101" pitchFamily="2" charset="-122"/>
                        <a:ea typeface="黑体" panose="02010609060101010101" pitchFamily="2" charset="-122"/>
                      </a:endParaRPr>
                    </a:p>
                  </a:txBody>
                  <a:tcPr marT="34290" marB="3429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endParaRPr lang="zh-CN" altLang="en-US" sz="1950" dirty="0">
                        <a:latin typeface="黑体" panose="02010609060101010101" pitchFamily="2" charset="-122"/>
                        <a:ea typeface="黑体" panose="02010609060101010101" pitchFamily="2" charset="-122"/>
                      </a:endParaRPr>
                    </a:p>
                  </a:txBody>
                  <a:tcPr marT="34290" marB="3429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endParaRPr lang="zh-CN" altLang="en-US" sz="1950" dirty="0">
                        <a:latin typeface="黑体" panose="02010609060101010101" pitchFamily="2" charset="-122"/>
                        <a:ea typeface="黑体" panose="02010609060101010101" pitchFamily="2" charset="-122"/>
                      </a:endParaRPr>
                    </a:p>
                  </a:txBody>
                  <a:tcPr marT="34290" marB="3429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endParaRPr lang="zh-CN" altLang="en-US" sz="1950" dirty="0">
                        <a:latin typeface="黑体" panose="02010609060101010101" pitchFamily="2" charset="-122"/>
                        <a:ea typeface="黑体" panose="02010609060101010101" pitchFamily="2" charset="-122"/>
                      </a:endParaRPr>
                    </a:p>
                  </a:txBody>
                  <a:tcPr marT="34290" marB="3429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endParaRPr lang="zh-CN" altLang="en-US" sz="1950" dirty="0">
                        <a:latin typeface="黑体" panose="02010609060101010101" pitchFamily="2" charset="-122"/>
                        <a:ea typeface="黑体" panose="02010609060101010101" pitchFamily="2" charset="-122"/>
                      </a:endParaRPr>
                    </a:p>
                  </a:txBody>
                  <a:tcPr marT="34290" marB="3429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r h="365760">
                <a:tc>
                  <a:txBody>
                    <a:bodyPr/>
                    <a:lstStyle/>
                    <a:p>
                      <a:pPr algn="ctr"/>
                      <a:r>
                        <a:rPr lang="zh-CN" altLang="en-US" sz="1950" dirty="0">
                          <a:solidFill>
                            <a:srgbClr val="FF0000"/>
                          </a:solidFill>
                          <a:latin typeface="黑体" panose="02010609060101010101" pitchFamily="2" charset="-122"/>
                          <a:ea typeface="黑体" panose="02010609060101010101" pitchFamily="2" charset="-122"/>
                        </a:rPr>
                        <a:t>元</a:t>
                      </a:r>
                    </a:p>
                  </a:txBody>
                  <a:tcPr marT="34290" marB="3429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endParaRPr lang="zh-CN" altLang="en-US" sz="1950" dirty="0">
                        <a:latin typeface="黑体" panose="02010609060101010101" pitchFamily="2" charset="-122"/>
                        <a:ea typeface="黑体" panose="02010609060101010101" pitchFamily="2" charset="-122"/>
                      </a:endParaRPr>
                    </a:p>
                  </a:txBody>
                  <a:tcPr marT="34290" marB="3429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endParaRPr lang="zh-CN" altLang="en-US" sz="1950" dirty="0">
                        <a:latin typeface="黑体" panose="02010609060101010101" pitchFamily="2" charset="-122"/>
                        <a:ea typeface="黑体" panose="02010609060101010101" pitchFamily="2" charset="-122"/>
                      </a:endParaRPr>
                    </a:p>
                  </a:txBody>
                  <a:tcPr marT="34290" marB="3429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endParaRPr lang="zh-CN" altLang="en-US" sz="1950" dirty="0">
                        <a:latin typeface="黑体" panose="02010609060101010101" pitchFamily="2" charset="-122"/>
                        <a:ea typeface="黑体" panose="02010609060101010101" pitchFamily="2" charset="-122"/>
                      </a:endParaRPr>
                    </a:p>
                  </a:txBody>
                  <a:tcPr marT="34290" marB="3429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zh-CN" altLang="en-US" sz="1950" dirty="0">
                        <a:latin typeface="黑体" panose="02010609060101010101" pitchFamily="2" charset="-122"/>
                        <a:ea typeface="黑体" panose="02010609060101010101" pitchFamily="2" charset="-122"/>
                      </a:endParaRPr>
                    </a:p>
                  </a:txBody>
                  <a:tcPr marT="34290" marB="3429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endParaRPr lang="zh-CN" altLang="en-US" sz="1950" dirty="0">
                        <a:latin typeface="黑体" panose="02010609060101010101" pitchFamily="2" charset="-122"/>
                        <a:ea typeface="黑体" panose="02010609060101010101" pitchFamily="2" charset="-122"/>
                      </a:endParaRPr>
                    </a:p>
                  </a:txBody>
                  <a:tcPr marT="34290" marB="3429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6"/>
                  </a:ext>
                </a:extLst>
              </a:tr>
              <a:tr h="365760">
                <a:tc>
                  <a:txBody>
                    <a:bodyPr/>
                    <a:lstStyle/>
                    <a:p>
                      <a:pPr algn="ctr"/>
                      <a:r>
                        <a:rPr lang="zh-CN" altLang="en-US" sz="1950" dirty="0">
                          <a:solidFill>
                            <a:srgbClr val="FF0000"/>
                          </a:solidFill>
                          <a:latin typeface="黑体" panose="02010609060101010101" pitchFamily="2" charset="-122"/>
                          <a:ea typeface="黑体" panose="02010609060101010101" pitchFamily="2" charset="-122"/>
                        </a:rPr>
                        <a:t>明</a:t>
                      </a:r>
                    </a:p>
                  </a:txBody>
                  <a:tcPr marT="34290" marB="3429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endParaRPr lang="zh-CN" altLang="en-US" sz="1950" dirty="0">
                        <a:latin typeface="黑体" panose="02010609060101010101" pitchFamily="2" charset="-122"/>
                        <a:ea typeface="黑体" panose="02010609060101010101" pitchFamily="2" charset="-122"/>
                      </a:endParaRPr>
                    </a:p>
                  </a:txBody>
                  <a:tcPr marT="34290" marB="3429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endParaRPr lang="zh-CN" altLang="en-US" sz="1950" dirty="0">
                        <a:latin typeface="黑体" panose="02010609060101010101" pitchFamily="2" charset="-122"/>
                        <a:ea typeface="黑体" panose="02010609060101010101" pitchFamily="2" charset="-122"/>
                      </a:endParaRPr>
                    </a:p>
                  </a:txBody>
                  <a:tcPr marT="34290" marB="3429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endParaRPr lang="zh-CN" altLang="en-US" sz="1950" dirty="0">
                        <a:latin typeface="黑体" panose="02010609060101010101" pitchFamily="2" charset="-122"/>
                        <a:ea typeface="黑体" panose="02010609060101010101" pitchFamily="2" charset="-122"/>
                      </a:endParaRPr>
                    </a:p>
                  </a:txBody>
                  <a:tcPr marT="34290" marB="3429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rowSpan="2">
                  <a:txBody>
                    <a:bodyPr/>
                    <a:lstStyle/>
                    <a:p>
                      <a:pPr algn="ctr"/>
                      <a:endParaRPr lang="zh-CN" altLang="en-US" sz="1950" dirty="0">
                        <a:latin typeface="黑体" panose="02010609060101010101" pitchFamily="2" charset="-122"/>
                        <a:ea typeface="黑体" panose="02010609060101010101" pitchFamily="2" charset="-122"/>
                      </a:endParaRPr>
                    </a:p>
                  </a:txBody>
                  <a:tcPr marT="34290" marB="3429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rowSpan="2">
                  <a:txBody>
                    <a:bodyPr/>
                    <a:lstStyle/>
                    <a:p>
                      <a:pPr algn="ctr"/>
                      <a:endParaRPr lang="zh-CN" altLang="en-US" sz="1950" dirty="0">
                        <a:latin typeface="黑体" panose="02010609060101010101" pitchFamily="2" charset="-122"/>
                        <a:ea typeface="黑体" panose="02010609060101010101" pitchFamily="2" charset="-122"/>
                      </a:endParaRPr>
                    </a:p>
                  </a:txBody>
                  <a:tcPr marT="34290" marB="3429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7"/>
                  </a:ext>
                </a:extLst>
              </a:tr>
              <a:tr h="365760">
                <a:tc>
                  <a:txBody>
                    <a:bodyPr/>
                    <a:lstStyle/>
                    <a:p>
                      <a:pPr algn="ctr"/>
                      <a:r>
                        <a:rPr lang="zh-CN" altLang="en-US" sz="1950" dirty="0">
                          <a:solidFill>
                            <a:srgbClr val="FF0000"/>
                          </a:solidFill>
                          <a:latin typeface="黑体" panose="02010609060101010101" pitchFamily="2" charset="-122"/>
                          <a:ea typeface="黑体" panose="02010609060101010101" pitchFamily="2" charset="-122"/>
                        </a:rPr>
                        <a:t>清</a:t>
                      </a:r>
                    </a:p>
                  </a:txBody>
                  <a:tcPr marT="34290" marB="3429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endParaRPr lang="zh-CN" altLang="en-US" sz="1950" dirty="0">
                        <a:latin typeface="黑体" panose="02010609060101010101" pitchFamily="2" charset="-122"/>
                        <a:ea typeface="黑体" panose="02010609060101010101" pitchFamily="2" charset="-122"/>
                      </a:endParaRPr>
                    </a:p>
                  </a:txBody>
                  <a:tcPr marT="34290" marB="3429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gridSpan="2">
                  <a:txBody>
                    <a:bodyPr/>
                    <a:lstStyle/>
                    <a:p>
                      <a:pPr algn="ctr"/>
                      <a:endParaRPr lang="zh-CN" altLang="en-US" sz="1950" dirty="0">
                        <a:latin typeface="黑体" panose="02010609060101010101" pitchFamily="2" charset="-122"/>
                        <a:ea typeface="黑体" panose="02010609060101010101" pitchFamily="2" charset="-122"/>
                      </a:endParaRPr>
                    </a:p>
                  </a:txBody>
                  <a:tcPr marT="34290" marB="3429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hMerge="1">
                  <a:txBody>
                    <a:bodyPr/>
                    <a:lstStyle/>
                    <a:p>
                      <a:endParaRPr lang="zh-CN"/>
                    </a:p>
                  </a:txBody>
                  <a:tcPr/>
                </a:tc>
                <a:tc vMerge="1">
                  <a:txBody>
                    <a:bodyPr/>
                    <a:lstStyle/>
                    <a:p>
                      <a:endParaRPr lang="zh-CN"/>
                    </a:p>
                  </a:txBody>
                  <a:tcPr/>
                </a:tc>
                <a:tc vMerge="1">
                  <a:txBody>
                    <a:bodyPr/>
                    <a:lstStyle/>
                    <a:p>
                      <a:endParaRPr lang="zh-CN"/>
                    </a:p>
                  </a:txBody>
                  <a:tcPr/>
                </a:tc>
                <a:extLst>
                  <a:ext uri="{0D108BD9-81ED-4DB2-BD59-A6C34878D82A}">
                    <a16:rowId xmlns:a16="http://schemas.microsoft.com/office/drawing/2014/main" val="10008"/>
                  </a:ext>
                </a:extLst>
              </a:tr>
            </a:tbl>
          </a:graphicData>
        </a:graphic>
      </p:graphicFrame>
      <p:sp>
        <p:nvSpPr>
          <p:cNvPr id="4" name="矩形 3"/>
          <p:cNvSpPr/>
          <p:nvPr/>
        </p:nvSpPr>
        <p:spPr>
          <a:xfrm>
            <a:off x="1692580" y="1748446"/>
            <a:ext cx="1685077" cy="392415"/>
          </a:xfrm>
          <a:prstGeom prst="rect">
            <a:avLst/>
          </a:prstGeom>
        </p:spPr>
        <p:txBody>
          <a:bodyPr wrap="none">
            <a:spAutoFit/>
          </a:bodyPr>
          <a:lstStyle/>
          <a:p>
            <a:pPr lvl="0" algn="ctr"/>
            <a:r>
              <a:rPr lang="zh-CN" altLang="en-US" sz="1950" b="1" dirty="0">
                <a:solidFill>
                  <a:srgbClr val="002060"/>
                </a:solidFill>
                <a:latin typeface="黑体" panose="02010609060101010101" pitchFamily="2" charset="-122"/>
                <a:ea typeface="黑体" panose="02010609060101010101" pitchFamily="2" charset="-122"/>
              </a:rPr>
              <a:t>分类登记制度</a:t>
            </a:r>
          </a:p>
        </p:txBody>
      </p:sp>
      <p:sp>
        <p:nvSpPr>
          <p:cNvPr id="5" name="矩形 4"/>
          <p:cNvSpPr/>
          <p:nvPr/>
        </p:nvSpPr>
        <p:spPr>
          <a:xfrm>
            <a:off x="1942649" y="2075140"/>
            <a:ext cx="1184940" cy="392415"/>
          </a:xfrm>
          <a:prstGeom prst="rect">
            <a:avLst/>
          </a:prstGeom>
        </p:spPr>
        <p:txBody>
          <a:bodyPr wrap="none">
            <a:spAutoFit/>
          </a:bodyPr>
          <a:lstStyle/>
          <a:p>
            <a:pPr lvl="0" algn="ctr"/>
            <a:r>
              <a:rPr lang="zh-CN" altLang="en-US" sz="1950" b="1" dirty="0">
                <a:solidFill>
                  <a:srgbClr val="002060"/>
                </a:solidFill>
                <a:latin typeface="黑体" panose="02010609060101010101" pitchFamily="2" charset="-122"/>
                <a:ea typeface="黑体" panose="02010609060101010101" pitchFamily="2" charset="-122"/>
              </a:rPr>
              <a:t>编户齐民</a:t>
            </a:r>
          </a:p>
        </p:txBody>
      </p:sp>
      <p:sp>
        <p:nvSpPr>
          <p:cNvPr id="6" name="矩形 5"/>
          <p:cNvSpPr/>
          <p:nvPr/>
        </p:nvSpPr>
        <p:spPr>
          <a:xfrm>
            <a:off x="2029726" y="2612394"/>
            <a:ext cx="1184940" cy="392415"/>
          </a:xfrm>
          <a:prstGeom prst="rect">
            <a:avLst/>
          </a:prstGeom>
        </p:spPr>
        <p:txBody>
          <a:bodyPr wrap="none">
            <a:spAutoFit/>
          </a:bodyPr>
          <a:lstStyle/>
          <a:p>
            <a:pPr lvl="0" algn="ctr"/>
            <a:r>
              <a:rPr lang="zh-CN" altLang="en-US" sz="1950" b="1" dirty="0">
                <a:solidFill>
                  <a:srgbClr val="002060"/>
                </a:solidFill>
                <a:latin typeface="黑体" panose="02010609060101010101" pitchFamily="2" charset="-122"/>
                <a:ea typeface="黑体" panose="02010609060101010101" pitchFamily="2" charset="-122"/>
              </a:rPr>
              <a:t>大索貌阅</a:t>
            </a:r>
          </a:p>
        </p:txBody>
      </p:sp>
      <p:sp>
        <p:nvSpPr>
          <p:cNvPr id="7" name="矩形 6"/>
          <p:cNvSpPr/>
          <p:nvPr/>
        </p:nvSpPr>
        <p:spPr>
          <a:xfrm>
            <a:off x="1833821" y="3287257"/>
            <a:ext cx="1685077" cy="392415"/>
          </a:xfrm>
          <a:prstGeom prst="rect">
            <a:avLst/>
          </a:prstGeom>
        </p:spPr>
        <p:txBody>
          <a:bodyPr wrap="none">
            <a:spAutoFit/>
          </a:bodyPr>
          <a:lstStyle/>
          <a:p>
            <a:pPr lvl="0" algn="ctr"/>
            <a:r>
              <a:rPr lang="zh-CN" altLang="en-US" sz="1950" b="1" dirty="0">
                <a:solidFill>
                  <a:srgbClr val="002060"/>
                </a:solidFill>
                <a:latin typeface="黑体" panose="02010609060101010101" pitchFamily="2" charset="-122"/>
                <a:ea typeface="黑体" panose="02010609060101010101" pitchFamily="2" charset="-122"/>
              </a:rPr>
              <a:t>户籍三年一造</a:t>
            </a:r>
          </a:p>
        </p:txBody>
      </p:sp>
      <p:sp>
        <p:nvSpPr>
          <p:cNvPr id="8" name="矩形 7"/>
          <p:cNvSpPr/>
          <p:nvPr/>
        </p:nvSpPr>
        <p:spPr>
          <a:xfrm>
            <a:off x="1917928" y="4071805"/>
            <a:ext cx="1435008" cy="392415"/>
          </a:xfrm>
          <a:prstGeom prst="rect">
            <a:avLst/>
          </a:prstGeom>
        </p:spPr>
        <p:txBody>
          <a:bodyPr wrap="none">
            <a:spAutoFit/>
          </a:bodyPr>
          <a:lstStyle/>
          <a:p>
            <a:pPr lvl="0" algn="ctr"/>
            <a:r>
              <a:rPr lang="zh-CN" altLang="en-US" sz="1950" b="1" dirty="0">
                <a:solidFill>
                  <a:srgbClr val="002060"/>
                </a:solidFill>
                <a:latin typeface="黑体" panose="02010609060101010101" pitchFamily="2" charset="-122"/>
                <a:ea typeface="黑体" panose="02010609060101010101" pitchFamily="2" charset="-122"/>
              </a:rPr>
              <a:t>主户与客户</a:t>
            </a:r>
          </a:p>
        </p:txBody>
      </p:sp>
      <p:sp>
        <p:nvSpPr>
          <p:cNvPr id="9" name="矩形 8"/>
          <p:cNvSpPr/>
          <p:nvPr/>
        </p:nvSpPr>
        <p:spPr>
          <a:xfrm>
            <a:off x="1956707" y="4572177"/>
            <a:ext cx="1184940" cy="392415"/>
          </a:xfrm>
          <a:prstGeom prst="rect">
            <a:avLst/>
          </a:prstGeom>
        </p:spPr>
        <p:txBody>
          <a:bodyPr wrap="none">
            <a:spAutoFit/>
          </a:bodyPr>
          <a:lstStyle/>
          <a:p>
            <a:pPr lvl="0" algn="ctr"/>
            <a:r>
              <a:rPr lang="zh-CN" altLang="en-US" sz="1950" b="1" dirty="0">
                <a:solidFill>
                  <a:srgbClr val="002060"/>
                </a:solidFill>
                <a:latin typeface="黑体" panose="02010609060101010101" pitchFamily="2" charset="-122"/>
                <a:ea typeface="黑体" panose="02010609060101010101" pitchFamily="2" charset="-122"/>
              </a:rPr>
              <a:t>诸色户计</a:t>
            </a:r>
          </a:p>
        </p:txBody>
      </p:sp>
      <p:sp>
        <p:nvSpPr>
          <p:cNvPr id="10" name="矩形 9"/>
          <p:cNvSpPr/>
          <p:nvPr/>
        </p:nvSpPr>
        <p:spPr>
          <a:xfrm>
            <a:off x="1942649" y="4980625"/>
            <a:ext cx="1435008" cy="392415"/>
          </a:xfrm>
          <a:prstGeom prst="rect">
            <a:avLst/>
          </a:prstGeom>
        </p:spPr>
        <p:txBody>
          <a:bodyPr wrap="none">
            <a:spAutoFit/>
          </a:bodyPr>
          <a:lstStyle/>
          <a:p>
            <a:pPr lvl="0" algn="ctr"/>
            <a:r>
              <a:rPr lang="zh-CN" altLang="en-US" sz="1950" b="1" dirty="0">
                <a:solidFill>
                  <a:srgbClr val="002060"/>
                </a:solidFill>
                <a:latin typeface="黑体" panose="02010609060101010101" pitchFamily="2" charset="-122"/>
                <a:ea typeface="黑体" panose="02010609060101010101" pitchFamily="2" charset="-122"/>
              </a:rPr>
              <a:t>户帖、黄册</a:t>
            </a:r>
          </a:p>
        </p:txBody>
      </p:sp>
      <p:sp>
        <p:nvSpPr>
          <p:cNvPr id="11" name="矩形 10"/>
          <p:cNvSpPr/>
          <p:nvPr/>
        </p:nvSpPr>
        <p:spPr>
          <a:xfrm>
            <a:off x="1956707" y="5296521"/>
            <a:ext cx="1184940" cy="392415"/>
          </a:xfrm>
          <a:prstGeom prst="rect">
            <a:avLst/>
          </a:prstGeom>
        </p:spPr>
        <p:txBody>
          <a:bodyPr wrap="none">
            <a:spAutoFit/>
          </a:bodyPr>
          <a:lstStyle/>
          <a:p>
            <a:pPr lvl="0" algn="ctr"/>
            <a:r>
              <a:rPr lang="zh-CN" altLang="en-US" sz="1950" b="1" dirty="0">
                <a:solidFill>
                  <a:srgbClr val="002060"/>
                </a:solidFill>
                <a:latin typeface="黑体" panose="02010609060101010101" pitchFamily="2" charset="-122"/>
                <a:ea typeface="黑体" panose="02010609060101010101" pitchFamily="2" charset="-122"/>
              </a:rPr>
              <a:t>永停编审</a:t>
            </a:r>
          </a:p>
        </p:txBody>
      </p:sp>
      <p:sp>
        <p:nvSpPr>
          <p:cNvPr id="12" name="矩形 11"/>
          <p:cNvSpPr/>
          <p:nvPr/>
        </p:nvSpPr>
        <p:spPr>
          <a:xfrm>
            <a:off x="4097361" y="1890474"/>
            <a:ext cx="1184940" cy="392415"/>
          </a:xfrm>
          <a:prstGeom prst="rect">
            <a:avLst/>
          </a:prstGeom>
        </p:spPr>
        <p:txBody>
          <a:bodyPr wrap="none">
            <a:spAutoFit/>
          </a:bodyPr>
          <a:lstStyle/>
          <a:p>
            <a:pPr lvl="0" algn="ctr"/>
            <a:r>
              <a:rPr lang="zh-CN" altLang="en-US" sz="1950" b="1" dirty="0">
                <a:solidFill>
                  <a:srgbClr val="002060"/>
                </a:solidFill>
                <a:latin typeface="黑体" panose="02010609060101010101" pitchFamily="2" charset="-122"/>
                <a:ea typeface="黑体" panose="02010609060101010101" pitchFamily="2" charset="-122"/>
              </a:rPr>
              <a:t>乡里制度</a:t>
            </a:r>
          </a:p>
        </p:txBody>
      </p:sp>
      <p:sp>
        <p:nvSpPr>
          <p:cNvPr id="13" name="矩形 12"/>
          <p:cNvSpPr/>
          <p:nvPr/>
        </p:nvSpPr>
        <p:spPr>
          <a:xfrm>
            <a:off x="3873468" y="3199450"/>
            <a:ext cx="1524000" cy="692497"/>
          </a:xfrm>
          <a:prstGeom prst="rect">
            <a:avLst/>
          </a:prstGeom>
        </p:spPr>
        <p:txBody>
          <a:bodyPr wrap="square">
            <a:spAutoFit/>
          </a:bodyPr>
          <a:lstStyle/>
          <a:p>
            <a:pPr lvl="0"/>
            <a:r>
              <a:rPr lang="zh-CN" altLang="en-US" sz="1950" b="1" dirty="0">
                <a:solidFill>
                  <a:srgbClr val="002060"/>
                </a:solidFill>
                <a:latin typeface="黑体" panose="02010609060101010101" pitchFamily="2" charset="-122"/>
                <a:ea typeface="黑体" panose="02010609060101010101" pitchFamily="2" charset="-122"/>
              </a:rPr>
              <a:t>百户为里，五里为乡</a:t>
            </a:r>
          </a:p>
        </p:txBody>
      </p:sp>
      <p:sp>
        <p:nvSpPr>
          <p:cNvPr id="14" name="矩形 13"/>
          <p:cNvSpPr/>
          <p:nvPr/>
        </p:nvSpPr>
        <p:spPr>
          <a:xfrm>
            <a:off x="3934256" y="5290895"/>
            <a:ext cx="1191352" cy="392415"/>
          </a:xfrm>
          <a:prstGeom prst="rect">
            <a:avLst/>
          </a:prstGeom>
        </p:spPr>
        <p:txBody>
          <a:bodyPr wrap="none">
            <a:spAutoFit/>
          </a:bodyPr>
          <a:lstStyle/>
          <a:p>
            <a:pPr lvl="0" algn="ctr"/>
            <a:r>
              <a:rPr lang="zh-CN" altLang="en-US" sz="1950" b="1" dirty="0">
                <a:solidFill>
                  <a:srgbClr val="002060"/>
                </a:solidFill>
                <a:latin typeface="黑体" panose="02010609060101010101" pitchFamily="2" charset="-122"/>
                <a:ea typeface="黑体" panose="02010609060101010101" pitchFamily="2" charset="-122"/>
              </a:rPr>
              <a:t>先里后保</a:t>
            </a:r>
          </a:p>
        </p:txBody>
      </p:sp>
      <p:sp>
        <p:nvSpPr>
          <p:cNvPr id="15" name="矩形 14"/>
          <p:cNvSpPr/>
          <p:nvPr/>
        </p:nvSpPr>
        <p:spPr>
          <a:xfrm>
            <a:off x="6114732" y="5372375"/>
            <a:ext cx="934871" cy="392415"/>
          </a:xfrm>
          <a:prstGeom prst="rect">
            <a:avLst/>
          </a:prstGeom>
        </p:spPr>
        <p:txBody>
          <a:bodyPr wrap="none">
            <a:spAutoFit/>
          </a:bodyPr>
          <a:lstStyle/>
          <a:p>
            <a:pPr lvl="0" algn="ctr"/>
            <a:r>
              <a:rPr lang="zh-CN" altLang="en-US" sz="1950" b="1" dirty="0">
                <a:solidFill>
                  <a:srgbClr val="002060"/>
                </a:solidFill>
                <a:latin typeface="黑体" panose="02010609060101010101" pitchFamily="2" charset="-122"/>
                <a:ea typeface="黑体" panose="02010609060101010101" pitchFamily="2" charset="-122"/>
              </a:rPr>
              <a:t>保甲制</a:t>
            </a:r>
          </a:p>
        </p:txBody>
      </p:sp>
      <p:sp>
        <p:nvSpPr>
          <p:cNvPr id="16" name="矩形 15"/>
          <p:cNvSpPr/>
          <p:nvPr/>
        </p:nvSpPr>
        <p:spPr>
          <a:xfrm>
            <a:off x="6072131" y="4914712"/>
            <a:ext cx="1184940" cy="392415"/>
          </a:xfrm>
          <a:prstGeom prst="rect">
            <a:avLst/>
          </a:prstGeom>
        </p:spPr>
        <p:txBody>
          <a:bodyPr wrap="none">
            <a:spAutoFit/>
          </a:bodyPr>
          <a:lstStyle/>
          <a:p>
            <a:pPr lvl="0" algn="ctr"/>
            <a:r>
              <a:rPr lang="zh-CN" altLang="en-US" sz="1950" b="1" dirty="0">
                <a:solidFill>
                  <a:srgbClr val="002060"/>
                </a:solidFill>
                <a:latin typeface="黑体" panose="02010609060101010101" pitchFamily="2" charset="-122"/>
                <a:ea typeface="黑体" panose="02010609060101010101" pitchFamily="2" charset="-122"/>
              </a:rPr>
              <a:t>十家牌法</a:t>
            </a:r>
          </a:p>
        </p:txBody>
      </p:sp>
      <p:sp>
        <p:nvSpPr>
          <p:cNvPr id="17" name="矩形 16"/>
          <p:cNvSpPr/>
          <p:nvPr/>
        </p:nvSpPr>
        <p:spPr>
          <a:xfrm>
            <a:off x="6072131" y="4098017"/>
            <a:ext cx="934871" cy="392415"/>
          </a:xfrm>
          <a:prstGeom prst="rect">
            <a:avLst/>
          </a:prstGeom>
        </p:spPr>
        <p:txBody>
          <a:bodyPr wrap="none">
            <a:spAutoFit/>
          </a:bodyPr>
          <a:lstStyle/>
          <a:p>
            <a:pPr lvl="0" algn="ctr"/>
            <a:r>
              <a:rPr lang="zh-CN" altLang="en-US" sz="1950" b="1" dirty="0">
                <a:solidFill>
                  <a:srgbClr val="002060"/>
                </a:solidFill>
                <a:latin typeface="黑体" panose="02010609060101010101" pitchFamily="2" charset="-122"/>
                <a:ea typeface="黑体" panose="02010609060101010101" pitchFamily="2" charset="-122"/>
              </a:rPr>
              <a:t>保甲制</a:t>
            </a:r>
          </a:p>
        </p:txBody>
      </p:sp>
      <p:sp>
        <p:nvSpPr>
          <p:cNvPr id="18" name="矩形 17"/>
          <p:cNvSpPr/>
          <p:nvPr/>
        </p:nvSpPr>
        <p:spPr>
          <a:xfrm>
            <a:off x="6086551" y="3349490"/>
            <a:ext cx="1184940" cy="392415"/>
          </a:xfrm>
          <a:prstGeom prst="rect">
            <a:avLst/>
          </a:prstGeom>
        </p:spPr>
        <p:txBody>
          <a:bodyPr wrap="none">
            <a:spAutoFit/>
          </a:bodyPr>
          <a:lstStyle/>
          <a:p>
            <a:pPr lvl="0" algn="ctr"/>
            <a:r>
              <a:rPr lang="zh-CN" altLang="en-US" sz="1950" b="1" dirty="0">
                <a:solidFill>
                  <a:srgbClr val="002060"/>
                </a:solidFill>
                <a:latin typeface="黑体" panose="02010609060101010101" pitchFamily="2" charset="-122"/>
                <a:ea typeface="黑体" panose="02010609060101010101" pitchFamily="2" charset="-122"/>
              </a:rPr>
              <a:t>邻保制度</a:t>
            </a:r>
          </a:p>
        </p:txBody>
      </p:sp>
      <p:sp>
        <p:nvSpPr>
          <p:cNvPr id="19" name="矩形 18"/>
          <p:cNvSpPr/>
          <p:nvPr/>
        </p:nvSpPr>
        <p:spPr>
          <a:xfrm>
            <a:off x="5937941" y="1933112"/>
            <a:ext cx="1184940" cy="392415"/>
          </a:xfrm>
          <a:prstGeom prst="rect">
            <a:avLst/>
          </a:prstGeom>
        </p:spPr>
        <p:txBody>
          <a:bodyPr wrap="none">
            <a:spAutoFit/>
          </a:bodyPr>
          <a:lstStyle/>
          <a:p>
            <a:pPr lvl="0" algn="ctr"/>
            <a:r>
              <a:rPr lang="zh-CN" altLang="en-US" sz="1950" b="1" dirty="0">
                <a:solidFill>
                  <a:srgbClr val="002060"/>
                </a:solidFill>
                <a:latin typeface="黑体" panose="02010609060101010101" pitchFamily="2" charset="-122"/>
                <a:ea typeface="黑体" panose="02010609060101010101" pitchFamily="2" charset="-122"/>
              </a:rPr>
              <a:t>什伍组织</a:t>
            </a:r>
          </a:p>
        </p:txBody>
      </p:sp>
      <p:sp>
        <p:nvSpPr>
          <p:cNvPr id="20" name="矩形 19"/>
          <p:cNvSpPr/>
          <p:nvPr/>
        </p:nvSpPr>
        <p:spPr>
          <a:xfrm>
            <a:off x="7788088" y="2075140"/>
            <a:ext cx="1435008" cy="392415"/>
          </a:xfrm>
          <a:prstGeom prst="rect">
            <a:avLst/>
          </a:prstGeom>
        </p:spPr>
        <p:txBody>
          <a:bodyPr wrap="none">
            <a:spAutoFit/>
          </a:bodyPr>
          <a:lstStyle/>
          <a:p>
            <a:pPr lvl="0" algn="ctr"/>
            <a:r>
              <a:rPr lang="zh-CN" altLang="en-US" sz="1950" b="1" dirty="0">
                <a:solidFill>
                  <a:srgbClr val="002060"/>
                </a:solidFill>
                <a:latin typeface="黑体" panose="02010609060101010101" pitchFamily="2" charset="-122"/>
                <a:ea typeface="黑体" panose="02010609060101010101" pitchFamily="2" charset="-122"/>
              </a:rPr>
              <a:t>常平仓制度</a:t>
            </a:r>
          </a:p>
        </p:txBody>
      </p:sp>
      <p:sp>
        <p:nvSpPr>
          <p:cNvPr id="21" name="矩形 20"/>
          <p:cNvSpPr/>
          <p:nvPr/>
        </p:nvSpPr>
        <p:spPr>
          <a:xfrm>
            <a:off x="7573419" y="2462843"/>
            <a:ext cx="2034607" cy="691515"/>
          </a:xfrm>
          <a:prstGeom prst="rect">
            <a:avLst/>
          </a:prstGeom>
        </p:spPr>
        <p:txBody>
          <a:bodyPr wrap="square">
            <a:spAutoFit/>
          </a:bodyPr>
          <a:lstStyle/>
          <a:p>
            <a:pPr lvl="0"/>
            <a:r>
              <a:rPr lang="zh-CN" altLang="en-US" sz="1950" b="1" dirty="0">
                <a:solidFill>
                  <a:srgbClr val="002060"/>
                </a:solidFill>
                <a:latin typeface="黑体" panose="02010609060101010101" pitchFamily="2" charset="-122"/>
                <a:ea typeface="黑体" panose="02010609060101010101" pitchFamily="2" charset="-122"/>
              </a:rPr>
              <a:t>置仓积谷，</a:t>
            </a:r>
            <a:endParaRPr lang="en-US" altLang="zh-CN" sz="1950" b="1" dirty="0">
              <a:solidFill>
                <a:srgbClr val="002060"/>
              </a:solidFill>
              <a:latin typeface="黑体" panose="02010609060101010101" pitchFamily="2" charset="-122"/>
              <a:ea typeface="黑体" panose="02010609060101010101" pitchFamily="2" charset="-122"/>
            </a:endParaRPr>
          </a:p>
          <a:p>
            <a:pPr lvl="0"/>
            <a:r>
              <a:rPr lang="zh-CN" altLang="en-US" sz="1950" b="1" dirty="0">
                <a:solidFill>
                  <a:srgbClr val="002060"/>
                </a:solidFill>
                <a:latin typeface="黑体" panose="02010609060101010101" pitchFamily="2" charset="-122"/>
                <a:ea typeface="黑体" panose="02010609060101010101" pitchFamily="2" charset="-122"/>
              </a:rPr>
              <a:t>义仓、社仓</a:t>
            </a:r>
          </a:p>
        </p:txBody>
      </p:sp>
      <p:sp>
        <p:nvSpPr>
          <p:cNvPr id="22" name="矩形 21"/>
          <p:cNvSpPr/>
          <p:nvPr/>
        </p:nvSpPr>
        <p:spPr>
          <a:xfrm>
            <a:off x="7568611" y="3891947"/>
            <a:ext cx="2307561" cy="691515"/>
          </a:xfrm>
          <a:prstGeom prst="rect">
            <a:avLst/>
          </a:prstGeom>
        </p:spPr>
        <p:txBody>
          <a:bodyPr wrap="square">
            <a:spAutoFit/>
          </a:bodyPr>
          <a:lstStyle/>
          <a:p>
            <a:pPr lvl="0"/>
            <a:r>
              <a:rPr lang="zh-CN" altLang="en-US" sz="1950" b="1" dirty="0">
                <a:solidFill>
                  <a:srgbClr val="002060"/>
                </a:solidFill>
                <a:latin typeface="黑体" panose="02010609060101010101" pitchFamily="2" charset="-122"/>
                <a:ea typeface="黑体" panose="02010609060101010101" pitchFamily="2" charset="-122"/>
              </a:rPr>
              <a:t>宗族内部的救助活动兴起</a:t>
            </a:r>
          </a:p>
        </p:txBody>
      </p:sp>
      <p:sp>
        <p:nvSpPr>
          <p:cNvPr id="23" name="矩形 22"/>
          <p:cNvSpPr/>
          <p:nvPr/>
        </p:nvSpPr>
        <p:spPr>
          <a:xfrm>
            <a:off x="7694303" y="5176832"/>
            <a:ext cx="1685077" cy="392415"/>
          </a:xfrm>
          <a:prstGeom prst="rect">
            <a:avLst/>
          </a:prstGeom>
        </p:spPr>
        <p:txBody>
          <a:bodyPr wrap="none">
            <a:spAutoFit/>
          </a:bodyPr>
          <a:lstStyle/>
          <a:p>
            <a:pPr lvl="0" algn="ctr"/>
            <a:r>
              <a:rPr lang="zh-CN" altLang="en-US" sz="1950" b="1" dirty="0">
                <a:solidFill>
                  <a:srgbClr val="002060"/>
                </a:solidFill>
                <a:latin typeface="黑体" panose="02010609060101010101" pitchFamily="2" charset="-122"/>
                <a:ea typeface="黑体" panose="02010609060101010101" pitchFamily="2" charset="-122"/>
              </a:rPr>
              <a:t>慈善组织兴起</a:t>
            </a:r>
          </a:p>
        </p:txBody>
      </p:sp>
      <p:sp>
        <p:nvSpPr>
          <p:cNvPr id="24" name="矩形 23"/>
          <p:cNvSpPr/>
          <p:nvPr/>
        </p:nvSpPr>
        <p:spPr>
          <a:xfrm>
            <a:off x="10613933" y="5103306"/>
            <a:ext cx="934871" cy="392415"/>
          </a:xfrm>
          <a:prstGeom prst="rect">
            <a:avLst/>
          </a:prstGeom>
        </p:spPr>
        <p:txBody>
          <a:bodyPr wrap="none">
            <a:spAutoFit/>
          </a:bodyPr>
          <a:lstStyle/>
          <a:p>
            <a:pPr lvl="0" algn="ctr"/>
            <a:r>
              <a:rPr lang="zh-CN" altLang="en-US" sz="1950" b="1" dirty="0">
                <a:solidFill>
                  <a:srgbClr val="002060"/>
                </a:solidFill>
                <a:latin typeface="黑体" panose="02010609060101010101" pitchFamily="2" charset="-122"/>
                <a:ea typeface="黑体" panose="02010609060101010101" pitchFamily="2" charset="-122"/>
              </a:rPr>
              <a:t>养济院</a:t>
            </a:r>
          </a:p>
        </p:txBody>
      </p:sp>
      <p:sp>
        <p:nvSpPr>
          <p:cNvPr id="25" name="矩形 24"/>
          <p:cNvSpPr/>
          <p:nvPr/>
        </p:nvSpPr>
        <p:spPr>
          <a:xfrm>
            <a:off x="10597083" y="4532938"/>
            <a:ext cx="934871" cy="392415"/>
          </a:xfrm>
          <a:prstGeom prst="rect">
            <a:avLst/>
          </a:prstGeom>
        </p:spPr>
        <p:txBody>
          <a:bodyPr wrap="none">
            <a:spAutoFit/>
          </a:bodyPr>
          <a:lstStyle/>
          <a:p>
            <a:pPr lvl="0" algn="ctr"/>
            <a:r>
              <a:rPr lang="zh-CN" altLang="en-US" sz="1950" b="1" dirty="0">
                <a:solidFill>
                  <a:srgbClr val="002060"/>
                </a:solidFill>
                <a:latin typeface="黑体" panose="02010609060101010101" pitchFamily="2" charset="-122"/>
                <a:ea typeface="黑体" panose="02010609060101010101" pitchFamily="2" charset="-122"/>
              </a:rPr>
              <a:t>众济院</a:t>
            </a:r>
          </a:p>
        </p:txBody>
      </p:sp>
      <p:sp>
        <p:nvSpPr>
          <p:cNvPr id="26" name="矩形 25"/>
          <p:cNvSpPr/>
          <p:nvPr/>
        </p:nvSpPr>
        <p:spPr>
          <a:xfrm>
            <a:off x="10536239" y="3924313"/>
            <a:ext cx="934871" cy="392415"/>
          </a:xfrm>
          <a:prstGeom prst="rect">
            <a:avLst/>
          </a:prstGeom>
        </p:spPr>
        <p:txBody>
          <a:bodyPr wrap="none">
            <a:spAutoFit/>
          </a:bodyPr>
          <a:lstStyle/>
          <a:p>
            <a:pPr lvl="0" algn="ctr"/>
            <a:r>
              <a:rPr lang="zh-CN" altLang="en-US" sz="1950" b="1" dirty="0">
                <a:solidFill>
                  <a:srgbClr val="002060"/>
                </a:solidFill>
                <a:latin typeface="黑体" panose="02010609060101010101" pitchFamily="2" charset="-122"/>
                <a:ea typeface="黑体" panose="02010609060101010101" pitchFamily="2" charset="-122"/>
              </a:rPr>
              <a:t>福田院</a:t>
            </a:r>
          </a:p>
        </p:txBody>
      </p:sp>
      <p:sp>
        <p:nvSpPr>
          <p:cNvPr id="27" name="矩形 26"/>
          <p:cNvSpPr/>
          <p:nvPr/>
        </p:nvSpPr>
        <p:spPr>
          <a:xfrm>
            <a:off x="10536239" y="3272789"/>
            <a:ext cx="934871" cy="392415"/>
          </a:xfrm>
          <a:prstGeom prst="rect">
            <a:avLst/>
          </a:prstGeom>
        </p:spPr>
        <p:txBody>
          <a:bodyPr wrap="none">
            <a:spAutoFit/>
          </a:bodyPr>
          <a:lstStyle/>
          <a:p>
            <a:pPr lvl="0" algn="ctr"/>
            <a:r>
              <a:rPr lang="zh-CN" altLang="en-US" sz="1950" b="1" dirty="0">
                <a:solidFill>
                  <a:srgbClr val="002060"/>
                </a:solidFill>
                <a:latin typeface="黑体" panose="02010609060101010101" pitchFamily="2" charset="-122"/>
                <a:ea typeface="黑体" panose="02010609060101010101" pitchFamily="2" charset="-122"/>
              </a:rPr>
              <a:t>养病坊</a:t>
            </a:r>
          </a:p>
        </p:txBody>
      </p:sp>
      <p:sp>
        <p:nvSpPr>
          <p:cNvPr id="28" name="矩形 27"/>
          <p:cNvSpPr/>
          <p:nvPr/>
        </p:nvSpPr>
        <p:spPr>
          <a:xfrm>
            <a:off x="10661271" y="1880870"/>
            <a:ext cx="684803" cy="392415"/>
          </a:xfrm>
          <a:prstGeom prst="rect">
            <a:avLst/>
          </a:prstGeom>
        </p:spPr>
        <p:txBody>
          <a:bodyPr wrap="none">
            <a:spAutoFit/>
          </a:bodyPr>
          <a:lstStyle/>
          <a:p>
            <a:pPr lvl="0" algn="ctr"/>
            <a:r>
              <a:rPr lang="zh-CN" altLang="en-US" sz="1950" b="1" dirty="0">
                <a:solidFill>
                  <a:srgbClr val="002060"/>
                </a:solidFill>
                <a:latin typeface="黑体" panose="02010609060101010101" pitchFamily="2" charset="-122"/>
                <a:ea typeface="黑体" panose="02010609060101010101" pitchFamily="2" charset="-122"/>
              </a:rPr>
              <a:t>鸠杖</a:t>
            </a:r>
          </a:p>
        </p:txBody>
      </p:sp>
      <p:sp>
        <p:nvSpPr>
          <p:cNvPr id="30" name="下箭头 29"/>
          <p:cNvSpPr/>
          <p:nvPr/>
        </p:nvSpPr>
        <p:spPr>
          <a:xfrm>
            <a:off x="892656" y="1168153"/>
            <a:ext cx="1099713" cy="4814795"/>
          </a:xfrm>
          <a:prstGeom prst="down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p>
        </p:txBody>
      </p:sp>
      <p:sp>
        <p:nvSpPr>
          <p:cNvPr id="32" name="下箭头 31"/>
          <p:cNvSpPr/>
          <p:nvPr/>
        </p:nvSpPr>
        <p:spPr>
          <a:xfrm>
            <a:off x="5082736" y="1168153"/>
            <a:ext cx="1099713" cy="4814795"/>
          </a:xfrm>
          <a:prstGeom prst="down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p>
        </p:txBody>
      </p:sp>
      <p:sp>
        <p:nvSpPr>
          <p:cNvPr id="31" name="TextBox 30"/>
          <p:cNvSpPr txBox="1"/>
          <p:nvPr/>
        </p:nvSpPr>
        <p:spPr>
          <a:xfrm>
            <a:off x="5345343" y="1494822"/>
            <a:ext cx="574495" cy="4154170"/>
          </a:xfrm>
          <a:prstGeom prst="rect">
            <a:avLst/>
          </a:prstGeom>
          <a:noFill/>
        </p:spPr>
        <p:txBody>
          <a:bodyPr wrap="square" rtlCol="0">
            <a:spAutoFit/>
          </a:bodyPr>
          <a:lstStyle/>
          <a:p>
            <a:r>
              <a:rPr lang="zh-CN" altLang="en-US" sz="2400" b="1" dirty="0">
                <a:solidFill>
                  <a:schemeClr val="bg1"/>
                </a:solidFill>
                <a:latin typeface="微软雅黑" panose="020B0503020204020204" charset="-122"/>
                <a:ea typeface="微软雅黑" panose="020B0503020204020204" charset="-122"/>
              </a:rPr>
              <a:t>乡里制与保甲制逐步合一</a:t>
            </a:r>
            <a:endParaRPr lang="en-US" altLang="zh-CN" sz="2400" b="1" dirty="0">
              <a:solidFill>
                <a:schemeClr val="bg1"/>
              </a:solidFill>
              <a:latin typeface="微软雅黑" panose="020B0503020204020204" charset="-122"/>
              <a:ea typeface="微软雅黑" panose="020B0503020204020204" charset="-122"/>
            </a:endParaRPr>
          </a:p>
        </p:txBody>
      </p:sp>
      <p:sp>
        <p:nvSpPr>
          <p:cNvPr id="29" name="矩形 28"/>
          <p:cNvSpPr/>
          <p:nvPr/>
        </p:nvSpPr>
        <p:spPr>
          <a:xfrm>
            <a:off x="1156317" y="1192451"/>
            <a:ext cx="572391" cy="4615815"/>
          </a:xfrm>
          <a:prstGeom prst="rect">
            <a:avLst/>
          </a:prstGeom>
          <a:noFill/>
        </p:spPr>
        <p:txBody>
          <a:bodyPr wrap="square">
            <a:spAutoFit/>
          </a:bodyPr>
          <a:lstStyle/>
          <a:p>
            <a:r>
              <a:rPr lang="zh-CN" altLang="en-US" sz="2100" b="1" dirty="0">
                <a:solidFill>
                  <a:schemeClr val="bg1"/>
                </a:solidFill>
                <a:latin typeface="黑体" panose="02010609060101010101" pitchFamily="2" charset="-122"/>
                <a:ea typeface="黑体" panose="02010609060101010101" pitchFamily="2" charset="-122"/>
              </a:rPr>
              <a:t>政府对百姓的</a:t>
            </a:r>
            <a:r>
              <a:rPr lang="zh-CN" altLang="zh-CN" sz="2100" b="1" dirty="0">
                <a:solidFill>
                  <a:schemeClr val="bg1"/>
                </a:solidFill>
                <a:latin typeface="黑体" panose="02010609060101010101" pitchFamily="2" charset="-122"/>
                <a:ea typeface="黑体" panose="02010609060101010101" pitchFamily="2" charset="-122"/>
              </a:rPr>
              <a:t>人身</a:t>
            </a:r>
            <a:r>
              <a:rPr lang="zh-CN" altLang="en-US" sz="2100" b="1" dirty="0">
                <a:solidFill>
                  <a:schemeClr val="bg1"/>
                </a:solidFill>
                <a:latin typeface="黑体" panose="02010609060101010101" pitchFamily="2" charset="-122"/>
                <a:ea typeface="黑体" panose="02010609060101010101" pitchFamily="2" charset="-122"/>
              </a:rPr>
              <a:t>束缚</a:t>
            </a:r>
            <a:r>
              <a:rPr lang="zh-CN" altLang="zh-CN" sz="2100" b="1" dirty="0">
                <a:solidFill>
                  <a:schemeClr val="bg1"/>
                </a:solidFill>
                <a:latin typeface="黑体" panose="02010609060101010101" pitchFamily="2" charset="-122"/>
                <a:ea typeface="黑体" panose="02010609060101010101" pitchFamily="2" charset="-122"/>
              </a:rPr>
              <a:t>逐渐减弱</a:t>
            </a:r>
            <a:endParaRPr lang="zh-CN" altLang="en-US" sz="2100" dirty="0">
              <a:solidFill>
                <a:schemeClr val="bg1"/>
              </a:solidFill>
            </a:endParaRPr>
          </a:p>
        </p:txBody>
      </p:sp>
      <p:sp>
        <p:nvSpPr>
          <p:cNvPr id="33" name="下箭头 32"/>
          <p:cNvSpPr/>
          <p:nvPr/>
        </p:nvSpPr>
        <p:spPr>
          <a:xfrm>
            <a:off x="9379380" y="1168153"/>
            <a:ext cx="1099713" cy="4814795"/>
          </a:xfrm>
          <a:prstGeom prst="down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p>
        </p:txBody>
      </p:sp>
      <p:sp>
        <p:nvSpPr>
          <p:cNvPr id="34" name="TextBox 33"/>
          <p:cNvSpPr txBox="1"/>
          <p:nvPr/>
        </p:nvSpPr>
        <p:spPr>
          <a:xfrm>
            <a:off x="9641987" y="1322255"/>
            <a:ext cx="574495" cy="4292600"/>
          </a:xfrm>
          <a:prstGeom prst="rect">
            <a:avLst/>
          </a:prstGeom>
          <a:noFill/>
        </p:spPr>
        <p:txBody>
          <a:bodyPr wrap="square" rtlCol="0">
            <a:spAutoFit/>
          </a:bodyPr>
          <a:lstStyle/>
          <a:p>
            <a:r>
              <a:rPr lang="zh-CN" altLang="en-US" sz="2100" b="1" dirty="0">
                <a:solidFill>
                  <a:schemeClr val="bg1"/>
                </a:solidFill>
                <a:latin typeface="微软雅黑" panose="020B0503020204020204" charset="-122"/>
                <a:ea typeface="微软雅黑" panose="020B0503020204020204" charset="-122"/>
              </a:rPr>
              <a:t>宗族、慈善组织的作用逐渐增大</a:t>
            </a:r>
            <a:endParaRPr lang="en-US" altLang="zh-CN" sz="2100" b="1" dirty="0">
              <a:solidFill>
                <a:schemeClr val="bg1"/>
              </a:solidFill>
              <a:latin typeface="微软雅黑" panose="020B0503020204020204" charset="-122"/>
              <a:ea typeface="微软雅黑" panose="020B0503020204020204" charset="-122"/>
            </a:endParaRPr>
          </a:p>
        </p:txBody>
      </p:sp>
      <p:cxnSp>
        <p:nvCxnSpPr>
          <p:cNvPr id="35" name="直接连接符 34"/>
          <p:cNvCxnSpPr/>
          <p:nvPr/>
        </p:nvCxnSpPr>
        <p:spPr>
          <a:xfrm flipV="1">
            <a:off x="34290" y="756920"/>
            <a:ext cx="12160885" cy="31750"/>
          </a:xfrm>
          <a:prstGeom prst="line">
            <a:avLst/>
          </a:prstGeom>
          <a:ln w="28575" cmpd="sng">
            <a:solidFill>
              <a:srgbClr val="002060"/>
            </a:solidFill>
            <a:prstDash val="solid"/>
          </a:ln>
        </p:spPr>
        <p:style>
          <a:lnRef idx="1">
            <a:schemeClr val="dk1"/>
          </a:lnRef>
          <a:fillRef idx="0">
            <a:schemeClr val="dk1"/>
          </a:fillRef>
          <a:effectRef idx="0">
            <a:schemeClr val="dk1"/>
          </a:effectRef>
          <a:fontRef idx="minor">
            <a:schemeClr val="tx1"/>
          </a:fontRef>
        </p:style>
      </p:cxnSp>
      <p:sp>
        <p:nvSpPr>
          <p:cNvPr id="36" name="矩形 35"/>
          <p:cNvSpPr/>
          <p:nvPr/>
        </p:nvSpPr>
        <p:spPr>
          <a:xfrm>
            <a:off x="34285" y="110589"/>
            <a:ext cx="2964273" cy="646331"/>
          </a:xfrm>
          <a:prstGeom prst="rect">
            <a:avLst/>
          </a:prstGeom>
        </p:spPr>
        <p:txBody>
          <a:bodyPr wrap="none">
            <a:spAutoFit/>
          </a:bodyPr>
          <a:lstStyle/>
          <a:p>
            <a:pPr algn="just">
              <a:spcAft>
                <a:spcPts val="0"/>
              </a:spcAft>
            </a:pPr>
            <a:r>
              <a:rPr lang="zh-CN" altLang="zh-CN" sz="3600" b="1" kern="100" dirty="0">
                <a:solidFill>
                  <a:srgbClr val="FF0000"/>
                </a:solidFill>
                <a:latin typeface="方正姚体" pitchFamily="2" charset="-122"/>
                <a:ea typeface="方正姚体" pitchFamily="2" charset="-122"/>
                <a:cs typeface="Times New Roman" panose="02020603050405020304" pitchFamily="18" charset="0"/>
              </a:rPr>
              <a:t>【</a:t>
            </a:r>
            <a:r>
              <a:rPr lang="zh-CN" altLang="en-US" sz="3600" b="1" kern="100" dirty="0">
                <a:solidFill>
                  <a:srgbClr val="FF0000"/>
                </a:solidFill>
                <a:latin typeface="方正姚体" pitchFamily="2" charset="-122"/>
                <a:ea typeface="方正姚体" pitchFamily="2" charset="-122"/>
                <a:cs typeface="Times New Roman" panose="02020603050405020304" pitchFamily="18" charset="0"/>
              </a:rPr>
              <a:t>本课总结</a:t>
            </a:r>
            <a:r>
              <a:rPr lang="zh-CN" altLang="zh-CN" sz="3600" b="1" kern="100" dirty="0">
                <a:solidFill>
                  <a:srgbClr val="FF0000"/>
                </a:solidFill>
                <a:latin typeface="方正姚体" pitchFamily="2" charset="-122"/>
                <a:ea typeface="方正姚体" pitchFamily="2" charset="-122"/>
                <a:cs typeface="Times New Roman" panose="02020603050405020304" pitchFamily="18" charset="0"/>
              </a:rPr>
              <a:t>】</a:t>
            </a:r>
            <a:endParaRPr lang="zh-CN" altLang="zh-CN" sz="2800" kern="100" dirty="0">
              <a:solidFill>
                <a:srgbClr val="FF0000"/>
              </a:solidFill>
              <a:effectLst/>
              <a:latin typeface="方正姚体" pitchFamily="2" charset="-122"/>
              <a:ea typeface="方正姚体" pitchFamily="2" charset="-122"/>
              <a:cs typeface="Times New Roman" panose="02020603050405020304" pitchFamily="18" charset="0"/>
            </a:endParaRPr>
          </a:p>
        </p:txBody>
      </p:sp>
    </p:spTree>
    <p:extLst>
      <p:ext uri="{BB962C8B-B14F-4D97-AF65-F5344CB8AC3E}">
        <p14:creationId xmlns:p14="http://schemas.microsoft.com/office/powerpoint/2010/main" val="69346910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down)">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wipe(down)">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wipe(down)">
                                      <p:cBhvr>
                                        <p:cTn id="37" dur="5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wipe(down)">
                                      <p:cBhvr>
                                        <p:cTn id="42" dur="500"/>
                                        <p:tgtEl>
                                          <p:spTgt spid="11"/>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down)">
                                      <p:cBhvr>
                                        <p:cTn id="47" dur="500"/>
                                        <p:tgtEl>
                                          <p:spTgt spid="12"/>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wipe(down)">
                                      <p:cBhvr>
                                        <p:cTn id="52" dur="500"/>
                                        <p:tgtEl>
                                          <p:spTgt spid="13"/>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grpId="0" nodeType="click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wipe(down)">
                                      <p:cBhvr>
                                        <p:cTn id="57" dur="500"/>
                                        <p:tgtEl>
                                          <p:spTgt spid="14"/>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4" fill="hold" grpId="0" nodeType="clickEffect">
                                  <p:stCondLst>
                                    <p:cond delay="0"/>
                                  </p:stCondLst>
                                  <p:childTnLst>
                                    <p:set>
                                      <p:cBhvr>
                                        <p:cTn id="61" dur="1" fill="hold">
                                          <p:stCondLst>
                                            <p:cond delay="0"/>
                                          </p:stCondLst>
                                        </p:cTn>
                                        <p:tgtEl>
                                          <p:spTgt spid="19"/>
                                        </p:tgtEl>
                                        <p:attrNameLst>
                                          <p:attrName>style.visibility</p:attrName>
                                        </p:attrNameLst>
                                      </p:cBhvr>
                                      <p:to>
                                        <p:strVal val="visible"/>
                                      </p:to>
                                    </p:set>
                                    <p:animEffect transition="in" filter="wipe(down)">
                                      <p:cBhvr>
                                        <p:cTn id="62" dur="500"/>
                                        <p:tgtEl>
                                          <p:spTgt spid="19"/>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4" fill="hold" grpId="0" nodeType="click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4" fill="hold" grpId="0" nodeType="clickEffect">
                                  <p:stCondLst>
                                    <p:cond delay="0"/>
                                  </p:stCondLst>
                                  <p:childTnLst>
                                    <p:set>
                                      <p:cBhvr>
                                        <p:cTn id="71" dur="1" fill="hold">
                                          <p:stCondLst>
                                            <p:cond delay="0"/>
                                          </p:stCondLst>
                                        </p:cTn>
                                        <p:tgtEl>
                                          <p:spTgt spid="17"/>
                                        </p:tgtEl>
                                        <p:attrNameLst>
                                          <p:attrName>style.visibility</p:attrName>
                                        </p:attrNameLst>
                                      </p:cBhvr>
                                      <p:to>
                                        <p:strVal val="visible"/>
                                      </p:to>
                                    </p:set>
                                    <p:animEffect transition="in" filter="wipe(down)">
                                      <p:cBhvr>
                                        <p:cTn id="72" dur="500"/>
                                        <p:tgtEl>
                                          <p:spTgt spid="17"/>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4" fill="hold" grpId="0" nodeType="clickEffect">
                                  <p:stCondLst>
                                    <p:cond delay="0"/>
                                  </p:stCondLst>
                                  <p:childTnLst>
                                    <p:set>
                                      <p:cBhvr>
                                        <p:cTn id="76" dur="1" fill="hold">
                                          <p:stCondLst>
                                            <p:cond delay="0"/>
                                          </p:stCondLst>
                                        </p:cTn>
                                        <p:tgtEl>
                                          <p:spTgt spid="16"/>
                                        </p:tgtEl>
                                        <p:attrNameLst>
                                          <p:attrName>style.visibility</p:attrName>
                                        </p:attrNameLst>
                                      </p:cBhvr>
                                      <p:to>
                                        <p:strVal val="visible"/>
                                      </p:to>
                                    </p:set>
                                    <p:animEffect transition="in" filter="wipe(down)">
                                      <p:cBhvr>
                                        <p:cTn id="77" dur="500"/>
                                        <p:tgtEl>
                                          <p:spTgt spid="16"/>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4" fill="hold" grpId="0" nodeType="clickEffect">
                                  <p:stCondLst>
                                    <p:cond delay="0"/>
                                  </p:stCondLst>
                                  <p:childTnLst>
                                    <p:set>
                                      <p:cBhvr>
                                        <p:cTn id="81" dur="1" fill="hold">
                                          <p:stCondLst>
                                            <p:cond delay="0"/>
                                          </p:stCondLst>
                                        </p:cTn>
                                        <p:tgtEl>
                                          <p:spTgt spid="15"/>
                                        </p:tgtEl>
                                        <p:attrNameLst>
                                          <p:attrName>style.visibility</p:attrName>
                                        </p:attrNameLst>
                                      </p:cBhvr>
                                      <p:to>
                                        <p:strVal val="visible"/>
                                      </p:to>
                                    </p:set>
                                    <p:animEffect transition="in" filter="wipe(down)">
                                      <p:cBhvr>
                                        <p:cTn id="82" dur="500"/>
                                        <p:tgtEl>
                                          <p:spTgt spid="15"/>
                                        </p:tgtEl>
                                      </p:cBhvr>
                                    </p:animEffect>
                                  </p:childTnLst>
                                </p:cTn>
                              </p:par>
                            </p:childTnLst>
                          </p:cTn>
                        </p:par>
                      </p:childTnLst>
                    </p:cTn>
                  </p:par>
                  <p:par>
                    <p:cTn id="83" fill="hold">
                      <p:stCondLst>
                        <p:cond delay="indefinite"/>
                      </p:stCondLst>
                      <p:childTnLst>
                        <p:par>
                          <p:cTn id="84" fill="hold">
                            <p:stCondLst>
                              <p:cond delay="0"/>
                            </p:stCondLst>
                            <p:childTnLst>
                              <p:par>
                                <p:cTn id="85" presetID="22" presetClass="entr" presetSubtype="4" fill="hold" grpId="0" nodeType="clickEffect">
                                  <p:stCondLst>
                                    <p:cond delay="0"/>
                                  </p:stCondLst>
                                  <p:childTnLst>
                                    <p:set>
                                      <p:cBhvr>
                                        <p:cTn id="86" dur="1" fill="hold">
                                          <p:stCondLst>
                                            <p:cond delay="0"/>
                                          </p:stCondLst>
                                        </p:cTn>
                                        <p:tgtEl>
                                          <p:spTgt spid="20"/>
                                        </p:tgtEl>
                                        <p:attrNameLst>
                                          <p:attrName>style.visibility</p:attrName>
                                        </p:attrNameLst>
                                      </p:cBhvr>
                                      <p:to>
                                        <p:strVal val="visible"/>
                                      </p:to>
                                    </p:set>
                                    <p:animEffect transition="in" filter="wipe(down)">
                                      <p:cBhvr>
                                        <p:cTn id="87" dur="500"/>
                                        <p:tgtEl>
                                          <p:spTgt spid="20"/>
                                        </p:tgtEl>
                                      </p:cBhvr>
                                    </p:animEffect>
                                  </p:childTnLst>
                                </p:cTn>
                              </p:par>
                            </p:childTnLst>
                          </p:cTn>
                        </p:par>
                      </p:childTnLst>
                    </p:cTn>
                  </p:par>
                  <p:par>
                    <p:cTn id="88" fill="hold">
                      <p:stCondLst>
                        <p:cond delay="indefinite"/>
                      </p:stCondLst>
                      <p:childTnLst>
                        <p:par>
                          <p:cTn id="89" fill="hold">
                            <p:stCondLst>
                              <p:cond delay="0"/>
                            </p:stCondLst>
                            <p:childTnLst>
                              <p:par>
                                <p:cTn id="90" presetID="22" presetClass="entr" presetSubtype="4" fill="hold" grpId="0" nodeType="clickEffect">
                                  <p:stCondLst>
                                    <p:cond delay="0"/>
                                  </p:stCondLst>
                                  <p:childTnLst>
                                    <p:set>
                                      <p:cBhvr>
                                        <p:cTn id="91" dur="1" fill="hold">
                                          <p:stCondLst>
                                            <p:cond delay="0"/>
                                          </p:stCondLst>
                                        </p:cTn>
                                        <p:tgtEl>
                                          <p:spTgt spid="21"/>
                                        </p:tgtEl>
                                        <p:attrNameLst>
                                          <p:attrName>style.visibility</p:attrName>
                                        </p:attrNameLst>
                                      </p:cBhvr>
                                      <p:to>
                                        <p:strVal val="visible"/>
                                      </p:to>
                                    </p:set>
                                    <p:animEffect transition="in" filter="wipe(down)">
                                      <p:cBhvr>
                                        <p:cTn id="92" dur="500"/>
                                        <p:tgtEl>
                                          <p:spTgt spid="21"/>
                                        </p:tgtEl>
                                      </p:cBhvr>
                                    </p:animEffect>
                                  </p:childTnLst>
                                </p:cTn>
                              </p:par>
                            </p:childTnLst>
                          </p:cTn>
                        </p:par>
                      </p:childTnLst>
                    </p:cTn>
                  </p:par>
                  <p:par>
                    <p:cTn id="93" fill="hold">
                      <p:stCondLst>
                        <p:cond delay="indefinite"/>
                      </p:stCondLst>
                      <p:childTnLst>
                        <p:par>
                          <p:cTn id="94" fill="hold">
                            <p:stCondLst>
                              <p:cond delay="0"/>
                            </p:stCondLst>
                            <p:childTnLst>
                              <p:par>
                                <p:cTn id="95" presetID="22" presetClass="entr" presetSubtype="4" fill="hold" grpId="0" nodeType="clickEffect">
                                  <p:stCondLst>
                                    <p:cond delay="0"/>
                                  </p:stCondLst>
                                  <p:childTnLst>
                                    <p:set>
                                      <p:cBhvr>
                                        <p:cTn id="96" dur="1" fill="hold">
                                          <p:stCondLst>
                                            <p:cond delay="0"/>
                                          </p:stCondLst>
                                        </p:cTn>
                                        <p:tgtEl>
                                          <p:spTgt spid="22"/>
                                        </p:tgtEl>
                                        <p:attrNameLst>
                                          <p:attrName>style.visibility</p:attrName>
                                        </p:attrNameLst>
                                      </p:cBhvr>
                                      <p:to>
                                        <p:strVal val="visible"/>
                                      </p:to>
                                    </p:set>
                                    <p:animEffect transition="in" filter="wipe(down)">
                                      <p:cBhvr>
                                        <p:cTn id="97" dur="500"/>
                                        <p:tgtEl>
                                          <p:spTgt spid="22"/>
                                        </p:tgtEl>
                                      </p:cBhvr>
                                    </p:animEffect>
                                  </p:childTnLst>
                                </p:cTn>
                              </p:par>
                            </p:childTnLst>
                          </p:cTn>
                        </p:par>
                      </p:childTnLst>
                    </p:cTn>
                  </p:par>
                  <p:par>
                    <p:cTn id="98" fill="hold">
                      <p:stCondLst>
                        <p:cond delay="indefinite"/>
                      </p:stCondLst>
                      <p:childTnLst>
                        <p:par>
                          <p:cTn id="99" fill="hold">
                            <p:stCondLst>
                              <p:cond delay="0"/>
                            </p:stCondLst>
                            <p:childTnLst>
                              <p:par>
                                <p:cTn id="100" presetID="22" presetClass="entr" presetSubtype="4" fill="hold" grpId="0" nodeType="clickEffect">
                                  <p:stCondLst>
                                    <p:cond delay="0"/>
                                  </p:stCondLst>
                                  <p:childTnLst>
                                    <p:set>
                                      <p:cBhvr>
                                        <p:cTn id="101" dur="1" fill="hold">
                                          <p:stCondLst>
                                            <p:cond delay="0"/>
                                          </p:stCondLst>
                                        </p:cTn>
                                        <p:tgtEl>
                                          <p:spTgt spid="23"/>
                                        </p:tgtEl>
                                        <p:attrNameLst>
                                          <p:attrName>style.visibility</p:attrName>
                                        </p:attrNameLst>
                                      </p:cBhvr>
                                      <p:to>
                                        <p:strVal val="visible"/>
                                      </p:to>
                                    </p:set>
                                    <p:animEffect transition="in" filter="wipe(down)">
                                      <p:cBhvr>
                                        <p:cTn id="102" dur="500"/>
                                        <p:tgtEl>
                                          <p:spTgt spid="23"/>
                                        </p:tgtEl>
                                      </p:cBhvr>
                                    </p:animEffect>
                                  </p:childTnLst>
                                </p:cTn>
                              </p:par>
                            </p:childTnLst>
                          </p:cTn>
                        </p:par>
                      </p:childTnLst>
                    </p:cTn>
                  </p:par>
                  <p:par>
                    <p:cTn id="103" fill="hold">
                      <p:stCondLst>
                        <p:cond delay="indefinite"/>
                      </p:stCondLst>
                      <p:childTnLst>
                        <p:par>
                          <p:cTn id="104" fill="hold">
                            <p:stCondLst>
                              <p:cond delay="0"/>
                            </p:stCondLst>
                            <p:childTnLst>
                              <p:par>
                                <p:cTn id="105" presetID="22" presetClass="entr" presetSubtype="4" fill="hold" grpId="0" nodeType="click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wipe(down)">
                                      <p:cBhvr>
                                        <p:cTn id="107" dur="500"/>
                                        <p:tgtEl>
                                          <p:spTgt spid="28"/>
                                        </p:tgtEl>
                                      </p:cBhvr>
                                    </p:animEffect>
                                  </p:childTnLst>
                                </p:cTn>
                              </p:par>
                            </p:childTnLst>
                          </p:cTn>
                        </p:par>
                      </p:childTnLst>
                    </p:cTn>
                  </p:par>
                  <p:par>
                    <p:cTn id="108" fill="hold">
                      <p:stCondLst>
                        <p:cond delay="indefinite"/>
                      </p:stCondLst>
                      <p:childTnLst>
                        <p:par>
                          <p:cTn id="109" fill="hold">
                            <p:stCondLst>
                              <p:cond delay="0"/>
                            </p:stCondLst>
                            <p:childTnLst>
                              <p:par>
                                <p:cTn id="110" presetID="22" presetClass="entr" presetSubtype="4" fill="hold" grpId="0" nodeType="clickEffect">
                                  <p:stCondLst>
                                    <p:cond delay="0"/>
                                  </p:stCondLst>
                                  <p:childTnLst>
                                    <p:set>
                                      <p:cBhvr>
                                        <p:cTn id="111" dur="1" fill="hold">
                                          <p:stCondLst>
                                            <p:cond delay="0"/>
                                          </p:stCondLst>
                                        </p:cTn>
                                        <p:tgtEl>
                                          <p:spTgt spid="27"/>
                                        </p:tgtEl>
                                        <p:attrNameLst>
                                          <p:attrName>style.visibility</p:attrName>
                                        </p:attrNameLst>
                                      </p:cBhvr>
                                      <p:to>
                                        <p:strVal val="visible"/>
                                      </p:to>
                                    </p:set>
                                    <p:animEffect transition="in" filter="wipe(down)">
                                      <p:cBhvr>
                                        <p:cTn id="112" dur="500"/>
                                        <p:tgtEl>
                                          <p:spTgt spid="27"/>
                                        </p:tgtEl>
                                      </p:cBhvr>
                                    </p:animEffect>
                                  </p:childTnLst>
                                </p:cTn>
                              </p:par>
                            </p:childTnLst>
                          </p:cTn>
                        </p:par>
                      </p:childTnLst>
                    </p:cTn>
                  </p:par>
                  <p:par>
                    <p:cTn id="113" fill="hold">
                      <p:stCondLst>
                        <p:cond delay="indefinite"/>
                      </p:stCondLst>
                      <p:childTnLst>
                        <p:par>
                          <p:cTn id="114" fill="hold">
                            <p:stCondLst>
                              <p:cond delay="0"/>
                            </p:stCondLst>
                            <p:childTnLst>
                              <p:par>
                                <p:cTn id="115" presetID="22" presetClass="entr" presetSubtype="4" fill="hold" grpId="0" nodeType="clickEffect">
                                  <p:stCondLst>
                                    <p:cond delay="0"/>
                                  </p:stCondLst>
                                  <p:childTnLst>
                                    <p:set>
                                      <p:cBhvr>
                                        <p:cTn id="116" dur="1" fill="hold">
                                          <p:stCondLst>
                                            <p:cond delay="0"/>
                                          </p:stCondLst>
                                        </p:cTn>
                                        <p:tgtEl>
                                          <p:spTgt spid="26"/>
                                        </p:tgtEl>
                                        <p:attrNameLst>
                                          <p:attrName>style.visibility</p:attrName>
                                        </p:attrNameLst>
                                      </p:cBhvr>
                                      <p:to>
                                        <p:strVal val="visible"/>
                                      </p:to>
                                    </p:set>
                                    <p:animEffect transition="in" filter="wipe(down)">
                                      <p:cBhvr>
                                        <p:cTn id="117" dur="500"/>
                                        <p:tgtEl>
                                          <p:spTgt spid="26"/>
                                        </p:tgtEl>
                                      </p:cBhvr>
                                    </p:animEffect>
                                  </p:childTnLst>
                                </p:cTn>
                              </p:par>
                            </p:childTnLst>
                          </p:cTn>
                        </p:par>
                      </p:childTnLst>
                    </p:cTn>
                  </p:par>
                  <p:par>
                    <p:cTn id="118" fill="hold">
                      <p:stCondLst>
                        <p:cond delay="indefinite"/>
                      </p:stCondLst>
                      <p:childTnLst>
                        <p:par>
                          <p:cTn id="119" fill="hold">
                            <p:stCondLst>
                              <p:cond delay="0"/>
                            </p:stCondLst>
                            <p:childTnLst>
                              <p:par>
                                <p:cTn id="120" presetID="22" presetClass="entr" presetSubtype="4" fill="hold" grpId="0" nodeType="clickEffect">
                                  <p:stCondLst>
                                    <p:cond delay="0"/>
                                  </p:stCondLst>
                                  <p:childTnLst>
                                    <p:set>
                                      <p:cBhvr>
                                        <p:cTn id="121" dur="1" fill="hold">
                                          <p:stCondLst>
                                            <p:cond delay="0"/>
                                          </p:stCondLst>
                                        </p:cTn>
                                        <p:tgtEl>
                                          <p:spTgt spid="25"/>
                                        </p:tgtEl>
                                        <p:attrNameLst>
                                          <p:attrName>style.visibility</p:attrName>
                                        </p:attrNameLst>
                                      </p:cBhvr>
                                      <p:to>
                                        <p:strVal val="visible"/>
                                      </p:to>
                                    </p:set>
                                    <p:animEffect transition="in" filter="wipe(down)">
                                      <p:cBhvr>
                                        <p:cTn id="122" dur="500"/>
                                        <p:tgtEl>
                                          <p:spTgt spid="25"/>
                                        </p:tgtEl>
                                      </p:cBhvr>
                                    </p:animEffect>
                                  </p:childTnLst>
                                </p:cTn>
                              </p:par>
                            </p:childTnLst>
                          </p:cTn>
                        </p:par>
                      </p:childTnLst>
                    </p:cTn>
                  </p:par>
                  <p:par>
                    <p:cTn id="123" fill="hold">
                      <p:stCondLst>
                        <p:cond delay="indefinite"/>
                      </p:stCondLst>
                      <p:childTnLst>
                        <p:par>
                          <p:cTn id="124" fill="hold">
                            <p:stCondLst>
                              <p:cond delay="0"/>
                            </p:stCondLst>
                            <p:childTnLst>
                              <p:par>
                                <p:cTn id="125" presetID="22" presetClass="entr" presetSubtype="4" fill="hold" grpId="0" nodeType="clickEffect">
                                  <p:stCondLst>
                                    <p:cond delay="0"/>
                                  </p:stCondLst>
                                  <p:childTnLst>
                                    <p:set>
                                      <p:cBhvr>
                                        <p:cTn id="126" dur="1" fill="hold">
                                          <p:stCondLst>
                                            <p:cond delay="0"/>
                                          </p:stCondLst>
                                        </p:cTn>
                                        <p:tgtEl>
                                          <p:spTgt spid="24"/>
                                        </p:tgtEl>
                                        <p:attrNameLst>
                                          <p:attrName>style.visibility</p:attrName>
                                        </p:attrNameLst>
                                      </p:cBhvr>
                                      <p:to>
                                        <p:strVal val="visible"/>
                                      </p:to>
                                    </p:set>
                                    <p:animEffect transition="in" filter="wipe(down)">
                                      <p:cBhvr>
                                        <p:cTn id="127" dur="500"/>
                                        <p:tgtEl>
                                          <p:spTgt spid="24"/>
                                        </p:tgtEl>
                                      </p:cBhvr>
                                    </p:animEffect>
                                  </p:childTnLst>
                                </p:cTn>
                              </p:par>
                            </p:childTnLst>
                          </p:cTn>
                        </p:par>
                      </p:childTnLst>
                    </p:cTn>
                  </p:par>
                  <p:par>
                    <p:cTn id="128" fill="hold">
                      <p:stCondLst>
                        <p:cond delay="indefinite"/>
                      </p:stCondLst>
                      <p:childTnLst>
                        <p:par>
                          <p:cTn id="129" fill="hold">
                            <p:stCondLst>
                              <p:cond delay="0"/>
                            </p:stCondLst>
                            <p:childTnLst>
                              <p:par>
                                <p:cTn id="130" presetID="47" presetClass="entr" presetSubtype="0" fill="hold" grpId="0" nodeType="clickEffect">
                                  <p:stCondLst>
                                    <p:cond delay="0"/>
                                  </p:stCondLst>
                                  <p:childTnLst>
                                    <p:set>
                                      <p:cBhvr>
                                        <p:cTn id="131" dur="1" fill="hold">
                                          <p:stCondLst>
                                            <p:cond delay="0"/>
                                          </p:stCondLst>
                                        </p:cTn>
                                        <p:tgtEl>
                                          <p:spTgt spid="30"/>
                                        </p:tgtEl>
                                        <p:attrNameLst>
                                          <p:attrName>style.visibility</p:attrName>
                                        </p:attrNameLst>
                                      </p:cBhvr>
                                      <p:to>
                                        <p:strVal val="visible"/>
                                      </p:to>
                                    </p:set>
                                    <p:animEffect transition="in" filter="fade">
                                      <p:cBhvr>
                                        <p:cTn id="132" dur="1000"/>
                                        <p:tgtEl>
                                          <p:spTgt spid="30"/>
                                        </p:tgtEl>
                                      </p:cBhvr>
                                    </p:animEffect>
                                    <p:anim calcmode="lin" valueType="num">
                                      <p:cBhvr>
                                        <p:cTn id="133" dur="1000" fill="hold"/>
                                        <p:tgtEl>
                                          <p:spTgt spid="30"/>
                                        </p:tgtEl>
                                        <p:attrNameLst>
                                          <p:attrName>ppt_x</p:attrName>
                                        </p:attrNameLst>
                                      </p:cBhvr>
                                      <p:tavLst>
                                        <p:tav tm="0">
                                          <p:val>
                                            <p:strVal val="#ppt_x"/>
                                          </p:val>
                                        </p:tav>
                                        <p:tav tm="100000">
                                          <p:val>
                                            <p:strVal val="#ppt_x"/>
                                          </p:val>
                                        </p:tav>
                                      </p:tavLst>
                                    </p:anim>
                                    <p:anim calcmode="lin" valueType="num">
                                      <p:cBhvr>
                                        <p:cTn id="134" dur="1000" fill="hold"/>
                                        <p:tgtEl>
                                          <p:spTgt spid="30"/>
                                        </p:tgtEl>
                                        <p:attrNameLst>
                                          <p:attrName>ppt_y</p:attrName>
                                        </p:attrNameLst>
                                      </p:cBhvr>
                                      <p:tavLst>
                                        <p:tav tm="0">
                                          <p:val>
                                            <p:strVal val="#ppt_y-.1"/>
                                          </p:val>
                                        </p:tav>
                                        <p:tav tm="100000">
                                          <p:val>
                                            <p:strVal val="#ppt_y"/>
                                          </p:val>
                                        </p:tav>
                                      </p:tavLst>
                                    </p:anim>
                                  </p:childTnLst>
                                </p:cTn>
                              </p:par>
                              <p:par>
                                <p:cTn id="135" presetID="47" presetClass="entr" presetSubtype="0" fill="hold" grpId="0" nodeType="withEffect">
                                  <p:stCondLst>
                                    <p:cond delay="0"/>
                                  </p:stCondLst>
                                  <p:childTnLst>
                                    <p:set>
                                      <p:cBhvr>
                                        <p:cTn id="136" dur="1" fill="hold">
                                          <p:stCondLst>
                                            <p:cond delay="0"/>
                                          </p:stCondLst>
                                        </p:cTn>
                                        <p:tgtEl>
                                          <p:spTgt spid="29"/>
                                        </p:tgtEl>
                                        <p:attrNameLst>
                                          <p:attrName>style.visibility</p:attrName>
                                        </p:attrNameLst>
                                      </p:cBhvr>
                                      <p:to>
                                        <p:strVal val="visible"/>
                                      </p:to>
                                    </p:set>
                                    <p:animEffect transition="in" filter="fade">
                                      <p:cBhvr>
                                        <p:cTn id="137" dur="1000"/>
                                        <p:tgtEl>
                                          <p:spTgt spid="29"/>
                                        </p:tgtEl>
                                      </p:cBhvr>
                                    </p:animEffect>
                                    <p:anim calcmode="lin" valueType="num">
                                      <p:cBhvr>
                                        <p:cTn id="138" dur="1000" fill="hold"/>
                                        <p:tgtEl>
                                          <p:spTgt spid="29"/>
                                        </p:tgtEl>
                                        <p:attrNameLst>
                                          <p:attrName>ppt_x</p:attrName>
                                        </p:attrNameLst>
                                      </p:cBhvr>
                                      <p:tavLst>
                                        <p:tav tm="0">
                                          <p:val>
                                            <p:strVal val="#ppt_x"/>
                                          </p:val>
                                        </p:tav>
                                        <p:tav tm="100000">
                                          <p:val>
                                            <p:strVal val="#ppt_x"/>
                                          </p:val>
                                        </p:tav>
                                      </p:tavLst>
                                    </p:anim>
                                    <p:anim calcmode="lin" valueType="num">
                                      <p:cBhvr>
                                        <p:cTn id="139"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140" fill="hold">
                      <p:stCondLst>
                        <p:cond delay="indefinite"/>
                      </p:stCondLst>
                      <p:childTnLst>
                        <p:par>
                          <p:cTn id="141" fill="hold">
                            <p:stCondLst>
                              <p:cond delay="0"/>
                            </p:stCondLst>
                            <p:childTnLst>
                              <p:par>
                                <p:cTn id="142" presetID="47" presetClass="entr" presetSubtype="0" fill="hold" grpId="0" nodeType="clickEffect">
                                  <p:stCondLst>
                                    <p:cond delay="0"/>
                                  </p:stCondLst>
                                  <p:childTnLst>
                                    <p:set>
                                      <p:cBhvr>
                                        <p:cTn id="143" dur="1" fill="hold">
                                          <p:stCondLst>
                                            <p:cond delay="0"/>
                                          </p:stCondLst>
                                        </p:cTn>
                                        <p:tgtEl>
                                          <p:spTgt spid="32"/>
                                        </p:tgtEl>
                                        <p:attrNameLst>
                                          <p:attrName>style.visibility</p:attrName>
                                        </p:attrNameLst>
                                      </p:cBhvr>
                                      <p:to>
                                        <p:strVal val="visible"/>
                                      </p:to>
                                    </p:set>
                                    <p:animEffect transition="in" filter="fade">
                                      <p:cBhvr>
                                        <p:cTn id="144" dur="1000"/>
                                        <p:tgtEl>
                                          <p:spTgt spid="32"/>
                                        </p:tgtEl>
                                      </p:cBhvr>
                                    </p:animEffect>
                                    <p:anim calcmode="lin" valueType="num">
                                      <p:cBhvr>
                                        <p:cTn id="145" dur="1000" fill="hold"/>
                                        <p:tgtEl>
                                          <p:spTgt spid="32"/>
                                        </p:tgtEl>
                                        <p:attrNameLst>
                                          <p:attrName>ppt_x</p:attrName>
                                        </p:attrNameLst>
                                      </p:cBhvr>
                                      <p:tavLst>
                                        <p:tav tm="0">
                                          <p:val>
                                            <p:strVal val="#ppt_x"/>
                                          </p:val>
                                        </p:tav>
                                        <p:tav tm="100000">
                                          <p:val>
                                            <p:strVal val="#ppt_x"/>
                                          </p:val>
                                        </p:tav>
                                      </p:tavLst>
                                    </p:anim>
                                    <p:anim calcmode="lin" valueType="num">
                                      <p:cBhvr>
                                        <p:cTn id="146" dur="1000" fill="hold"/>
                                        <p:tgtEl>
                                          <p:spTgt spid="32"/>
                                        </p:tgtEl>
                                        <p:attrNameLst>
                                          <p:attrName>ppt_y</p:attrName>
                                        </p:attrNameLst>
                                      </p:cBhvr>
                                      <p:tavLst>
                                        <p:tav tm="0">
                                          <p:val>
                                            <p:strVal val="#ppt_y-.1"/>
                                          </p:val>
                                        </p:tav>
                                        <p:tav tm="100000">
                                          <p:val>
                                            <p:strVal val="#ppt_y"/>
                                          </p:val>
                                        </p:tav>
                                      </p:tavLst>
                                    </p:anim>
                                  </p:childTnLst>
                                </p:cTn>
                              </p:par>
                              <p:par>
                                <p:cTn id="147" presetID="47" presetClass="entr" presetSubtype="0" fill="hold" grpId="0" nodeType="withEffect">
                                  <p:stCondLst>
                                    <p:cond delay="0"/>
                                  </p:stCondLst>
                                  <p:childTnLst>
                                    <p:set>
                                      <p:cBhvr>
                                        <p:cTn id="148" dur="1" fill="hold">
                                          <p:stCondLst>
                                            <p:cond delay="0"/>
                                          </p:stCondLst>
                                        </p:cTn>
                                        <p:tgtEl>
                                          <p:spTgt spid="31"/>
                                        </p:tgtEl>
                                        <p:attrNameLst>
                                          <p:attrName>style.visibility</p:attrName>
                                        </p:attrNameLst>
                                      </p:cBhvr>
                                      <p:to>
                                        <p:strVal val="visible"/>
                                      </p:to>
                                    </p:set>
                                    <p:animEffect transition="in" filter="fade">
                                      <p:cBhvr>
                                        <p:cTn id="149" dur="1000"/>
                                        <p:tgtEl>
                                          <p:spTgt spid="31"/>
                                        </p:tgtEl>
                                      </p:cBhvr>
                                    </p:animEffect>
                                    <p:anim calcmode="lin" valueType="num">
                                      <p:cBhvr>
                                        <p:cTn id="150" dur="1000" fill="hold"/>
                                        <p:tgtEl>
                                          <p:spTgt spid="31"/>
                                        </p:tgtEl>
                                        <p:attrNameLst>
                                          <p:attrName>ppt_x</p:attrName>
                                        </p:attrNameLst>
                                      </p:cBhvr>
                                      <p:tavLst>
                                        <p:tav tm="0">
                                          <p:val>
                                            <p:strVal val="#ppt_x"/>
                                          </p:val>
                                        </p:tav>
                                        <p:tav tm="100000">
                                          <p:val>
                                            <p:strVal val="#ppt_x"/>
                                          </p:val>
                                        </p:tav>
                                      </p:tavLst>
                                    </p:anim>
                                    <p:anim calcmode="lin" valueType="num">
                                      <p:cBhvr>
                                        <p:cTn id="151"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par>
                    <p:cTn id="152" fill="hold">
                      <p:stCondLst>
                        <p:cond delay="indefinite"/>
                      </p:stCondLst>
                      <p:childTnLst>
                        <p:par>
                          <p:cTn id="153" fill="hold">
                            <p:stCondLst>
                              <p:cond delay="0"/>
                            </p:stCondLst>
                            <p:childTnLst>
                              <p:par>
                                <p:cTn id="154" presetID="47" presetClass="entr" presetSubtype="0" fill="hold" grpId="0" nodeType="clickEffect">
                                  <p:stCondLst>
                                    <p:cond delay="0"/>
                                  </p:stCondLst>
                                  <p:childTnLst>
                                    <p:set>
                                      <p:cBhvr>
                                        <p:cTn id="155" dur="1" fill="hold">
                                          <p:stCondLst>
                                            <p:cond delay="0"/>
                                          </p:stCondLst>
                                        </p:cTn>
                                        <p:tgtEl>
                                          <p:spTgt spid="33"/>
                                        </p:tgtEl>
                                        <p:attrNameLst>
                                          <p:attrName>style.visibility</p:attrName>
                                        </p:attrNameLst>
                                      </p:cBhvr>
                                      <p:to>
                                        <p:strVal val="visible"/>
                                      </p:to>
                                    </p:set>
                                    <p:animEffect transition="in" filter="fade">
                                      <p:cBhvr>
                                        <p:cTn id="156" dur="1000"/>
                                        <p:tgtEl>
                                          <p:spTgt spid="33"/>
                                        </p:tgtEl>
                                      </p:cBhvr>
                                    </p:animEffect>
                                    <p:anim calcmode="lin" valueType="num">
                                      <p:cBhvr>
                                        <p:cTn id="157" dur="1000" fill="hold"/>
                                        <p:tgtEl>
                                          <p:spTgt spid="33"/>
                                        </p:tgtEl>
                                        <p:attrNameLst>
                                          <p:attrName>ppt_x</p:attrName>
                                        </p:attrNameLst>
                                      </p:cBhvr>
                                      <p:tavLst>
                                        <p:tav tm="0">
                                          <p:val>
                                            <p:strVal val="#ppt_x"/>
                                          </p:val>
                                        </p:tav>
                                        <p:tav tm="100000">
                                          <p:val>
                                            <p:strVal val="#ppt_x"/>
                                          </p:val>
                                        </p:tav>
                                      </p:tavLst>
                                    </p:anim>
                                    <p:anim calcmode="lin" valueType="num">
                                      <p:cBhvr>
                                        <p:cTn id="158" dur="1000" fill="hold"/>
                                        <p:tgtEl>
                                          <p:spTgt spid="33"/>
                                        </p:tgtEl>
                                        <p:attrNameLst>
                                          <p:attrName>ppt_y</p:attrName>
                                        </p:attrNameLst>
                                      </p:cBhvr>
                                      <p:tavLst>
                                        <p:tav tm="0">
                                          <p:val>
                                            <p:strVal val="#ppt_y-.1"/>
                                          </p:val>
                                        </p:tav>
                                        <p:tav tm="100000">
                                          <p:val>
                                            <p:strVal val="#ppt_y"/>
                                          </p:val>
                                        </p:tav>
                                      </p:tavLst>
                                    </p:anim>
                                  </p:childTnLst>
                                </p:cTn>
                              </p:par>
                              <p:par>
                                <p:cTn id="159" presetID="47" presetClass="entr" presetSubtype="0" fill="hold" grpId="0" nodeType="withEffect">
                                  <p:stCondLst>
                                    <p:cond delay="0"/>
                                  </p:stCondLst>
                                  <p:childTnLst>
                                    <p:set>
                                      <p:cBhvr>
                                        <p:cTn id="160" dur="1" fill="hold">
                                          <p:stCondLst>
                                            <p:cond delay="0"/>
                                          </p:stCondLst>
                                        </p:cTn>
                                        <p:tgtEl>
                                          <p:spTgt spid="34"/>
                                        </p:tgtEl>
                                        <p:attrNameLst>
                                          <p:attrName>style.visibility</p:attrName>
                                        </p:attrNameLst>
                                      </p:cBhvr>
                                      <p:to>
                                        <p:strVal val="visible"/>
                                      </p:to>
                                    </p:set>
                                    <p:animEffect transition="in" filter="fade">
                                      <p:cBhvr>
                                        <p:cTn id="161" dur="1000"/>
                                        <p:tgtEl>
                                          <p:spTgt spid="34"/>
                                        </p:tgtEl>
                                      </p:cBhvr>
                                    </p:animEffect>
                                    <p:anim calcmode="lin" valueType="num">
                                      <p:cBhvr>
                                        <p:cTn id="162" dur="1000" fill="hold"/>
                                        <p:tgtEl>
                                          <p:spTgt spid="34"/>
                                        </p:tgtEl>
                                        <p:attrNameLst>
                                          <p:attrName>ppt_x</p:attrName>
                                        </p:attrNameLst>
                                      </p:cBhvr>
                                      <p:tavLst>
                                        <p:tav tm="0">
                                          <p:val>
                                            <p:strVal val="#ppt_x"/>
                                          </p:val>
                                        </p:tav>
                                        <p:tav tm="100000">
                                          <p:val>
                                            <p:strVal val="#ppt_x"/>
                                          </p:val>
                                        </p:tav>
                                      </p:tavLst>
                                    </p:anim>
                                    <p:anim calcmode="lin" valueType="num">
                                      <p:cBhvr>
                                        <p:cTn id="163"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P spid="10" grpId="0"/>
      <p:bldP spid="11" grpId="0"/>
      <p:bldP spid="12" grpId="0"/>
      <p:bldP spid="13" grpId="0"/>
      <p:bldP spid="14" grpId="0"/>
      <p:bldP spid="15" grpId="0"/>
      <p:bldP spid="16" grpId="0"/>
      <p:bldP spid="17" grpId="0"/>
      <p:bldP spid="18" grpId="0"/>
      <p:bldP spid="19" grpId="0"/>
      <p:bldP spid="20" grpId="0"/>
      <p:bldP spid="21" grpId="0"/>
      <p:bldP spid="22" grpId="0"/>
      <p:bldP spid="23" grpId="0"/>
      <p:bldP spid="24" grpId="0"/>
      <p:bldP spid="25" grpId="0"/>
      <p:bldP spid="26" grpId="0"/>
      <p:bldP spid="27" grpId="0"/>
      <p:bldP spid="28" grpId="0"/>
      <p:bldP spid="30" grpId="0" bldLvl="0" animBg="1"/>
      <p:bldP spid="32" grpId="0" bldLvl="0" animBg="1"/>
      <p:bldP spid="31" grpId="0"/>
      <p:bldP spid="29" grpId="0"/>
      <p:bldP spid="33" grpId="0" bldLvl="0" animBg="1"/>
      <p:bldP spid="34"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48893" y="906969"/>
            <a:ext cx="11331677" cy="4401205"/>
          </a:xfrm>
          <a:prstGeom prst="rect">
            <a:avLst/>
          </a:prstGeom>
          <a:ln w="25400">
            <a:solidFill>
              <a:srgbClr val="00B050"/>
            </a:solidFill>
          </a:ln>
        </p:spPr>
        <p:txBody>
          <a:bodyPr wrap="square">
            <a:spAutoFit/>
          </a:bodyPr>
          <a:lstStyle/>
          <a:p>
            <a:r>
              <a:rPr lang="zh-CN" altLang="en-US" sz="2000" b="1" dirty="0">
                <a:solidFill>
                  <a:srgbClr val="002060"/>
                </a:solidFill>
                <a:latin typeface="宋体" pitchFamily="2" charset="-122"/>
                <a:ea typeface="宋体" pitchFamily="2" charset="-122"/>
              </a:rPr>
              <a:t>     中国基层社会治理历史悠久。改革开放以后，村民自治成为中国亿万农民的伟大创造。</a:t>
            </a:r>
          </a:p>
          <a:p>
            <a:r>
              <a:rPr lang="zh-CN" altLang="en-US" sz="2000" b="1" dirty="0">
                <a:solidFill>
                  <a:srgbClr val="FF0000"/>
                </a:solidFill>
                <a:latin typeface="宋体" pitchFamily="2" charset="-122"/>
                <a:ea typeface="宋体" pitchFamily="2" charset="-122"/>
              </a:rPr>
              <a:t>材料一  </a:t>
            </a:r>
            <a:r>
              <a:rPr lang="zh-CN" altLang="en-US" sz="2000" b="1" dirty="0">
                <a:solidFill>
                  <a:srgbClr val="002060"/>
                </a:solidFill>
                <a:latin typeface="宋体" pitchFamily="2" charset="-122"/>
                <a:ea typeface="宋体" pitchFamily="2" charset="-122"/>
              </a:rPr>
              <a:t>宋代一些地方实行乡约制度。其功能主要是扬善惩恶，制定规约进行道德教化，并建立民间组织和相关的赏罚制度，明清时期，宣讲“圣谕”成为乡约最重要的内容。当时，由地方官吏广泛推行乡约制度，设立乡约组织，每月召集百姓宣讲、教化。康熙九年颁布了乡约组织必须宣讲的</a:t>
            </a:r>
            <a:r>
              <a:rPr lang="en-US" altLang="zh-CN" sz="2000" b="1" dirty="0">
                <a:solidFill>
                  <a:srgbClr val="002060"/>
                </a:solidFill>
                <a:latin typeface="宋体" pitchFamily="2" charset="-122"/>
                <a:ea typeface="宋体" pitchFamily="2" charset="-122"/>
              </a:rPr>
              <a:t>《</a:t>
            </a:r>
            <a:r>
              <a:rPr lang="zh-CN" altLang="en-US" sz="2000" b="1" dirty="0">
                <a:solidFill>
                  <a:srgbClr val="002060"/>
                </a:solidFill>
                <a:latin typeface="宋体" pitchFamily="2" charset="-122"/>
                <a:ea typeface="宋体" pitchFamily="2" charset="-122"/>
              </a:rPr>
              <a:t>上谕十六条</a:t>
            </a:r>
            <a:r>
              <a:rPr lang="en-US" altLang="zh-CN" sz="2000" b="1" dirty="0">
                <a:solidFill>
                  <a:srgbClr val="002060"/>
                </a:solidFill>
                <a:latin typeface="宋体" pitchFamily="2" charset="-122"/>
                <a:ea typeface="宋体" pitchFamily="2" charset="-122"/>
              </a:rPr>
              <a:t>》</a:t>
            </a:r>
            <a:r>
              <a:rPr lang="zh-CN" altLang="en-US" sz="2000" b="1" dirty="0">
                <a:solidFill>
                  <a:srgbClr val="002060"/>
                </a:solidFill>
                <a:latin typeface="宋体" pitchFamily="2" charset="-122"/>
                <a:ea typeface="宋体" pitchFamily="2" charset="-122"/>
              </a:rPr>
              <a:t>，内容包含“重农桑以足衣食”“训子弟以禁非为”等。   </a:t>
            </a:r>
            <a:endParaRPr lang="en-US" altLang="zh-CN" sz="2000" b="1" dirty="0">
              <a:solidFill>
                <a:srgbClr val="002060"/>
              </a:solidFill>
              <a:latin typeface="宋体" pitchFamily="2" charset="-122"/>
              <a:ea typeface="宋体" pitchFamily="2" charset="-122"/>
            </a:endParaRPr>
          </a:p>
          <a:p>
            <a:r>
              <a:rPr lang="en-US" altLang="zh-CN" sz="2000" b="1" dirty="0">
                <a:solidFill>
                  <a:srgbClr val="002060"/>
                </a:solidFill>
                <a:latin typeface="宋体" pitchFamily="2" charset="-122"/>
                <a:ea typeface="宋体" pitchFamily="2" charset="-122"/>
              </a:rPr>
              <a:t>                                                     ——</a:t>
            </a:r>
            <a:r>
              <a:rPr lang="zh-CN" altLang="en-US" sz="2000" b="1" dirty="0">
                <a:solidFill>
                  <a:srgbClr val="002060"/>
                </a:solidFill>
                <a:latin typeface="宋体" pitchFamily="2" charset="-122"/>
                <a:ea typeface="宋体" pitchFamily="2" charset="-122"/>
              </a:rPr>
              <a:t>据杨开道</a:t>
            </a:r>
            <a:r>
              <a:rPr lang="en-US" altLang="zh-CN" sz="2000" b="1" dirty="0">
                <a:solidFill>
                  <a:srgbClr val="002060"/>
                </a:solidFill>
                <a:latin typeface="宋体" pitchFamily="2" charset="-122"/>
                <a:ea typeface="宋体" pitchFamily="2" charset="-122"/>
              </a:rPr>
              <a:t>《</a:t>
            </a:r>
            <a:r>
              <a:rPr lang="zh-CN" altLang="en-US" sz="2000" b="1" dirty="0">
                <a:solidFill>
                  <a:srgbClr val="002060"/>
                </a:solidFill>
                <a:latin typeface="宋体" pitchFamily="2" charset="-122"/>
                <a:ea typeface="宋体" pitchFamily="2" charset="-122"/>
              </a:rPr>
              <a:t>中国乡约制度</a:t>
            </a:r>
            <a:r>
              <a:rPr lang="en-US" altLang="zh-CN" sz="2000" b="1" dirty="0">
                <a:solidFill>
                  <a:srgbClr val="002060"/>
                </a:solidFill>
                <a:latin typeface="宋体" pitchFamily="2" charset="-122"/>
                <a:ea typeface="宋体" pitchFamily="2" charset="-122"/>
              </a:rPr>
              <a:t>》</a:t>
            </a:r>
            <a:r>
              <a:rPr lang="zh-CN" altLang="en-US" sz="2000" b="1" dirty="0">
                <a:solidFill>
                  <a:srgbClr val="002060"/>
                </a:solidFill>
                <a:latin typeface="宋体" pitchFamily="2" charset="-122"/>
                <a:ea typeface="宋体" pitchFamily="2" charset="-122"/>
              </a:rPr>
              <a:t>等</a:t>
            </a:r>
          </a:p>
          <a:p>
            <a:r>
              <a:rPr lang="zh-CN" altLang="en-US" sz="2000" b="1" dirty="0">
                <a:solidFill>
                  <a:srgbClr val="FF0000"/>
                </a:solidFill>
                <a:latin typeface="宋体" pitchFamily="2" charset="-122"/>
                <a:ea typeface="宋体" pitchFamily="2" charset="-122"/>
              </a:rPr>
              <a:t>材料二  </a:t>
            </a:r>
            <a:r>
              <a:rPr lang="zh-CN" altLang="en-US" sz="2000" b="1" dirty="0">
                <a:solidFill>
                  <a:srgbClr val="002060"/>
                </a:solidFill>
                <a:latin typeface="宋体" pitchFamily="2" charset="-122"/>
                <a:ea typeface="宋体" pitchFamily="2" charset="-122"/>
              </a:rPr>
              <a:t>清末，时人认为“地方自治者，为今世界立国之基础</a:t>
            </a:r>
            <a:r>
              <a:rPr lang="en-US" altLang="zh-CN" sz="2000" b="1" dirty="0">
                <a:solidFill>
                  <a:srgbClr val="002060"/>
                </a:solidFill>
                <a:latin typeface="宋体" pitchFamily="2" charset="-122"/>
                <a:ea typeface="宋体" pitchFamily="2" charset="-122"/>
              </a:rPr>
              <a:t>……</a:t>
            </a:r>
            <a:r>
              <a:rPr lang="zh-CN" altLang="en-US" sz="2000" b="1" dirty="0">
                <a:solidFill>
                  <a:srgbClr val="002060"/>
                </a:solidFill>
                <a:latin typeface="宋体" pitchFamily="2" charset="-122"/>
                <a:ea typeface="宋体" pitchFamily="2" charset="-122"/>
              </a:rPr>
              <a:t>于救亡之事，至为切要”。</a:t>
            </a:r>
            <a:r>
              <a:rPr lang="en-US" altLang="zh-CN" sz="2000" b="1" dirty="0">
                <a:solidFill>
                  <a:srgbClr val="002060"/>
                </a:solidFill>
                <a:latin typeface="宋体" pitchFamily="2" charset="-122"/>
                <a:ea typeface="宋体" pitchFamily="2" charset="-122"/>
              </a:rPr>
              <a:t>1909</a:t>
            </a:r>
            <a:r>
              <a:rPr lang="zh-CN" altLang="en-US" sz="2000" b="1" dirty="0">
                <a:solidFill>
                  <a:srgbClr val="002060"/>
                </a:solidFill>
                <a:latin typeface="宋体" pitchFamily="2" charset="-122"/>
                <a:ea typeface="宋体" pitchFamily="2" charset="-122"/>
              </a:rPr>
              <a:t>年，清政府颁布</a:t>
            </a:r>
            <a:r>
              <a:rPr lang="en-US" altLang="zh-CN" sz="2000" b="1" dirty="0">
                <a:solidFill>
                  <a:srgbClr val="002060"/>
                </a:solidFill>
                <a:latin typeface="宋体" pitchFamily="2" charset="-122"/>
                <a:ea typeface="宋体" pitchFamily="2" charset="-122"/>
              </a:rPr>
              <a:t>《</a:t>
            </a:r>
            <a:r>
              <a:rPr lang="zh-CN" altLang="en-US" sz="2000" b="1" dirty="0">
                <a:solidFill>
                  <a:srgbClr val="002060"/>
                </a:solidFill>
                <a:latin typeface="宋体" pitchFamily="2" charset="-122"/>
                <a:ea typeface="宋体" pitchFamily="2" charset="-122"/>
              </a:rPr>
              <a:t>城镇乡地方自治章程</a:t>
            </a:r>
            <a:r>
              <a:rPr lang="en-US" altLang="zh-CN" sz="2000" b="1" dirty="0">
                <a:solidFill>
                  <a:srgbClr val="002060"/>
                </a:solidFill>
                <a:latin typeface="宋体" pitchFamily="2" charset="-122"/>
                <a:ea typeface="宋体" pitchFamily="2" charset="-122"/>
              </a:rPr>
              <a:t>》</a:t>
            </a:r>
            <a:r>
              <a:rPr lang="zh-CN" altLang="en-US" sz="2000" b="1" dirty="0">
                <a:solidFill>
                  <a:srgbClr val="002060"/>
                </a:solidFill>
                <a:latin typeface="宋体" pitchFamily="2" charset="-122"/>
                <a:ea typeface="宋体" pitchFamily="2" charset="-122"/>
              </a:rPr>
              <a:t>，地方自治大致按行政区划分城镇和乡两级，设立议事会为议决机关，议员由选民互选充任。</a:t>
            </a:r>
            <a:endParaRPr lang="en-US" altLang="zh-CN" sz="2000" b="1" dirty="0">
              <a:solidFill>
                <a:srgbClr val="002060"/>
              </a:solidFill>
              <a:latin typeface="宋体" pitchFamily="2" charset="-122"/>
              <a:ea typeface="宋体" pitchFamily="2" charset="-122"/>
            </a:endParaRPr>
          </a:p>
          <a:p>
            <a:r>
              <a:rPr lang="en-US" altLang="zh-CN" sz="2000" b="1" dirty="0">
                <a:solidFill>
                  <a:srgbClr val="002060"/>
                </a:solidFill>
                <a:latin typeface="宋体" pitchFamily="2" charset="-122"/>
                <a:ea typeface="宋体" pitchFamily="2" charset="-122"/>
              </a:rPr>
              <a:t>                                                      ——</a:t>
            </a:r>
            <a:r>
              <a:rPr lang="zh-CN" altLang="en-US" sz="2000" b="1" dirty="0">
                <a:solidFill>
                  <a:srgbClr val="002060"/>
                </a:solidFill>
                <a:latin typeface="宋体" pitchFamily="2" charset="-122"/>
                <a:ea typeface="宋体" pitchFamily="2" charset="-122"/>
              </a:rPr>
              <a:t>据张海鹏主编</a:t>
            </a:r>
            <a:r>
              <a:rPr lang="en-US" altLang="zh-CN" sz="2000" b="1" dirty="0">
                <a:solidFill>
                  <a:srgbClr val="002060"/>
                </a:solidFill>
                <a:latin typeface="宋体" pitchFamily="2" charset="-122"/>
                <a:ea typeface="宋体" pitchFamily="2" charset="-122"/>
              </a:rPr>
              <a:t>《</a:t>
            </a:r>
            <a:r>
              <a:rPr lang="zh-CN" altLang="en-US" sz="2000" b="1" dirty="0">
                <a:solidFill>
                  <a:srgbClr val="002060"/>
                </a:solidFill>
                <a:latin typeface="宋体" pitchFamily="2" charset="-122"/>
                <a:ea typeface="宋体" pitchFamily="2" charset="-122"/>
              </a:rPr>
              <a:t>中国近代通史</a:t>
            </a:r>
            <a:r>
              <a:rPr lang="en-US" altLang="zh-CN" sz="2000" b="1" dirty="0">
                <a:solidFill>
                  <a:srgbClr val="002060"/>
                </a:solidFill>
                <a:latin typeface="宋体" pitchFamily="2" charset="-122"/>
                <a:ea typeface="宋体" pitchFamily="2" charset="-122"/>
              </a:rPr>
              <a:t>》</a:t>
            </a:r>
          </a:p>
          <a:p>
            <a:r>
              <a:rPr lang="zh-CN" altLang="en-US" sz="2000" b="1" dirty="0">
                <a:solidFill>
                  <a:srgbClr val="FF0000"/>
                </a:solidFill>
                <a:latin typeface="宋体" pitchFamily="2" charset="-122"/>
                <a:ea typeface="宋体" pitchFamily="2" charset="-122"/>
              </a:rPr>
              <a:t>材料三 </a:t>
            </a:r>
            <a:r>
              <a:rPr lang="en-US" altLang="zh-CN" sz="2000" b="1" dirty="0">
                <a:solidFill>
                  <a:srgbClr val="002060"/>
                </a:solidFill>
                <a:latin typeface="宋体" pitchFamily="2" charset="-122"/>
                <a:ea typeface="宋体" pitchFamily="2" charset="-122"/>
              </a:rPr>
              <a:t>20</a:t>
            </a:r>
            <a:r>
              <a:rPr lang="zh-CN" altLang="en-US" sz="2000" b="1" dirty="0">
                <a:solidFill>
                  <a:srgbClr val="002060"/>
                </a:solidFill>
                <a:latin typeface="宋体" pitchFamily="2" charset="-122"/>
                <a:ea typeface="宋体" pitchFamily="2" charset="-122"/>
              </a:rPr>
              <a:t>世纪</a:t>
            </a:r>
            <a:r>
              <a:rPr lang="en-US" altLang="zh-CN" sz="2000" b="1" dirty="0">
                <a:solidFill>
                  <a:srgbClr val="002060"/>
                </a:solidFill>
                <a:latin typeface="宋体" pitchFamily="2" charset="-122"/>
                <a:ea typeface="宋体" pitchFamily="2" charset="-122"/>
              </a:rPr>
              <a:t>80</a:t>
            </a:r>
            <a:r>
              <a:rPr lang="zh-CN" altLang="en-US" sz="2000" b="1" dirty="0">
                <a:solidFill>
                  <a:srgbClr val="002060"/>
                </a:solidFill>
                <a:latin typeface="宋体" pitchFamily="2" charset="-122"/>
                <a:ea typeface="宋体" pitchFamily="2" charset="-122"/>
              </a:rPr>
              <a:t>年代后，村民自治迅速发展，到</a:t>
            </a:r>
            <a:r>
              <a:rPr lang="en-US" altLang="zh-CN" sz="2000" b="1" dirty="0">
                <a:solidFill>
                  <a:srgbClr val="002060"/>
                </a:solidFill>
                <a:latin typeface="宋体" pitchFamily="2" charset="-122"/>
                <a:ea typeface="宋体" pitchFamily="2" charset="-122"/>
              </a:rPr>
              <a:t>1997</a:t>
            </a:r>
            <a:r>
              <a:rPr lang="zh-CN" altLang="en-US" sz="2000" b="1" dirty="0">
                <a:solidFill>
                  <a:srgbClr val="002060"/>
                </a:solidFill>
                <a:latin typeface="宋体" pitchFamily="2" charset="-122"/>
                <a:ea typeface="宋体" pitchFamily="2" charset="-122"/>
              </a:rPr>
              <a:t>年底，全国共有</a:t>
            </a:r>
            <a:r>
              <a:rPr lang="en-US" altLang="zh-CN" sz="2000" b="1" dirty="0">
                <a:solidFill>
                  <a:srgbClr val="002060"/>
                </a:solidFill>
                <a:latin typeface="宋体" pitchFamily="2" charset="-122"/>
                <a:ea typeface="宋体" pitchFamily="2" charset="-122"/>
              </a:rPr>
              <a:t>91</a:t>
            </a:r>
            <a:r>
              <a:rPr lang="zh-CN" altLang="en-US" sz="2000" b="1" dirty="0">
                <a:solidFill>
                  <a:srgbClr val="002060"/>
                </a:solidFill>
                <a:latin typeface="宋体" pitchFamily="2" charset="-122"/>
                <a:ea typeface="宋体" pitchFamily="2" charset="-122"/>
              </a:rPr>
              <a:t>万个村民委员会的村干部由村民直接选举产生，大部分农村有</a:t>
            </a:r>
            <a:r>
              <a:rPr lang="en-US" altLang="zh-CN" sz="2000" b="1" dirty="0">
                <a:solidFill>
                  <a:srgbClr val="002060"/>
                </a:solidFill>
                <a:latin typeface="宋体" pitchFamily="2" charset="-122"/>
                <a:ea typeface="宋体" pitchFamily="2" charset="-122"/>
              </a:rPr>
              <a:t>90%</a:t>
            </a:r>
            <a:r>
              <a:rPr lang="zh-CN" altLang="en-US" sz="2000" b="1" dirty="0">
                <a:solidFill>
                  <a:srgbClr val="002060"/>
                </a:solidFill>
                <a:latin typeface="宋体" pitchFamily="2" charset="-122"/>
                <a:ea typeface="宋体" pitchFamily="2" charset="-122"/>
              </a:rPr>
              <a:t>以上的选民参加了选举。</a:t>
            </a:r>
            <a:r>
              <a:rPr lang="en-US" altLang="zh-CN" sz="2000" b="1" dirty="0">
                <a:solidFill>
                  <a:srgbClr val="002060"/>
                </a:solidFill>
                <a:latin typeface="宋体" pitchFamily="2" charset="-122"/>
                <a:ea typeface="宋体" pitchFamily="2" charset="-122"/>
              </a:rPr>
              <a:t>1998</a:t>
            </a:r>
            <a:r>
              <a:rPr lang="zh-CN" altLang="en-US" sz="2000" b="1" dirty="0">
                <a:solidFill>
                  <a:srgbClr val="002060"/>
                </a:solidFill>
                <a:latin typeface="宋体" pitchFamily="2" charset="-122"/>
                <a:ea typeface="宋体" pitchFamily="2" charset="-122"/>
              </a:rPr>
              <a:t>年颁布了</a:t>
            </a:r>
            <a:r>
              <a:rPr lang="en-US" altLang="zh-CN" sz="2000" b="1" dirty="0">
                <a:solidFill>
                  <a:srgbClr val="002060"/>
                </a:solidFill>
                <a:latin typeface="宋体" pitchFamily="2" charset="-122"/>
                <a:ea typeface="宋体" pitchFamily="2" charset="-122"/>
              </a:rPr>
              <a:t>《</a:t>
            </a:r>
            <a:r>
              <a:rPr lang="zh-CN" altLang="en-US" sz="2000" b="1" dirty="0">
                <a:solidFill>
                  <a:srgbClr val="002060"/>
                </a:solidFill>
                <a:latin typeface="宋体" pitchFamily="2" charset="-122"/>
                <a:ea typeface="宋体" pitchFamily="2" charset="-122"/>
              </a:rPr>
              <a:t>中华人民共和国村民委员会组织法</a:t>
            </a:r>
            <a:r>
              <a:rPr lang="en-US" altLang="zh-CN" sz="2000" b="1" dirty="0">
                <a:solidFill>
                  <a:srgbClr val="002060"/>
                </a:solidFill>
                <a:latin typeface="宋体" pitchFamily="2" charset="-122"/>
                <a:ea typeface="宋体" pitchFamily="2" charset="-122"/>
              </a:rPr>
              <a:t>》</a:t>
            </a:r>
            <a:r>
              <a:rPr lang="zh-CN" altLang="en-US" sz="2000" b="1" dirty="0">
                <a:solidFill>
                  <a:srgbClr val="002060"/>
                </a:solidFill>
                <a:latin typeface="宋体" pitchFamily="2" charset="-122"/>
                <a:ea typeface="宋体" pitchFamily="2" charset="-122"/>
              </a:rPr>
              <a:t>，村民委员会是我国农村基层社会的群众自治组织。                                                               </a:t>
            </a:r>
          </a:p>
          <a:p>
            <a:r>
              <a:rPr lang="en-US" altLang="zh-CN" sz="2000" b="1" dirty="0">
                <a:solidFill>
                  <a:srgbClr val="002060"/>
                </a:solidFill>
                <a:latin typeface="宋体" pitchFamily="2" charset="-122"/>
                <a:ea typeface="宋体" pitchFamily="2" charset="-122"/>
              </a:rPr>
              <a:t>                                        ——</a:t>
            </a:r>
            <a:r>
              <a:rPr lang="zh-CN" altLang="en-US" sz="2000" b="1" dirty="0">
                <a:solidFill>
                  <a:srgbClr val="002060"/>
                </a:solidFill>
                <a:latin typeface="宋体" pitchFamily="2" charset="-122"/>
                <a:ea typeface="宋体" pitchFamily="2" charset="-122"/>
              </a:rPr>
              <a:t>据郭德宏等主编</a:t>
            </a:r>
            <a:r>
              <a:rPr lang="en-US" altLang="zh-CN" sz="2000" b="1" dirty="0">
                <a:solidFill>
                  <a:srgbClr val="002060"/>
                </a:solidFill>
                <a:latin typeface="宋体" pitchFamily="2" charset="-122"/>
                <a:ea typeface="宋体" pitchFamily="2" charset="-122"/>
              </a:rPr>
              <a:t>《</a:t>
            </a:r>
            <a:r>
              <a:rPr lang="zh-CN" altLang="en-US" sz="2000" b="1" dirty="0">
                <a:solidFill>
                  <a:srgbClr val="002060"/>
                </a:solidFill>
                <a:latin typeface="宋体" pitchFamily="2" charset="-122"/>
                <a:ea typeface="宋体" pitchFamily="2" charset="-122"/>
              </a:rPr>
              <a:t>中华人民共和国专题史稿</a:t>
            </a:r>
            <a:r>
              <a:rPr lang="en-US" altLang="zh-CN" sz="2000" b="1" dirty="0">
                <a:solidFill>
                  <a:srgbClr val="002060"/>
                </a:solidFill>
                <a:latin typeface="宋体" pitchFamily="2" charset="-122"/>
                <a:ea typeface="宋体" pitchFamily="2" charset="-122"/>
              </a:rPr>
              <a:t>》</a:t>
            </a:r>
          </a:p>
        </p:txBody>
      </p:sp>
      <p:sp>
        <p:nvSpPr>
          <p:cNvPr id="9" name="矩形 8"/>
          <p:cNvSpPr/>
          <p:nvPr/>
        </p:nvSpPr>
        <p:spPr>
          <a:xfrm>
            <a:off x="182216" y="135237"/>
            <a:ext cx="5137945" cy="523220"/>
          </a:xfrm>
          <a:prstGeom prst="rect">
            <a:avLst/>
          </a:prstGeom>
        </p:spPr>
        <p:txBody>
          <a:bodyPr wrap="none">
            <a:spAutoFit/>
          </a:bodyPr>
          <a:lstStyle/>
          <a:p>
            <a:pPr algn="just">
              <a:spcAft>
                <a:spcPts val="0"/>
              </a:spcAft>
            </a:pPr>
            <a:r>
              <a:rPr lang="zh-CN" altLang="zh-CN" sz="2800" b="1" kern="100" dirty="0">
                <a:solidFill>
                  <a:srgbClr val="FF0000"/>
                </a:solidFill>
                <a:latin typeface="方正姚体" pitchFamily="2" charset="-122"/>
                <a:ea typeface="方正姚体" pitchFamily="2" charset="-122"/>
                <a:cs typeface="Times New Roman" panose="02020603050405020304" pitchFamily="18" charset="0"/>
              </a:rPr>
              <a:t>【</a:t>
            </a:r>
            <a:r>
              <a:rPr lang="zh-CN" altLang="en-US" sz="2800" b="1" kern="100" dirty="0">
                <a:solidFill>
                  <a:srgbClr val="FF0000"/>
                </a:solidFill>
                <a:latin typeface="方正姚体" pitchFamily="2" charset="-122"/>
                <a:ea typeface="方正姚体" pitchFamily="2" charset="-122"/>
                <a:cs typeface="Times New Roman" panose="02020603050405020304" pitchFamily="18" charset="0"/>
              </a:rPr>
              <a:t>课堂探究</a:t>
            </a:r>
            <a:r>
              <a:rPr lang="zh-CN" altLang="zh-CN" sz="2800" b="1" kern="100" dirty="0">
                <a:solidFill>
                  <a:srgbClr val="FF0000"/>
                </a:solidFill>
                <a:latin typeface="方正姚体" pitchFamily="2" charset="-122"/>
                <a:ea typeface="方正姚体" pitchFamily="2" charset="-122"/>
                <a:cs typeface="Times New Roman" panose="02020603050405020304" pitchFamily="18" charset="0"/>
              </a:rPr>
              <a:t>】</a:t>
            </a:r>
            <a:r>
              <a:rPr lang="zh-CN" altLang="zh-CN" sz="2400" b="1" kern="100" dirty="0">
                <a:solidFill>
                  <a:srgbClr val="002060"/>
                </a:solidFill>
                <a:latin typeface="宋体" pitchFamily="2" charset="-122"/>
                <a:ea typeface="宋体" pitchFamily="2" charset="-122"/>
                <a:cs typeface="Times New Roman" panose="02020603050405020304" pitchFamily="18" charset="0"/>
              </a:rPr>
              <a:t>（</a:t>
            </a:r>
            <a:r>
              <a:rPr lang="en-US" altLang="zh-CN" sz="2400" b="1" kern="100" dirty="0">
                <a:solidFill>
                  <a:srgbClr val="002060"/>
                </a:solidFill>
                <a:latin typeface="宋体" pitchFamily="2" charset="-122"/>
                <a:ea typeface="宋体" pitchFamily="2" charset="-122"/>
                <a:cs typeface="Times New Roman" panose="02020603050405020304" pitchFamily="18" charset="0"/>
              </a:rPr>
              <a:t>2018</a:t>
            </a:r>
            <a:r>
              <a:rPr lang="zh-CN" altLang="zh-CN" sz="2400" b="1" kern="100" dirty="0">
                <a:solidFill>
                  <a:srgbClr val="002060"/>
                </a:solidFill>
                <a:latin typeface="宋体" pitchFamily="2" charset="-122"/>
                <a:ea typeface="宋体" pitchFamily="2" charset="-122"/>
                <a:cs typeface="Times New Roman" panose="02020603050405020304" pitchFamily="18" charset="0"/>
              </a:rPr>
              <a:t>年全国卷</a:t>
            </a:r>
            <a:r>
              <a:rPr lang="en-US" altLang="zh-CN" sz="2400" b="1" kern="100" dirty="0">
                <a:solidFill>
                  <a:srgbClr val="002060"/>
                </a:solidFill>
                <a:latin typeface="宋体" pitchFamily="2" charset="-122"/>
                <a:ea typeface="宋体" pitchFamily="2" charset="-122"/>
                <a:cs typeface="Times New Roman" panose="02020603050405020304" pitchFamily="18" charset="0"/>
              </a:rPr>
              <a:t>1</a:t>
            </a:r>
            <a:r>
              <a:rPr lang="zh-CN" altLang="zh-CN" sz="2400" b="1" kern="100" dirty="0">
                <a:solidFill>
                  <a:srgbClr val="002060"/>
                </a:solidFill>
                <a:latin typeface="宋体" pitchFamily="2" charset="-122"/>
                <a:ea typeface="宋体" pitchFamily="2" charset="-122"/>
                <a:cs typeface="Times New Roman" panose="02020603050405020304" pitchFamily="18" charset="0"/>
              </a:rPr>
              <a:t>）</a:t>
            </a:r>
            <a:r>
              <a:rPr lang="en-US" altLang="zh-CN" sz="2400" b="1" kern="100" dirty="0">
                <a:solidFill>
                  <a:srgbClr val="002060"/>
                </a:solidFill>
                <a:latin typeface="宋体" pitchFamily="2" charset="-122"/>
                <a:ea typeface="宋体" pitchFamily="2" charset="-122"/>
                <a:cs typeface="Times New Roman" panose="02020603050405020304" pitchFamily="18" charset="0"/>
              </a:rPr>
              <a:t> </a:t>
            </a:r>
            <a:endParaRPr lang="zh-CN" altLang="zh-CN" sz="2000" kern="100" dirty="0">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3" name="矩形 2"/>
          <p:cNvSpPr/>
          <p:nvPr/>
        </p:nvSpPr>
        <p:spPr>
          <a:xfrm>
            <a:off x="172429" y="5308174"/>
            <a:ext cx="11920884" cy="1323439"/>
          </a:xfrm>
          <a:prstGeom prst="rect">
            <a:avLst/>
          </a:prstGeom>
        </p:spPr>
        <p:txBody>
          <a:bodyPr wrap="square">
            <a:spAutoFit/>
          </a:bodyPr>
          <a:lstStyle/>
          <a:p>
            <a:pPr lvl="0"/>
            <a:r>
              <a:rPr lang="zh-CN" altLang="en-US" sz="2000" b="1" dirty="0">
                <a:solidFill>
                  <a:srgbClr val="FF0000"/>
                </a:solidFill>
                <a:latin typeface="宋体" pitchFamily="2" charset="-122"/>
                <a:ea typeface="宋体" pitchFamily="2" charset="-122"/>
              </a:rPr>
              <a:t>（</a:t>
            </a:r>
            <a:r>
              <a:rPr lang="en-US" altLang="zh-CN" sz="2000" b="1" dirty="0">
                <a:solidFill>
                  <a:srgbClr val="FF0000"/>
                </a:solidFill>
                <a:latin typeface="宋体" pitchFamily="2" charset="-122"/>
                <a:ea typeface="宋体" pitchFamily="2" charset="-122"/>
              </a:rPr>
              <a:t>1</a:t>
            </a:r>
            <a:r>
              <a:rPr lang="zh-CN" altLang="en-US" sz="2000" b="1" dirty="0">
                <a:solidFill>
                  <a:srgbClr val="FF0000"/>
                </a:solidFill>
                <a:latin typeface="宋体" pitchFamily="2" charset="-122"/>
                <a:ea typeface="宋体" pitchFamily="2" charset="-122"/>
              </a:rPr>
              <a:t>）根据材料一并结合所学知识，概括宋代到明清时期乡约制度的变化，并说明乡约制度的积极作用。（</a:t>
            </a:r>
            <a:r>
              <a:rPr lang="en-US" altLang="zh-CN" sz="2000" b="1" dirty="0">
                <a:solidFill>
                  <a:srgbClr val="FF0000"/>
                </a:solidFill>
                <a:latin typeface="宋体" pitchFamily="2" charset="-122"/>
                <a:ea typeface="宋体" pitchFamily="2" charset="-122"/>
              </a:rPr>
              <a:t>12</a:t>
            </a:r>
            <a:r>
              <a:rPr lang="zh-CN" altLang="en-US" sz="2000" b="1" dirty="0">
                <a:solidFill>
                  <a:srgbClr val="FF0000"/>
                </a:solidFill>
                <a:latin typeface="宋体" pitchFamily="2" charset="-122"/>
                <a:ea typeface="宋体" pitchFamily="2" charset="-122"/>
              </a:rPr>
              <a:t>分）</a:t>
            </a:r>
          </a:p>
          <a:p>
            <a:pPr lvl="0"/>
            <a:r>
              <a:rPr lang="zh-CN" altLang="en-US" sz="2000" b="1" dirty="0">
                <a:solidFill>
                  <a:srgbClr val="FF0000"/>
                </a:solidFill>
                <a:latin typeface="宋体" pitchFamily="2" charset="-122"/>
                <a:ea typeface="宋体" pitchFamily="2" charset="-122"/>
              </a:rPr>
              <a:t>（</a:t>
            </a:r>
            <a:r>
              <a:rPr lang="en-US" altLang="zh-CN" sz="2000" b="1" dirty="0">
                <a:solidFill>
                  <a:srgbClr val="FF0000"/>
                </a:solidFill>
                <a:latin typeface="宋体" pitchFamily="2" charset="-122"/>
                <a:ea typeface="宋体" pitchFamily="2" charset="-122"/>
              </a:rPr>
              <a:t>2</a:t>
            </a:r>
            <a:r>
              <a:rPr lang="zh-CN" altLang="en-US" sz="2000" b="1" dirty="0">
                <a:solidFill>
                  <a:srgbClr val="FF0000"/>
                </a:solidFill>
                <a:latin typeface="宋体" pitchFamily="2" charset="-122"/>
                <a:ea typeface="宋体" pitchFamily="2" charset="-122"/>
              </a:rPr>
              <a:t>）根据材料二并结合所学知识，简述清末城镇乡地方自治的历史背景。（</a:t>
            </a:r>
            <a:r>
              <a:rPr lang="en-US" altLang="zh-CN" sz="2000" b="1" dirty="0">
                <a:solidFill>
                  <a:srgbClr val="FF0000"/>
                </a:solidFill>
                <a:latin typeface="宋体" pitchFamily="2" charset="-122"/>
                <a:ea typeface="宋体" pitchFamily="2" charset="-122"/>
              </a:rPr>
              <a:t>9</a:t>
            </a:r>
            <a:r>
              <a:rPr lang="zh-CN" altLang="en-US" sz="2000" b="1" dirty="0">
                <a:solidFill>
                  <a:srgbClr val="FF0000"/>
                </a:solidFill>
                <a:latin typeface="宋体" pitchFamily="2" charset="-122"/>
                <a:ea typeface="宋体" pitchFamily="2" charset="-122"/>
              </a:rPr>
              <a:t>分）</a:t>
            </a:r>
          </a:p>
          <a:p>
            <a:pPr lvl="0"/>
            <a:r>
              <a:rPr lang="zh-CN" altLang="en-US" sz="2000" b="1" dirty="0">
                <a:solidFill>
                  <a:srgbClr val="FF0000"/>
                </a:solidFill>
                <a:latin typeface="宋体" pitchFamily="2" charset="-122"/>
                <a:ea typeface="宋体" pitchFamily="2" charset="-122"/>
              </a:rPr>
              <a:t>（</a:t>
            </a:r>
            <a:r>
              <a:rPr lang="en-US" altLang="zh-CN" sz="2000" b="1" dirty="0">
                <a:solidFill>
                  <a:srgbClr val="FF0000"/>
                </a:solidFill>
                <a:latin typeface="宋体" pitchFamily="2" charset="-122"/>
                <a:ea typeface="宋体" pitchFamily="2" charset="-122"/>
              </a:rPr>
              <a:t>3</a:t>
            </a:r>
            <a:r>
              <a:rPr lang="zh-CN" altLang="en-US" sz="2000" b="1" dirty="0">
                <a:solidFill>
                  <a:srgbClr val="FF0000"/>
                </a:solidFill>
                <a:latin typeface="宋体" pitchFamily="2" charset="-122"/>
                <a:ea typeface="宋体" pitchFamily="2" charset="-122"/>
              </a:rPr>
              <a:t>）根据材料三并结合所学知识，说明村民自治的意义。（</a:t>
            </a:r>
            <a:r>
              <a:rPr lang="en-US" altLang="zh-CN" sz="2000" b="1" dirty="0">
                <a:solidFill>
                  <a:srgbClr val="FF0000"/>
                </a:solidFill>
                <a:latin typeface="宋体" pitchFamily="2" charset="-122"/>
                <a:ea typeface="宋体" pitchFamily="2" charset="-122"/>
              </a:rPr>
              <a:t>4</a:t>
            </a:r>
            <a:r>
              <a:rPr lang="zh-CN" altLang="en-US" sz="2000" b="1" dirty="0">
                <a:solidFill>
                  <a:srgbClr val="FF0000"/>
                </a:solidFill>
                <a:latin typeface="宋体" pitchFamily="2" charset="-122"/>
                <a:ea typeface="宋体" pitchFamily="2" charset="-122"/>
              </a:rPr>
              <a:t>分）   </a:t>
            </a:r>
            <a:endParaRPr lang="en-US" altLang="zh-CN" sz="2000" b="1" dirty="0">
              <a:solidFill>
                <a:srgbClr val="FF0000"/>
              </a:solidFill>
              <a:latin typeface="宋体" pitchFamily="2" charset="-122"/>
              <a:ea typeface="宋体" pitchFamily="2" charset="-122"/>
            </a:endParaRPr>
          </a:p>
        </p:txBody>
      </p:sp>
      <p:cxnSp>
        <p:nvCxnSpPr>
          <p:cNvPr id="10" name="直接连接符 9"/>
          <p:cNvCxnSpPr/>
          <p:nvPr/>
        </p:nvCxnSpPr>
        <p:spPr>
          <a:xfrm flipV="1">
            <a:off x="34290" y="756920"/>
            <a:ext cx="12160885" cy="31750"/>
          </a:xfrm>
          <a:prstGeom prst="line">
            <a:avLst/>
          </a:prstGeom>
          <a:ln w="28575" cmpd="sng">
            <a:solidFill>
              <a:srgbClr val="002060"/>
            </a:solidFill>
            <a:prstDash val="solid"/>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27730318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28328" y="0"/>
            <a:ext cx="2656496" cy="584775"/>
          </a:xfrm>
          <a:prstGeom prst="rect">
            <a:avLst/>
          </a:prstGeom>
        </p:spPr>
        <p:txBody>
          <a:bodyPr wrap="none">
            <a:spAutoFit/>
          </a:bodyPr>
          <a:lstStyle/>
          <a:p>
            <a:pPr algn="just">
              <a:spcAft>
                <a:spcPts val="0"/>
              </a:spcAft>
            </a:pPr>
            <a:r>
              <a:rPr lang="zh-CN" altLang="zh-CN" sz="3200" b="1" kern="100" dirty="0">
                <a:solidFill>
                  <a:srgbClr val="FF0000"/>
                </a:solidFill>
                <a:latin typeface="方正姚体" pitchFamily="2" charset="-122"/>
                <a:ea typeface="方正姚体" pitchFamily="2" charset="-122"/>
                <a:cs typeface="Times New Roman" panose="02020603050405020304" pitchFamily="18" charset="0"/>
              </a:rPr>
              <a:t>【</a:t>
            </a:r>
            <a:r>
              <a:rPr lang="zh-CN" altLang="en-US" sz="3200" b="1" kern="100" dirty="0">
                <a:solidFill>
                  <a:srgbClr val="FF0000"/>
                </a:solidFill>
                <a:latin typeface="方正姚体" pitchFamily="2" charset="-122"/>
                <a:ea typeface="方正姚体" pitchFamily="2" charset="-122"/>
                <a:cs typeface="Times New Roman" panose="02020603050405020304" pitchFamily="18" charset="0"/>
              </a:rPr>
              <a:t>单元引言</a:t>
            </a:r>
            <a:r>
              <a:rPr lang="zh-CN" altLang="zh-CN" sz="3200" b="1" kern="100" dirty="0">
                <a:solidFill>
                  <a:srgbClr val="FF0000"/>
                </a:solidFill>
                <a:latin typeface="方正姚体" pitchFamily="2" charset="-122"/>
                <a:ea typeface="方正姚体" pitchFamily="2" charset="-122"/>
                <a:cs typeface="Times New Roman" panose="02020603050405020304" pitchFamily="18" charset="0"/>
              </a:rPr>
              <a:t>】</a:t>
            </a:r>
            <a:endParaRPr lang="zh-CN" altLang="zh-CN" sz="2400" kern="100" dirty="0">
              <a:solidFill>
                <a:srgbClr val="FF0000"/>
              </a:solidFill>
              <a:effectLst/>
              <a:latin typeface="方正姚体" pitchFamily="2" charset="-122"/>
              <a:ea typeface="方正姚体" pitchFamily="2" charset="-122"/>
              <a:cs typeface="Times New Roman" panose="02020603050405020304" pitchFamily="18" charset="0"/>
            </a:endParaRPr>
          </a:p>
        </p:txBody>
      </p:sp>
      <p:sp>
        <p:nvSpPr>
          <p:cNvPr id="2" name="矩形 1"/>
          <p:cNvSpPr/>
          <p:nvPr/>
        </p:nvSpPr>
        <p:spPr>
          <a:xfrm>
            <a:off x="4413718" y="1014095"/>
            <a:ext cx="7663982" cy="5632311"/>
          </a:xfrm>
          <a:prstGeom prst="rect">
            <a:avLst/>
          </a:prstGeom>
          <a:ln w="25400">
            <a:solidFill>
              <a:srgbClr val="00B050"/>
            </a:solidFill>
          </a:ln>
        </p:spPr>
        <p:txBody>
          <a:bodyPr wrap="square">
            <a:spAutoFit/>
          </a:bodyPr>
          <a:lstStyle/>
          <a:p>
            <a:pPr>
              <a:lnSpc>
                <a:spcPct val="150000"/>
              </a:lnSpc>
            </a:pPr>
            <a:r>
              <a:rPr lang="zh-CN" altLang="en-US" sz="2400" b="1" dirty="0">
                <a:solidFill>
                  <a:srgbClr val="002060"/>
                </a:solidFill>
                <a:latin typeface="宋体" panose="02010600030101010101" pitchFamily="2" charset="-122"/>
                <a:ea typeface="宋体" panose="02010600030101010101" pitchFamily="2" charset="-122"/>
              </a:rPr>
              <a:t>     中国古代的基层治理</a:t>
            </a:r>
            <a:r>
              <a:rPr lang="zh-CN" altLang="en-US" sz="2400" b="1" dirty="0">
                <a:solidFill>
                  <a:srgbClr val="FF0000"/>
                </a:solidFill>
                <a:latin typeface="宋体" panose="02010600030101010101" pitchFamily="2" charset="-122"/>
                <a:ea typeface="宋体" panose="02010600030101010101" pitchFamily="2" charset="-122"/>
              </a:rPr>
              <a:t>以户籍管理与基层组织</a:t>
            </a:r>
            <a:r>
              <a:rPr lang="zh-CN" altLang="en-US" sz="2400" b="1" dirty="0">
                <a:solidFill>
                  <a:srgbClr val="002060"/>
                </a:solidFill>
                <a:latin typeface="宋体" panose="02010600030101010101" pitchFamily="2" charset="-122"/>
                <a:ea typeface="宋体" panose="02010600030101010101" pitchFamily="2" charset="-122"/>
              </a:rPr>
              <a:t>构建为基础，户籍的编制与管理一般以基层组织为单位进行，既保证赋役征发，也维护社会稳定。</a:t>
            </a:r>
            <a:endParaRPr lang="en-US" altLang="zh-CN" sz="2400" b="1" dirty="0">
              <a:solidFill>
                <a:srgbClr val="002060"/>
              </a:solidFill>
              <a:latin typeface="宋体" panose="02010600030101010101" pitchFamily="2" charset="-122"/>
              <a:ea typeface="宋体" panose="02010600030101010101" pitchFamily="2" charset="-122"/>
            </a:endParaRPr>
          </a:p>
          <a:p>
            <a:pPr>
              <a:lnSpc>
                <a:spcPct val="150000"/>
              </a:lnSpc>
            </a:pPr>
            <a:r>
              <a:rPr lang="zh-CN" altLang="en-US" sz="2400" b="1" dirty="0">
                <a:solidFill>
                  <a:srgbClr val="002060"/>
                </a:solidFill>
                <a:latin typeface="宋体" panose="02010600030101010101" pitchFamily="2" charset="-122"/>
                <a:ea typeface="宋体" panose="02010600030101010101" pitchFamily="2" charset="-122"/>
              </a:rPr>
              <a:t>    中国古代的社会保障主要由</a:t>
            </a:r>
            <a:r>
              <a:rPr lang="zh-CN" altLang="en-US" sz="2400" b="1" dirty="0">
                <a:solidFill>
                  <a:srgbClr val="FF0000"/>
                </a:solidFill>
                <a:latin typeface="宋体" panose="02010600030101010101" pitchFamily="2" charset="-122"/>
                <a:ea typeface="宋体" panose="02010600030101010101" pitchFamily="2" charset="-122"/>
              </a:rPr>
              <a:t>政府主导</a:t>
            </a:r>
            <a:r>
              <a:rPr lang="zh-CN" altLang="en-US" sz="2400" b="1" dirty="0">
                <a:solidFill>
                  <a:srgbClr val="002060"/>
                </a:solidFill>
                <a:latin typeface="宋体" panose="02010600030101010101" pitchFamily="2" charset="-122"/>
                <a:ea typeface="宋体" panose="02010600030101010101" pitchFamily="2" charset="-122"/>
              </a:rPr>
              <a:t>，</a:t>
            </a:r>
            <a:r>
              <a:rPr lang="zh-CN" altLang="en-US" sz="2400" b="1" dirty="0">
                <a:solidFill>
                  <a:srgbClr val="FF0000"/>
                </a:solidFill>
                <a:latin typeface="宋体" panose="02010600030101010101" pitchFamily="2" charset="-122"/>
                <a:ea typeface="宋体" panose="02010600030101010101" pitchFamily="2" charset="-122"/>
              </a:rPr>
              <a:t>社会参与</a:t>
            </a:r>
            <a:r>
              <a:rPr lang="zh-CN" altLang="en-US" sz="2400" b="1" dirty="0">
                <a:solidFill>
                  <a:srgbClr val="002060"/>
                </a:solidFill>
                <a:latin typeface="宋体" panose="02010600030101010101" pitchFamily="2" charset="-122"/>
                <a:ea typeface="宋体" panose="02010600030101010101" pitchFamily="2" charset="-122"/>
              </a:rPr>
              <a:t>。在封建社会后期，宗族以及社会公益性组织的作用越来越大。</a:t>
            </a:r>
          </a:p>
          <a:p>
            <a:pPr>
              <a:lnSpc>
                <a:spcPct val="150000"/>
              </a:lnSpc>
            </a:pPr>
            <a:r>
              <a:rPr lang="zh-CN" altLang="en-US" sz="2400" b="1" dirty="0">
                <a:solidFill>
                  <a:srgbClr val="002060"/>
                </a:solidFill>
                <a:latin typeface="宋体" panose="02010600030101010101" pitchFamily="2" charset="-122"/>
                <a:ea typeface="宋体" panose="02010600030101010101" pitchFamily="2" charset="-122"/>
              </a:rPr>
              <a:t>    西欧中世纪的基层治理</a:t>
            </a:r>
            <a:r>
              <a:rPr lang="zh-CN" altLang="en-US" sz="2400" b="1" dirty="0">
                <a:solidFill>
                  <a:srgbClr val="FF0000"/>
                </a:solidFill>
                <a:latin typeface="宋体" panose="02010600030101010101" pitchFamily="2" charset="-122"/>
                <a:ea typeface="宋体" panose="02010600030101010101" pitchFamily="2" charset="-122"/>
              </a:rPr>
              <a:t>以庄园和城市为中心</a:t>
            </a:r>
            <a:r>
              <a:rPr lang="en-US" altLang="zh-CN" sz="2400" b="1" dirty="0">
                <a:solidFill>
                  <a:srgbClr val="002060"/>
                </a:solidFill>
                <a:latin typeface="宋体" panose="02010600030101010101" pitchFamily="2" charset="-122"/>
                <a:ea typeface="宋体" panose="02010600030101010101" pitchFamily="2" charset="-122"/>
              </a:rPr>
              <a:t>,</a:t>
            </a:r>
            <a:r>
              <a:rPr lang="zh-CN" altLang="en-US" sz="2400" b="1" dirty="0">
                <a:solidFill>
                  <a:srgbClr val="002060"/>
                </a:solidFill>
                <a:latin typeface="宋体" panose="02010600030101010101" pitchFamily="2" charset="-122"/>
                <a:ea typeface="宋体" panose="02010600030101010101" pitchFamily="2" charset="-122"/>
              </a:rPr>
              <a:t>近代以来也一直强调基层自治。现代发达国家基本构建起了</a:t>
            </a:r>
            <a:r>
              <a:rPr lang="zh-CN" altLang="en-US" sz="2400" b="1" dirty="0">
                <a:solidFill>
                  <a:srgbClr val="FF0000"/>
                </a:solidFill>
                <a:latin typeface="宋体" panose="02010600030101010101" pitchFamily="2" charset="-122"/>
                <a:ea typeface="宋体" panose="02010600030101010101" pitchFamily="2" charset="-122"/>
              </a:rPr>
              <a:t>完善的社会保障体系</a:t>
            </a:r>
            <a:r>
              <a:rPr lang="zh-CN" altLang="en-US" sz="2400" b="1" dirty="0">
                <a:solidFill>
                  <a:srgbClr val="002060"/>
                </a:solidFill>
                <a:latin typeface="宋体" panose="02010600030101010101" pitchFamily="2" charset="-122"/>
                <a:ea typeface="宋体" panose="02010600030101010101" pitchFamily="2" charset="-122"/>
              </a:rPr>
              <a:t>，保证了社会的稳定与发展。</a:t>
            </a:r>
            <a:endParaRPr lang="en-US" altLang="zh-CN" sz="2400" b="1" dirty="0">
              <a:solidFill>
                <a:srgbClr val="002060"/>
              </a:solidFill>
              <a:latin typeface="宋体" panose="02010600030101010101" pitchFamily="2" charset="-122"/>
              <a:ea typeface="宋体" panose="02010600030101010101" pitchFamily="2" charset="-122"/>
            </a:endParaRPr>
          </a:p>
          <a:p>
            <a:pPr>
              <a:lnSpc>
                <a:spcPct val="150000"/>
              </a:lnSpc>
            </a:pPr>
            <a:r>
              <a:rPr lang="zh-CN" altLang="en-US" sz="2400" b="1" dirty="0">
                <a:solidFill>
                  <a:srgbClr val="002060"/>
                </a:solidFill>
                <a:latin typeface="宋体" panose="02010600030101010101" pitchFamily="2" charset="-122"/>
                <a:ea typeface="宋体" panose="02010600030101010101" pitchFamily="2" charset="-122"/>
              </a:rPr>
              <a:t>   中国也逐渐建立起了具有中国特色的社会保障制度。</a:t>
            </a:r>
          </a:p>
        </p:txBody>
      </p:sp>
      <p:pic>
        <p:nvPicPr>
          <p:cNvPr id="4" name="Picture 2" descr="https://p3.ssl.qhimgs1.com/sdr/400__/t01e023ee9832d873dd.jpg"/>
          <p:cNvPicPr>
            <a:picLocks noChangeAspect="1" noChangeArrowheads="1"/>
          </p:cNvPicPr>
          <p:nvPr/>
        </p:nvPicPr>
        <p:blipFill rotWithShape="1">
          <a:blip r:embed="rId2">
            <a:extLst>
              <a:ext uri="{28A0092B-C50C-407E-A947-70E740481C1C}">
                <a14:useLocalDpi xmlns:a14="http://schemas.microsoft.com/office/drawing/2010/main" val="0"/>
              </a:ext>
            </a:extLst>
          </a:blip>
          <a:srcRect l="3314" r="2121" b="37086"/>
          <a:stretch>
            <a:fillRect/>
          </a:stretch>
        </p:blipFill>
        <p:spPr bwMode="auto">
          <a:xfrm>
            <a:off x="182216" y="1382474"/>
            <a:ext cx="4231502" cy="438755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cxnSp>
        <p:nvCxnSpPr>
          <p:cNvPr id="5" name="直接连接符 4"/>
          <p:cNvCxnSpPr/>
          <p:nvPr/>
        </p:nvCxnSpPr>
        <p:spPr>
          <a:xfrm flipV="1">
            <a:off x="34290" y="756920"/>
            <a:ext cx="12160885" cy="31750"/>
          </a:xfrm>
          <a:prstGeom prst="line">
            <a:avLst/>
          </a:prstGeom>
          <a:ln w="28575" cmpd="sng">
            <a:solidFill>
              <a:srgbClr val="002060"/>
            </a:solidFill>
            <a:prstDash val="solid"/>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841324609"/>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97283" y="1026304"/>
            <a:ext cx="11808223" cy="4524315"/>
          </a:xfrm>
          <a:prstGeom prst="rect">
            <a:avLst/>
          </a:prstGeom>
          <a:solidFill>
            <a:schemeClr val="accent2">
              <a:lumMod val="20000"/>
              <a:lumOff val="80000"/>
            </a:schemeClr>
          </a:solidFill>
          <a:ln w="25400" cmpd="sng">
            <a:solidFill>
              <a:srgbClr val="00B050"/>
            </a:solidFill>
            <a:prstDash val="solid"/>
          </a:ln>
        </p:spPr>
        <p:txBody>
          <a:bodyPr wrap="square">
            <a:spAutoFit/>
          </a:bodyPr>
          <a:lstStyle/>
          <a:p>
            <a:pPr algn="just">
              <a:lnSpc>
                <a:spcPct val="150000"/>
              </a:lnSpc>
              <a:spcAft>
                <a:spcPts val="0"/>
              </a:spcAft>
            </a:pPr>
            <a:r>
              <a:rPr lang="zh-CN" altLang="zh-CN" sz="2400" b="1" kern="100" dirty="0">
                <a:solidFill>
                  <a:srgbClr val="FF0000"/>
                </a:solidFill>
                <a:latin typeface="宋体" pitchFamily="2" charset="-122"/>
                <a:ea typeface="宋体" pitchFamily="2" charset="-122"/>
                <a:cs typeface="Times New Roman" panose="02020603050405020304" pitchFamily="18" charset="0"/>
              </a:rPr>
              <a:t>（</a:t>
            </a:r>
            <a:r>
              <a:rPr lang="en-US" altLang="zh-CN" sz="2400" b="1" kern="100" dirty="0">
                <a:solidFill>
                  <a:srgbClr val="FF0000"/>
                </a:solidFill>
                <a:latin typeface="宋体" pitchFamily="2" charset="-122"/>
                <a:ea typeface="宋体" pitchFamily="2" charset="-122"/>
                <a:cs typeface="Times New Roman" panose="02020603050405020304" pitchFamily="18" charset="0"/>
              </a:rPr>
              <a:t>1</a:t>
            </a:r>
            <a:r>
              <a:rPr lang="zh-CN" altLang="zh-CN" sz="2400" b="1" kern="100" dirty="0">
                <a:solidFill>
                  <a:srgbClr val="FF0000"/>
                </a:solidFill>
                <a:latin typeface="宋体" pitchFamily="2" charset="-122"/>
                <a:ea typeface="宋体" pitchFamily="2" charset="-122"/>
                <a:cs typeface="Times New Roman" panose="02020603050405020304" pitchFamily="18" charset="0"/>
              </a:rPr>
              <a:t>）变化：</a:t>
            </a:r>
            <a:r>
              <a:rPr lang="zh-CN" altLang="zh-CN" sz="2400" b="1" kern="100" dirty="0">
                <a:solidFill>
                  <a:srgbClr val="002060"/>
                </a:solidFill>
                <a:latin typeface="宋体" pitchFamily="2" charset="-122"/>
                <a:ea typeface="宋体" pitchFamily="2" charset="-122"/>
                <a:cs typeface="Times New Roman" panose="02020603050405020304" pitchFamily="18" charset="0"/>
              </a:rPr>
              <a:t>宋以道德教化为主，明清增加了宣讲</a:t>
            </a:r>
            <a:r>
              <a:rPr lang="en-US" altLang="zh-CN" sz="2400" b="1" kern="100" dirty="0">
                <a:solidFill>
                  <a:srgbClr val="002060"/>
                </a:solidFill>
                <a:latin typeface="宋体" pitchFamily="2" charset="-122"/>
                <a:ea typeface="宋体" pitchFamily="2" charset="-122"/>
                <a:cs typeface="Times New Roman" panose="02020603050405020304" pitchFamily="18" charset="0"/>
              </a:rPr>
              <a:t>“</a:t>
            </a:r>
            <a:r>
              <a:rPr lang="zh-CN" altLang="zh-CN" sz="2400" b="1" kern="100" dirty="0">
                <a:solidFill>
                  <a:srgbClr val="002060"/>
                </a:solidFill>
                <a:latin typeface="宋体" pitchFamily="2" charset="-122"/>
                <a:ea typeface="宋体" pitchFamily="2" charset="-122"/>
                <a:cs typeface="Times New Roman" panose="02020603050405020304" pitchFamily="18" charset="0"/>
              </a:rPr>
              <a:t>圣谕</a:t>
            </a:r>
            <a:r>
              <a:rPr lang="en-US" altLang="zh-CN" sz="2400" b="1" kern="100" dirty="0">
                <a:solidFill>
                  <a:srgbClr val="002060"/>
                </a:solidFill>
                <a:latin typeface="宋体" pitchFamily="2" charset="-122"/>
                <a:ea typeface="宋体" pitchFamily="2" charset="-122"/>
                <a:cs typeface="Times New Roman" panose="02020603050405020304" pitchFamily="18" charset="0"/>
              </a:rPr>
              <a:t>”</a:t>
            </a:r>
            <a:r>
              <a:rPr lang="zh-CN" altLang="zh-CN" sz="2400" b="1" kern="100" dirty="0">
                <a:solidFill>
                  <a:srgbClr val="002060"/>
                </a:solidFill>
                <a:latin typeface="宋体" pitchFamily="2" charset="-122"/>
                <a:ea typeface="宋体" pitchFamily="2" charset="-122"/>
                <a:cs typeface="Times New Roman" panose="02020603050405020304" pitchFamily="18" charset="0"/>
              </a:rPr>
              <a:t>的内容；乡约组织从民间自发建立到由地方官吏推动设立。（</a:t>
            </a:r>
            <a:r>
              <a:rPr lang="en-US" altLang="zh-CN" sz="2400" b="1" kern="100" dirty="0">
                <a:solidFill>
                  <a:srgbClr val="002060"/>
                </a:solidFill>
                <a:latin typeface="宋体" pitchFamily="2" charset="-122"/>
                <a:ea typeface="宋体" pitchFamily="2" charset="-122"/>
                <a:cs typeface="Times New Roman" panose="02020603050405020304" pitchFamily="18" charset="0"/>
              </a:rPr>
              <a:t>6</a:t>
            </a:r>
            <a:r>
              <a:rPr lang="zh-CN" altLang="zh-CN" sz="2400" b="1" kern="100" dirty="0">
                <a:solidFill>
                  <a:srgbClr val="002060"/>
                </a:solidFill>
                <a:latin typeface="宋体" pitchFamily="2" charset="-122"/>
                <a:ea typeface="宋体" pitchFamily="2" charset="-122"/>
                <a:cs typeface="Times New Roman" panose="02020603050405020304" pitchFamily="18" charset="0"/>
              </a:rPr>
              <a:t>分）</a:t>
            </a:r>
          </a:p>
          <a:p>
            <a:pPr algn="just">
              <a:lnSpc>
                <a:spcPct val="150000"/>
              </a:lnSpc>
              <a:spcAft>
                <a:spcPts val="0"/>
              </a:spcAft>
            </a:pPr>
            <a:r>
              <a:rPr lang="zh-CN" altLang="zh-CN" sz="2400" b="1" kern="100" dirty="0">
                <a:solidFill>
                  <a:srgbClr val="002060"/>
                </a:solidFill>
                <a:latin typeface="宋体" pitchFamily="2" charset="-122"/>
                <a:ea typeface="宋体" pitchFamily="2" charset="-122"/>
                <a:cs typeface="Times New Roman" panose="02020603050405020304" pitchFamily="18" charset="0"/>
              </a:rPr>
              <a:t>积极作用：有利于维护社会秩序，加强基层社会治理；有利于发展生产；促进了儒家文化和传统道德的传播。（</a:t>
            </a:r>
            <a:r>
              <a:rPr lang="en-US" altLang="zh-CN" sz="2400" b="1" kern="100" dirty="0">
                <a:solidFill>
                  <a:srgbClr val="002060"/>
                </a:solidFill>
                <a:latin typeface="宋体" pitchFamily="2" charset="-122"/>
                <a:ea typeface="宋体" pitchFamily="2" charset="-122"/>
                <a:cs typeface="Times New Roman" panose="02020603050405020304" pitchFamily="18" charset="0"/>
              </a:rPr>
              <a:t>6</a:t>
            </a:r>
            <a:r>
              <a:rPr lang="zh-CN" altLang="zh-CN" sz="2400" b="1" kern="100" dirty="0">
                <a:solidFill>
                  <a:srgbClr val="002060"/>
                </a:solidFill>
                <a:latin typeface="宋体" pitchFamily="2" charset="-122"/>
                <a:ea typeface="宋体" pitchFamily="2" charset="-122"/>
                <a:cs typeface="Times New Roman" panose="02020603050405020304" pitchFamily="18" charset="0"/>
              </a:rPr>
              <a:t>分）</a:t>
            </a:r>
          </a:p>
          <a:p>
            <a:pPr algn="just">
              <a:lnSpc>
                <a:spcPct val="150000"/>
              </a:lnSpc>
              <a:spcAft>
                <a:spcPts val="0"/>
              </a:spcAft>
            </a:pPr>
            <a:r>
              <a:rPr lang="zh-CN" altLang="zh-CN" sz="2400" b="1" kern="100" dirty="0">
                <a:solidFill>
                  <a:srgbClr val="FF0000"/>
                </a:solidFill>
                <a:latin typeface="宋体" pitchFamily="2" charset="-122"/>
                <a:ea typeface="宋体" pitchFamily="2" charset="-122"/>
                <a:cs typeface="Times New Roman" panose="02020603050405020304" pitchFamily="18" charset="0"/>
              </a:rPr>
              <a:t>（</a:t>
            </a:r>
            <a:r>
              <a:rPr lang="en-US" altLang="zh-CN" sz="2400" b="1" kern="100" dirty="0">
                <a:solidFill>
                  <a:srgbClr val="FF0000"/>
                </a:solidFill>
                <a:latin typeface="宋体" pitchFamily="2" charset="-122"/>
                <a:ea typeface="宋体" pitchFamily="2" charset="-122"/>
                <a:cs typeface="Times New Roman" panose="02020603050405020304" pitchFamily="18" charset="0"/>
              </a:rPr>
              <a:t>2</a:t>
            </a:r>
            <a:r>
              <a:rPr lang="zh-CN" altLang="zh-CN" sz="2400" b="1" kern="100" dirty="0">
                <a:solidFill>
                  <a:srgbClr val="FF0000"/>
                </a:solidFill>
                <a:latin typeface="宋体" pitchFamily="2" charset="-122"/>
                <a:ea typeface="宋体" pitchFamily="2" charset="-122"/>
                <a:cs typeface="Times New Roman" panose="02020603050405020304" pitchFamily="18" charset="0"/>
              </a:rPr>
              <a:t>）</a:t>
            </a:r>
            <a:r>
              <a:rPr lang="zh-CN" altLang="en-US" sz="2400" b="1" kern="100" dirty="0">
                <a:solidFill>
                  <a:srgbClr val="FF0000"/>
                </a:solidFill>
                <a:latin typeface="宋体" pitchFamily="2" charset="-122"/>
                <a:ea typeface="宋体" pitchFamily="2" charset="-122"/>
                <a:cs typeface="Times New Roman" panose="02020603050405020304" pitchFamily="18" charset="0"/>
              </a:rPr>
              <a:t>历史背景：</a:t>
            </a:r>
            <a:r>
              <a:rPr lang="zh-CN" altLang="zh-CN" sz="2400" b="1" kern="100" dirty="0">
                <a:solidFill>
                  <a:srgbClr val="002060"/>
                </a:solidFill>
                <a:latin typeface="宋体" pitchFamily="2" charset="-122"/>
                <a:ea typeface="宋体" pitchFamily="2" charset="-122"/>
                <a:cs typeface="Times New Roman" panose="02020603050405020304" pitchFamily="18" charset="0"/>
              </a:rPr>
              <a:t>内忧外患；西方民主思想传播；清末新政，改革政治制度。（</a:t>
            </a:r>
            <a:r>
              <a:rPr lang="en-US" altLang="zh-CN" sz="2400" b="1" kern="100" dirty="0">
                <a:solidFill>
                  <a:srgbClr val="002060"/>
                </a:solidFill>
                <a:latin typeface="宋体" pitchFamily="2" charset="-122"/>
                <a:ea typeface="宋体" pitchFamily="2" charset="-122"/>
                <a:cs typeface="Times New Roman" panose="02020603050405020304" pitchFamily="18" charset="0"/>
              </a:rPr>
              <a:t>9</a:t>
            </a:r>
            <a:r>
              <a:rPr lang="zh-CN" altLang="zh-CN" sz="2400" b="1" kern="100" dirty="0">
                <a:solidFill>
                  <a:srgbClr val="002060"/>
                </a:solidFill>
                <a:latin typeface="宋体" pitchFamily="2" charset="-122"/>
                <a:ea typeface="宋体" pitchFamily="2" charset="-122"/>
                <a:cs typeface="Times New Roman" panose="02020603050405020304" pitchFamily="18" charset="0"/>
              </a:rPr>
              <a:t>分）</a:t>
            </a:r>
          </a:p>
          <a:p>
            <a:pPr algn="just">
              <a:lnSpc>
                <a:spcPct val="150000"/>
              </a:lnSpc>
              <a:spcAft>
                <a:spcPts val="0"/>
              </a:spcAft>
            </a:pPr>
            <a:r>
              <a:rPr lang="zh-CN" altLang="zh-CN" sz="2400" b="1" kern="100" dirty="0">
                <a:solidFill>
                  <a:srgbClr val="FF0000"/>
                </a:solidFill>
                <a:latin typeface="宋体" pitchFamily="2" charset="-122"/>
                <a:ea typeface="宋体" pitchFamily="2" charset="-122"/>
                <a:cs typeface="Times New Roman" panose="02020603050405020304" pitchFamily="18" charset="0"/>
              </a:rPr>
              <a:t>（</a:t>
            </a:r>
            <a:r>
              <a:rPr lang="en-US" altLang="zh-CN" sz="2400" b="1" kern="100" dirty="0">
                <a:solidFill>
                  <a:srgbClr val="FF0000"/>
                </a:solidFill>
                <a:latin typeface="宋体" pitchFamily="2" charset="-122"/>
                <a:ea typeface="宋体" pitchFamily="2" charset="-122"/>
                <a:cs typeface="Times New Roman" panose="02020603050405020304" pitchFamily="18" charset="0"/>
              </a:rPr>
              <a:t>3</a:t>
            </a:r>
            <a:r>
              <a:rPr lang="zh-CN" altLang="zh-CN" sz="2400" b="1" kern="100" dirty="0">
                <a:solidFill>
                  <a:srgbClr val="FF0000"/>
                </a:solidFill>
                <a:latin typeface="宋体" pitchFamily="2" charset="-122"/>
                <a:ea typeface="宋体" pitchFamily="2" charset="-122"/>
                <a:cs typeface="Times New Roman" panose="02020603050405020304" pitchFamily="18" charset="0"/>
              </a:rPr>
              <a:t>）</a:t>
            </a:r>
            <a:r>
              <a:rPr lang="zh-CN" altLang="en-US" sz="2400" b="1" kern="100" dirty="0">
                <a:solidFill>
                  <a:srgbClr val="FF0000"/>
                </a:solidFill>
                <a:latin typeface="宋体" pitchFamily="2" charset="-122"/>
                <a:ea typeface="宋体" pitchFamily="2" charset="-122"/>
                <a:cs typeface="Times New Roman" panose="02020603050405020304" pitchFamily="18" charset="0"/>
              </a:rPr>
              <a:t>意义：</a:t>
            </a:r>
            <a:r>
              <a:rPr lang="zh-CN" altLang="zh-CN" sz="2400" b="1" kern="100" dirty="0">
                <a:solidFill>
                  <a:srgbClr val="002060"/>
                </a:solidFill>
                <a:latin typeface="宋体" pitchFamily="2" charset="-122"/>
                <a:ea typeface="宋体" pitchFamily="2" charset="-122"/>
                <a:cs typeface="Times New Roman" panose="02020603050405020304" pitchFamily="18" charset="0"/>
              </a:rPr>
              <a:t>乡村治理的创新，国家治理体系的健全；推动基层民主，促进社会主义政治文明；改革基层社会治理制度，适应社会主义建设的要求。（每项</a:t>
            </a:r>
            <a:r>
              <a:rPr lang="en-US" altLang="zh-CN" sz="2400" b="1" kern="100" dirty="0">
                <a:solidFill>
                  <a:srgbClr val="002060"/>
                </a:solidFill>
                <a:latin typeface="宋体" pitchFamily="2" charset="-122"/>
                <a:ea typeface="宋体" pitchFamily="2" charset="-122"/>
                <a:cs typeface="Times New Roman" panose="02020603050405020304" pitchFamily="18" charset="0"/>
              </a:rPr>
              <a:t>2</a:t>
            </a:r>
            <a:r>
              <a:rPr lang="zh-CN" altLang="zh-CN" sz="2400" b="1" kern="100" dirty="0">
                <a:solidFill>
                  <a:srgbClr val="002060"/>
                </a:solidFill>
                <a:latin typeface="宋体" pitchFamily="2" charset="-122"/>
                <a:ea typeface="宋体" pitchFamily="2" charset="-122"/>
                <a:cs typeface="Times New Roman" panose="02020603050405020304" pitchFamily="18" charset="0"/>
              </a:rPr>
              <a:t>分，答出其中两项即可得满分，本小题总分不得超过</a:t>
            </a:r>
            <a:r>
              <a:rPr lang="en-US" altLang="zh-CN" sz="2400" b="1" kern="100" dirty="0">
                <a:solidFill>
                  <a:srgbClr val="002060"/>
                </a:solidFill>
                <a:latin typeface="宋体" pitchFamily="2" charset="-122"/>
                <a:ea typeface="宋体" pitchFamily="2" charset="-122"/>
                <a:cs typeface="Times New Roman" panose="02020603050405020304" pitchFamily="18" charset="0"/>
              </a:rPr>
              <a:t>4</a:t>
            </a:r>
            <a:r>
              <a:rPr lang="zh-CN" altLang="zh-CN" sz="2400" b="1" kern="100" dirty="0">
                <a:solidFill>
                  <a:srgbClr val="002060"/>
                </a:solidFill>
                <a:latin typeface="宋体" pitchFamily="2" charset="-122"/>
                <a:ea typeface="宋体" pitchFamily="2" charset="-122"/>
                <a:cs typeface="Times New Roman" panose="02020603050405020304" pitchFamily="18" charset="0"/>
              </a:rPr>
              <a:t>分）</a:t>
            </a:r>
            <a:endParaRPr lang="zh-CN" altLang="zh-CN" sz="2400" b="1" kern="100" dirty="0">
              <a:solidFill>
                <a:srgbClr val="002060"/>
              </a:solidFill>
              <a:effectLst/>
              <a:latin typeface="宋体" pitchFamily="2" charset="-122"/>
              <a:ea typeface="宋体" pitchFamily="2" charset="-122"/>
              <a:cs typeface="Times New Roman" panose="02020603050405020304" pitchFamily="18" charset="0"/>
            </a:endParaRPr>
          </a:p>
        </p:txBody>
      </p:sp>
    </p:spTree>
    <p:extLst>
      <p:ext uri="{BB962C8B-B14F-4D97-AF65-F5344CB8AC3E}">
        <p14:creationId xmlns:p14="http://schemas.microsoft.com/office/powerpoint/2010/main" val="4123187373"/>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182216" y="135237"/>
            <a:ext cx="5137945" cy="523220"/>
          </a:xfrm>
          <a:prstGeom prst="rect">
            <a:avLst/>
          </a:prstGeom>
        </p:spPr>
        <p:txBody>
          <a:bodyPr wrap="none">
            <a:spAutoFit/>
          </a:bodyPr>
          <a:lstStyle/>
          <a:p>
            <a:pPr algn="just">
              <a:spcAft>
                <a:spcPts val="0"/>
              </a:spcAft>
            </a:pPr>
            <a:r>
              <a:rPr lang="zh-CN" altLang="zh-CN" sz="2800" b="1" kern="100" dirty="0">
                <a:solidFill>
                  <a:srgbClr val="FF0000"/>
                </a:solidFill>
                <a:latin typeface="方正姚体" pitchFamily="2" charset="-122"/>
                <a:ea typeface="方正姚体" pitchFamily="2" charset="-122"/>
                <a:cs typeface="Times New Roman" panose="02020603050405020304" pitchFamily="18" charset="0"/>
              </a:rPr>
              <a:t>【</a:t>
            </a:r>
            <a:r>
              <a:rPr lang="zh-CN" altLang="en-US" sz="2800" b="1" kern="100" dirty="0">
                <a:solidFill>
                  <a:srgbClr val="FF0000"/>
                </a:solidFill>
                <a:latin typeface="方正姚体" pitchFamily="2" charset="-122"/>
                <a:ea typeface="方正姚体" pitchFamily="2" charset="-122"/>
                <a:cs typeface="Times New Roman" panose="02020603050405020304" pitchFamily="18" charset="0"/>
              </a:rPr>
              <a:t>课堂探究</a:t>
            </a:r>
            <a:r>
              <a:rPr lang="zh-CN" altLang="zh-CN" sz="2800" b="1" kern="100" dirty="0">
                <a:solidFill>
                  <a:srgbClr val="FF0000"/>
                </a:solidFill>
                <a:latin typeface="方正姚体" pitchFamily="2" charset="-122"/>
                <a:ea typeface="方正姚体" pitchFamily="2" charset="-122"/>
                <a:cs typeface="Times New Roman" panose="02020603050405020304" pitchFamily="18" charset="0"/>
              </a:rPr>
              <a:t>】</a:t>
            </a:r>
            <a:r>
              <a:rPr lang="zh-CN" altLang="zh-CN" sz="2400" b="1" kern="100" dirty="0">
                <a:solidFill>
                  <a:srgbClr val="002060"/>
                </a:solidFill>
                <a:latin typeface="宋体" pitchFamily="2" charset="-122"/>
                <a:ea typeface="宋体" pitchFamily="2" charset="-122"/>
                <a:cs typeface="Times New Roman" panose="02020603050405020304" pitchFamily="18" charset="0"/>
              </a:rPr>
              <a:t>（</a:t>
            </a:r>
            <a:r>
              <a:rPr lang="en-US" altLang="zh-CN" sz="2400" b="1" kern="100" dirty="0">
                <a:solidFill>
                  <a:srgbClr val="002060"/>
                </a:solidFill>
                <a:latin typeface="宋体" pitchFamily="2" charset="-122"/>
                <a:ea typeface="宋体" pitchFamily="2" charset="-122"/>
                <a:cs typeface="Times New Roman" panose="02020603050405020304" pitchFamily="18" charset="0"/>
              </a:rPr>
              <a:t>2016</a:t>
            </a:r>
            <a:r>
              <a:rPr lang="zh-CN" altLang="zh-CN" sz="2400" b="1" kern="100" dirty="0">
                <a:solidFill>
                  <a:srgbClr val="002060"/>
                </a:solidFill>
                <a:latin typeface="宋体" pitchFamily="2" charset="-122"/>
                <a:ea typeface="宋体" pitchFamily="2" charset="-122"/>
                <a:cs typeface="Times New Roman" panose="02020603050405020304" pitchFamily="18" charset="0"/>
              </a:rPr>
              <a:t>年全国卷</a:t>
            </a:r>
            <a:r>
              <a:rPr lang="en-US" altLang="zh-CN" sz="2400" b="1" kern="100" dirty="0">
                <a:solidFill>
                  <a:srgbClr val="002060"/>
                </a:solidFill>
                <a:latin typeface="宋体" pitchFamily="2" charset="-122"/>
                <a:ea typeface="宋体" pitchFamily="2" charset="-122"/>
                <a:cs typeface="Times New Roman" panose="02020603050405020304" pitchFamily="18" charset="0"/>
              </a:rPr>
              <a:t>3</a:t>
            </a:r>
            <a:r>
              <a:rPr lang="zh-CN" altLang="zh-CN" sz="2400" b="1" kern="100" dirty="0">
                <a:solidFill>
                  <a:srgbClr val="002060"/>
                </a:solidFill>
                <a:latin typeface="宋体" pitchFamily="2" charset="-122"/>
                <a:ea typeface="宋体" pitchFamily="2" charset="-122"/>
                <a:cs typeface="Times New Roman" panose="02020603050405020304" pitchFamily="18" charset="0"/>
              </a:rPr>
              <a:t>）</a:t>
            </a:r>
            <a:r>
              <a:rPr lang="en-US" altLang="zh-CN" sz="2400" b="1" kern="100" dirty="0">
                <a:solidFill>
                  <a:srgbClr val="002060"/>
                </a:solidFill>
                <a:latin typeface="宋体" pitchFamily="2" charset="-122"/>
                <a:ea typeface="宋体" pitchFamily="2" charset="-122"/>
                <a:cs typeface="Times New Roman" panose="02020603050405020304" pitchFamily="18" charset="0"/>
              </a:rPr>
              <a:t> </a:t>
            </a:r>
            <a:endParaRPr lang="zh-CN" altLang="zh-CN" sz="2000" kern="100" dirty="0">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2" name="矩形 1"/>
          <p:cNvSpPr/>
          <p:nvPr/>
        </p:nvSpPr>
        <p:spPr>
          <a:xfrm>
            <a:off x="182216" y="894269"/>
            <a:ext cx="11781184" cy="4708981"/>
          </a:xfrm>
          <a:prstGeom prst="rect">
            <a:avLst/>
          </a:prstGeom>
          <a:ln w="25400">
            <a:solidFill>
              <a:srgbClr val="00B050"/>
            </a:solidFill>
          </a:ln>
        </p:spPr>
        <p:txBody>
          <a:bodyPr wrap="square">
            <a:spAutoFit/>
          </a:bodyPr>
          <a:lstStyle/>
          <a:p>
            <a:pPr marL="66675" indent="-66675" algn="just">
              <a:lnSpc>
                <a:spcPct val="150000"/>
              </a:lnSpc>
              <a:spcAft>
                <a:spcPts val="0"/>
              </a:spcAft>
            </a:pPr>
            <a:r>
              <a:rPr lang="zh-CN" altLang="zh-CN" sz="2000" b="1" kern="100" dirty="0">
                <a:solidFill>
                  <a:srgbClr val="FF0000"/>
                </a:solidFill>
                <a:latin typeface="宋体" pitchFamily="2" charset="-122"/>
                <a:ea typeface="宋体" pitchFamily="2" charset="-122"/>
                <a:cs typeface="Times New Roman" panose="02020603050405020304" pitchFamily="18" charset="0"/>
              </a:rPr>
              <a:t>材料一</a:t>
            </a:r>
            <a:r>
              <a:rPr lang="en-US" altLang="zh-CN" sz="2000" b="1" kern="100" dirty="0">
                <a:solidFill>
                  <a:srgbClr val="FF0000"/>
                </a:solidFill>
                <a:latin typeface="宋体" pitchFamily="2" charset="-122"/>
                <a:ea typeface="宋体" pitchFamily="2" charset="-122"/>
                <a:cs typeface="Times New Roman" panose="02020603050405020304" pitchFamily="18" charset="0"/>
              </a:rPr>
              <a:t>  </a:t>
            </a:r>
            <a:r>
              <a:rPr lang="zh-CN" altLang="zh-CN" sz="2000" b="1" kern="100" dirty="0">
                <a:solidFill>
                  <a:srgbClr val="002060"/>
                </a:solidFill>
                <a:latin typeface="宋体" pitchFamily="2" charset="-122"/>
                <a:ea typeface="宋体" pitchFamily="2" charset="-122"/>
                <a:cs typeface="Times New Roman" panose="02020603050405020304" pitchFamily="18" charset="0"/>
              </a:rPr>
              <a:t>社会救济是中国古代历朝实施“仁政”的重要内容，主要依赖于政府财政。明初设养济院收孤苦无靠者，按月发口粮。明律规定：凡鳏寡孤独及笃废之人，贫穷无亲属依靠，不能自存，所在官司应收养而不收养者，杖六十。”这是正律中首次纳入社会救济保障条款。清代的法律也有关于社会救济的规定，主要有灾荒救济，高龄老人赡养，设栖流所以收养流浪贫民，孝子节妇贫苦者救济，贫苦读书人救济等。  </a:t>
            </a:r>
            <a:r>
              <a:rPr lang="en-US" altLang="zh-CN" sz="2000" b="1" kern="100" dirty="0">
                <a:solidFill>
                  <a:srgbClr val="002060"/>
                </a:solidFill>
                <a:latin typeface="宋体" pitchFamily="2" charset="-122"/>
                <a:ea typeface="宋体" pitchFamily="2" charset="-122"/>
                <a:cs typeface="Times New Roman" panose="02020603050405020304" pitchFamily="18" charset="0"/>
              </a:rPr>
              <a:t>                                         </a:t>
            </a:r>
            <a:r>
              <a:rPr lang="zh-CN" altLang="zh-CN" sz="2000" b="1" kern="100" dirty="0">
                <a:solidFill>
                  <a:srgbClr val="002060"/>
                </a:solidFill>
                <a:latin typeface="宋体" pitchFamily="2" charset="-122"/>
                <a:ea typeface="宋体" pitchFamily="2" charset="-122"/>
                <a:cs typeface="Times New Roman" panose="02020603050405020304" pitchFamily="18" charset="0"/>
              </a:rPr>
              <a:t>——摘编自邓云特《中国救荒史》等</a:t>
            </a:r>
            <a:endParaRPr lang="en-US" altLang="zh-CN" sz="2000" b="1" kern="100" dirty="0">
              <a:solidFill>
                <a:srgbClr val="002060"/>
              </a:solidFill>
              <a:latin typeface="宋体" pitchFamily="2" charset="-122"/>
              <a:ea typeface="宋体" pitchFamily="2" charset="-122"/>
              <a:cs typeface="Times New Roman" panose="02020603050405020304" pitchFamily="18" charset="0"/>
            </a:endParaRPr>
          </a:p>
          <a:p>
            <a:pPr marL="66675" indent="-66675" algn="just">
              <a:lnSpc>
                <a:spcPct val="150000"/>
              </a:lnSpc>
              <a:spcAft>
                <a:spcPts val="0"/>
              </a:spcAft>
            </a:pPr>
            <a:r>
              <a:rPr lang="zh-CN" altLang="zh-CN" sz="2000" b="1" kern="100" dirty="0">
                <a:solidFill>
                  <a:srgbClr val="FF0000"/>
                </a:solidFill>
                <a:latin typeface="宋体" pitchFamily="2" charset="-122"/>
                <a:ea typeface="宋体" pitchFamily="2" charset="-122"/>
                <a:cs typeface="Times New Roman" panose="02020603050405020304" pitchFamily="18" charset="0"/>
              </a:rPr>
              <a:t>材料二</a:t>
            </a:r>
            <a:r>
              <a:rPr lang="en-US" altLang="zh-CN" sz="2000" b="1" kern="100" dirty="0">
                <a:solidFill>
                  <a:srgbClr val="FF0000"/>
                </a:solidFill>
                <a:latin typeface="宋体" pitchFamily="2" charset="-122"/>
                <a:ea typeface="宋体" pitchFamily="2" charset="-122"/>
                <a:cs typeface="Times New Roman" panose="02020603050405020304" pitchFamily="18" charset="0"/>
              </a:rPr>
              <a:t>  </a:t>
            </a:r>
            <a:r>
              <a:rPr lang="zh-CN" altLang="zh-CN" sz="2000" b="1" kern="100" dirty="0">
                <a:solidFill>
                  <a:srgbClr val="002060"/>
                </a:solidFill>
                <a:latin typeface="宋体" pitchFamily="2" charset="-122"/>
                <a:ea typeface="宋体" pitchFamily="2" charset="-122"/>
                <a:cs typeface="Times New Roman" panose="02020603050405020304" pitchFamily="18" charset="0"/>
              </a:rPr>
              <a:t>英国圈地运动开始后，偷盗者、乞讨者等日益增多，社会不安定因素急剧增加。</a:t>
            </a:r>
            <a:r>
              <a:rPr lang="en-US" altLang="zh-CN" sz="2000" b="1" kern="100" dirty="0">
                <a:solidFill>
                  <a:srgbClr val="002060"/>
                </a:solidFill>
                <a:latin typeface="宋体" pitchFamily="2" charset="-122"/>
                <a:ea typeface="宋体" pitchFamily="2" charset="-122"/>
                <a:cs typeface="Times New Roman" panose="02020603050405020304" pitchFamily="18" charset="0"/>
              </a:rPr>
              <a:t>1601</a:t>
            </a:r>
            <a:r>
              <a:rPr lang="zh-CN" altLang="zh-CN" sz="2000" b="1" kern="100" dirty="0">
                <a:solidFill>
                  <a:srgbClr val="002060"/>
                </a:solidFill>
                <a:latin typeface="宋体" pitchFamily="2" charset="-122"/>
                <a:ea typeface="宋体" pitchFamily="2" charset="-122"/>
                <a:cs typeface="Times New Roman" panose="02020603050405020304" pitchFamily="18" charset="0"/>
              </a:rPr>
              <a:t>年，英国颁布济贫法。救济办法因类而异，凡年老及丧失劳动者，在家接受济贫；贫穷儿童则在指定的人家寄养，长到一定年龄时送去做学徒：流浪者被关进监狱或送入教养院。</a:t>
            </a:r>
            <a:r>
              <a:rPr lang="en-US" altLang="zh-CN" sz="2000" b="1" kern="100" dirty="0">
                <a:solidFill>
                  <a:srgbClr val="002060"/>
                </a:solidFill>
                <a:latin typeface="宋体" pitchFamily="2" charset="-122"/>
                <a:ea typeface="宋体" pitchFamily="2" charset="-122"/>
                <a:cs typeface="Times New Roman" panose="02020603050405020304" pitchFamily="18" charset="0"/>
              </a:rPr>
              <a:t>1834</a:t>
            </a:r>
            <a:r>
              <a:rPr lang="zh-CN" altLang="zh-CN" sz="2000" b="1" kern="100" dirty="0">
                <a:solidFill>
                  <a:srgbClr val="002060"/>
                </a:solidFill>
                <a:latin typeface="宋体" pitchFamily="2" charset="-122"/>
                <a:ea typeface="宋体" pitchFamily="2" charset="-122"/>
                <a:cs typeface="Times New Roman" panose="02020603050405020304" pitchFamily="18" charset="0"/>
              </a:rPr>
              <a:t>年，新济贫法规定，有劳动能力的失业者必须进“贫民习艺所”，才能得到救济，而那里的条件比最低工资收入的自由劳动者还要恶劣得多。 </a:t>
            </a:r>
            <a:r>
              <a:rPr lang="en-US" altLang="zh-CN" sz="2000" b="1" kern="100" dirty="0">
                <a:solidFill>
                  <a:srgbClr val="002060"/>
                </a:solidFill>
                <a:latin typeface="宋体" pitchFamily="2" charset="-122"/>
                <a:ea typeface="宋体" pitchFamily="2" charset="-122"/>
                <a:cs typeface="Times New Roman" panose="02020603050405020304" pitchFamily="18" charset="0"/>
              </a:rPr>
              <a:t>                                 </a:t>
            </a:r>
            <a:r>
              <a:rPr lang="zh-CN" altLang="zh-CN" sz="2000" b="1" kern="100" dirty="0">
                <a:solidFill>
                  <a:srgbClr val="002060"/>
                </a:solidFill>
                <a:latin typeface="宋体" pitchFamily="2" charset="-122"/>
                <a:ea typeface="宋体" pitchFamily="2" charset="-122"/>
                <a:cs typeface="Times New Roman" panose="02020603050405020304" pitchFamily="18" charset="0"/>
              </a:rPr>
              <a:t>——摘编自陈晓律《英国福利制度的由来与发展》</a:t>
            </a:r>
          </a:p>
        </p:txBody>
      </p:sp>
      <p:sp>
        <p:nvSpPr>
          <p:cNvPr id="4" name="矩形 3"/>
          <p:cNvSpPr/>
          <p:nvPr/>
        </p:nvSpPr>
        <p:spPr>
          <a:xfrm>
            <a:off x="166990" y="5603250"/>
            <a:ext cx="11895484" cy="1015663"/>
          </a:xfrm>
          <a:prstGeom prst="rect">
            <a:avLst/>
          </a:prstGeom>
        </p:spPr>
        <p:txBody>
          <a:bodyPr wrap="square">
            <a:spAutoFit/>
          </a:bodyPr>
          <a:lstStyle/>
          <a:p>
            <a:pPr marL="66675" lvl="0" indent="-66675" algn="just"/>
            <a:r>
              <a:rPr lang="zh-CN" altLang="zh-CN" sz="2000" b="1" kern="100" dirty="0">
                <a:solidFill>
                  <a:srgbClr val="FF0000"/>
                </a:solidFill>
                <a:latin typeface="宋体" pitchFamily="2" charset="-122"/>
                <a:ea typeface="宋体" pitchFamily="2" charset="-122"/>
                <a:cs typeface="Times New Roman" panose="02020603050405020304" pitchFamily="18" charset="0"/>
              </a:rPr>
              <a:t>（</a:t>
            </a:r>
            <a:r>
              <a:rPr lang="en-US" altLang="zh-CN" sz="2000" b="1" kern="100" dirty="0">
                <a:solidFill>
                  <a:srgbClr val="FF0000"/>
                </a:solidFill>
                <a:latin typeface="宋体" pitchFamily="2" charset="-122"/>
                <a:ea typeface="宋体" pitchFamily="2" charset="-122"/>
                <a:cs typeface="Times New Roman" panose="02020603050405020304" pitchFamily="18" charset="0"/>
              </a:rPr>
              <a:t>1</a:t>
            </a:r>
            <a:r>
              <a:rPr lang="zh-CN" altLang="zh-CN" sz="2000" b="1" kern="100" dirty="0">
                <a:solidFill>
                  <a:srgbClr val="FF0000"/>
                </a:solidFill>
                <a:latin typeface="宋体" pitchFamily="2" charset="-122"/>
                <a:ea typeface="宋体" pitchFamily="2" charset="-122"/>
                <a:cs typeface="Times New Roman" panose="02020603050405020304" pitchFamily="18" charset="0"/>
              </a:rPr>
              <a:t>）根据材料一二，概括中国明清时期救济制度和英国近代济贫制度实施的共同目的，并指出其救济方式的异同。（</a:t>
            </a:r>
            <a:r>
              <a:rPr lang="en-US" altLang="zh-CN" sz="2000" b="1" kern="100" dirty="0">
                <a:solidFill>
                  <a:srgbClr val="FF0000"/>
                </a:solidFill>
                <a:latin typeface="宋体" pitchFamily="2" charset="-122"/>
                <a:ea typeface="宋体" pitchFamily="2" charset="-122"/>
                <a:cs typeface="Times New Roman" panose="02020603050405020304" pitchFamily="18" charset="0"/>
              </a:rPr>
              <a:t>18</a:t>
            </a:r>
            <a:r>
              <a:rPr lang="zh-CN" altLang="zh-CN" sz="2000" b="1" kern="100" dirty="0">
                <a:solidFill>
                  <a:srgbClr val="FF0000"/>
                </a:solidFill>
                <a:latin typeface="宋体" pitchFamily="2" charset="-122"/>
                <a:ea typeface="宋体" pitchFamily="2" charset="-122"/>
                <a:cs typeface="Times New Roman" panose="02020603050405020304" pitchFamily="18" charset="0"/>
              </a:rPr>
              <a:t>分）</a:t>
            </a:r>
            <a:r>
              <a:rPr lang="en-US" altLang="zh-CN" sz="2000" b="1" kern="100" dirty="0">
                <a:solidFill>
                  <a:srgbClr val="FF0000"/>
                </a:solidFill>
                <a:latin typeface="宋体" pitchFamily="2" charset="-122"/>
                <a:ea typeface="宋体" pitchFamily="2" charset="-122"/>
                <a:cs typeface="Times New Roman" panose="02020603050405020304" pitchFamily="18" charset="0"/>
              </a:rPr>
              <a:t>   </a:t>
            </a:r>
          </a:p>
          <a:p>
            <a:pPr marL="66675" lvl="0" indent="-66675" algn="just"/>
            <a:r>
              <a:rPr lang="zh-CN" altLang="zh-CN" sz="2000" b="1" kern="100" dirty="0">
                <a:solidFill>
                  <a:srgbClr val="FF0000"/>
                </a:solidFill>
                <a:latin typeface="宋体" pitchFamily="2" charset="-122"/>
                <a:ea typeface="宋体" pitchFamily="2" charset="-122"/>
                <a:cs typeface="Times New Roman" panose="02020603050405020304" pitchFamily="18" charset="0"/>
              </a:rPr>
              <a:t>（</a:t>
            </a:r>
            <a:r>
              <a:rPr lang="en-US" altLang="zh-CN" sz="2000" b="1" kern="100" dirty="0">
                <a:solidFill>
                  <a:srgbClr val="FF0000"/>
                </a:solidFill>
                <a:latin typeface="宋体" pitchFamily="2" charset="-122"/>
                <a:ea typeface="宋体" pitchFamily="2" charset="-122"/>
                <a:cs typeface="Times New Roman" panose="02020603050405020304" pitchFamily="18" charset="0"/>
              </a:rPr>
              <a:t>2</a:t>
            </a:r>
            <a:r>
              <a:rPr lang="zh-CN" altLang="zh-CN" sz="2000" b="1" kern="100" dirty="0">
                <a:solidFill>
                  <a:srgbClr val="FF0000"/>
                </a:solidFill>
                <a:latin typeface="宋体" pitchFamily="2" charset="-122"/>
                <a:ea typeface="宋体" pitchFamily="2" charset="-122"/>
                <a:cs typeface="Times New Roman" panose="02020603050405020304" pitchFamily="18" charset="0"/>
              </a:rPr>
              <a:t>）根据材料二并结合所学知识，指出与英国近代济贫制度相比，西方现代福利制度有哪些发展</a:t>
            </a:r>
            <a:r>
              <a:rPr lang="en-US" altLang="zh-CN" sz="2000" b="1" kern="100" dirty="0">
                <a:solidFill>
                  <a:srgbClr val="FF0000"/>
                </a:solidFill>
                <a:latin typeface="宋体" pitchFamily="2" charset="-122"/>
                <a:ea typeface="宋体" pitchFamily="2" charset="-122"/>
                <a:cs typeface="Times New Roman" panose="02020603050405020304" pitchFamily="18" charset="0"/>
              </a:rPr>
              <a:t>?(7</a:t>
            </a:r>
            <a:r>
              <a:rPr lang="zh-CN" altLang="zh-CN" sz="2000" b="1" kern="100" dirty="0">
                <a:solidFill>
                  <a:srgbClr val="FF0000"/>
                </a:solidFill>
                <a:latin typeface="宋体" pitchFamily="2" charset="-122"/>
                <a:ea typeface="宋体" pitchFamily="2" charset="-122"/>
                <a:cs typeface="Times New Roman" panose="02020603050405020304" pitchFamily="18" charset="0"/>
              </a:rPr>
              <a:t>分</a:t>
            </a:r>
            <a:r>
              <a:rPr lang="en-US" altLang="zh-CN" sz="2000" b="1" kern="100" dirty="0">
                <a:solidFill>
                  <a:srgbClr val="FF0000"/>
                </a:solidFill>
                <a:latin typeface="宋体" pitchFamily="2" charset="-122"/>
                <a:ea typeface="宋体" pitchFamily="2" charset="-122"/>
                <a:cs typeface="Times New Roman" panose="02020603050405020304" pitchFamily="18" charset="0"/>
              </a:rPr>
              <a:t>)</a:t>
            </a:r>
            <a:endParaRPr lang="zh-CN" altLang="zh-CN" sz="2000" b="1" kern="100" dirty="0">
              <a:solidFill>
                <a:srgbClr val="FF0000"/>
              </a:solidFill>
              <a:latin typeface="宋体" pitchFamily="2" charset="-122"/>
              <a:ea typeface="宋体" pitchFamily="2" charset="-122"/>
              <a:cs typeface="Times New Roman" panose="02020603050405020304" pitchFamily="18" charset="0"/>
            </a:endParaRPr>
          </a:p>
        </p:txBody>
      </p:sp>
      <p:cxnSp>
        <p:nvCxnSpPr>
          <p:cNvPr id="8" name="直接连接符 7"/>
          <p:cNvCxnSpPr/>
          <p:nvPr/>
        </p:nvCxnSpPr>
        <p:spPr>
          <a:xfrm flipV="1">
            <a:off x="34290" y="756920"/>
            <a:ext cx="12160885" cy="31750"/>
          </a:xfrm>
          <a:prstGeom prst="line">
            <a:avLst/>
          </a:prstGeom>
          <a:ln w="28575" cmpd="sng">
            <a:solidFill>
              <a:srgbClr val="002060"/>
            </a:solidFill>
            <a:prstDash val="solid"/>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48988350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69197" y="1597025"/>
            <a:ext cx="11351023" cy="3970318"/>
          </a:xfrm>
          <a:prstGeom prst="rect">
            <a:avLst/>
          </a:prstGeom>
          <a:solidFill>
            <a:schemeClr val="accent2">
              <a:lumMod val="20000"/>
              <a:lumOff val="80000"/>
            </a:schemeClr>
          </a:solidFill>
          <a:ln w="28575">
            <a:solidFill>
              <a:srgbClr val="00B050"/>
            </a:solidFill>
          </a:ln>
        </p:spPr>
        <p:txBody>
          <a:bodyPr wrap="square">
            <a:spAutoFit/>
          </a:bodyPr>
          <a:lstStyle/>
          <a:p>
            <a:pPr marL="66675" indent="-66675" algn="just">
              <a:lnSpc>
                <a:spcPct val="150000"/>
              </a:lnSpc>
            </a:pPr>
            <a:r>
              <a:rPr lang="zh-CN" altLang="zh-CN" sz="2400" b="1" kern="100" dirty="0">
                <a:solidFill>
                  <a:srgbClr val="002060"/>
                </a:solidFill>
                <a:latin typeface="宋体" pitchFamily="2" charset="-122"/>
                <a:ea typeface="宋体" pitchFamily="2" charset="-122"/>
                <a:cs typeface="Times New Roman" panose="02020603050405020304" pitchFamily="18" charset="0"/>
              </a:rPr>
              <a:t>（</a:t>
            </a:r>
            <a:r>
              <a:rPr lang="en-US" altLang="zh-CN" sz="2400" b="1" kern="100" dirty="0">
                <a:solidFill>
                  <a:srgbClr val="002060"/>
                </a:solidFill>
                <a:latin typeface="宋体" pitchFamily="2" charset="-122"/>
                <a:ea typeface="宋体" pitchFamily="2" charset="-122"/>
                <a:cs typeface="Times New Roman" panose="02020603050405020304" pitchFamily="18" charset="0"/>
              </a:rPr>
              <a:t>1</a:t>
            </a:r>
            <a:r>
              <a:rPr lang="zh-CN" altLang="zh-CN" sz="2400" b="1" kern="100" dirty="0">
                <a:solidFill>
                  <a:srgbClr val="002060"/>
                </a:solidFill>
                <a:latin typeface="宋体" pitchFamily="2" charset="-122"/>
                <a:ea typeface="宋体" pitchFamily="2" charset="-122"/>
                <a:cs typeface="Times New Roman" panose="02020603050405020304" pitchFamily="18" charset="0"/>
              </a:rPr>
              <a:t>）共同目的：救济弱势群体；维护社会稳定；促进政权认同。（</a:t>
            </a:r>
            <a:r>
              <a:rPr lang="en-US" altLang="zh-CN" sz="2400" b="1" kern="100" dirty="0">
                <a:solidFill>
                  <a:srgbClr val="002060"/>
                </a:solidFill>
                <a:latin typeface="宋体" pitchFamily="2" charset="-122"/>
                <a:ea typeface="宋体" pitchFamily="2" charset="-122"/>
                <a:cs typeface="Times New Roman" panose="02020603050405020304" pitchFamily="18" charset="0"/>
              </a:rPr>
              <a:t>6</a:t>
            </a:r>
            <a:r>
              <a:rPr lang="zh-CN" altLang="zh-CN" sz="2400" b="1" kern="100" dirty="0">
                <a:solidFill>
                  <a:srgbClr val="002060"/>
                </a:solidFill>
                <a:latin typeface="宋体" pitchFamily="2" charset="-122"/>
                <a:ea typeface="宋体" pitchFamily="2" charset="-122"/>
                <a:cs typeface="Times New Roman" panose="02020603050405020304" pitchFamily="18" charset="0"/>
              </a:rPr>
              <a:t>分）</a:t>
            </a:r>
            <a:endParaRPr lang="en-US" altLang="zh-CN" sz="2400" b="1" kern="100" dirty="0">
              <a:solidFill>
                <a:srgbClr val="002060"/>
              </a:solidFill>
              <a:latin typeface="宋体" pitchFamily="2" charset="-122"/>
              <a:ea typeface="宋体" pitchFamily="2" charset="-122"/>
              <a:cs typeface="Times New Roman" panose="02020603050405020304" pitchFamily="18" charset="0"/>
            </a:endParaRPr>
          </a:p>
          <a:p>
            <a:pPr marL="66675" indent="-66675" algn="just">
              <a:lnSpc>
                <a:spcPct val="150000"/>
              </a:lnSpc>
            </a:pPr>
            <a:r>
              <a:rPr lang="zh-CN" altLang="zh-CN" sz="2400" b="1" kern="100" dirty="0">
                <a:solidFill>
                  <a:srgbClr val="002060"/>
                </a:solidFill>
                <a:latin typeface="宋体" pitchFamily="2" charset="-122"/>
                <a:ea typeface="宋体" pitchFamily="2" charset="-122"/>
                <a:cs typeface="Times New Roman" panose="02020603050405020304" pitchFamily="18" charset="0"/>
              </a:rPr>
              <a:t>相同：政府主导；设置救济机构；立法保障；因类而异。（</a:t>
            </a:r>
            <a:r>
              <a:rPr lang="en-US" altLang="zh-CN" sz="2400" b="1" kern="100" dirty="0">
                <a:solidFill>
                  <a:srgbClr val="002060"/>
                </a:solidFill>
                <a:latin typeface="宋体" pitchFamily="2" charset="-122"/>
                <a:ea typeface="宋体" pitchFamily="2" charset="-122"/>
                <a:cs typeface="Times New Roman" panose="02020603050405020304" pitchFamily="18" charset="0"/>
              </a:rPr>
              <a:t>8</a:t>
            </a:r>
            <a:r>
              <a:rPr lang="zh-CN" altLang="zh-CN" sz="2400" b="1" kern="100" dirty="0">
                <a:solidFill>
                  <a:srgbClr val="002060"/>
                </a:solidFill>
                <a:latin typeface="宋体" pitchFamily="2" charset="-122"/>
                <a:ea typeface="宋体" pitchFamily="2" charset="-122"/>
                <a:cs typeface="Times New Roman" panose="02020603050405020304" pitchFamily="18" charset="0"/>
              </a:rPr>
              <a:t>分）</a:t>
            </a:r>
            <a:endParaRPr lang="en-US" altLang="zh-CN" sz="2400" b="1" kern="100" dirty="0">
              <a:solidFill>
                <a:srgbClr val="002060"/>
              </a:solidFill>
              <a:latin typeface="宋体" pitchFamily="2" charset="-122"/>
              <a:ea typeface="宋体" pitchFamily="2" charset="-122"/>
              <a:cs typeface="Times New Roman" panose="02020603050405020304" pitchFamily="18" charset="0"/>
            </a:endParaRPr>
          </a:p>
          <a:p>
            <a:pPr marL="66675" indent="-66675" algn="just">
              <a:lnSpc>
                <a:spcPct val="150000"/>
              </a:lnSpc>
            </a:pPr>
            <a:r>
              <a:rPr lang="zh-CN" altLang="zh-CN" sz="2400" b="1" kern="100" dirty="0">
                <a:solidFill>
                  <a:srgbClr val="002060"/>
                </a:solidFill>
                <a:latin typeface="宋体" pitchFamily="2" charset="-122"/>
                <a:ea typeface="宋体" pitchFamily="2" charset="-122"/>
                <a:cs typeface="Times New Roman" panose="02020603050405020304" pitchFamily="18" charset="0"/>
              </a:rPr>
              <a:t>不同：英国的救济对有劳动能力的贫民带有惩戒性质；中国救济制度体现了中国传统文化。</a:t>
            </a:r>
            <a:r>
              <a:rPr lang="zh-CN" altLang="en-US" sz="2400" b="1" kern="100" dirty="0">
                <a:solidFill>
                  <a:srgbClr val="002060"/>
                </a:solidFill>
                <a:latin typeface="宋体" pitchFamily="2" charset="-122"/>
                <a:ea typeface="宋体" pitchFamily="2" charset="-122"/>
                <a:cs typeface="Times New Roman" panose="02020603050405020304" pitchFamily="18" charset="0"/>
              </a:rPr>
              <a:t>（</a:t>
            </a:r>
            <a:r>
              <a:rPr lang="en-US" altLang="zh-CN" sz="2400" b="1" kern="100" dirty="0">
                <a:solidFill>
                  <a:srgbClr val="002060"/>
                </a:solidFill>
                <a:latin typeface="宋体" pitchFamily="2" charset="-122"/>
                <a:ea typeface="宋体" pitchFamily="2" charset="-122"/>
                <a:cs typeface="Times New Roman" panose="02020603050405020304" pitchFamily="18" charset="0"/>
              </a:rPr>
              <a:t>4</a:t>
            </a:r>
            <a:r>
              <a:rPr lang="zh-CN" altLang="en-US" sz="2400" b="1" kern="100" dirty="0">
                <a:solidFill>
                  <a:srgbClr val="002060"/>
                </a:solidFill>
                <a:latin typeface="宋体" pitchFamily="2" charset="-122"/>
                <a:ea typeface="宋体" pitchFamily="2" charset="-122"/>
                <a:cs typeface="Times New Roman" panose="02020603050405020304" pitchFamily="18" charset="0"/>
              </a:rPr>
              <a:t>分）</a:t>
            </a:r>
            <a:endParaRPr lang="zh-CN" altLang="zh-CN" sz="2400" b="1" kern="100" dirty="0">
              <a:solidFill>
                <a:srgbClr val="002060"/>
              </a:solidFill>
              <a:latin typeface="宋体" pitchFamily="2" charset="-122"/>
              <a:ea typeface="宋体" pitchFamily="2" charset="-122"/>
              <a:cs typeface="Times New Roman" panose="02020603050405020304" pitchFamily="18" charset="0"/>
            </a:endParaRPr>
          </a:p>
          <a:p>
            <a:pPr marL="66675" indent="-66675" algn="just">
              <a:lnSpc>
                <a:spcPct val="150000"/>
              </a:lnSpc>
            </a:pPr>
            <a:endParaRPr lang="en-US" altLang="zh-CN" sz="2400" b="1" kern="100" dirty="0">
              <a:solidFill>
                <a:srgbClr val="002060"/>
              </a:solidFill>
              <a:latin typeface="宋体" pitchFamily="2" charset="-122"/>
              <a:ea typeface="宋体" pitchFamily="2" charset="-122"/>
              <a:cs typeface="Times New Roman" panose="02020603050405020304" pitchFamily="18" charset="0"/>
            </a:endParaRPr>
          </a:p>
          <a:p>
            <a:pPr marL="66675" indent="-66675" algn="just">
              <a:lnSpc>
                <a:spcPct val="150000"/>
              </a:lnSpc>
            </a:pPr>
            <a:r>
              <a:rPr lang="zh-CN" altLang="zh-CN" sz="2400" b="1" kern="100" dirty="0">
                <a:solidFill>
                  <a:srgbClr val="002060"/>
                </a:solidFill>
                <a:latin typeface="宋体" pitchFamily="2" charset="-122"/>
                <a:ea typeface="宋体" pitchFamily="2" charset="-122"/>
                <a:cs typeface="Times New Roman" panose="02020603050405020304" pitchFamily="18" charset="0"/>
              </a:rPr>
              <a:t>（</a:t>
            </a:r>
            <a:r>
              <a:rPr lang="en-US" altLang="zh-CN" sz="2400" b="1" kern="100" dirty="0">
                <a:solidFill>
                  <a:srgbClr val="002060"/>
                </a:solidFill>
                <a:latin typeface="宋体" pitchFamily="2" charset="-122"/>
                <a:ea typeface="宋体" pitchFamily="2" charset="-122"/>
                <a:cs typeface="Times New Roman" panose="02020603050405020304" pitchFamily="18" charset="0"/>
              </a:rPr>
              <a:t>2</a:t>
            </a:r>
            <a:r>
              <a:rPr lang="zh-CN" altLang="zh-CN" sz="2400" b="1" kern="100" dirty="0">
                <a:solidFill>
                  <a:srgbClr val="002060"/>
                </a:solidFill>
                <a:latin typeface="宋体" pitchFamily="2" charset="-122"/>
                <a:ea typeface="宋体" pitchFamily="2" charset="-122"/>
                <a:cs typeface="Times New Roman" panose="02020603050405020304" pitchFamily="18" charset="0"/>
              </a:rPr>
              <a:t>）</a:t>
            </a:r>
            <a:r>
              <a:rPr lang="zh-CN" altLang="en-US" sz="2400" b="1" kern="100" dirty="0">
                <a:solidFill>
                  <a:srgbClr val="002060"/>
                </a:solidFill>
                <a:latin typeface="宋体" pitchFamily="2" charset="-122"/>
                <a:ea typeface="宋体" pitchFamily="2" charset="-122"/>
                <a:cs typeface="Times New Roman" panose="02020603050405020304" pitchFamily="18" charset="0"/>
              </a:rPr>
              <a:t>发展：</a:t>
            </a:r>
            <a:r>
              <a:rPr lang="zh-CN" altLang="zh-CN" sz="2400" b="1" kern="100" dirty="0">
                <a:solidFill>
                  <a:srgbClr val="002060"/>
                </a:solidFill>
                <a:latin typeface="宋体" pitchFamily="2" charset="-122"/>
                <a:ea typeface="宋体" pitchFamily="2" charset="-122"/>
                <a:cs typeface="Times New Roman" panose="02020603050405020304" pitchFamily="18" charset="0"/>
              </a:rPr>
              <a:t>从单纯的救济发展成为公民的社会权利，得到立法和制度上的保证；福利种类众多；覆盖面广，低收入阶层受惠多。（</a:t>
            </a:r>
            <a:r>
              <a:rPr lang="en-US" altLang="zh-CN" sz="2400" b="1" kern="100" dirty="0">
                <a:solidFill>
                  <a:srgbClr val="002060"/>
                </a:solidFill>
                <a:latin typeface="宋体" pitchFamily="2" charset="-122"/>
                <a:ea typeface="宋体" pitchFamily="2" charset="-122"/>
                <a:cs typeface="Times New Roman" panose="02020603050405020304" pitchFamily="18" charset="0"/>
              </a:rPr>
              <a:t>7</a:t>
            </a:r>
            <a:r>
              <a:rPr lang="zh-CN" altLang="zh-CN" sz="2400" b="1" kern="100" dirty="0">
                <a:solidFill>
                  <a:srgbClr val="002060"/>
                </a:solidFill>
                <a:latin typeface="宋体" pitchFamily="2" charset="-122"/>
                <a:ea typeface="宋体" pitchFamily="2" charset="-122"/>
                <a:cs typeface="Times New Roman" panose="02020603050405020304" pitchFamily="18" charset="0"/>
              </a:rPr>
              <a:t>分）</a:t>
            </a:r>
          </a:p>
        </p:txBody>
      </p:sp>
    </p:spTree>
    <p:extLst>
      <p:ext uri="{BB962C8B-B14F-4D97-AF65-F5344CB8AC3E}">
        <p14:creationId xmlns:p14="http://schemas.microsoft.com/office/powerpoint/2010/main" val="359554310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s://timgsa.baidu.com/timg?image&amp;quality=80&amp;size=b9999_10000&amp;sec=1598547900481&amp;di=fe7af784a94325c913cb087fedfec41f&amp;imgtype=0&amp;src=http%3A%2F%2Fku.90sjimg.com%2Fback_pic%2F04%2F73%2F77%2F5358a121c8651a7.jpg%2521%2Fwatermark%2Ftext%2FOTDorr7orqE%3D%2Ffont%2Fsimkai%2Falign%2Fsoutheast%2Fopacity%2F20%2Fsize%2F50"/>
          <p:cNvPicPr>
            <a:picLocks noChangeAspect="1" noChangeArrowheads="1"/>
          </p:cNvPicPr>
          <p:nvPr/>
        </p:nvPicPr>
        <p:blipFill rotWithShape="1">
          <a:blip r:embed="rId2">
            <a:extLst>
              <a:ext uri="{28A0092B-C50C-407E-A947-70E740481C1C}">
                <a14:useLocalDpi xmlns:a14="http://schemas.microsoft.com/office/drawing/2010/main" val="0"/>
              </a:ext>
            </a:extLst>
          </a:blip>
          <a:srcRect/>
          <a:stretch>
            <a:fillRect/>
          </a:stretch>
        </p:blipFill>
        <p:spPr bwMode="auto">
          <a:xfrm>
            <a:off x="0" y="0"/>
            <a:ext cx="12192000" cy="6576060"/>
          </a:xfrm>
          <a:prstGeom prst="rect">
            <a:avLst/>
          </a:prstGeom>
          <a:noFill/>
          <a:extLst>
            <a:ext uri="{909E8E84-426E-40DD-AFC4-6F175D3DCCD1}">
              <a14:hiddenFill xmlns:a14="http://schemas.microsoft.com/office/drawing/2010/main">
                <a:solidFill>
                  <a:srgbClr val="FFFFFF"/>
                </a:solidFill>
              </a14:hiddenFill>
            </a:ext>
          </a:extLst>
        </p:spPr>
      </p:pic>
      <p:sp>
        <p:nvSpPr>
          <p:cNvPr id="3" name="矩形 2"/>
          <p:cNvSpPr/>
          <p:nvPr/>
        </p:nvSpPr>
        <p:spPr>
          <a:xfrm>
            <a:off x="1612901" y="3047074"/>
            <a:ext cx="9833446" cy="2308324"/>
          </a:xfrm>
          <a:prstGeom prst="rect">
            <a:avLst/>
          </a:prstGeom>
          <a:solidFill>
            <a:schemeClr val="accent2">
              <a:lumMod val="40000"/>
              <a:lumOff val="60000"/>
            </a:schemeClr>
          </a:solidFill>
          <a:ln w="22225">
            <a:solidFill>
              <a:srgbClr val="FF0000"/>
            </a:solidFill>
          </a:ln>
        </p:spPr>
        <p:txBody>
          <a:bodyPr wrap="square">
            <a:spAutoFit/>
          </a:bodyPr>
          <a:lstStyle/>
          <a:p>
            <a:pPr indent="457200">
              <a:lnSpc>
                <a:spcPct val="150000"/>
              </a:lnSpc>
            </a:pPr>
            <a:r>
              <a:rPr lang="zh-CN" altLang="en-US" sz="2400" b="1" dirty="0">
                <a:solidFill>
                  <a:srgbClr val="002060"/>
                </a:solidFill>
                <a:latin typeface="宋体" pitchFamily="2" charset="-122"/>
                <a:ea typeface="宋体" pitchFamily="2" charset="-122"/>
              </a:rPr>
              <a:t>“要从最困难的群体入手，从最突出的问题着眼，从最具体的工作抓起，通堵点、疏痛点、消盲点，全面解决好同老百姓生活息息相关的教育、就业、社保、医疗、住房、环保、社会治安等问题，集中全力做好普惠性、基础性、兜底性民生建设。”</a:t>
            </a:r>
            <a:endParaRPr lang="en-US" altLang="zh-CN" sz="2400" b="1" dirty="0">
              <a:solidFill>
                <a:srgbClr val="002060"/>
              </a:solidFill>
              <a:latin typeface="宋体" pitchFamily="2" charset="-122"/>
              <a:ea typeface="宋体" pitchFamily="2" charset="-122"/>
            </a:endParaRPr>
          </a:p>
        </p:txBody>
      </p:sp>
      <p:sp>
        <p:nvSpPr>
          <p:cNvPr id="4" name="矩形 3"/>
          <p:cNvSpPr/>
          <p:nvPr/>
        </p:nvSpPr>
        <p:spPr>
          <a:xfrm>
            <a:off x="7303912" y="1367277"/>
            <a:ext cx="3600986" cy="1454244"/>
          </a:xfrm>
          <a:prstGeom prst="rect">
            <a:avLst/>
          </a:prstGeom>
          <a:noFill/>
        </p:spPr>
        <p:txBody>
          <a:bodyPr wrap="none" lIns="68580" tIns="34290" rIns="68580" bIns="3429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zh-CN" altLang="en-US" sz="4500" b="1" dirty="0">
                <a:ln w="11430"/>
                <a:solidFill>
                  <a:srgbClr val="FF0000"/>
                </a:solidFill>
                <a:effectLst>
                  <a:outerShdw blurRad="50800" dist="39000" dir="5460000" algn="tl">
                    <a:srgbClr val="000000">
                      <a:alpha val="38000"/>
                    </a:srgbClr>
                  </a:outerShdw>
                </a:effectLst>
                <a:latin typeface="微软雅黑" panose="020B0503020204020204" charset="-122"/>
                <a:ea typeface="微软雅黑" panose="020B0503020204020204" charset="-122"/>
              </a:rPr>
              <a:t>聚焦精准扶贫</a:t>
            </a:r>
            <a:endParaRPr lang="en-US" altLang="zh-CN" sz="4500" b="1" dirty="0">
              <a:ln w="11430"/>
              <a:solidFill>
                <a:srgbClr val="FF0000"/>
              </a:solidFill>
              <a:effectLst>
                <a:outerShdw blurRad="50800" dist="39000" dir="5460000" algn="tl">
                  <a:srgbClr val="000000">
                    <a:alpha val="38000"/>
                  </a:srgbClr>
                </a:outerShdw>
              </a:effectLst>
              <a:latin typeface="微软雅黑" panose="020B0503020204020204" charset="-122"/>
              <a:ea typeface="微软雅黑" panose="020B0503020204020204" charset="-122"/>
            </a:endParaRPr>
          </a:p>
          <a:p>
            <a:pPr algn="ctr"/>
            <a:r>
              <a:rPr lang="zh-CN" altLang="en-US" sz="4500" b="1" dirty="0">
                <a:ln w="11430"/>
                <a:solidFill>
                  <a:srgbClr val="FF0000"/>
                </a:solidFill>
                <a:effectLst>
                  <a:outerShdw blurRad="50800" dist="39000" dir="5460000" algn="tl">
                    <a:srgbClr val="000000">
                      <a:alpha val="38000"/>
                    </a:srgbClr>
                  </a:outerShdw>
                </a:effectLst>
                <a:latin typeface="微软雅黑" panose="020B0503020204020204" charset="-122"/>
                <a:ea typeface="微软雅黑" panose="020B0503020204020204" charset="-122"/>
              </a:rPr>
              <a:t>共建小康社会</a:t>
            </a:r>
          </a:p>
        </p:txBody>
      </p:sp>
      <p:pic>
        <p:nvPicPr>
          <p:cNvPr id="1036" name="Picture 12" descr="https://timgsa.baidu.com/timg?image&amp;quality=80&amp;size=b9999_10000&amp;sec=1598550190691&amp;di=a920c608a273613f2ab1ffc0a1ec75d0&amp;imgtype=0&amp;src=http%3A%2F%2Fi.ce.cn%2Fce%2Fxwzx%2Fgnsz%2Fszyw%2F201904%2F16%2FW02019041636073051174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87807" y="1287155"/>
            <a:ext cx="3429000" cy="1614488"/>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5" name="图片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29151" y="5582615"/>
            <a:ext cx="2619741" cy="371527"/>
          </a:xfrm>
          <a:prstGeom prst="rect">
            <a:avLst/>
          </a:prstGeom>
        </p:spPr>
      </p:pic>
    </p:spTree>
    <p:extLst>
      <p:ext uri="{BB962C8B-B14F-4D97-AF65-F5344CB8AC3E}">
        <p14:creationId xmlns:p14="http://schemas.microsoft.com/office/powerpoint/2010/main" val="229907732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接连接符 1"/>
          <p:cNvCxnSpPr/>
          <p:nvPr/>
        </p:nvCxnSpPr>
        <p:spPr>
          <a:xfrm flipV="1">
            <a:off x="34290" y="756920"/>
            <a:ext cx="12160885" cy="31750"/>
          </a:xfrm>
          <a:prstGeom prst="line">
            <a:avLst/>
          </a:prstGeom>
          <a:ln w="28575" cmpd="sng">
            <a:solidFill>
              <a:srgbClr val="002060"/>
            </a:solidFill>
            <a:prstDash val="solid"/>
          </a:ln>
        </p:spPr>
        <p:style>
          <a:lnRef idx="1">
            <a:schemeClr val="dk1"/>
          </a:lnRef>
          <a:fillRef idx="0">
            <a:schemeClr val="dk1"/>
          </a:fillRef>
          <a:effectRef idx="0">
            <a:schemeClr val="dk1"/>
          </a:effectRef>
          <a:fontRef idx="minor">
            <a:schemeClr val="tx1"/>
          </a:fontRef>
        </p:style>
      </p:cxnSp>
      <p:pic>
        <p:nvPicPr>
          <p:cNvPr id="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8300" y="1460500"/>
            <a:ext cx="11506200" cy="3775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矩形 3"/>
          <p:cNvSpPr/>
          <p:nvPr/>
        </p:nvSpPr>
        <p:spPr>
          <a:xfrm>
            <a:off x="34285" y="110589"/>
            <a:ext cx="2964273" cy="646331"/>
          </a:xfrm>
          <a:prstGeom prst="rect">
            <a:avLst/>
          </a:prstGeom>
        </p:spPr>
        <p:txBody>
          <a:bodyPr wrap="none">
            <a:spAutoFit/>
          </a:bodyPr>
          <a:lstStyle/>
          <a:p>
            <a:pPr algn="just">
              <a:spcAft>
                <a:spcPts val="0"/>
              </a:spcAft>
            </a:pPr>
            <a:r>
              <a:rPr lang="zh-CN" altLang="zh-CN" sz="3600" b="1" kern="100" dirty="0">
                <a:solidFill>
                  <a:srgbClr val="FF0000"/>
                </a:solidFill>
                <a:latin typeface="方正姚体" pitchFamily="2" charset="-122"/>
                <a:ea typeface="方正姚体" pitchFamily="2" charset="-122"/>
                <a:cs typeface="Times New Roman" panose="02020603050405020304" pitchFamily="18" charset="0"/>
              </a:rPr>
              <a:t>【</a:t>
            </a:r>
            <a:r>
              <a:rPr lang="zh-CN" altLang="en-US" sz="3600" b="1" kern="100" dirty="0">
                <a:solidFill>
                  <a:srgbClr val="FF0000"/>
                </a:solidFill>
                <a:latin typeface="方正姚体" pitchFamily="2" charset="-122"/>
                <a:ea typeface="方正姚体" pitchFamily="2" charset="-122"/>
                <a:cs typeface="Times New Roman" panose="02020603050405020304" pitchFamily="18" charset="0"/>
              </a:rPr>
              <a:t>时空坐标</a:t>
            </a:r>
            <a:r>
              <a:rPr lang="zh-CN" altLang="zh-CN" sz="3600" b="1" kern="100" dirty="0">
                <a:solidFill>
                  <a:srgbClr val="FF0000"/>
                </a:solidFill>
                <a:latin typeface="方正姚体" pitchFamily="2" charset="-122"/>
                <a:ea typeface="方正姚体" pitchFamily="2" charset="-122"/>
                <a:cs typeface="Times New Roman" panose="02020603050405020304" pitchFamily="18" charset="0"/>
              </a:rPr>
              <a:t>】</a:t>
            </a:r>
            <a:endParaRPr lang="zh-CN" altLang="zh-CN" sz="2800" kern="100" dirty="0">
              <a:solidFill>
                <a:srgbClr val="FF0000"/>
              </a:solidFill>
              <a:effectLst/>
              <a:latin typeface="方正姚体" pitchFamily="2" charset="-122"/>
              <a:ea typeface="方正姚体" pitchFamily="2" charset="-122"/>
              <a:cs typeface="Times New Roman" panose="02020603050405020304" pitchFamily="18" charset="0"/>
            </a:endParaRPr>
          </a:p>
        </p:txBody>
      </p:sp>
    </p:spTree>
    <p:extLst>
      <p:ext uri="{BB962C8B-B14F-4D97-AF65-F5344CB8AC3E}">
        <p14:creationId xmlns:p14="http://schemas.microsoft.com/office/powerpoint/2010/main" val="2676811924"/>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50" name="矩形 2"/>
          <p:cNvSpPr/>
          <p:nvPr/>
        </p:nvSpPr>
        <p:spPr>
          <a:xfrm>
            <a:off x="321068" y="1939016"/>
            <a:ext cx="895985" cy="3883025"/>
          </a:xfrm>
          <a:prstGeom prst="rect">
            <a:avLst/>
          </a:prstGeom>
        </p:spPr>
        <p:txBody>
          <a:bodyPr vert="horz" lIns="68580" tIns="34290" rIns="68580" bIns="34290" rtlCol="0" anchor="ctr">
            <a:noAutofit/>
          </a:bodyPr>
          <a:lstStyle/>
          <a:p>
            <a:pPr algn="ctr"/>
            <a:r>
              <a:rPr lang="zh-CN" altLang="en-US" sz="2800" b="1" dirty="0">
                <a:solidFill>
                  <a:srgbClr val="FF0000"/>
                </a:solidFill>
                <a:latin typeface="宋体" pitchFamily="2" charset="-122"/>
                <a:ea typeface="宋体" pitchFamily="2" charset="-122"/>
                <a:cs typeface="+mj-cs"/>
                <a:sym typeface="宋体" panose="02010600030101010101" pitchFamily="2" charset="-122"/>
              </a:rPr>
              <a:t>中国</a:t>
            </a:r>
            <a:endParaRPr lang="en-US" altLang="zh-CN" sz="2800" b="1" dirty="0">
              <a:solidFill>
                <a:srgbClr val="FF0000"/>
              </a:solidFill>
              <a:latin typeface="宋体" pitchFamily="2" charset="-122"/>
              <a:ea typeface="宋体" pitchFamily="2" charset="-122"/>
              <a:cs typeface="+mj-cs"/>
              <a:sym typeface="宋体" panose="02010600030101010101" pitchFamily="2" charset="-122"/>
            </a:endParaRPr>
          </a:p>
          <a:p>
            <a:pPr algn="ctr"/>
            <a:r>
              <a:rPr lang="zh-CN" altLang="en-US" sz="2800" b="1" dirty="0">
                <a:solidFill>
                  <a:srgbClr val="FF0000"/>
                </a:solidFill>
                <a:latin typeface="宋体" pitchFamily="2" charset="-122"/>
                <a:ea typeface="宋体" pitchFamily="2" charset="-122"/>
                <a:cs typeface="+mj-cs"/>
                <a:sym typeface="宋体" panose="02010600030101010101" pitchFamily="2" charset="-122"/>
              </a:rPr>
              <a:t>古代户籍制度与</a:t>
            </a:r>
            <a:endParaRPr lang="en-US" altLang="zh-CN" sz="2800" b="1" dirty="0">
              <a:solidFill>
                <a:srgbClr val="FF0000"/>
              </a:solidFill>
              <a:latin typeface="宋体" pitchFamily="2" charset="-122"/>
              <a:ea typeface="宋体" pitchFamily="2" charset="-122"/>
              <a:cs typeface="+mj-cs"/>
              <a:sym typeface="宋体" panose="02010600030101010101" pitchFamily="2" charset="-122"/>
            </a:endParaRPr>
          </a:p>
          <a:p>
            <a:pPr algn="ctr"/>
            <a:r>
              <a:rPr lang="zh-CN" altLang="en-US" sz="2800" b="1" dirty="0">
                <a:solidFill>
                  <a:srgbClr val="FF0000"/>
                </a:solidFill>
                <a:latin typeface="宋体" pitchFamily="2" charset="-122"/>
                <a:ea typeface="宋体" pitchFamily="2" charset="-122"/>
                <a:cs typeface="+mj-cs"/>
                <a:sym typeface="宋体" panose="02010600030101010101" pitchFamily="2" charset="-122"/>
              </a:rPr>
              <a:t>社会治理</a:t>
            </a:r>
          </a:p>
        </p:txBody>
      </p:sp>
      <p:sp>
        <p:nvSpPr>
          <p:cNvPr id="8" name="文本框 7"/>
          <p:cNvSpPr txBox="1"/>
          <p:nvPr/>
        </p:nvSpPr>
        <p:spPr>
          <a:xfrm>
            <a:off x="1441412" y="1987702"/>
            <a:ext cx="2985135" cy="460375"/>
          </a:xfrm>
          <a:prstGeom prst="rect">
            <a:avLst/>
          </a:prstGeom>
          <a:noFill/>
        </p:spPr>
        <p:txBody>
          <a:bodyPr wrap="square" rtlCol="0" anchor="t">
            <a:spAutoFit/>
          </a:bodyPr>
          <a:lstStyle/>
          <a:p>
            <a:r>
              <a:rPr lang="zh-CN" altLang="en-US" sz="2400" b="1" dirty="0">
                <a:solidFill>
                  <a:srgbClr val="002060"/>
                </a:solidFill>
                <a:latin typeface="宋体" pitchFamily="2" charset="-122"/>
                <a:ea typeface="宋体" pitchFamily="2" charset="-122"/>
              </a:rPr>
              <a:t>历代户籍制度的演变</a:t>
            </a:r>
          </a:p>
        </p:txBody>
      </p:sp>
      <p:sp>
        <p:nvSpPr>
          <p:cNvPr id="9" name="文本框 8"/>
          <p:cNvSpPr txBox="1"/>
          <p:nvPr/>
        </p:nvSpPr>
        <p:spPr>
          <a:xfrm>
            <a:off x="1324425" y="4137371"/>
            <a:ext cx="3646464" cy="461665"/>
          </a:xfrm>
          <a:prstGeom prst="rect">
            <a:avLst/>
          </a:prstGeom>
          <a:noFill/>
        </p:spPr>
        <p:txBody>
          <a:bodyPr wrap="square" rtlCol="0" anchor="t">
            <a:spAutoFit/>
          </a:bodyPr>
          <a:lstStyle/>
          <a:p>
            <a:r>
              <a:rPr lang="zh-CN" altLang="en-US" sz="2400" b="1" dirty="0">
                <a:solidFill>
                  <a:srgbClr val="002060"/>
                </a:solidFill>
                <a:latin typeface="宋体" pitchFamily="2" charset="-122"/>
                <a:ea typeface="宋体" pitchFamily="2" charset="-122"/>
              </a:rPr>
              <a:t>历代基层组织与社会治理</a:t>
            </a:r>
          </a:p>
        </p:txBody>
      </p:sp>
      <p:cxnSp>
        <p:nvCxnSpPr>
          <p:cNvPr id="22" name="直接连接符 21"/>
          <p:cNvCxnSpPr/>
          <p:nvPr/>
        </p:nvCxnSpPr>
        <p:spPr>
          <a:xfrm flipV="1">
            <a:off x="34290" y="756920"/>
            <a:ext cx="12160885" cy="31750"/>
          </a:xfrm>
          <a:prstGeom prst="line">
            <a:avLst/>
          </a:prstGeom>
          <a:ln w="28575" cmpd="sng">
            <a:solidFill>
              <a:srgbClr val="002060"/>
            </a:solidFill>
            <a:prstDash val="solid"/>
          </a:ln>
        </p:spPr>
        <p:style>
          <a:lnRef idx="1">
            <a:schemeClr val="dk1"/>
          </a:lnRef>
          <a:fillRef idx="0">
            <a:schemeClr val="dk1"/>
          </a:fillRef>
          <a:effectRef idx="0">
            <a:schemeClr val="dk1"/>
          </a:effectRef>
          <a:fontRef idx="minor">
            <a:schemeClr val="tx1"/>
          </a:fontRef>
        </p:style>
      </p:cxnSp>
      <p:sp>
        <p:nvSpPr>
          <p:cNvPr id="23" name="左大括号 22"/>
          <p:cNvSpPr/>
          <p:nvPr>
            <p:custDataLst>
              <p:tags r:id="rId2"/>
            </p:custDataLst>
          </p:nvPr>
        </p:nvSpPr>
        <p:spPr>
          <a:xfrm>
            <a:off x="1038860" y="2169202"/>
            <a:ext cx="474498" cy="3716819"/>
          </a:xfrm>
          <a:prstGeom prst="leftBrace">
            <a:avLst>
              <a:gd name="adj1" fmla="val 8333"/>
              <a:gd name="adj2" fmla="val 52444"/>
            </a:avLst>
          </a:prstGeom>
          <a:ln w="38100">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4" name="左大括号 23"/>
          <p:cNvSpPr/>
          <p:nvPr>
            <p:custDataLst>
              <p:tags r:id="rId3"/>
            </p:custDataLst>
          </p:nvPr>
        </p:nvSpPr>
        <p:spPr>
          <a:xfrm>
            <a:off x="4667018" y="1085334"/>
            <a:ext cx="290509" cy="2349480"/>
          </a:xfrm>
          <a:prstGeom prst="leftBrace">
            <a:avLst>
              <a:gd name="adj1" fmla="val 8333"/>
              <a:gd name="adj2" fmla="val 52444"/>
            </a:avLst>
          </a:prstGeom>
          <a:ln w="38100">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5" name="左大括号 24"/>
          <p:cNvSpPr/>
          <p:nvPr>
            <p:custDataLst>
              <p:tags r:id="rId4"/>
            </p:custDataLst>
          </p:nvPr>
        </p:nvSpPr>
        <p:spPr>
          <a:xfrm>
            <a:off x="4812272" y="3646252"/>
            <a:ext cx="363972" cy="1635043"/>
          </a:xfrm>
          <a:prstGeom prst="leftBrace">
            <a:avLst>
              <a:gd name="adj1" fmla="val 8333"/>
              <a:gd name="adj2" fmla="val 52444"/>
            </a:avLst>
          </a:prstGeom>
          <a:ln w="38100">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6" name="Text Box 6"/>
          <p:cNvSpPr txBox="1">
            <a:spLocks noChangeArrowheads="1"/>
          </p:cNvSpPr>
          <p:nvPr/>
        </p:nvSpPr>
        <p:spPr bwMode="auto">
          <a:xfrm>
            <a:off x="0" y="151614"/>
            <a:ext cx="2434107"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algn="l" eaLnBrk="0" hangingPunct="0">
              <a:spcBef>
                <a:spcPct val="0"/>
              </a:spcBef>
              <a:defRPr>
                <a:solidFill>
                  <a:schemeClr val="tx1"/>
                </a:solidFill>
                <a:latin typeface="Arial" pitchFamily="34" charset="0"/>
                <a:ea typeface="宋体" pitchFamily="2" charset="-122"/>
              </a:defRPr>
            </a:lvl1pPr>
            <a:lvl2pPr algn="l" eaLnBrk="0" hangingPunct="0">
              <a:spcBef>
                <a:spcPct val="0"/>
              </a:spcBef>
              <a:defRPr>
                <a:solidFill>
                  <a:schemeClr val="tx1"/>
                </a:solidFill>
                <a:latin typeface="Arial" pitchFamily="34" charset="0"/>
                <a:ea typeface="宋体" pitchFamily="2" charset="-122"/>
              </a:defRPr>
            </a:lvl2pPr>
            <a:lvl3pPr algn="l" eaLnBrk="0" hangingPunct="0">
              <a:spcBef>
                <a:spcPct val="0"/>
              </a:spcBef>
              <a:defRPr>
                <a:solidFill>
                  <a:schemeClr val="tx1"/>
                </a:solidFill>
                <a:latin typeface="Arial" pitchFamily="34" charset="0"/>
                <a:ea typeface="宋体" pitchFamily="2" charset="-122"/>
              </a:defRPr>
            </a:lvl3pPr>
            <a:lvl4pPr algn="l" eaLnBrk="0" hangingPunct="0">
              <a:spcBef>
                <a:spcPct val="0"/>
              </a:spcBef>
              <a:defRPr>
                <a:solidFill>
                  <a:schemeClr val="tx1"/>
                </a:solidFill>
                <a:latin typeface="Arial" pitchFamily="34" charset="0"/>
                <a:ea typeface="宋体" pitchFamily="2" charset="-122"/>
              </a:defRPr>
            </a:lvl4pPr>
            <a:lvl5pPr algn="l" eaLnBrk="0" hangingPunct="0">
              <a:spcBef>
                <a:spcPct val="0"/>
              </a:spcBef>
              <a:defRPr>
                <a:solidFill>
                  <a:schemeClr val="tx1"/>
                </a:solidFill>
                <a:latin typeface="Arial" pitchFamily="34" charset="0"/>
                <a:ea typeface="宋体" pitchFamily="2" charset="-122"/>
              </a:defRPr>
            </a:lvl5pPr>
            <a:lvl6pPr eaLnBrk="0" fontAlgn="base" hangingPunct="0">
              <a:spcBef>
                <a:spcPct val="0"/>
              </a:spcBef>
              <a:spcAft>
                <a:spcPct val="0"/>
              </a:spcAft>
              <a:defRPr>
                <a:solidFill>
                  <a:schemeClr val="tx1"/>
                </a:solidFill>
                <a:latin typeface="Arial" pitchFamily="34" charset="0"/>
                <a:ea typeface="宋体" pitchFamily="2" charset="-122"/>
              </a:defRPr>
            </a:lvl6pPr>
            <a:lvl7pPr eaLnBrk="0" fontAlgn="base" hangingPunct="0">
              <a:spcBef>
                <a:spcPct val="0"/>
              </a:spcBef>
              <a:spcAft>
                <a:spcPct val="0"/>
              </a:spcAft>
              <a:defRPr>
                <a:solidFill>
                  <a:schemeClr val="tx1"/>
                </a:solidFill>
                <a:latin typeface="Arial" pitchFamily="34" charset="0"/>
                <a:ea typeface="宋体" pitchFamily="2" charset="-122"/>
              </a:defRPr>
            </a:lvl7pPr>
            <a:lvl8pPr eaLnBrk="0" fontAlgn="base" hangingPunct="0">
              <a:spcBef>
                <a:spcPct val="0"/>
              </a:spcBef>
              <a:spcAft>
                <a:spcPct val="0"/>
              </a:spcAft>
              <a:defRPr>
                <a:solidFill>
                  <a:schemeClr val="tx1"/>
                </a:solidFill>
                <a:latin typeface="Arial" pitchFamily="34" charset="0"/>
                <a:ea typeface="宋体" pitchFamily="2" charset="-122"/>
              </a:defRPr>
            </a:lvl8pPr>
            <a:lvl9pPr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spcBef>
                <a:spcPct val="50000"/>
              </a:spcBef>
            </a:pPr>
            <a:r>
              <a:rPr lang="zh-CN" altLang="en-US" sz="3200" b="1" dirty="0">
                <a:solidFill>
                  <a:srgbClr val="FF0000"/>
                </a:solidFill>
                <a:latin typeface="方正姚体" pitchFamily="2" charset="-122"/>
                <a:ea typeface="方正姚体" pitchFamily="2" charset="-122"/>
              </a:rPr>
              <a:t>本课结构：</a:t>
            </a:r>
          </a:p>
        </p:txBody>
      </p:sp>
      <p:sp>
        <p:nvSpPr>
          <p:cNvPr id="27" name="文本框 9"/>
          <p:cNvSpPr txBox="1"/>
          <p:nvPr/>
        </p:nvSpPr>
        <p:spPr>
          <a:xfrm>
            <a:off x="4847314" y="878822"/>
            <a:ext cx="6100086" cy="461665"/>
          </a:xfrm>
          <a:prstGeom prst="rect">
            <a:avLst/>
          </a:prstGeom>
          <a:noFill/>
          <a:ln>
            <a:noFill/>
          </a:ln>
        </p:spPr>
        <p:txBody>
          <a:bodyPr wrap="square" rtlCol="0" anchor="t">
            <a:spAutoFit/>
          </a:bodyPr>
          <a:lstStyle/>
          <a:p>
            <a:r>
              <a:rPr lang="en-US" sz="2400" b="1" dirty="0">
                <a:solidFill>
                  <a:srgbClr val="002060"/>
                </a:solidFill>
                <a:uFillTx/>
                <a:latin typeface="宋体" pitchFamily="2" charset="-122"/>
                <a:ea typeface="宋体" pitchFamily="2" charset="-122"/>
                <a:sym typeface="+mn-ea"/>
              </a:rPr>
              <a:t>1</a:t>
            </a:r>
            <a:r>
              <a:rPr lang="zh-CN" altLang="en-US" sz="2400" b="1" dirty="0">
                <a:solidFill>
                  <a:srgbClr val="002060"/>
                </a:solidFill>
                <a:uFillTx/>
                <a:latin typeface="宋体" pitchFamily="2" charset="-122"/>
                <a:ea typeface="宋体" pitchFamily="2" charset="-122"/>
                <a:sym typeface="+mn-ea"/>
              </a:rPr>
              <a:t>、战国时期大规模编排民户，</a:t>
            </a:r>
            <a:r>
              <a:rPr lang="zh-CN" altLang="en-US" sz="2400" b="1" dirty="0">
                <a:solidFill>
                  <a:srgbClr val="FF0000"/>
                </a:solidFill>
                <a:uFillTx/>
                <a:latin typeface="宋体" pitchFamily="2" charset="-122"/>
                <a:ea typeface="宋体" pitchFamily="2" charset="-122"/>
                <a:sym typeface="+mn-ea"/>
              </a:rPr>
              <a:t>制定户籍</a:t>
            </a:r>
            <a:endParaRPr lang="en-US" altLang="zh-CN" sz="2400" b="1" dirty="0">
              <a:solidFill>
                <a:srgbClr val="FF0000"/>
              </a:solidFill>
              <a:uFillTx/>
              <a:latin typeface="宋体" pitchFamily="2" charset="-122"/>
              <a:ea typeface="宋体" pitchFamily="2" charset="-122"/>
              <a:sym typeface="+mn-ea"/>
            </a:endParaRPr>
          </a:p>
        </p:txBody>
      </p:sp>
      <p:sp>
        <p:nvSpPr>
          <p:cNvPr id="28" name="文本框 9"/>
          <p:cNvSpPr txBox="1"/>
          <p:nvPr/>
        </p:nvSpPr>
        <p:spPr>
          <a:xfrm>
            <a:off x="4882919" y="1351792"/>
            <a:ext cx="6064481" cy="461665"/>
          </a:xfrm>
          <a:prstGeom prst="rect">
            <a:avLst/>
          </a:prstGeom>
          <a:noFill/>
          <a:ln>
            <a:noFill/>
          </a:ln>
        </p:spPr>
        <p:txBody>
          <a:bodyPr wrap="none" rtlCol="0" anchor="t">
            <a:spAutoFit/>
          </a:bodyPr>
          <a:lstStyle/>
          <a:p>
            <a:r>
              <a:rPr lang="en-US" altLang="zh-CN" sz="2400" b="1" dirty="0">
                <a:solidFill>
                  <a:srgbClr val="002060"/>
                </a:solidFill>
                <a:latin typeface="宋体" pitchFamily="2" charset="-122"/>
                <a:ea typeface="宋体" pitchFamily="2" charset="-122"/>
                <a:sym typeface="+mn-ea"/>
              </a:rPr>
              <a:t>2</a:t>
            </a:r>
            <a:r>
              <a:rPr lang="zh-CN" altLang="en-US" sz="2400" b="1" dirty="0">
                <a:solidFill>
                  <a:srgbClr val="002060"/>
                </a:solidFill>
                <a:uFillTx/>
                <a:latin typeface="宋体" pitchFamily="2" charset="-122"/>
                <a:ea typeface="宋体" pitchFamily="2" charset="-122"/>
                <a:sym typeface="+mn-ea"/>
              </a:rPr>
              <a:t>、秦朝</a:t>
            </a:r>
            <a:r>
              <a:rPr lang="zh-CN" altLang="en-US" sz="2400" b="1" dirty="0">
                <a:solidFill>
                  <a:srgbClr val="FF0000"/>
                </a:solidFill>
                <a:uFillTx/>
                <a:latin typeface="宋体" pitchFamily="2" charset="-122"/>
                <a:ea typeface="宋体" pitchFamily="2" charset="-122"/>
                <a:sym typeface="+mn-ea"/>
              </a:rPr>
              <a:t>分类等级</a:t>
            </a:r>
            <a:r>
              <a:rPr lang="zh-CN" altLang="en-US" sz="2400" b="1" dirty="0">
                <a:solidFill>
                  <a:srgbClr val="002060"/>
                </a:solidFill>
                <a:uFillTx/>
                <a:latin typeface="宋体" pitchFamily="2" charset="-122"/>
                <a:ea typeface="宋体" pitchFamily="2" charset="-122"/>
                <a:sym typeface="+mn-ea"/>
              </a:rPr>
              <a:t>制度；汉朝</a:t>
            </a:r>
            <a:r>
              <a:rPr lang="zh-CN" altLang="en-US" sz="2400" b="1" dirty="0">
                <a:solidFill>
                  <a:srgbClr val="FF0000"/>
                </a:solidFill>
                <a:uFillTx/>
                <a:latin typeface="宋体" pitchFamily="2" charset="-122"/>
                <a:ea typeface="宋体" pitchFamily="2" charset="-122"/>
                <a:sym typeface="+mn-ea"/>
              </a:rPr>
              <a:t>编户齐民</a:t>
            </a:r>
            <a:r>
              <a:rPr lang="zh-CN" altLang="en-US" sz="2400" b="1" dirty="0">
                <a:solidFill>
                  <a:srgbClr val="002060"/>
                </a:solidFill>
                <a:uFillTx/>
                <a:latin typeface="宋体" pitchFamily="2" charset="-122"/>
                <a:ea typeface="宋体" pitchFamily="2" charset="-122"/>
                <a:sym typeface="+mn-ea"/>
              </a:rPr>
              <a:t>制度</a:t>
            </a:r>
            <a:r>
              <a:rPr lang="en-US" altLang="zh-CN" sz="2400" b="1" dirty="0">
                <a:solidFill>
                  <a:srgbClr val="002060"/>
                </a:solidFill>
                <a:uFillTx/>
                <a:latin typeface="宋体" pitchFamily="2" charset="-122"/>
                <a:ea typeface="宋体" pitchFamily="2" charset="-122"/>
                <a:sym typeface="+mn-ea"/>
              </a:rPr>
              <a:t> </a:t>
            </a:r>
          </a:p>
        </p:txBody>
      </p:sp>
      <p:sp>
        <p:nvSpPr>
          <p:cNvPr id="29" name="文本框 9"/>
          <p:cNvSpPr txBox="1"/>
          <p:nvPr/>
        </p:nvSpPr>
        <p:spPr>
          <a:xfrm>
            <a:off x="4892197" y="1949218"/>
            <a:ext cx="5290231" cy="461665"/>
          </a:xfrm>
          <a:prstGeom prst="rect">
            <a:avLst/>
          </a:prstGeom>
          <a:noFill/>
          <a:ln>
            <a:noFill/>
          </a:ln>
        </p:spPr>
        <p:txBody>
          <a:bodyPr wrap="none" rtlCol="0" anchor="t">
            <a:spAutoFit/>
          </a:bodyPr>
          <a:lstStyle/>
          <a:p>
            <a:pPr algn="l"/>
            <a:r>
              <a:rPr lang="en-US" altLang="zh-CN" sz="2400" b="1" dirty="0">
                <a:solidFill>
                  <a:srgbClr val="002060"/>
                </a:solidFill>
                <a:uFillTx/>
                <a:latin typeface="宋体" pitchFamily="2" charset="-122"/>
                <a:ea typeface="宋体" pitchFamily="2" charset="-122"/>
                <a:sym typeface="+mn-ea"/>
              </a:rPr>
              <a:t>3</a:t>
            </a:r>
            <a:r>
              <a:rPr lang="zh-CN" altLang="en-US" sz="2400" b="1" dirty="0">
                <a:solidFill>
                  <a:srgbClr val="002060"/>
                </a:solidFill>
                <a:uFillTx/>
                <a:latin typeface="宋体" pitchFamily="2" charset="-122"/>
                <a:ea typeface="宋体" pitchFamily="2" charset="-122"/>
                <a:sym typeface="+mn-ea"/>
              </a:rPr>
              <a:t>、隋朝</a:t>
            </a:r>
            <a:r>
              <a:rPr lang="zh-CN" altLang="en-US" sz="2400" b="1" dirty="0">
                <a:solidFill>
                  <a:srgbClr val="FF0000"/>
                </a:solidFill>
                <a:uFillTx/>
                <a:latin typeface="宋体" pitchFamily="2" charset="-122"/>
                <a:ea typeface="宋体" pitchFamily="2" charset="-122"/>
                <a:sym typeface="+mn-ea"/>
              </a:rPr>
              <a:t>“大索貌阅”</a:t>
            </a:r>
            <a:r>
              <a:rPr lang="zh-CN" altLang="en-US" sz="2400" b="1" dirty="0">
                <a:solidFill>
                  <a:srgbClr val="002060"/>
                </a:solidFill>
                <a:uFillTx/>
                <a:latin typeface="宋体" pitchFamily="2" charset="-122"/>
                <a:ea typeface="宋体" pitchFamily="2" charset="-122"/>
                <a:sym typeface="+mn-ea"/>
              </a:rPr>
              <a:t>；唐朝</a:t>
            </a:r>
            <a:r>
              <a:rPr lang="zh-CN" altLang="en-US" sz="2400" b="1" dirty="0">
                <a:solidFill>
                  <a:srgbClr val="FF0000"/>
                </a:solidFill>
                <a:uFillTx/>
                <a:latin typeface="宋体" pitchFamily="2" charset="-122"/>
                <a:ea typeface="宋体" pitchFamily="2" charset="-122"/>
                <a:sym typeface="+mn-ea"/>
              </a:rPr>
              <a:t>三年一造</a:t>
            </a:r>
            <a:endParaRPr lang="en-US" altLang="zh-CN" sz="2400" b="1" dirty="0">
              <a:solidFill>
                <a:srgbClr val="FF0000"/>
              </a:solidFill>
              <a:uFillTx/>
              <a:latin typeface="宋体" pitchFamily="2" charset="-122"/>
              <a:ea typeface="宋体" pitchFamily="2" charset="-122"/>
              <a:sym typeface="+mn-ea"/>
            </a:endParaRPr>
          </a:p>
        </p:txBody>
      </p:sp>
      <p:sp>
        <p:nvSpPr>
          <p:cNvPr id="30" name="文本框 9"/>
          <p:cNvSpPr txBox="1"/>
          <p:nvPr/>
        </p:nvSpPr>
        <p:spPr>
          <a:xfrm>
            <a:off x="4847314" y="2448158"/>
            <a:ext cx="5908990" cy="461665"/>
          </a:xfrm>
          <a:prstGeom prst="rect">
            <a:avLst/>
          </a:prstGeom>
          <a:noFill/>
          <a:ln>
            <a:noFill/>
          </a:ln>
        </p:spPr>
        <p:txBody>
          <a:bodyPr wrap="none" rtlCol="0" anchor="t">
            <a:spAutoFit/>
          </a:bodyPr>
          <a:lstStyle/>
          <a:p>
            <a:r>
              <a:rPr lang="en-US" altLang="zh-CN" sz="2400" b="1" dirty="0">
                <a:solidFill>
                  <a:srgbClr val="002060"/>
                </a:solidFill>
                <a:latin typeface="宋体" pitchFamily="2" charset="-122"/>
                <a:ea typeface="宋体" pitchFamily="2" charset="-122"/>
                <a:sym typeface="+mn-ea"/>
              </a:rPr>
              <a:t>4</a:t>
            </a:r>
            <a:r>
              <a:rPr lang="zh-CN" altLang="en-US" sz="2400" b="1" dirty="0">
                <a:solidFill>
                  <a:srgbClr val="002060"/>
                </a:solidFill>
                <a:uFillTx/>
                <a:latin typeface="宋体" pitchFamily="2" charset="-122"/>
                <a:ea typeface="宋体" pitchFamily="2" charset="-122"/>
                <a:sym typeface="+mn-ea"/>
              </a:rPr>
              <a:t>、宋朝</a:t>
            </a:r>
            <a:r>
              <a:rPr lang="zh-CN" altLang="en-US" sz="2400" b="1" dirty="0">
                <a:solidFill>
                  <a:srgbClr val="FF0000"/>
                </a:solidFill>
                <a:uFillTx/>
                <a:latin typeface="宋体" pitchFamily="2" charset="-122"/>
                <a:ea typeface="宋体" pitchFamily="2" charset="-122"/>
                <a:sym typeface="+mn-ea"/>
              </a:rPr>
              <a:t>住户客户</a:t>
            </a:r>
            <a:r>
              <a:rPr lang="zh-CN" altLang="en-US" sz="2400" b="1" dirty="0">
                <a:solidFill>
                  <a:srgbClr val="002060"/>
                </a:solidFill>
                <a:uFillTx/>
                <a:latin typeface="宋体" pitchFamily="2" charset="-122"/>
                <a:ea typeface="宋体" pitchFamily="2" charset="-122"/>
                <a:sym typeface="+mn-ea"/>
              </a:rPr>
              <a:t>制度；元朝</a:t>
            </a:r>
            <a:r>
              <a:rPr lang="zh-CN" altLang="en-US" sz="2400" b="1" dirty="0">
                <a:solidFill>
                  <a:srgbClr val="FF0000"/>
                </a:solidFill>
                <a:uFillTx/>
                <a:latin typeface="宋体" pitchFamily="2" charset="-122"/>
                <a:ea typeface="宋体" pitchFamily="2" charset="-122"/>
                <a:sym typeface="+mn-ea"/>
              </a:rPr>
              <a:t>“诸色户计”</a:t>
            </a:r>
            <a:endParaRPr lang="en-US" altLang="zh-CN" sz="2400" b="1" dirty="0">
              <a:solidFill>
                <a:srgbClr val="FF0000"/>
              </a:solidFill>
              <a:uFillTx/>
              <a:latin typeface="宋体" pitchFamily="2" charset="-122"/>
              <a:ea typeface="宋体" pitchFamily="2" charset="-122"/>
              <a:sym typeface="+mn-ea"/>
            </a:endParaRPr>
          </a:p>
        </p:txBody>
      </p:sp>
      <p:sp>
        <p:nvSpPr>
          <p:cNvPr id="31" name="文本框 9"/>
          <p:cNvSpPr txBox="1"/>
          <p:nvPr/>
        </p:nvSpPr>
        <p:spPr>
          <a:xfrm>
            <a:off x="4957527" y="2951505"/>
            <a:ext cx="4671472" cy="461665"/>
          </a:xfrm>
          <a:prstGeom prst="rect">
            <a:avLst/>
          </a:prstGeom>
          <a:noFill/>
          <a:ln>
            <a:noFill/>
          </a:ln>
        </p:spPr>
        <p:txBody>
          <a:bodyPr wrap="none" rtlCol="0" anchor="t">
            <a:spAutoFit/>
          </a:bodyPr>
          <a:lstStyle/>
          <a:p>
            <a:r>
              <a:rPr lang="en-US" altLang="zh-CN" sz="2400" b="1" dirty="0">
                <a:solidFill>
                  <a:srgbClr val="002060"/>
                </a:solidFill>
                <a:latin typeface="宋体" pitchFamily="2" charset="-122"/>
                <a:ea typeface="宋体" pitchFamily="2" charset="-122"/>
                <a:sym typeface="+mn-ea"/>
              </a:rPr>
              <a:t>5</a:t>
            </a:r>
            <a:r>
              <a:rPr lang="zh-CN" altLang="en-US" sz="2400" b="1" dirty="0">
                <a:solidFill>
                  <a:srgbClr val="002060"/>
                </a:solidFill>
                <a:uFillTx/>
                <a:latin typeface="宋体" pitchFamily="2" charset="-122"/>
                <a:ea typeface="宋体" pitchFamily="2" charset="-122"/>
                <a:sym typeface="+mn-ea"/>
              </a:rPr>
              <a:t>、明朝</a:t>
            </a:r>
            <a:r>
              <a:rPr lang="zh-CN" altLang="en-US" sz="2400" b="1" dirty="0">
                <a:solidFill>
                  <a:srgbClr val="FF0000"/>
                </a:solidFill>
                <a:uFillTx/>
                <a:latin typeface="宋体" pitchFamily="2" charset="-122"/>
                <a:ea typeface="宋体" pitchFamily="2" charset="-122"/>
                <a:sym typeface="+mn-ea"/>
              </a:rPr>
              <a:t>“黄册”</a:t>
            </a:r>
            <a:r>
              <a:rPr lang="zh-CN" altLang="en-US" sz="2400" b="1" dirty="0">
                <a:solidFill>
                  <a:srgbClr val="002060"/>
                </a:solidFill>
                <a:uFillTx/>
                <a:latin typeface="宋体" pitchFamily="2" charset="-122"/>
                <a:ea typeface="宋体" pitchFamily="2" charset="-122"/>
                <a:sym typeface="+mn-ea"/>
              </a:rPr>
              <a:t>；清朝</a:t>
            </a:r>
            <a:r>
              <a:rPr lang="zh-CN" altLang="en-US" sz="2400" b="1" dirty="0">
                <a:solidFill>
                  <a:srgbClr val="FF0000"/>
                </a:solidFill>
                <a:uFillTx/>
                <a:latin typeface="宋体" pitchFamily="2" charset="-122"/>
                <a:ea typeface="宋体" pitchFamily="2" charset="-122"/>
                <a:sym typeface="+mn-ea"/>
              </a:rPr>
              <a:t>永停编审</a:t>
            </a:r>
            <a:endParaRPr lang="en-US" altLang="zh-CN" sz="2400" b="1" dirty="0">
              <a:solidFill>
                <a:srgbClr val="FF0000"/>
              </a:solidFill>
              <a:uFillTx/>
              <a:latin typeface="宋体" pitchFamily="2" charset="-122"/>
              <a:ea typeface="宋体" pitchFamily="2" charset="-122"/>
              <a:sym typeface="+mn-ea"/>
            </a:endParaRPr>
          </a:p>
        </p:txBody>
      </p:sp>
      <p:sp>
        <p:nvSpPr>
          <p:cNvPr id="32" name="TextBox 31"/>
          <p:cNvSpPr txBox="1"/>
          <p:nvPr/>
        </p:nvSpPr>
        <p:spPr>
          <a:xfrm>
            <a:off x="5190219" y="3551504"/>
            <a:ext cx="4280133" cy="461665"/>
          </a:xfrm>
          <a:prstGeom prst="rect">
            <a:avLst/>
          </a:prstGeom>
          <a:noFill/>
        </p:spPr>
        <p:txBody>
          <a:bodyPr wrap="square" rtlCol="0">
            <a:spAutoFit/>
          </a:bodyPr>
          <a:lstStyle/>
          <a:p>
            <a:r>
              <a:rPr lang="en-US" altLang="zh-CN" sz="2400" b="1" dirty="0">
                <a:solidFill>
                  <a:srgbClr val="002060"/>
                </a:solidFill>
                <a:latin typeface="宋体" pitchFamily="2" charset="-122"/>
                <a:ea typeface="宋体" pitchFamily="2" charset="-122"/>
              </a:rPr>
              <a:t>1</a:t>
            </a:r>
            <a:r>
              <a:rPr lang="zh-CN" altLang="en-US" sz="2400" b="1" dirty="0">
                <a:solidFill>
                  <a:srgbClr val="002060"/>
                </a:solidFill>
                <a:latin typeface="宋体" pitchFamily="2" charset="-122"/>
                <a:ea typeface="宋体" pitchFamily="2" charset="-122"/>
              </a:rPr>
              <a:t>、秦汉：</a:t>
            </a:r>
            <a:r>
              <a:rPr lang="zh-CN" altLang="en-US" sz="2400" b="1" dirty="0">
                <a:solidFill>
                  <a:srgbClr val="FF0000"/>
                </a:solidFill>
                <a:latin typeface="宋体" pitchFamily="2" charset="-122"/>
                <a:ea typeface="宋体" pitchFamily="2" charset="-122"/>
              </a:rPr>
              <a:t>乡里制度</a:t>
            </a:r>
          </a:p>
        </p:txBody>
      </p:sp>
      <p:sp>
        <p:nvSpPr>
          <p:cNvPr id="33" name="TextBox 32"/>
          <p:cNvSpPr txBox="1"/>
          <p:nvPr/>
        </p:nvSpPr>
        <p:spPr>
          <a:xfrm>
            <a:off x="5256169" y="5415040"/>
            <a:ext cx="2281143" cy="461665"/>
          </a:xfrm>
          <a:prstGeom prst="rect">
            <a:avLst/>
          </a:prstGeom>
          <a:noFill/>
        </p:spPr>
        <p:txBody>
          <a:bodyPr wrap="square" rtlCol="0">
            <a:spAutoFit/>
          </a:bodyPr>
          <a:lstStyle/>
          <a:p>
            <a:r>
              <a:rPr lang="en-US" altLang="zh-CN" sz="2400" b="1" dirty="0">
                <a:solidFill>
                  <a:srgbClr val="002060"/>
                </a:solidFill>
                <a:latin typeface="宋体" pitchFamily="2" charset="-122"/>
                <a:ea typeface="宋体" pitchFamily="2" charset="-122"/>
              </a:rPr>
              <a:t>1</a:t>
            </a:r>
            <a:r>
              <a:rPr lang="zh-CN" altLang="en-US" sz="2400" b="1" dirty="0">
                <a:solidFill>
                  <a:srgbClr val="002060"/>
                </a:solidFill>
                <a:latin typeface="宋体" pitchFamily="2" charset="-122"/>
                <a:ea typeface="宋体" pitchFamily="2" charset="-122"/>
              </a:rPr>
              <a:t>、政府救济</a:t>
            </a:r>
          </a:p>
        </p:txBody>
      </p:sp>
      <p:sp>
        <p:nvSpPr>
          <p:cNvPr id="18" name="文本框 8"/>
          <p:cNvSpPr txBox="1"/>
          <p:nvPr/>
        </p:nvSpPr>
        <p:spPr>
          <a:xfrm>
            <a:off x="1311063" y="5674962"/>
            <a:ext cx="3646464" cy="461665"/>
          </a:xfrm>
          <a:prstGeom prst="rect">
            <a:avLst/>
          </a:prstGeom>
          <a:noFill/>
        </p:spPr>
        <p:txBody>
          <a:bodyPr wrap="square" rtlCol="0" anchor="t">
            <a:spAutoFit/>
          </a:bodyPr>
          <a:lstStyle/>
          <a:p>
            <a:r>
              <a:rPr lang="zh-CN" altLang="en-US" sz="2400" b="1" dirty="0">
                <a:solidFill>
                  <a:srgbClr val="002060"/>
                </a:solidFill>
                <a:latin typeface="宋体" pitchFamily="2" charset="-122"/>
                <a:ea typeface="宋体" pitchFamily="2" charset="-122"/>
              </a:rPr>
              <a:t>历代社会救济与优抚政策</a:t>
            </a:r>
          </a:p>
        </p:txBody>
      </p:sp>
      <p:sp>
        <p:nvSpPr>
          <p:cNvPr id="19" name="TextBox 18"/>
          <p:cNvSpPr txBox="1"/>
          <p:nvPr/>
        </p:nvSpPr>
        <p:spPr>
          <a:xfrm>
            <a:off x="5190219" y="4136775"/>
            <a:ext cx="6735081" cy="461665"/>
          </a:xfrm>
          <a:prstGeom prst="rect">
            <a:avLst/>
          </a:prstGeom>
          <a:noFill/>
        </p:spPr>
        <p:txBody>
          <a:bodyPr wrap="square" rtlCol="0">
            <a:spAutoFit/>
          </a:bodyPr>
          <a:lstStyle/>
          <a:p>
            <a:r>
              <a:rPr lang="en-US" altLang="zh-CN" sz="2400" b="1" dirty="0">
                <a:solidFill>
                  <a:srgbClr val="002060"/>
                </a:solidFill>
                <a:latin typeface="宋体" pitchFamily="2" charset="-122"/>
                <a:ea typeface="宋体" pitchFamily="2" charset="-122"/>
              </a:rPr>
              <a:t>2</a:t>
            </a:r>
            <a:r>
              <a:rPr lang="zh-CN" altLang="en-US" sz="2400" b="1" dirty="0">
                <a:solidFill>
                  <a:srgbClr val="002060"/>
                </a:solidFill>
                <a:latin typeface="宋体" pitchFamily="2" charset="-122"/>
                <a:ea typeface="宋体" pitchFamily="2" charset="-122"/>
              </a:rPr>
              <a:t>、唐朝：乡里制度</a:t>
            </a:r>
            <a:r>
              <a:rPr lang="en-US" altLang="zh-CN" sz="2400" b="1" dirty="0">
                <a:solidFill>
                  <a:srgbClr val="002060"/>
                </a:solidFill>
                <a:latin typeface="宋体" pitchFamily="2" charset="-122"/>
                <a:ea typeface="宋体" pitchFamily="2" charset="-122"/>
              </a:rPr>
              <a:t>——</a:t>
            </a:r>
            <a:r>
              <a:rPr lang="zh-CN" altLang="en-US" sz="2400" b="1" dirty="0">
                <a:solidFill>
                  <a:srgbClr val="FF0000"/>
                </a:solidFill>
                <a:latin typeface="宋体" pitchFamily="2" charset="-122"/>
                <a:ea typeface="宋体" pitchFamily="2" charset="-122"/>
              </a:rPr>
              <a:t>百户为里，五里为乡</a:t>
            </a:r>
          </a:p>
        </p:txBody>
      </p:sp>
      <p:sp>
        <p:nvSpPr>
          <p:cNvPr id="20" name="TextBox 19"/>
          <p:cNvSpPr txBox="1"/>
          <p:nvPr/>
        </p:nvSpPr>
        <p:spPr>
          <a:xfrm>
            <a:off x="5190219" y="4802792"/>
            <a:ext cx="5812718" cy="461665"/>
          </a:xfrm>
          <a:prstGeom prst="rect">
            <a:avLst/>
          </a:prstGeom>
          <a:noFill/>
        </p:spPr>
        <p:txBody>
          <a:bodyPr wrap="square" rtlCol="0">
            <a:spAutoFit/>
          </a:bodyPr>
          <a:lstStyle/>
          <a:p>
            <a:r>
              <a:rPr lang="en-US" altLang="zh-CN" sz="2400" b="1" dirty="0">
                <a:solidFill>
                  <a:srgbClr val="002060"/>
                </a:solidFill>
                <a:latin typeface="宋体" pitchFamily="2" charset="-122"/>
                <a:ea typeface="宋体" pitchFamily="2" charset="-122"/>
              </a:rPr>
              <a:t>3</a:t>
            </a:r>
            <a:r>
              <a:rPr lang="zh-CN" altLang="en-US" sz="2400" b="1" dirty="0">
                <a:solidFill>
                  <a:srgbClr val="002060"/>
                </a:solidFill>
                <a:latin typeface="宋体" pitchFamily="2" charset="-122"/>
                <a:ea typeface="宋体" pitchFamily="2" charset="-122"/>
              </a:rPr>
              <a:t>、清朝：先</a:t>
            </a:r>
            <a:r>
              <a:rPr lang="zh-CN" altLang="en-US" sz="2400" b="1" dirty="0">
                <a:solidFill>
                  <a:srgbClr val="FF0000"/>
                </a:solidFill>
                <a:latin typeface="宋体" pitchFamily="2" charset="-122"/>
                <a:ea typeface="宋体" pitchFamily="2" charset="-122"/>
              </a:rPr>
              <a:t>里（甲）</a:t>
            </a:r>
            <a:r>
              <a:rPr lang="zh-CN" altLang="en-US" sz="2400" b="1" dirty="0">
                <a:solidFill>
                  <a:srgbClr val="002060"/>
                </a:solidFill>
                <a:latin typeface="宋体" pitchFamily="2" charset="-122"/>
                <a:ea typeface="宋体" pitchFamily="2" charset="-122"/>
              </a:rPr>
              <a:t>后</a:t>
            </a:r>
            <a:r>
              <a:rPr lang="zh-CN" altLang="en-US" sz="2400" b="1" dirty="0">
                <a:solidFill>
                  <a:srgbClr val="FF0000"/>
                </a:solidFill>
                <a:latin typeface="宋体" pitchFamily="2" charset="-122"/>
                <a:ea typeface="宋体" pitchFamily="2" charset="-122"/>
              </a:rPr>
              <a:t>保（甲）</a:t>
            </a:r>
            <a:r>
              <a:rPr lang="zh-CN" altLang="en-US" sz="2400" b="1" dirty="0">
                <a:solidFill>
                  <a:srgbClr val="002060"/>
                </a:solidFill>
                <a:latin typeface="宋体" pitchFamily="2" charset="-122"/>
                <a:ea typeface="宋体" pitchFamily="2" charset="-122"/>
              </a:rPr>
              <a:t>制度</a:t>
            </a:r>
          </a:p>
        </p:txBody>
      </p:sp>
      <p:sp>
        <p:nvSpPr>
          <p:cNvPr id="21" name="左大括号 20"/>
          <p:cNvSpPr/>
          <p:nvPr>
            <p:custDataLst>
              <p:tags r:id="rId5"/>
            </p:custDataLst>
          </p:nvPr>
        </p:nvSpPr>
        <p:spPr>
          <a:xfrm>
            <a:off x="4892197" y="5422900"/>
            <a:ext cx="363972" cy="1280642"/>
          </a:xfrm>
          <a:prstGeom prst="leftBrace">
            <a:avLst>
              <a:gd name="adj1" fmla="val 8333"/>
              <a:gd name="adj2" fmla="val 52444"/>
            </a:avLst>
          </a:prstGeom>
          <a:ln w="38100">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34" name="TextBox 33"/>
          <p:cNvSpPr txBox="1"/>
          <p:nvPr/>
        </p:nvSpPr>
        <p:spPr>
          <a:xfrm>
            <a:off x="5256169" y="5905794"/>
            <a:ext cx="3417931" cy="461665"/>
          </a:xfrm>
          <a:prstGeom prst="rect">
            <a:avLst/>
          </a:prstGeom>
          <a:noFill/>
        </p:spPr>
        <p:txBody>
          <a:bodyPr wrap="square" rtlCol="0">
            <a:spAutoFit/>
          </a:bodyPr>
          <a:lstStyle/>
          <a:p>
            <a:r>
              <a:rPr lang="en-US" altLang="zh-CN" sz="2400" b="1" dirty="0">
                <a:solidFill>
                  <a:srgbClr val="002060"/>
                </a:solidFill>
                <a:latin typeface="宋体" pitchFamily="2" charset="-122"/>
                <a:ea typeface="宋体" pitchFamily="2" charset="-122"/>
              </a:rPr>
              <a:t>2</a:t>
            </a:r>
            <a:r>
              <a:rPr lang="zh-CN" altLang="en-US" sz="2400" b="1" dirty="0">
                <a:solidFill>
                  <a:srgbClr val="002060"/>
                </a:solidFill>
                <a:latin typeface="宋体" pitchFamily="2" charset="-122"/>
                <a:ea typeface="宋体" pitchFamily="2" charset="-122"/>
              </a:rPr>
              <a:t>、社会力量救济</a:t>
            </a:r>
          </a:p>
        </p:txBody>
      </p:sp>
      <p:sp>
        <p:nvSpPr>
          <p:cNvPr id="35" name="TextBox 34"/>
          <p:cNvSpPr txBox="1"/>
          <p:nvPr/>
        </p:nvSpPr>
        <p:spPr>
          <a:xfrm>
            <a:off x="5325881" y="6367459"/>
            <a:ext cx="2281143" cy="461665"/>
          </a:xfrm>
          <a:prstGeom prst="rect">
            <a:avLst/>
          </a:prstGeom>
          <a:noFill/>
        </p:spPr>
        <p:txBody>
          <a:bodyPr wrap="square" rtlCol="0">
            <a:spAutoFit/>
          </a:bodyPr>
          <a:lstStyle/>
          <a:p>
            <a:r>
              <a:rPr lang="en-US" altLang="zh-CN" sz="2400" b="1" dirty="0">
                <a:solidFill>
                  <a:srgbClr val="002060"/>
                </a:solidFill>
                <a:latin typeface="宋体" pitchFamily="2" charset="-122"/>
                <a:ea typeface="宋体" pitchFamily="2" charset="-122"/>
              </a:rPr>
              <a:t>3</a:t>
            </a:r>
            <a:r>
              <a:rPr lang="zh-CN" altLang="en-US" sz="2400" b="1" dirty="0">
                <a:solidFill>
                  <a:srgbClr val="002060"/>
                </a:solidFill>
                <a:latin typeface="宋体" pitchFamily="2" charset="-122"/>
                <a:ea typeface="宋体" pitchFamily="2" charset="-122"/>
              </a:rPr>
              <a:t>、优抚政策</a:t>
            </a:r>
          </a:p>
        </p:txBody>
      </p:sp>
    </p:spTree>
    <p:custDataLst>
      <p:tags r:id="rId1"/>
    </p:custDataLst>
    <p:extLst>
      <p:ext uri="{BB962C8B-B14F-4D97-AF65-F5344CB8AC3E}">
        <p14:creationId xmlns:p14="http://schemas.microsoft.com/office/powerpoint/2010/main" val="2821016633"/>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a:spLocks noChangeArrowheads="1"/>
          </p:cNvSpPr>
          <p:nvPr/>
        </p:nvSpPr>
        <p:spPr bwMode="auto">
          <a:xfrm>
            <a:off x="4291013" y="120650"/>
            <a:ext cx="2652712" cy="769938"/>
          </a:xfrm>
          <a:prstGeom prst="rect">
            <a:avLst/>
          </a:prstGeom>
          <a:noFill/>
          <a:ln w="9525">
            <a:noFill/>
            <a:miter lim="800000"/>
            <a:headEnd/>
            <a:tailEnd/>
          </a:ln>
        </p:spPr>
        <p:txBody>
          <a:bodyPr>
            <a:spAutoFit/>
          </a:bodyPr>
          <a:lstStyle/>
          <a:p>
            <a:r>
              <a:rPr lang="zh-CN" altLang="en-US" sz="4400" b="1" dirty="0">
                <a:solidFill>
                  <a:srgbClr val="0000FF"/>
                </a:solidFill>
                <a:latin typeface="微软雅黑" pitchFamily="34" charset="-122"/>
                <a:ea typeface="微软雅黑" pitchFamily="34" charset="-122"/>
              </a:rPr>
              <a:t>课堂练习</a:t>
            </a:r>
          </a:p>
        </p:txBody>
      </p:sp>
      <p:sp>
        <p:nvSpPr>
          <p:cNvPr id="3" name="TextBox 2"/>
          <p:cNvSpPr txBox="1"/>
          <p:nvPr/>
        </p:nvSpPr>
        <p:spPr>
          <a:xfrm>
            <a:off x="0" y="823965"/>
            <a:ext cx="12192000" cy="2797048"/>
          </a:xfrm>
          <a:prstGeom prst="rect">
            <a:avLst/>
          </a:prstGeom>
          <a:noFill/>
        </p:spPr>
        <p:txBody>
          <a:bodyPr wrap="square" rtlCol="0">
            <a:spAutoFit/>
          </a:bodyPr>
          <a:lstStyle/>
          <a:p>
            <a:pPr>
              <a:lnSpc>
                <a:spcPct val="150000"/>
              </a:lnSpc>
            </a:pPr>
            <a:r>
              <a:rPr lang="en-US" altLang="zh-CN" sz="2400" b="1" dirty="0">
                <a:latin typeface="微软雅黑" pitchFamily="34" charset="-122"/>
                <a:ea typeface="微软雅黑" pitchFamily="34" charset="-122"/>
              </a:rPr>
              <a:t>1</a:t>
            </a:r>
            <a:r>
              <a:rPr lang="zh-CN" altLang="en-US" sz="2400" b="1" dirty="0">
                <a:latin typeface="微软雅黑" pitchFamily="34" charset="-122"/>
                <a:ea typeface="微软雅黑" pitchFamily="34" charset="-122"/>
              </a:rPr>
              <a:t>、</a:t>
            </a:r>
            <a:r>
              <a:rPr lang="zh-CN" altLang="zh-CN" sz="2400" b="1" dirty="0">
                <a:latin typeface="微软雅黑" pitchFamily="34" charset="-122"/>
                <a:ea typeface="微软雅黑" pitchFamily="34" charset="-122"/>
              </a:rPr>
              <a:t> （</a:t>
            </a:r>
            <a:r>
              <a:rPr lang="en-US" altLang="zh-CN" sz="2400" b="1" dirty="0">
                <a:latin typeface="微软雅黑" pitchFamily="34" charset="-122"/>
                <a:ea typeface="微软雅黑" pitchFamily="34" charset="-122"/>
              </a:rPr>
              <a:t>2021</a:t>
            </a:r>
            <a:r>
              <a:rPr lang="zh-CN" altLang="zh-CN" sz="2400" b="1" dirty="0">
                <a:latin typeface="微软雅黑" pitchFamily="34" charset="-122"/>
                <a:ea typeface="微软雅黑" pitchFamily="34" charset="-122"/>
              </a:rPr>
              <a:t>•全国Ⅰ卷模拟）唐代后期外来侨居人户称作客户，本地土著户称为主户。到宋代，凡有田产而缴税的在户籍上登记为主户，又称税户；没有田产的，登记为客户。这反映了宋代（　　）</a:t>
            </a:r>
          </a:p>
          <a:p>
            <a:pPr>
              <a:lnSpc>
                <a:spcPct val="150000"/>
              </a:lnSpc>
            </a:pPr>
            <a:r>
              <a:rPr lang="en-US" altLang="zh-CN" sz="2400" b="1" dirty="0">
                <a:latin typeface="微软雅黑" pitchFamily="34" charset="-122"/>
                <a:ea typeface="微软雅黑" pitchFamily="34" charset="-122"/>
              </a:rPr>
              <a:t>A</a:t>
            </a:r>
            <a:r>
              <a:rPr lang="zh-CN" altLang="zh-CN" sz="2400" b="1" dirty="0">
                <a:latin typeface="微软雅黑" pitchFamily="34" charset="-122"/>
                <a:ea typeface="微软雅黑" pitchFamily="34" charset="-122"/>
              </a:rPr>
              <a:t>．政府取消对农民迁移的限制</a:t>
            </a:r>
            <a:r>
              <a:rPr lang="en-US" altLang="zh-CN" sz="2400" b="1" dirty="0">
                <a:latin typeface="微软雅黑" pitchFamily="34" charset="-122"/>
                <a:ea typeface="微软雅黑" pitchFamily="34" charset="-122"/>
              </a:rPr>
              <a:t>	       B</a:t>
            </a:r>
            <a:r>
              <a:rPr lang="zh-CN" altLang="zh-CN" sz="2400" b="1" dirty="0">
                <a:latin typeface="微软雅黑" pitchFamily="34" charset="-122"/>
                <a:ea typeface="微软雅黑" pitchFamily="34" charset="-122"/>
              </a:rPr>
              <a:t>．封建租佃关系正式确立</a:t>
            </a:r>
            <a:r>
              <a:rPr lang="en-US" altLang="zh-CN" sz="2400" b="1" dirty="0">
                <a:latin typeface="微软雅黑" pitchFamily="34" charset="-122"/>
                <a:ea typeface="微软雅黑" pitchFamily="34" charset="-122"/>
              </a:rPr>
              <a:t>	</a:t>
            </a:r>
            <a:endParaRPr lang="zh-CN" altLang="zh-CN" sz="2400" b="1" dirty="0">
              <a:latin typeface="微软雅黑" pitchFamily="34" charset="-122"/>
              <a:ea typeface="微软雅黑" pitchFamily="34" charset="-122"/>
            </a:endParaRPr>
          </a:p>
          <a:p>
            <a:pPr>
              <a:lnSpc>
                <a:spcPct val="150000"/>
              </a:lnSpc>
            </a:pPr>
            <a:r>
              <a:rPr lang="en-US" altLang="zh-CN" sz="2400" b="1" dirty="0">
                <a:latin typeface="微软雅黑" pitchFamily="34" charset="-122"/>
                <a:ea typeface="微软雅黑" pitchFamily="34" charset="-122"/>
              </a:rPr>
              <a:t>C</a:t>
            </a:r>
            <a:r>
              <a:rPr lang="zh-CN" altLang="zh-CN" sz="2400" b="1" dirty="0">
                <a:latin typeface="微软雅黑" pitchFamily="34" charset="-122"/>
                <a:ea typeface="微软雅黑" pitchFamily="34" charset="-122"/>
              </a:rPr>
              <a:t>．开始推行稳定自耕农的政策</a:t>
            </a:r>
            <a:r>
              <a:rPr lang="en-US" altLang="zh-CN" sz="2400" b="1" dirty="0">
                <a:latin typeface="微软雅黑" pitchFamily="34" charset="-122"/>
                <a:ea typeface="微软雅黑" pitchFamily="34" charset="-122"/>
              </a:rPr>
              <a:t>	       D</a:t>
            </a:r>
            <a:r>
              <a:rPr lang="zh-CN" altLang="zh-CN" sz="2400" b="1" dirty="0">
                <a:latin typeface="微软雅黑" pitchFamily="34" charset="-122"/>
                <a:ea typeface="微软雅黑" pitchFamily="34" charset="-122"/>
              </a:rPr>
              <a:t>．土地私有制进一步强化</a:t>
            </a:r>
          </a:p>
        </p:txBody>
      </p:sp>
      <p:sp>
        <p:nvSpPr>
          <p:cNvPr id="4" name="TextBox 3"/>
          <p:cNvSpPr txBox="1">
            <a:spLocks noChangeArrowheads="1"/>
          </p:cNvSpPr>
          <p:nvPr/>
        </p:nvSpPr>
        <p:spPr bwMode="auto">
          <a:xfrm>
            <a:off x="10407064" y="2168413"/>
            <a:ext cx="985838" cy="1323439"/>
          </a:xfrm>
          <a:prstGeom prst="rect">
            <a:avLst/>
          </a:prstGeom>
          <a:noFill/>
          <a:ln w="9525">
            <a:noFill/>
            <a:miter lim="800000"/>
            <a:headEnd/>
            <a:tailEnd/>
          </a:ln>
        </p:spPr>
        <p:txBody>
          <a:bodyPr>
            <a:spAutoFit/>
          </a:bodyPr>
          <a:lstStyle/>
          <a:p>
            <a:r>
              <a:rPr lang="en-US" altLang="zh-CN" sz="8000" b="1" dirty="0">
                <a:solidFill>
                  <a:srgbClr val="FF0000"/>
                </a:solidFill>
                <a:latin typeface="微软雅黑" pitchFamily="34" charset="-122"/>
              </a:rPr>
              <a:t>D</a:t>
            </a:r>
            <a:endParaRPr lang="zh-CN" altLang="en-US" sz="8000" b="1" dirty="0">
              <a:solidFill>
                <a:srgbClr val="FF0000"/>
              </a:solidFill>
              <a:latin typeface="微软雅黑" pitchFamily="34" charset="-122"/>
            </a:endParaRPr>
          </a:p>
        </p:txBody>
      </p:sp>
      <p:sp>
        <p:nvSpPr>
          <p:cNvPr id="5" name="TextBox 4"/>
          <p:cNvSpPr txBox="1"/>
          <p:nvPr/>
        </p:nvSpPr>
        <p:spPr>
          <a:xfrm>
            <a:off x="0" y="3855310"/>
            <a:ext cx="12192000" cy="2862322"/>
          </a:xfrm>
          <a:prstGeom prst="rect">
            <a:avLst/>
          </a:prstGeom>
          <a:noFill/>
        </p:spPr>
        <p:txBody>
          <a:bodyPr wrap="square" rtlCol="0">
            <a:spAutoFit/>
          </a:bodyPr>
          <a:lstStyle/>
          <a:p>
            <a:pPr>
              <a:lnSpc>
                <a:spcPct val="150000"/>
              </a:lnSpc>
            </a:pPr>
            <a:r>
              <a:rPr lang="en-US" altLang="zh-CN" sz="2400" b="1" dirty="0">
                <a:latin typeface="微软雅黑" pitchFamily="34" charset="-122"/>
                <a:ea typeface="微软雅黑" pitchFamily="34" charset="-122"/>
              </a:rPr>
              <a:t>2</a:t>
            </a:r>
            <a:r>
              <a:rPr lang="zh-CN" altLang="en-US" sz="2400" b="1" dirty="0">
                <a:latin typeface="微软雅黑" pitchFamily="34" charset="-122"/>
                <a:ea typeface="微软雅黑" pitchFamily="34" charset="-122"/>
              </a:rPr>
              <a:t>、</a:t>
            </a:r>
            <a:r>
              <a:rPr lang="zh-CN" altLang="zh-CN" sz="2400" b="1" dirty="0">
                <a:latin typeface="微软雅黑" pitchFamily="34" charset="-122"/>
                <a:ea typeface="微软雅黑" pitchFamily="34" charset="-122"/>
              </a:rPr>
              <a:t>秦汉时期按户征收的户税包括：一是按户征收的“户赋”；二是按户征收的“户刍”。户赋征收的物质形态是实物，户刍征收的物质形态是钱币，其物质形态虽然不同，但性质都是以户为单位，按户征收。这表明，秦汉时期（　　）</a:t>
            </a:r>
          </a:p>
          <a:p>
            <a:pPr>
              <a:lnSpc>
                <a:spcPct val="150000"/>
              </a:lnSpc>
            </a:pPr>
            <a:r>
              <a:rPr lang="en-US" altLang="zh-CN" sz="2400" b="1" dirty="0">
                <a:latin typeface="微软雅黑" pitchFamily="34" charset="-122"/>
                <a:ea typeface="微软雅黑" pitchFamily="34" charset="-122"/>
              </a:rPr>
              <a:t>A</a:t>
            </a:r>
            <a:r>
              <a:rPr lang="zh-CN" altLang="zh-CN" sz="2400" b="1" dirty="0">
                <a:latin typeface="微软雅黑" pitchFamily="34" charset="-122"/>
                <a:ea typeface="微软雅黑" pitchFamily="34" charset="-122"/>
              </a:rPr>
              <a:t>．土地兼并的盛行</a:t>
            </a:r>
            <a:r>
              <a:rPr lang="en-US" altLang="zh-CN" sz="2400" b="1" dirty="0">
                <a:latin typeface="微软雅黑" pitchFamily="34" charset="-122"/>
                <a:ea typeface="微软雅黑" pitchFamily="34" charset="-122"/>
              </a:rPr>
              <a:t>           	B</a:t>
            </a:r>
            <a:r>
              <a:rPr lang="zh-CN" altLang="zh-CN" sz="2400" b="1" dirty="0">
                <a:latin typeface="微软雅黑" pitchFamily="34" charset="-122"/>
                <a:ea typeface="微软雅黑" pitchFamily="34" charset="-122"/>
              </a:rPr>
              <a:t>．建立了较严密的户籍制度</a:t>
            </a:r>
            <a:r>
              <a:rPr lang="en-US" altLang="zh-CN" sz="2400" b="1" dirty="0">
                <a:latin typeface="微软雅黑" pitchFamily="34" charset="-122"/>
                <a:ea typeface="微软雅黑" pitchFamily="34" charset="-122"/>
              </a:rPr>
              <a:t>	</a:t>
            </a:r>
            <a:endParaRPr lang="zh-CN" altLang="zh-CN" sz="2400" b="1" dirty="0">
              <a:latin typeface="微软雅黑" pitchFamily="34" charset="-122"/>
              <a:ea typeface="微软雅黑" pitchFamily="34" charset="-122"/>
            </a:endParaRPr>
          </a:p>
          <a:p>
            <a:pPr>
              <a:lnSpc>
                <a:spcPct val="150000"/>
              </a:lnSpc>
            </a:pPr>
            <a:r>
              <a:rPr lang="en-US" altLang="zh-CN" sz="2400" b="1" dirty="0">
                <a:latin typeface="微软雅黑" pitchFamily="34" charset="-122"/>
                <a:ea typeface="微软雅黑" pitchFamily="34" charset="-122"/>
              </a:rPr>
              <a:t>C</a:t>
            </a:r>
            <a:r>
              <a:rPr lang="zh-CN" altLang="zh-CN" sz="2400" b="1" dirty="0">
                <a:latin typeface="微软雅黑" pitchFamily="34" charset="-122"/>
                <a:ea typeface="微软雅黑" pitchFamily="34" charset="-122"/>
              </a:rPr>
              <a:t>．小农经济的确立</a:t>
            </a:r>
            <a:r>
              <a:rPr lang="en-US" altLang="zh-CN" sz="2400" b="1" dirty="0">
                <a:latin typeface="微软雅黑" pitchFamily="34" charset="-122"/>
                <a:ea typeface="微软雅黑" pitchFamily="34" charset="-122"/>
              </a:rPr>
              <a:t>	                    D</a:t>
            </a:r>
            <a:r>
              <a:rPr lang="zh-CN" altLang="zh-CN" sz="2400" b="1" dirty="0">
                <a:latin typeface="微软雅黑" pitchFamily="34" charset="-122"/>
                <a:ea typeface="微软雅黑" pitchFamily="34" charset="-122"/>
              </a:rPr>
              <a:t>．白银成为主要的流动货币</a:t>
            </a:r>
          </a:p>
        </p:txBody>
      </p:sp>
      <p:sp>
        <p:nvSpPr>
          <p:cNvPr id="6" name="TextBox 5"/>
          <p:cNvSpPr txBox="1">
            <a:spLocks noChangeArrowheads="1"/>
          </p:cNvSpPr>
          <p:nvPr/>
        </p:nvSpPr>
        <p:spPr bwMode="auto">
          <a:xfrm>
            <a:off x="10448253" y="4989872"/>
            <a:ext cx="985838" cy="1323439"/>
          </a:xfrm>
          <a:prstGeom prst="rect">
            <a:avLst/>
          </a:prstGeom>
          <a:noFill/>
          <a:ln w="9525">
            <a:noFill/>
            <a:miter lim="800000"/>
            <a:headEnd/>
            <a:tailEnd/>
          </a:ln>
        </p:spPr>
        <p:txBody>
          <a:bodyPr>
            <a:spAutoFit/>
          </a:bodyPr>
          <a:lstStyle/>
          <a:p>
            <a:r>
              <a:rPr lang="en-US" altLang="zh-CN" sz="8000" b="1" dirty="0">
                <a:solidFill>
                  <a:srgbClr val="FF0000"/>
                </a:solidFill>
                <a:latin typeface="微软雅黑" pitchFamily="34" charset="-122"/>
              </a:rPr>
              <a:t>B</a:t>
            </a:r>
            <a:endParaRPr lang="zh-CN" altLang="en-US" sz="8000" b="1" dirty="0">
              <a:solidFill>
                <a:srgbClr val="FF0000"/>
              </a:solidFill>
              <a:latin typeface="微软雅黑" pitchFamily="34" charset="-122"/>
            </a:endParaRPr>
          </a:p>
        </p:txBody>
      </p:sp>
    </p:spTree>
  </p:cSld>
  <p:clrMapOvr>
    <a:masterClrMapping/>
  </p:clrMapOvr>
  <p:transition>
    <p:pull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500" fill="hold"/>
                                        <p:tgtEl>
                                          <p:spTgt spid="6"/>
                                        </p:tgtEl>
                                        <p:attrNameLst>
                                          <p:attrName>ppt_w</p:attrName>
                                        </p:attrNameLst>
                                      </p:cBhvr>
                                      <p:tavLst>
                                        <p:tav tm="0">
                                          <p:val>
                                            <p:fltVal val="0"/>
                                          </p:val>
                                        </p:tav>
                                        <p:tav tm="100000">
                                          <p:val>
                                            <p:strVal val="#ppt_w"/>
                                          </p:val>
                                        </p:tav>
                                      </p:tavLst>
                                    </p:anim>
                                    <p:anim calcmode="lin" valueType="num">
                                      <p:cBhvr>
                                        <p:cTn id="14" dur="500" fill="hold"/>
                                        <p:tgtEl>
                                          <p:spTgt spid="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234780"/>
            <a:ext cx="12192000" cy="2862322"/>
          </a:xfrm>
          <a:prstGeom prst="rect">
            <a:avLst/>
          </a:prstGeom>
          <a:noFill/>
        </p:spPr>
        <p:txBody>
          <a:bodyPr wrap="square" rtlCol="0">
            <a:spAutoFit/>
          </a:bodyPr>
          <a:lstStyle/>
          <a:p>
            <a:pPr>
              <a:lnSpc>
                <a:spcPct val="150000"/>
              </a:lnSpc>
            </a:pPr>
            <a:r>
              <a:rPr lang="en-US" altLang="zh-CN" sz="2400" b="1" dirty="0">
                <a:latin typeface="微软雅黑" pitchFamily="34" charset="-122"/>
                <a:ea typeface="微软雅黑" pitchFamily="34" charset="-122"/>
              </a:rPr>
              <a:t>3</a:t>
            </a:r>
            <a:r>
              <a:rPr lang="zh-CN" altLang="en-US" sz="2400" b="1" dirty="0">
                <a:latin typeface="微软雅黑" pitchFamily="34" charset="-122"/>
                <a:ea typeface="微软雅黑" pitchFamily="34" charset="-122"/>
              </a:rPr>
              <a:t>、</a:t>
            </a:r>
            <a:r>
              <a:rPr lang="zh-CN" altLang="zh-CN" sz="2400" b="1" dirty="0">
                <a:latin typeface="微软雅黑" pitchFamily="34" charset="-122"/>
                <a:ea typeface="微软雅黑" pitchFamily="34" charset="-122"/>
              </a:rPr>
              <a:t>隋炀帝时期，人口统计数据最高接近九百万户；唐高祖武德年间，人口统计数据下降到二百万户；到了唐太宗的鼎盛时期，全国的统计数据也只有三百万户。根据以上人口统计数据变化可推知（　　）</a:t>
            </a:r>
          </a:p>
          <a:p>
            <a:pPr>
              <a:lnSpc>
                <a:spcPct val="150000"/>
              </a:lnSpc>
            </a:pPr>
            <a:r>
              <a:rPr lang="en-US" altLang="zh-CN" sz="2400" b="1" dirty="0">
                <a:latin typeface="微软雅黑" pitchFamily="34" charset="-122"/>
                <a:ea typeface="微软雅黑" pitchFamily="34" charset="-122"/>
              </a:rPr>
              <a:t>A</a:t>
            </a:r>
            <a:r>
              <a:rPr lang="zh-CN" altLang="zh-CN" sz="2400" b="1" dirty="0">
                <a:latin typeface="微软雅黑" pitchFamily="34" charset="-122"/>
                <a:ea typeface="微软雅黑" pitchFamily="34" charset="-122"/>
              </a:rPr>
              <a:t>．隋末农民战争使人口大量损失</a:t>
            </a:r>
            <a:r>
              <a:rPr lang="en-US" altLang="zh-CN" sz="2400" b="1" dirty="0">
                <a:latin typeface="微软雅黑" pitchFamily="34" charset="-122"/>
                <a:ea typeface="微软雅黑" pitchFamily="34" charset="-122"/>
              </a:rPr>
              <a:t>	     B</a:t>
            </a:r>
            <a:r>
              <a:rPr lang="zh-CN" altLang="zh-CN" sz="2400" b="1" dirty="0">
                <a:latin typeface="微软雅黑" pitchFamily="34" charset="-122"/>
                <a:ea typeface="微软雅黑" pitchFamily="34" charset="-122"/>
              </a:rPr>
              <a:t>．唐朝户籍管理制度效率低下</a:t>
            </a:r>
            <a:r>
              <a:rPr lang="en-US" altLang="zh-CN" sz="2400" b="1" dirty="0">
                <a:latin typeface="微软雅黑" pitchFamily="34" charset="-122"/>
                <a:ea typeface="微软雅黑" pitchFamily="34" charset="-122"/>
              </a:rPr>
              <a:t>	</a:t>
            </a:r>
            <a:endParaRPr lang="zh-CN" altLang="zh-CN" sz="2400" b="1" dirty="0">
              <a:latin typeface="微软雅黑" pitchFamily="34" charset="-122"/>
              <a:ea typeface="微软雅黑" pitchFamily="34" charset="-122"/>
            </a:endParaRPr>
          </a:p>
          <a:p>
            <a:pPr>
              <a:lnSpc>
                <a:spcPct val="150000"/>
              </a:lnSpc>
            </a:pPr>
            <a:r>
              <a:rPr lang="en-US" altLang="zh-CN" sz="2400" b="1" dirty="0">
                <a:latin typeface="微软雅黑" pitchFamily="34" charset="-122"/>
                <a:ea typeface="微软雅黑" pitchFamily="34" charset="-122"/>
              </a:rPr>
              <a:t>C</a:t>
            </a:r>
            <a:r>
              <a:rPr lang="zh-CN" altLang="zh-CN" sz="2400" b="1" dirty="0">
                <a:latin typeface="微软雅黑" pitchFamily="34" charset="-122"/>
                <a:ea typeface="微软雅黑" pitchFamily="34" charset="-122"/>
              </a:rPr>
              <a:t>．史书对贞观之治多有溢美之词</a:t>
            </a:r>
            <a:r>
              <a:rPr lang="en-US" altLang="zh-CN" sz="2400" b="1" dirty="0">
                <a:latin typeface="微软雅黑" pitchFamily="34" charset="-122"/>
                <a:ea typeface="微软雅黑" pitchFamily="34" charset="-122"/>
              </a:rPr>
              <a:t>	     D</a:t>
            </a:r>
            <a:r>
              <a:rPr lang="zh-CN" altLang="zh-CN" sz="2400" b="1" dirty="0">
                <a:latin typeface="微软雅黑" pitchFamily="34" charset="-122"/>
                <a:ea typeface="微软雅黑" pitchFamily="34" charset="-122"/>
              </a:rPr>
              <a:t>．唐朝农业生产出现严重倒退</a:t>
            </a:r>
          </a:p>
        </p:txBody>
      </p:sp>
      <p:sp>
        <p:nvSpPr>
          <p:cNvPr id="3" name="TextBox 2"/>
          <p:cNvSpPr txBox="1">
            <a:spLocks noChangeArrowheads="1"/>
          </p:cNvSpPr>
          <p:nvPr/>
        </p:nvSpPr>
        <p:spPr bwMode="auto">
          <a:xfrm>
            <a:off x="10407064" y="1550579"/>
            <a:ext cx="985838" cy="1323439"/>
          </a:xfrm>
          <a:prstGeom prst="rect">
            <a:avLst/>
          </a:prstGeom>
          <a:noFill/>
          <a:ln w="9525">
            <a:noFill/>
            <a:miter lim="800000"/>
            <a:headEnd/>
            <a:tailEnd/>
          </a:ln>
        </p:spPr>
        <p:txBody>
          <a:bodyPr>
            <a:spAutoFit/>
          </a:bodyPr>
          <a:lstStyle/>
          <a:p>
            <a:r>
              <a:rPr lang="en-US" altLang="zh-CN" sz="8000" b="1" dirty="0">
                <a:solidFill>
                  <a:srgbClr val="FF0000"/>
                </a:solidFill>
                <a:latin typeface="微软雅黑" pitchFamily="34" charset="-122"/>
              </a:rPr>
              <a:t>B</a:t>
            </a:r>
            <a:endParaRPr lang="zh-CN" altLang="en-US" sz="8000" b="1" dirty="0">
              <a:solidFill>
                <a:srgbClr val="FF0000"/>
              </a:solidFill>
              <a:latin typeface="微软雅黑" pitchFamily="34" charset="-122"/>
            </a:endParaRPr>
          </a:p>
        </p:txBody>
      </p:sp>
      <p:sp>
        <p:nvSpPr>
          <p:cNvPr id="4" name="TextBox 3"/>
          <p:cNvSpPr txBox="1"/>
          <p:nvPr/>
        </p:nvSpPr>
        <p:spPr>
          <a:xfrm>
            <a:off x="0" y="3781181"/>
            <a:ext cx="12192000" cy="2308324"/>
          </a:xfrm>
          <a:prstGeom prst="rect">
            <a:avLst/>
          </a:prstGeom>
          <a:noFill/>
        </p:spPr>
        <p:txBody>
          <a:bodyPr wrap="square" rtlCol="0">
            <a:spAutoFit/>
          </a:bodyPr>
          <a:lstStyle/>
          <a:p>
            <a:pPr>
              <a:lnSpc>
                <a:spcPct val="150000"/>
              </a:lnSpc>
            </a:pPr>
            <a:r>
              <a:rPr lang="en-US" altLang="zh-CN" sz="2400" b="1" dirty="0">
                <a:latin typeface="微软雅黑" pitchFamily="34" charset="-122"/>
                <a:ea typeface="微软雅黑" pitchFamily="34" charset="-122"/>
              </a:rPr>
              <a:t>4</a:t>
            </a:r>
            <a:r>
              <a:rPr lang="zh-CN" altLang="en-US" sz="2400" b="1" dirty="0">
                <a:latin typeface="微软雅黑" pitchFamily="34" charset="-122"/>
                <a:ea typeface="微软雅黑" pitchFamily="34" charset="-122"/>
              </a:rPr>
              <a:t>、</a:t>
            </a:r>
            <a:r>
              <a:rPr lang="zh-CN" altLang="zh-CN" sz="2400" b="1" dirty="0">
                <a:latin typeface="微软雅黑" pitchFamily="34" charset="-122"/>
                <a:ea typeface="微软雅黑" pitchFamily="34" charset="-122"/>
              </a:rPr>
              <a:t>宋元时期，无论是祠堂的建置、族田的设立，还是族谱的修纂，都是以大官僚为主的，大官僚为宗族带来了诸多好处，因而也成为宗族的核心。这种现象（　　）</a:t>
            </a:r>
          </a:p>
          <a:p>
            <a:pPr>
              <a:lnSpc>
                <a:spcPct val="150000"/>
              </a:lnSpc>
            </a:pPr>
            <a:r>
              <a:rPr lang="en-US" altLang="zh-CN" sz="2400" b="1" dirty="0">
                <a:latin typeface="微软雅黑" pitchFamily="34" charset="-122"/>
                <a:ea typeface="微软雅黑" pitchFamily="34" charset="-122"/>
              </a:rPr>
              <a:t>A</a:t>
            </a:r>
            <a:r>
              <a:rPr lang="zh-CN" altLang="zh-CN" sz="2400" b="1" dirty="0">
                <a:latin typeface="微软雅黑" pitchFamily="34" charset="-122"/>
                <a:ea typeface="微软雅黑" pitchFamily="34" charset="-122"/>
              </a:rPr>
              <a:t>．使得族权对皇权构成了严重威胁</a:t>
            </a:r>
            <a:r>
              <a:rPr lang="en-US" altLang="zh-CN" sz="2400" b="1" dirty="0">
                <a:latin typeface="微软雅黑" pitchFamily="34" charset="-122"/>
                <a:ea typeface="微软雅黑" pitchFamily="34" charset="-122"/>
              </a:rPr>
              <a:t>	B</a:t>
            </a:r>
            <a:r>
              <a:rPr lang="zh-CN" altLang="zh-CN" sz="2400" b="1" dirty="0">
                <a:latin typeface="微软雅黑" pitchFamily="34" charset="-122"/>
                <a:ea typeface="微软雅黑" pitchFamily="34" charset="-122"/>
              </a:rPr>
              <a:t>．体现了宗族制度的普遍民众化</a:t>
            </a:r>
            <a:r>
              <a:rPr lang="en-US" altLang="zh-CN" sz="2400" b="1" dirty="0">
                <a:latin typeface="微软雅黑" pitchFamily="34" charset="-122"/>
                <a:ea typeface="微软雅黑" pitchFamily="34" charset="-122"/>
              </a:rPr>
              <a:t>	</a:t>
            </a:r>
            <a:endParaRPr lang="zh-CN" altLang="zh-CN" sz="2400" b="1" dirty="0">
              <a:latin typeface="微软雅黑" pitchFamily="34" charset="-122"/>
              <a:ea typeface="微软雅黑" pitchFamily="34" charset="-122"/>
            </a:endParaRPr>
          </a:p>
          <a:p>
            <a:pPr>
              <a:lnSpc>
                <a:spcPct val="150000"/>
              </a:lnSpc>
            </a:pPr>
            <a:r>
              <a:rPr lang="en-US" altLang="zh-CN" sz="2400" b="1" dirty="0">
                <a:latin typeface="微软雅黑" pitchFamily="34" charset="-122"/>
                <a:ea typeface="微软雅黑" pitchFamily="34" charset="-122"/>
              </a:rPr>
              <a:t>C</a:t>
            </a:r>
            <a:r>
              <a:rPr lang="zh-CN" altLang="zh-CN" sz="2400" b="1" dirty="0">
                <a:latin typeface="微软雅黑" pitchFamily="34" charset="-122"/>
                <a:ea typeface="微软雅黑" pitchFamily="34" charset="-122"/>
              </a:rPr>
              <a:t>．有利于扩大国家政权的统治基础</a:t>
            </a:r>
            <a:r>
              <a:rPr lang="en-US" altLang="zh-CN" sz="2400" b="1" dirty="0">
                <a:latin typeface="微软雅黑" pitchFamily="34" charset="-122"/>
                <a:ea typeface="微软雅黑" pitchFamily="34" charset="-122"/>
              </a:rPr>
              <a:t>	D</a:t>
            </a:r>
            <a:r>
              <a:rPr lang="zh-CN" altLang="zh-CN" sz="2400" b="1" dirty="0">
                <a:latin typeface="微软雅黑" pitchFamily="34" charset="-122"/>
                <a:ea typeface="微软雅黑" pitchFamily="34" charset="-122"/>
              </a:rPr>
              <a:t>．助推了地方行政管理的制度化</a:t>
            </a:r>
          </a:p>
        </p:txBody>
      </p:sp>
      <p:sp>
        <p:nvSpPr>
          <p:cNvPr id="5" name="TextBox 4"/>
          <p:cNvSpPr txBox="1">
            <a:spLocks noChangeArrowheads="1"/>
          </p:cNvSpPr>
          <p:nvPr/>
        </p:nvSpPr>
        <p:spPr bwMode="auto">
          <a:xfrm>
            <a:off x="10868382" y="4643883"/>
            <a:ext cx="985838" cy="1323439"/>
          </a:xfrm>
          <a:prstGeom prst="rect">
            <a:avLst/>
          </a:prstGeom>
          <a:noFill/>
          <a:ln w="9525">
            <a:noFill/>
            <a:miter lim="800000"/>
            <a:headEnd/>
            <a:tailEnd/>
          </a:ln>
        </p:spPr>
        <p:txBody>
          <a:bodyPr>
            <a:spAutoFit/>
          </a:bodyPr>
          <a:lstStyle/>
          <a:p>
            <a:r>
              <a:rPr lang="en-US" altLang="zh-CN" sz="8000" b="1" dirty="0">
                <a:solidFill>
                  <a:srgbClr val="FF0000"/>
                </a:solidFill>
                <a:latin typeface="微软雅黑" pitchFamily="34" charset="-122"/>
              </a:rPr>
              <a:t>C</a:t>
            </a:r>
            <a:endParaRPr lang="zh-CN" altLang="en-US" sz="8000" b="1" dirty="0">
              <a:solidFill>
                <a:srgbClr val="FF0000"/>
              </a:solidFill>
              <a:latin typeface="微软雅黑" pitchFamily="34" charset="-122"/>
            </a:endParaRPr>
          </a:p>
        </p:txBody>
      </p:sp>
    </p:spTree>
  </p:cSld>
  <p:clrMapOvr>
    <a:masterClrMapping/>
  </p:clrMapOvr>
  <p:transition>
    <p:pull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fltVal val="0"/>
                                          </p:val>
                                        </p:tav>
                                        <p:tav tm="100000">
                                          <p:val>
                                            <p:strVal val="#ppt_w"/>
                                          </p:val>
                                        </p:tav>
                                      </p:tavLst>
                                    </p:anim>
                                    <p:anim calcmode="lin" valueType="num">
                                      <p:cBhvr>
                                        <p:cTn id="14" dur="500" fill="hold"/>
                                        <p:tgtEl>
                                          <p:spTgt spid="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97712"/>
            <a:ext cx="12192000" cy="2862322"/>
          </a:xfrm>
          <a:prstGeom prst="rect">
            <a:avLst/>
          </a:prstGeom>
          <a:noFill/>
        </p:spPr>
        <p:txBody>
          <a:bodyPr wrap="square" rtlCol="0">
            <a:spAutoFit/>
          </a:bodyPr>
          <a:lstStyle/>
          <a:p>
            <a:pPr>
              <a:lnSpc>
                <a:spcPct val="150000"/>
              </a:lnSpc>
            </a:pPr>
            <a:r>
              <a:rPr lang="en-US" altLang="zh-CN" sz="2400" b="1" dirty="0">
                <a:latin typeface="微软雅黑" pitchFamily="34" charset="-122"/>
                <a:ea typeface="微软雅黑" pitchFamily="34" charset="-122"/>
              </a:rPr>
              <a:t>5</a:t>
            </a:r>
            <a:r>
              <a:rPr lang="zh-CN" altLang="en-US" sz="2400" b="1" dirty="0">
                <a:latin typeface="微软雅黑" pitchFamily="34" charset="-122"/>
                <a:ea typeface="微软雅黑" pitchFamily="34" charset="-122"/>
              </a:rPr>
              <a:t>、</a:t>
            </a:r>
            <a:r>
              <a:rPr lang="zh-CN" altLang="zh-CN" sz="2400" b="1" dirty="0">
                <a:latin typeface="微软雅黑" pitchFamily="34" charset="-122"/>
                <a:ea typeface="微软雅黑" pitchFamily="34" charset="-122"/>
              </a:rPr>
              <a:t>清朝入关后，抛弃了明朝乡约中的乡村自治内容，改以宣讲“孝敬父母，恭敬长上，和睦乡里，教训子孙，各安生理，勿作非为”的《圣谕六训》为主，到康熙年间，发展到宣讲“圣谕十六条”。清廷此举旨在（　　）</a:t>
            </a:r>
          </a:p>
          <a:p>
            <a:pPr>
              <a:lnSpc>
                <a:spcPct val="150000"/>
              </a:lnSpc>
            </a:pPr>
            <a:r>
              <a:rPr lang="en-US" altLang="zh-CN" sz="2400" b="1" dirty="0">
                <a:latin typeface="微软雅黑" pitchFamily="34" charset="-122"/>
                <a:ea typeface="微软雅黑" pitchFamily="34" charset="-122"/>
              </a:rPr>
              <a:t>A</a:t>
            </a:r>
            <a:r>
              <a:rPr lang="zh-CN" altLang="zh-CN" sz="2400" b="1" dirty="0">
                <a:latin typeface="微软雅黑" pitchFamily="34" charset="-122"/>
                <a:ea typeface="微软雅黑" pitchFamily="34" charset="-122"/>
              </a:rPr>
              <a:t>．加强对基层社会的控制</a:t>
            </a:r>
            <a:r>
              <a:rPr lang="en-US" altLang="zh-CN" sz="2400" b="1" dirty="0">
                <a:latin typeface="微软雅黑" pitchFamily="34" charset="-122"/>
                <a:ea typeface="微软雅黑" pitchFamily="34" charset="-122"/>
              </a:rPr>
              <a:t>	           B</a:t>
            </a:r>
            <a:r>
              <a:rPr lang="zh-CN" altLang="zh-CN" sz="2400" b="1" dirty="0">
                <a:latin typeface="微软雅黑" pitchFamily="34" charset="-122"/>
                <a:ea typeface="微软雅黑" pitchFamily="34" charset="-122"/>
              </a:rPr>
              <a:t>．强化地方宗族制度的基础</a:t>
            </a:r>
            <a:r>
              <a:rPr lang="en-US" altLang="zh-CN" sz="2400" b="1" dirty="0">
                <a:latin typeface="微软雅黑" pitchFamily="34" charset="-122"/>
                <a:ea typeface="微软雅黑" pitchFamily="34" charset="-122"/>
              </a:rPr>
              <a:t>	</a:t>
            </a:r>
            <a:endParaRPr lang="zh-CN" altLang="zh-CN" sz="2400" b="1" dirty="0">
              <a:latin typeface="微软雅黑" pitchFamily="34" charset="-122"/>
              <a:ea typeface="微软雅黑" pitchFamily="34" charset="-122"/>
            </a:endParaRPr>
          </a:p>
          <a:p>
            <a:pPr>
              <a:lnSpc>
                <a:spcPct val="150000"/>
              </a:lnSpc>
            </a:pPr>
            <a:r>
              <a:rPr lang="en-US" altLang="zh-CN" sz="2400" b="1" dirty="0">
                <a:latin typeface="微软雅黑" pitchFamily="34" charset="-122"/>
                <a:ea typeface="微软雅黑" pitchFamily="34" charset="-122"/>
              </a:rPr>
              <a:t>C</a:t>
            </a:r>
            <a:r>
              <a:rPr lang="zh-CN" altLang="zh-CN" sz="2400" b="1" dirty="0">
                <a:latin typeface="微软雅黑" pitchFamily="34" charset="-122"/>
                <a:ea typeface="微软雅黑" pitchFamily="34" charset="-122"/>
              </a:rPr>
              <a:t>．促进儒家伦理道德传播</a:t>
            </a:r>
            <a:r>
              <a:rPr lang="en-US" altLang="zh-CN" sz="2400" b="1" dirty="0">
                <a:latin typeface="微软雅黑" pitchFamily="34" charset="-122"/>
                <a:ea typeface="微软雅黑" pitchFamily="34" charset="-122"/>
              </a:rPr>
              <a:t>	           D</a:t>
            </a:r>
            <a:r>
              <a:rPr lang="zh-CN" altLang="zh-CN" sz="2400" b="1" dirty="0">
                <a:latin typeface="微软雅黑" pitchFamily="34" charset="-122"/>
                <a:ea typeface="微软雅黑" pitchFamily="34" charset="-122"/>
              </a:rPr>
              <a:t>．发挥乡约共励风化的功能</a:t>
            </a:r>
          </a:p>
        </p:txBody>
      </p:sp>
      <p:sp>
        <p:nvSpPr>
          <p:cNvPr id="3" name="TextBox 2"/>
          <p:cNvSpPr txBox="1">
            <a:spLocks noChangeArrowheads="1"/>
          </p:cNvSpPr>
          <p:nvPr/>
        </p:nvSpPr>
        <p:spPr bwMode="auto">
          <a:xfrm>
            <a:off x="10481204" y="1439371"/>
            <a:ext cx="985838" cy="1323439"/>
          </a:xfrm>
          <a:prstGeom prst="rect">
            <a:avLst/>
          </a:prstGeom>
          <a:noFill/>
          <a:ln w="9525">
            <a:noFill/>
            <a:miter lim="800000"/>
            <a:headEnd/>
            <a:tailEnd/>
          </a:ln>
        </p:spPr>
        <p:txBody>
          <a:bodyPr>
            <a:spAutoFit/>
          </a:bodyPr>
          <a:lstStyle/>
          <a:p>
            <a:r>
              <a:rPr lang="en-US" altLang="zh-CN" sz="8000" b="1" dirty="0">
                <a:solidFill>
                  <a:srgbClr val="FF0000"/>
                </a:solidFill>
                <a:latin typeface="微软雅黑" pitchFamily="34" charset="-122"/>
              </a:rPr>
              <a:t>A</a:t>
            </a:r>
            <a:endParaRPr lang="zh-CN" altLang="en-US" sz="8000" b="1" dirty="0">
              <a:solidFill>
                <a:srgbClr val="FF0000"/>
              </a:solidFill>
              <a:latin typeface="微软雅黑" pitchFamily="34" charset="-122"/>
            </a:endParaRPr>
          </a:p>
        </p:txBody>
      </p:sp>
      <p:sp>
        <p:nvSpPr>
          <p:cNvPr id="4" name="TextBox 3"/>
          <p:cNvSpPr txBox="1"/>
          <p:nvPr/>
        </p:nvSpPr>
        <p:spPr>
          <a:xfrm>
            <a:off x="0" y="3496965"/>
            <a:ext cx="12192000" cy="2862322"/>
          </a:xfrm>
          <a:prstGeom prst="rect">
            <a:avLst/>
          </a:prstGeom>
          <a:noFill/>
        </p:spPr>
        <p:txBody>
          <a:bodyPr wrap="square" rtlCol="0">
            <a:spAutoFit/>
          </a:bodyPr>
          <a:lstStyle/>
          <a:p>
            <a:pPr>
              <a:lnSpc>
                <a:spcPct val="150000"/>
              </a:lnSpc>
            </a:pPr>
            <a:r>
              <a:rPr lang="en-US" altLang="zh-CN" sz="2400" b="1" dirty="0">
                <a:latin typeface="微软雅黑" pitchFamily="34" charset="-122"/>
                <a:ea typeface="微软雅黑" pitchFamily="34" charset="-122"/>
              </a:rPr>
              <a:t>6</a:t>
            </a:r>
            <a:r>
              <a:rPr lang="zh-CN" altLang="en-US" sz="2400" b="1" dirty="0">
                <a:latin typeface="微软雅黑" pitchFamily="34" charset="-122"/>
                <a:ea typeface="微软雅黑" pitchFamily="34" charset="-122"/>
              </a:rPr>
              <a:t>、</a:t>
            </a:r>
            <a:r>
              <a:rPr lang="zh-CN" altLang="zh-CN" sz="2400" b="1" dirty="0">
                <a:latin typeface="微软雅黑" pitchFamily="34" charset="-122"/>
                <a:ea typeface="微软雅黑" pitchFamily="34" charset="-122"/>
              </a:rPr>
              <a:t>西汉时期，每遇蝗灾旱灾，都要对疫病患者进行隔离，“民疾疫者，舍空邸第，为置医药”；南齐时期设立了“六疾馆”用以隔离病人；隋唐时期有“病坊”，一些寺院也收治病人。这些史实说明，我国古代防疫活动的开展（　　）</a:t>
            </a:r>
          </a:p>
          <a:p>
            <a:pPr>
              <a:lnSpc>
                <a:spcPct val="150000"/>
              </a:lnSpc>
            </a:pPr>
            <a:r>
              <a:rPr lang="en-US" altLang="zh-CN" sz="2400" b="1" dirty="0">
                <a:latin typeface="微软雅黑" pitchFamily="34" charset="-122"/>
                <a:ea typeface="微软雅黑" pitchFamily="34" charset="-122"/>
              </a:rPr>
              <a:t>A</a:t>
            </a:r>
            <a:r>
              <a:rPr lang="zh-CN" altLang="zh-CN" sz="2400" b="1" dirty="0">
                <a:latin typeface="微软雅黑" pitchFamily="34" charset="-122"/>
                <a:ea typeface="微软雅黑" pitchFamily="34" charset="-122"/>
              </a:rPr>
              <a:t>．是商品经济繁荣的结果</a:t>
            </a:r>
            <a:r>
              <a:rPr lang="en-US" altLang="zh-CN" sz="2400" b="1" dirty="0">
                <a:latin typeface="微软雅黑" pitchFamily="34" charset="-122"/>
                <a:ea typeface="微软雅黑" pitchFamily="34" charset="-122"/>
              </a:rPr>
              <a:t>	            B</a:t>
            </a:r>
            <a:r>
              <a:rPr lang="zh-CN" altLang="zh-CN" sz="2400" b="1" dirty="0">
                <a:latin typeface="微软雅黑" pitchFamily="34" charset="-122"/>
                <a:ea typeface="微软雅黑" pitchFamily="34" charset="-122"/>
              </a:rPr>
              <a:t>．受到了外来宗教的援助</a:t>
            </a:r>
            <a:r>
              <a:rPr lang="en-US" altLang="zh-CN" sz="2400" b="1" dirty="0">
                <a:latin typeface="微软雅黑" pitchFamily="34" charset="-122"/>
                <a:ea typeface="微软雅黑" pitchFamily="34" charset="-122"/>
              </a:rPr>
              <a:t>	</a:t>
            </a:r>
            <a:endParaRPr lang="zh-CN" altLang="zh-CN" sz="2400" b="1" dirty="0">
              <a:latin typeface="微软雅黑" pitchFamily="34" charset="-122"/>
              <a:ea typeface="微软雅黑" pitchFamily="34" charset="-122"/>
            </a:endParaRPr>
          </a:p>
          <a:p>
            <a:pPr>
              <a:lnSpc>
                <a:spcPct val="150000"/>
              </a:lnSpc>
            </a:pPr>
            <a:r>
              <a:rPr lang="en-US" altLang="zh-CN" sz="2400" b="1" dirty="0">
                <a:latin typeface="微软雅黑" pitchFamily="34" charset="-122"/>
                <a:ea typeface="微软雅黑" pitchFamily="34" charset="-122"/>
              </a:rPr>
              <a:t>C</a:t>
            </a:r>
            <a:r>
              <a:rPr lang="zh-CN" altLang="zh-CN" sz="2400" b="1" dirty="0">
                <a:latin typeface="微软雅黑" pitchFamily="34" charset="-122"/>
                <a:ea typeface="微软雅黑" pitchFamily="34" charset="-122"/>
              </a:rPr>
              <a:t>．得益于救治机构的建立</a:t>
            </a:r>
            <a:r>
              <a:rPr lang="en-US" altLang="zh-CN" sz="2400" b="1" dirty="0">
                <a:latin typeface="微软雅黑" pitchFamily="34" charset="-122"/>
                <a:ea typeface="微软雅黑" pitchFamily="34" charset="-122"/>
              </a:rPr>
              <a:t>	            D</a:t>
            </a:r>
            <a:r>
              <a:rPr lang="zh-CN" altLang="zh-CN" sz="2400" b="1" dirty="0">
                <a:latin typeface="微软雅黑" pitchFamily="34" charset="-122"/>
                <a:ea typeface="微软雅黑" pitchFamily="34" charset="-122"/>
              </a:rPr>
              <a:t>．源于大一统的政治体制</a:t>
            </a:r>
          </a:p>
        </p:txBody>
      </p:sp>
      <p:sp>
        <p:nvSpPr>
          <p:cNvPr id="5" name="TextBox 4"/>
          <p:cNvSpPr txBox="1">
            <a:spLocks noChangeArrowheads="1"/>
          </p:cNvSpPr>
          <p:nvPr/>
        </p:nvSpPr>
        <p:spPr bwMode="auto">
          <a:xfrm>
            <a:off x="10262901" y="4940445"/>
            <a:ext cx="985838" cy="1323439"/>
          </a:xfrm>
          <a:prstGeom prst="rect">
            <a:avLst/>
          </a:prstGeom>
          <a:noFill/>
          <a:ln w="9525">
            <a:noFill/>
            <a:miter lim="800000"/>
            <a:headEnd/>
            <a:tailEnd/>
          </a:ln>
        </p:spPr>
        <p:txBody>
          <a:bodyPr>
            <a:spAutoFit/>
          </a:bodyPr>
          <a:lstStyle/>
          <a:p>
            <a:r>
              <a:rPr lang="en-US" altLang="zh-CN" sz="8000" b="1" dirty="0">
                <a:solidFill>
                  <a:srgbClr val="FF0000"/>
                </a:solidFill>
                <a:latin typeface="微软雅黑" pitchFamily="34" charset="-122"/>
              </a:rPr>
              <a:t>C</a:t>
            </a:r>
            <a:endParaRPr lang="zh-CN" altLang="en-US" sz="8000" b="1" dirty="0">
              <a:solidFill>
                <a:srgbClr val="FF0000"/>
              </a:solidFill>
              <a:latin typeface="微软雅黑" pitchFamily="34" charset="-122"/>
            </a:endParaRPr>
          </a:p>
        </p:txBody>
      </p:sp>
    </p:spTree>
  </p:cSld>
  <p:clrMapOvr>
    <a:masterClrMapping/>
  </p:clrMapOvr>
  <p:transition>
    <p:pull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fltVal val="0"/>
                                          </p:val>
                                        </p:tav>
                                        <p:tav tm="100000">
                                          <p:val>
                                            <p:strVal val="#ppt_w"/>
                                          </p:val>
                                        </p:tav>
                                      </p:tavLst>
                                    </p:anim>
                                    <p:anim calcmode="lin" valueType="num">
                                      <p:cBhvr>
                                        <p:cTn id="14" dur="500" fill="hold"/>
                                        <p:tgtEl>
                                          <p:spTgt spid="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37071"/>
            <a:ext cx="12192000" cy="3351046"/>
          </a:xfrm>
          <a:prstGeom prst="rect">
            <a:avLst/>
          </a:prstGeom>
          <a:noFill/>
        </p:spPr>
        <p:txBody>
          <a:bodyPr wrap="square" rtlCol="0">
            <a:spAutoFit/>
          </a:bodyPr>
          <a:lstStyle/>
          <a:p>
            <a:pPr>
              <a:lnSpc>
                <a:spcPct val="150000"/>
              </a:lnSpc>
            </a:pPr>
            <a:r>
              <a:rPr lang="en-US" altLang="zh-CN" sz="2400" b="1" dirty="0">
                <a:latin typeface="微软雅黑" pitchFamily="34" charset="-122"/>
                <a:ea typeface="微软雅黑" pitchFamily="34" charset="-122"/>
              </a:rPr>
              <a:t>7</a:t>
            </a:r>
            <a:r>
              <a:rPr lang="zh-CN" altLang="en-US" sz="2400" b="1" dirty="0">
                <a:latin typeface="微软雅黑" pitchFamily="34" charset="-122"/>
                <a:ea typeface="微软雅黑" pitchFamily="34" charset="-122"/>
              </a:rPr>
              <a:t>、</a:t>
            </a:r>
            <a:r>
              <a:rPr lang="zh-CN" altLang="zh-CN" sz="2400" b="1" dirty="0">
                <a:latin typeface="微软雅黑" pitchFamily="34" charset="-122"/>
                <a:ea typeface="微软雅黑" pitchFamily="34" charset="-122"/>
              </a:rPr>
              <a:t>宋朝在疫情发生的时候，免费向疫区染病的疫民施药，以此来帮助疫区的百姓渡过难关。只要有疫情或者灾害发生，宋廷都会对疫民或者灾民提供救助。这反映出宋代（　　）</a:t>
            </a:r>
          </a:p>
          <a:p>
            <a:pPr>
              <a:lnSpc>
                <a:spcPct val="150000"/>
              </a:lnSpc>
            </a:pPr>
            <a:r>
              <a:rPr lang="en-US" altLang="zh-CN" sz="2400" b="1" dirty="0">
                <a:latin typeface="微软雅黑" pitchFamily="34" charset="-122"/>
                <a:ea typeface="微软雅黑" pitchFamily="34" charset="-122"/>
              </a:rPr>
              <a:t>A</a:t>
            </a:r>
            <a:r>
              <a:rPr lang="zh-CN" altLang="zh-CN" sz="2400" b="1" dirty="0">
                <a:latin typeface="微软雅黑" pitchFamily="34" charset="-122"/>
                <a:ea typeface="微软雅黑" pitchFamily="34" charset="-122"/>
              </a:rPr>
              <a:t>．社会救助具有系统性和规范性</a:t>
            </a:r>
            <a:r>
              <a:rPr lang="en-US" altLang="zh-CN" sz="2400" b="1" dirty="0">
                <a:latin typeface="微软雅黑" pitchFamily="34" charset="-122"/>
                <a:ea typeface="微软雅黑" pitchFamily="34" charset="-122"/>
              </a:rPr>
              <a:t>	</a:t>
            </a:r>
            <a:endParaRPr lang="zh-CN" altLang="zh-CN" sz="2400" b="1" dirty="0">
              <a:latin typeface="微软雅黑" pitchFamily="34" charset="-122"/>
              <a:ea typeface="微软雅黑" pitchFamily="34" charset="-122"/>
            </a:endParaRPr>
          </a:p>
          <a:p>
            <a:pPr>
              <a:lnSpc>
                <a:spcPct val="150000"/>
              </a:lnSpc>
            </a:pPr>
            <a:r>
              <a:rPr lang="en-US" altLang="zh-CN" sz="2400" b="1" dirty="0">
                <a:latin typeface="微软雅黑" pitchFamily="34" charset="-122"/>
                <a:ea typeface="微软雅黑" pitchFamily="34" charset="-122"/>
              </a:rPr>
              <a:t>B</a:t>
            </a:r>
            <a:r>
              <a:rPr lang="zh-CN" altLang="zh-CN" sz="2400" b="1" dirty="0">
                <a:latin typeface="微软雅黑" pitchFamily="34" charset="-122"/>
                <a:ea typeface="微软雅黑" pitchFamily="34" charset="-122"/>
              </a:rPr>
              <a:t>．北宋已经有了尚未健全的社会保障制度</a:t>
            </a:r>
            <a:r>
              <a:rPr lang="en-US" altLang="zh-CN" sz="2400" b="1" dirty="0">
                <a:latin typeface="微软雅黑" pitchFamily="34" charset="-122"/>
                <a:ea typeface="微软雅黑" pitchFamily="34" charset="-122"/>
              </a:rPr>
              <a:t>	</a:t>
            </a:r>
            <a:endParaRPr lang="zh-CN" altLang="zh-CN" sz="2400" b="1" dirty="0">
              <a:latin typeface="微软雅黑" pitchFamily="34" charset="-122"/>
              <a:ea typeface="微软雅黑" pitchFamily="34" charset="-122"/>
            </a:endParaRPr>
          </a:p>
          <a:p>
            <a:pPr>
              <a:lnSpc>
                <a:spcPct val="150000"/>
              </a:lnSpc>
            </a:pPr>
            <a:r>
              <a:rPr lang="en-US" altLang="zh-CN" sz="2400" b="1" dirty="0">
                <a:latin typeface="微软雅黑" pitchFamily="34" charset="-122"/>
                <a:ea typeface="微软雅黑" pitchFamily="34" charset="-122"/>
              </a:rPr>
              <a:t>C</a:t>
            </a:r>
            <a:r>
              <a:rPr lang="zh-CN" altLang="zh-CN" sz="2400" b="1" dirty="0">
                <a:latin typeface="微软雅黑" pitchFamily="34" charset="-122"/>
                <a:ea typeface="微软雅黑" pitchFamily="34" charset="-122"/>
              </a:rPr>
              <a:t>．民本思想在当时社会广泛传播</a:t>
            </a:r>
            <a:r>
              <a:rPr lang="en-US" altLang="zh-CN" sz="2400" b="1" dirty="0">
                <a:latin typeface="微软雅黑" pitchFamily="34" charset="-122"/>
                <a:ea typeface="微软雅黑" pitchFamily="34" charset="-122"/>
              </a:rPr>
              <a:t>	</a:t>
            </a:r>
            <a:endParaRPr lang="zh-CN" altLang="zh-CN" sz="2400" b="1" dirty="0">
              <a:latin typeface="微软雅黑" pitchFamily="34" charset="-122"/>
              <a:ea typeface="微软雅黑" pitchFamily="34" charset="-122"/>
            </a:endParaRPr>
          </a:p>
          <a:p>
            <a:pPr>
              <a:lnSpc>
                <a:spcPct val="150000"/>
              </a:lnSpc>
            </a:pPr>
            <a:r>
              <a:rPr lang="en-US" altLang="zh-CN" sz="2400" b="1" dirty="0">
                <a:latin typeface="微软雅黑" pitchFamily="34" charset="-122"/>
                <a:ea typeface="微软雅黑" pitchFamily="34" charset="-122"/>
              </a:rPr>
              <a:t>D</a:t>
            </a:r>
            <a:r>
              <a:rPr lang="zh-CN" altLang="zh-CN" sz="2400" b="1" dirty="0">
                <a:latin typeface="微软雅黑" pitchFamily="34" charset="-122"/>
                <a:ea typeface="微软雅黑" pitchFamily="34" charset="-122"/>
              </a:rPr>
              <a:t>．对疫民或灾民的救助体现了政府的人文关怀</a:t>
            </a:r>
          </a:p>
        </p:txBody>
      </p:sp>
      <p:sp>
        <p:nvSpPr>
          <p:cNvPr id="3" name="TextBox 2"/>
          <p:cNvSpPr txBox="1">
            <a:spLocks noChangeArrowheads="1"/>
          </p:cNvSpPr>
          <p:nvPr/>
        </p:nvSpPr>
        <p:spPr bwMode="auto">
          <a:xfrm>
            <a:off x="9480308" y="1513505"/>
            <a:ext cx="985838" cy="1323439"/>
          </a:xfrm>
          <a:prstGeom prst="rect">
            <a:avLst/>
          </a:prstGeom>
          <a:noFill/>
          <a:ln w="9525">
            <a:noFill/>
            <a:miter lim="800000"/>
            <a:headEnd/>
            <a:tailEnd/>
          </a:ln>
        </p:spPr>
        <p:txBody>
          <a:bodyPr>
            <a:spAutoFit/>
          </a:bodyPr>
          <a:lstStyle/>
          <a:p>
            <a:r>
              <a:rPr lang="en-US" altLang="zh-CN" sz="8000" b="1" dirty="0">
                <a:solidFill>
                  <a:srgbClr val="FF0000"/>
                </a:solidFill>
                <a:latin typeface="微软雅黑" pitchFamily="34" charset="-122"/>
              </a:rPr>
              <a:t>D</a:t>
            </a:r>
            <a:endParaRPr lang="zh-CN" altLang="en-US" sz="8000" b="1" dirty="0">
              <a:solidFill>
                <a:srgbClr val="FF0000"/>
              </a:solidFill>
              <a:latin typeface="微软雅黑" pitchFamily="34" charset="-122"/>
            </a:endParaRPr>
          </a:p>
        </p:txBody>
      </p:sp>
      <p:sp>
        <p:nvSpPr>
          <p:cNvPr id="4" name="TextBox 3"/>
          <p:cNvSpPr txBox="1"/>
          <p:nvPr/>
        </p:nvSpPr>
        <p:spPr>
          <a:xfrm>
            <a:off x="0" y="3669957"/>
            <a:ext cx="12192000" cy="2862322"/>
          </a:xfrm>
          <a:prstGeom prst="rect">
            <a:avLst/>
          </a:prstGeom>
          <a:noFill/>
        </p:spPr>
        <p:txBody>
          <a:bodyPr wrap="square" rtlCol="0">
            <a:spAutoFit/>
          </a:bodyPr>
          <a:lstStyle/>
          <a:p>
            <a:pPr>
              <a:lnSpc>
                <a:spcPct val="150000"/>
              </a:lnSpc>
            </a:pPr>
            <a:r>
              <a:rPr lang="en-US" altLang="zh-CN" sz="2400" b="1" dirty="0">
                <a:latin typeface="微软雅黑" pitchFamily="34" charset="-122"/>
                <a:ea typeface="微软雅黑" pitchFamily="34" charset="-122"/>
              </a:rPr>
              <a:t>8</a:t>
            </a:r>
            <a:r>
              <a:rPr lang="zh-CN" altLang="en-US" sz="2400" b="1" dirty="0">
                <a:latin typeface="微软雅黑" pitchFamily="34" charset="-122"/>
                <a:ea typeface="微软雅黑" pitchFamily="34" charset="-122"/>
              </a:rPr>
              <a:t>、</a:t>
            </a:r>
            <a:r>
              <a:rPr lang="zh-CN" altLang="zh-CN" sz="2400" b="1" dirty="0">
                <a:latin typeface="微软雅黑" pitchFamily="34" charset="-122"/>
                <a:ea typeface="微软雅黑" pitchFamily="34" charset="-122"/>
              </a:rPr>
              <a:t>明代前期的乡约主要以宣讲圣谕及所订约规来实行道德自律，但到了明中后期的乡约逐渐变成县州官府治理乡村的重要工具，承担着越来越重的行政功能。这一变动反映了（　　）</a:t>
            </a:r>
          </a:p>
          <a:p>
            <a:pPr>
              <a:lnSpc>
                <a:spcPct val="150000"/>
              </a:lnSpc>
            </a:pPr>
            <a:r>
              <a:rPr lang="en-US" altLang="zh-CN" sz="2400" b="1" dirty="0">
                <a:latin typeface="微软雅黑" pitchFamily="34" charset="-122"/>
                <a:ea typeface="微软雅黑" pitchFamily="34" charset="-122"/>
              </a:rPr>
              <a:t>A</a:t>
            </a:r>
            <a:r>
              <a:rPr lang="zh-CN" altLang="zh-CN" sz="2400" b="1" dirty="0">
                <a:latin typeface="微软雅黑" pitchFamily="34" charset="-122"/>
                <a:ea typeface="微软雅黑" pitchFamily="34" charset="-122"/>
              </a:rPr>
              <a:t>．专制集权空前强化</a:t>
            </a:r>
            <a:r>
              <a:rPr lang="en-US" altLang="zh-CN" sz="2400" b="1" dirty="0">
                <a:latin typeface="微软雅黑" pitchFamily="34" charset="-122"/>
                <a:ea typeface="微软雅黑" pitchFamily="34" charset="-122"/>
              </a:rPr>
              <a:t>	          B</a:t>
            </a:r>
            <a:r>
              <a:rPr lang="zh-CN" altLang="zh-CN" sz="2400" b="1" dirty="0">
                <a:latin typeface="微软雅黑" pitchFamily="34" charset="-122"/>
                <a:ea typeface="微软雅黑" pitchFamily="34" charset="-122"/>
              </a:rPr>
              <a:t>．批判思潮开始涌现</a:t>
            </a:r>
            <a:r>
              <a:rPr lang="en-US" altLang="zh-CN" sz="2400" b="1" dirty="0">
                <a:latin typeface="微软雅黑" pitchFamily="34" charset="-122"/>
                <a:ea typeface="微软雅黑" pitchFamily="34" charset="-122"/>
              </a:rPr>
              <a:t>	</a:t>
            </a:r>
            <a:endParaRPr lang="zh-CN" altLang="zh-CN" sz="2400" b="1" dirty="0">
              <a:latin typeface="微软雅黑" pitchFamily="34" charset="-122"/>
              <a:ea typeface="微软雅黑" pitchFamily="34" charset="-122"/>
            </a:endParaRPr>
          </a:p>
          <a:p>
            <a:pPr>
              <a:lnSpc>
                <a:spcPct val="150000"/>
              </a:lnSpc>
            </a:pPr>
            <a:r>
              <a:rPr lang="en-US" altLang="zh-CN" sz="2400" b="1" dirty="0">
                <a:latin typeface="微软雅黑" pitchFamily="34" charset="-122"/>
                <a:ea typeface="微软雅黑" pitchFamily="34" charset="-122"/>
              </a:rPr>
              <a:t>C</a:t>
            </a:r>
            <a:r>
              <a:rPr lang="zh-CN" altLang="zh-CN" sz="2400" b="1" dirty="0">
                <a:latin typeface="微软雅黑" pitchFamily="34" charset="-122"/>
                <a:ea typeface="微软雅黑" pitchFamily="34" charset="-122"/>
              </a:rPr>
              <a:t>．政治军事趋于动荡</a:t>
            </a:r>
            <a:r>
              <a:rPr lang="en-US" altLang="zh-CN" sz="2400" b="1" dirty="0">
                <a:latin typeface="微软雅黑" pitchFamily="34" charset="-122"/>
                <a:ea typeface="微软雅黑" pitchFamily="34" charset="-122"/>
              </a:rPr>
              <a:t>	          D</a:t>
            </a:r>
            <a:r>
              <a:rPr lang="zh-CN" altLang="zh-CN" sz="2400" b="1" dirty="0">
                <a:latin typeface="微软雅黑" pitchFamily="34" charset="-122"/>
                <a:ea typeface="微软雅黑" pitchFamily="34" charset="-122"/>
              </a:rPr>
              <a:t>．经济结构出现转型</a:t>
            </a:r>
          </a:p>
        </p:txBody>
      </p:sp>
      <p:sp>
        <p:nvSpPr>
          <p:cNvPr id="5" name="TextBox 4"/>
          <p:cNvSpPr txBox="1">
            <a:spLocks noChangeArrowheads="1"/>
          </p:cNvSpPr>
          <p:nvPr/>
        </p:nvSpPr>
        <p:spPr bwMode="auto">
          <a:xfrm>
            <a:off x="10262901" y="4940445"/>
            <a:ext cx="985838" cy="1323439"/>
          </a:xfrm>
          <a:prstGeom prst="rect">
            <a:avLst/>
          </a:prstGeom>
          <a:noFill/>
          <a:ln w="9525">
            <a:noFill/>
            <a:miter lim="800000"/>
            <a:headEnd/>
            <a:tailEnd/>
          </a:ln>
        </p:spPr>
        <p:txBody>
          <a:bodyPr>
            <a:spAutoFit/>
          </a:bodyPr>
          <a:lstStyle/>
          <a:p>
            <a:r>
              <a:rPr lang="en-US" altLang="zh-CN" sz="8000" b="1" dirty="0">
                <a:solidFill>
                  <a:srgbClr val="FF0000"/>
                </a:solidFill>
                <a:latin typeface="微软雅黑" pitchFamily="34" charset="-122"/>
              </a:rPr>
              <a:t>A</a:t>
            </a:r>
            <a:endParaRPr lang="zh-CN" altLang="en-US" sz="8000" b="1" dirty="0">
              <a:solidFill>
                <a:srgbClr val="FF0000"/>
              </a:solidFill>
              <a:latin typeface="微软雅黑" pitchFamily="34" charset="-122"/>
            </a:endParaRPr>
          </a:p>
        </p:txBody>
      </p:sp>
    </p:spTree>
  </p:cSld>
  <p:clrMapOvr>
    <a:masterClrMapping/>
  </p:clrMapOvr>
  <p:transition>
    <p:pull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fltVal val="0"/>
                                          </p:val>
                                        </p:tav>
                                        <p:tav tm="100000">
                                          <p:val>
                                            <p:strVal val="#ppt_w"/>
                                          </p:val>
                                        </p:tav>
                                      </p:tavLst>
                                    </p:anim>
                                    <p:anim calcmode="lin" valueType="num">
                                      <p:cBhvr>
                                        <p:cTn id="14" dur="500" fill="hold"/>
                                        <p:tgtEl>
                                          <p:spTgt spid="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7" name="直接连接符 16"/>
          <p:cNvCxnSpPr/>
          <p:nvPr/>
        </p:nvCxnSpPr>
        <p:spPr>
          <a:xfrm flipV="1">
            <a:off x="34290" y="756920"/>
            <a:ext cx="12160885" cy="31750"/>
          </a:xfrm>
          <a:prstGeom prst="line">
            <a:avLst/>
          </a:prstGeom>
          <a:ln w="28575" cmpd="sng">
            <a:solidFill>
              <a:srgbClr val="002060"/>
            </a:solidFill>
            <a:prstDash val="solid"/>
          </a:ln>
        </p:spPr>
        <p:style>
          <a:lnRef idx="1">
            <a:schemeClr val="dk1"/>
          </a:lnRef>
          <a:fillRef idx="0">
            <a:schemeClr val="dk1"/>
          </a:fillRef>
          <a:effectRef idx="0">
            <a:schemeClr val="dk1"/>
          </a:effectRef>
          <a:fontRef idx="minor">
            <a:schemeClr val="tx1"/>
          </a:fontRef>
        </p:style>
      </p:cxn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1612" y="1244600"/>
            <a:ext cx="4916487" cy="391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矩形 8"/>
          <p:cNvSpPr/>
          <p:nvPr/>
        </p:nvSpPr>
        <p:spPr>
          <a:xfrm>
            <a:off x="5163018" y="958145"/>
            <a:ext cx="6660682" cy="5078313"/>
          </a:xfrm>
          <a:prstGeom prst="rect">
            <a:avLst/>
          </a:prstGeom>
          <a:ln w="25400">
            <a:solidFill>
              <a:srgbClr val="00B050"/>
            </a:solidFill>
          </a:ln>
        </p:spPr>
        <p:txBody>
          <a:bodyPr wrap="square">
            <a:spAutoFit/>
          </a:bodyPr>
          <a:lstStyle/>
          <a:p>
            <a:pPr>
              <a:lnSpc>
                <a:spcPct val="150000"/>
              </a:lnSpc>
            </a:pPr>
            <a:r>
              <a:rPr lang="zh-CN" altLang="en-US" sz="2400" b="1" dirty="0">
                <a:solidFill>
                  <a:srgbClr val="002060"/>
                </a:solidFill>
                <a:latin typeface="宋体" panose="02010600030101010101" pitchFamily="2" charset="-122"/>
                <a:ea typeface="宋体" panose="02010600030101010101" pitchFamily="2" charset="-122"/>
              </a:rPr>
              <a:t>    明朝南京玄武湖湖心，有</a:t>
            </a:r>
            <a:r>
              <a:rPr lang="en-US" altLang="zh-CN" sz="2400" b="1" dirty="0">
                <a:solidFill>
                  <a:srgbClr val="002060"/>
                </a:solidFill>
                <a:latin typeface="宋体" panose="02010600030101010101" pitchFamily="2" charset="-122"/>
                <a:ea typeface="宋体" panose="02010600030101010101" pitchFamily="2" charset="-122"/>
              </a:rPr>
              <a:t>5</a:t>
            </a:r>
            <a:r>
              <a:rPr lang="zh-CN" altLang="en-US" sz="2400" b="1" dirty="0">
                <a:solidFill>
                  <a:srgbClr val="002060"/>
                </a:solidFill>
                <a:latin typeface="宋体" panose="02010600030101010101" pitchFamily="2" charset="-122"/>
                <a:ea typeface="宋体" panose="02010600030101010101" pitchFamily="2" charset="-122"/>
              </a:rPr>
              <a:t>个小岛。洪武初年，在湖心旧洲岛上修建了</a:t>
            </a:r>
            <a:r>
              <a:rPr lang="en-US" altLang="zh-CN" sz="2400" b="1" dirty="0">
                <a:solidFill>
                  <a:srgbClr val="002060"/>
                </a:solidFill>
                <a:latin typeface="宋体" panose="02010600030101010101" pitchFamily="2" charset="-122"/>
                <a:ea typeface="宋体" panose="02010600030101010101" pitchFamily="2" charset="-122"/>
              </a:rPr>
              <a:t>9</a:t>
            </a:r>
            <a:r>
              <a:rPr lang="zh-CN" altLang="en-US" sz="2400" b="1" dirty="0">
                <a:solidFill>
                  <a:srgbClr val="002060"/>
                </a:solidFill>
                <a:latin typeface="宋体" panose="02010600030101010101" pitchFamily="2" charset="-122"/>
                <a:ea typeface="宋体" panose="02010600030101010101" pitchFamily="2" charset="-122"/>
              </a:rPr>
              <a:t>间库房，安放</a:t>
            </a:r>
            <a:r>
              <a:rPr lang="en-US" altLang="zh-CN" sz="2400" b="1" dirty="0">
                <a:solidFill>
                  <a:srgbClr val="002060"/>
                </a:solidFill>
                <a:latin typeface="宋体" panose="02010600030101010101" pitchFamily="2" charset="-122"/>
                <a:ea typeface="宋体" panose="02010600030101010101" pitchFamily="2" charset="-122"/>
              </a:rPr>
              <a:t>30</a:t>
            </a:r>
            <a:r>
              <a:rPr lang="zh-CN" altLang="en-US" sz="2400" b="1" dirty="0">
                <a:solidFill>
                  <a:srgbClr val="002060"/>
                </a:solidFill>
                <a:latin typeface="宋体" panose="02010600030101010101" pitchFamily="2" charset="-122"/>
                <a:ea typeface="宋体" panose="02010600030101010101" pitchFamily="2" charset="-122"/>
              </a:rPr>
              <a:t>个档案架，用来存放户籍册“黄册”。到明朝后期，库房已达到</a:t>
            </a:r>
            <a:r>
              <a:rPr lang="en-US" altLang="zh-CN" sz="2400" b="1" dirty="0">
                <a:solidFill>
                  <a:srgbClr val="002060"/>
                </a:solidFill>
                <a:latin typeface="宋体" panose="02010600030101010101" pitchFamily="2" charset="-122"/>
                <a:ea typeface="宋体" panose="02010600030101010101" pitchFamily="2" charset="-122"/>
              </a:rPr>
              <a:t>667</a:t>
            </a:r>
            <a:r>
              <a:rPr lang="zh-CN" altLang="en-US" sz="2400" b="1" dirty="0">
                <a:solidFill>
                  <a:srgbClr val="002060"/>
                </a:solidFill>
                <a:latin typeface="宋体" panose="02010600030101010101" pitchFamily="2" charset="-122"/>
                <a:ea typeface="宋体" panose="02010600030101010101" pitchFamily="2" charset="-122"/>
              </a:rPr>
              <a:t>间，遍布</a:t>
            </a:r>
            <a:r>
              <a:rPr lang="en-US" altLang="zh-CN" sz="2400" b="1" dirty="0">
                <a:solidFill>
                  <a:srgbClr val="002060"/>
                </a:solidFill>
                <a:latin typeface="宋体" panose="02010600030101010101" pitchFamily="2" charset="-122"/>
                <a:ea typeface="宋体" panose="02010600030101010101" pitchFamily="2" charset="-122"/>
              </a:rPr>
              <a:t>5</a:t>
            </a:r>
            <a:r>
              <a:rPr lang="zh-CN" altLang="en-US" sz="2400" b="1" dirty="0">
                <a:solidFill>
                  <a:srgbClr val="002060"/>
                </a:solidFill>
                <a:latin typeface="宋体" panose="02010600030101010101" pitchFamily="2" charset="-122"/>
                <a:ea typeface="宋体" panose="02010600030101010101" pitchFamily="2" charset="-122"/>
              </a:rPr>
              <a:t>个小岛，收贮黄册</a:t>
            </a:r>
            <a:r>
              <a:rPr lang="en-US" altLang="zh-CN" sz="2400" b="1" dirty="0">
                <a:solidFill>
                  <a:srgbClr val="002060"/>
                </a:solidFill>
                <a:latin typeface="宋体" panose="02010600030101010101" pitchFamily="2" charset="-122"/>
                <a:ea typeface="宋体" panose="02010600030101010101" pitchFamily="2" charset="-122"/>
              </a:rPr>
              <a:t>153</a:t>
            </a:r>
            <a:r>
              <a:rPr lang="zh-CN" altLang="en-US" sz="2400" b="1" dirty="0">
                <a:solidFill>
                  <a:srgbClr val="002060"/>
                </a:solidFill>
                <a:latin typeface="宋体" panose="02010600030101010101" pitchFamily="2" charset="-122"/>
                <a:ea typeface="宋体" panose="02010600030101010101" pitchFamily="2" charset="-122"/>
              </a:rPr>
              <a:t>万多本。收贮黄册的玄武湖成为明朝的禁地，由户部派官员专门管理，一般人不得轻易进入。对封建国家而言，</a:t>
            </a:r>
            <a:r>
              <a:rPr lang="zh-CN" altLang="en-US" sz="2400" b="1" dirty="0">
                <a:solidFill>
                  <a:srgbClr val="FF0000"/>
                </a:solidFill>
                <a:latin typeface="宋体" panose="02010600030101010101" pitchFamily="2" charset="-122"/>
                <a:ea typeface="宋体" panose="02010600030101010101" pitchFamily="2" charset="-122"/>
              </a:rPr>
              <a:t>赋役是国家财政的根本，而户籍是赋役征发的依据</a:t>
            </a:r>
            <a:r>
              <a:rPr lang="zh-CN" altLang="en-US" sz="2400" b="1" dirty="0">
                <a:solidFill>
                  <a:srgbClr val="002060"/>
                </a:solidFill>
                <a:latin typeface="宋体" panose="02010600030101010101" pitchFamily="2" charset="-122"/>
                <a:ea typeface="宋体" panose="02010600030101010101" pitchFamily="2" charset="-122"/>
              </a:rPr>
              <a:t>，因此历代王朝都非常重视户籍的编制和管理。</a:t>
            </a:r>
          </a:p>
        </p:txBody>
      </p:sp>
      <p:sp>
        <p:nvSpPr>
          <p:cNvPr id="10" name="矩形 9"/>
          <p:cNvSpPr/>
          <p:nvPr/>
        </p:nvSpPr>
        <p:spPr>
          <a:xfrm>
            <a:off x="34289" y="110589"/>
            <a:ext cx="2964273" cy="646331"/>
          </a:xfrm>
          <a:prstGeom prst="rect">
            <a:avLst/>
          </a:prstGeom>
        </p:spPr>
        <p:txBody>
          <a:bodyPr wrap="none">
            <a:spAutoFit/>
          </a:bodyPr>
          <a:lstStyle/>
          <a:p>
            <a:pPr algn="just">
              <a:spcAft>
                <a:spcPts val="0"/>
              </a:spcAft>
            </a:pPr>
            <a:r>
              <a:rPr lang="zh-CN" altLang="zh-CN" sz="3600" b="1" kern="100" dirty="0">
                <a:solidFill>
                  <a:srgbClr val="FF0000"/>
                </a:solidFill>
                <a:latin typeface="方正姚体" pitchFamily="2" charset="-122"/>
                <a:ea typeface="方正姚体" pitchFamily="2" charset="-122"/>
                <a:cs typeface="Times New Roman" panose="02020603050405020304" pitchFamily="18" charset="0"/>
              </a:rPr>
              <a:t>【</a:t>
            </a:r>
            <a:r>
              <a:rPr lang="zh-CN" altLang="en-US" sz="3600" b="1" kern="100" dirty="0">
                <a:solidFill>
                  <a:srgbClr val="FF0000"/>
                </a:solidFill>
                <a:latin typeface="方正姚体" pitchFamily="2" charset="-122"/>
                <a:ea typeface="方正姚体" pitchFamily="2" charset="-122"/>
                <a:cs typeface="Times New Roman" panose="02020603050405020304" pitchFamily="18" charset="0"/>
              </a:rPr>
              <a:t>本课引言</a:t>
            </a:r>
            <a:r>
              <a:rPr lang="zh-CN" altLang="zh-CN" sz="3600" b="1" kern="100" dirty="0">
                <a:solidFill>
                  <a:srgbClr val="FF0000"/>
                </a:solidFill>
                <a:latin typeface="方正姚体" pitchFamily="2" charset="-122"/>
                <a:ea typeface="方正姚体" pitchFamily="2" charset="-122"/>
                <a:cs typeface="Times New Roman" panose="02020603050405020304" pitchFamily="18" charset="0"/>
              </a:rPr>
              <a:t>】</a:t>
            </a:r>
            <a:endParaRPr lang="zh-CN" altLang="zh-CN" sz="2800" kern="100" dirty="0">
              <a:solidFill>
                <a:srgbClr val="FF0000"/>
              </a:solidFill>
              <a:effectLst/>
              <a:latin typeface="方正姚体" pitchFamily="2" charset="-122"/>
              <a:ea typeface="方正姚体" pitchFamily="2" charset="-122"/>
              <a:cs typeface="Times New Roman" panose="02020603050405020304" pitchFamily="18" charset="0"/>
            </a:endParaRPr>
          </a:p>
        </p:txBody>
      </p:sp>
      <p:sp>
        <p:nvSpPr>
          <p:cNvPr id="2" name="TextBox 1"/>
          <p:cNvSpPr txBox="1"/>
          <p:nvPr/>
        </p:nvSpPr>
        <p:spPr>
          <a:xfrm>
            <a:off x="201612" y="5210145"/>
            <a:ext cx="4802188" cy="400110"/>
          </a:xfrm>
          <a:prstGeom prst="rect">
            <a:avLst/>
          </a:prstGeom>
          <a:noFill/>
        </p:spPr>
        <p:txBody>
          <a:bodyPr wrap="square" rtlCol="0">
            <a:spAutoFit/>
          </a:bodyPr>
          <a:lstStyle/>
          <a:p>
            <a:pPr algn="ctr"/>
            <a:r>
              <a:rPr lang="zh-CN" altLang="en-US" sz="2000" b="1" dirty="0">
                <a:solidFill>
                  <a:srgbClr val="002060"/>
                </a:solidFill>
                <a:latin typeface="宋体" pitchFamily="2" charset="-122"/>
                <a:ea typeface="宋体" pitchFamily="2" charset="-122"/>
              </a:rPr>
              <a:t>明朝南京玄武湖黄册示意图</a:t>
            </a:r>
          </a:p>
        </p:txBody>
      </p:sp>
    </p:spTree>
    <p:custDataLst>
      <p:tags r:id="rId1"/>
    </p:custDataLst>
    <p:extLst>
      <p:ext uri="{BB962C8B-B14F-4D97-AF65-F5344CB8AC3E}">
        <p14:creationId xmlns:p14="http://schemas.microsoft.com/office/powerpoint/2010/main" val="875774171"/>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4" name="直接连接符 3"/>
          <p:cNvCxnSpPr/>
          <p:nvPr/>
        </p:nvCxnSpPr>
        <p:spPr>
          <a:xfrm flipV="1">
            <a:off x="34290" y="756920"/>
            <a:ext cx="12160885" cy="31750"/>
          </a:xfrm>
          <a:prstGeom prst="line">
            <a:avLst/>
          </a:prstGeom>
          <a:ln w="28575" cmpd="sng">
            <a:solidFill>
              <a:srgbClr val="002060"/>
            </a:solidFill>
            <a:prstDash val="solid"/>
          </a:ln>
        </p:spPr>
        <p:style>
          <a:lnRef idx="1">
            <a:schemeClr val="dk1"/>
          </a:lnRef>
          <a:fillRef idx="0">
            <a:schemeClr val="dk1"/>
          </a:fillRef>
          <a:effectRef idx="0">
            <a:schemeClr val="dk1"/>
          </a:effectRef>
          <a:fontRef idx="minor">
            <a:schemeClr val="tx1"/>
          </a:fontRef>
        </p:style>
      </p:cxnSp>
      <p:sp>
        <p:nvSpPr>
          <p:cNvPr id="5" name="文本框 1"/>
          <p:cNvSpPr txBox="1"/>
          <p:nvPr>
            <p:custDataLst>
              <p:tags r:id="rId1"/>
            </p:custDataLst>
          </p:nvPr>
        </p:nvSpPr>
        <p:spPr>
          <a:xfrm>
            <a:off x="34290" y="172720"/>
            <a:ext cx="5561330" cy="646331"/>
          </a:xfrm>
          <a:prstGeom prst="rect">
            <a:avLst/>
          </a:prstGeom>
          <a:noFill/>
        </p:spPr>
        <p:txBody>
          <a:bodyPr wrap="square" rtlCol="0">
            <a:spAutoFit/>
          </a:bodyPr>
          <a:lstStyle/>
          <a:p>
            <a:r>
              <a:rPr lang="zh-CN" altLang="en-US" sz="3600" b="1" dirty="0">
                <a:solidFill>
                  <a:srgbClr val="FF0000"/>
                </a:solidFill>
                <a:latin typeface="方正姚体" pitchFamily="2" charset="-122"/>
                <a:ea typeface="方正姚体" pitchFamily="2" charset="-122"/>
              </a:rPr>
              <a:t>一、历代户籍制度演变</a:t>
            </a:r>
          </a:p>
        </p:txBody>
      </p:sp>
      <p:sp>
        <p:nvSpPr>
          <p:cNvPr id="6" name="文本框 1"/>
          <p:cNvSpPr txBox="1"/>
          <p:nvPr/>
        </p:nvSpPr>
        <p:spPr>
          <a:xfrm>
            <a:off x="34290" y="1344931"/>
            <a:ext cx="6899910" cy="1667764"/>
          </a:xfrm>
          <a:prstGeom prst="rect">
            <a:avLst/>
          </a:prstGeom>
          <a:noFill/>
        </p:spPr>
        <p:txBody>
          <a:bodyPr wrap="square" rtlCol="0">
            <a:spAutoFit/>
          </a:bodyPr>
          <a:lstStyle/>
          <a:p>
            <a:pPr fontAlgn="auto">
              <a:lnSpc>
                <a:spcPct val="150000"/>
              </a:lnSpc>
            </a:pPr>
            <a:r>
              <a:rPr lang="en-US" altLang="zh-CN" sz="2400" b="1" dirty="0">
                <a:solidFill>
                  <a:srgbClr val="FF0000"/>
                </a:solidFill>
                <a:latin typeface="宋体" pitchFamily="2" charset="-122"/>
                <a:ea typeface="宋体" pitchFamily="2" charset="-122"/>
                <a:cs typeface="黑体" panose="02010609060101010101" pitchFamily="2" charset="-122"/>
              </a:rPr>
              <a:t>1</a:t>
            </a:r>
            <a:r>
              <a:rPr lang="zh-CN" altLang="en-US" sz="2400" b="1" dirty="0">
                <a:solidFill>
                  <a:srgbClr val="FF0000"/>
                </a:solidFill>
                <a:latin typeface="宋体" pitchFamily="2" charset="-122"/>
                <a:ea typeface="宋体" pitchFamily="2" charset="-122"/>
                <a:cs typeface="黑体" panose="02010609060101010101" pitchFamily="2" charset="-122"/>
              </a:rPr>
              <a:t>、战国时期：</a:t>
            </a:r>
            <a:r>
              <a:rPr lang="zh-CN" altLang="en-US" sz="2400" b="1" dirty="0">
                <a:solidFill>
                  <a:srgbClr val="002060"/>
                </a:solidFill>
                <a:latin typeface="宋体" pitchFamily="2" charset="-122"/>
                <a:ea typeface="宋体" pitchFamily="2" charset="-122"/>
                <a:cs typeface="黑体" panose="02010609060101010101" pitchFamily="2" charset="-122"/>
              </a:rPr>
              <a:t>国家开始大规模</a:t>
            </a:r>
            <a:r>
              <a:rPr lang="zh-CN" altLang="en-US" sz="2400" b="1" dirty="0">
                <a:solidFill>
                  <a:srgbClr val="FF0000"/>
                </a:solidFill>
                <a:latin typeface="宋体" pitchFamily="2" charset="-122"/>
                <a:ea typeface="宋体" pitchFamily="2" charset="-122"/>
                <a:cs typeface="黑体" panose="02010609060101010101" pitchFamily="2" charset="-122"/>
              </a:rPr>
              <a:t>编排民户，制定户籍</a:t>
            </a:r>
            <a:r>
              <a:rPr lang="zh-CN" altLang="en-US" sz="2400" b="1" dirty="0">
                <a:solidFill>
                  <a:srgbClr val="002060"/>
                </a:solidFill>
                <a:latin typeface="宋体" pitchFamily="2" charset="-122"/>
                <a:ea typeface="宋体" pitchFamily="2" charset="-122"/>
                <a:cs typeface="黑体" panose="02010609060101010101" pitchFamily="2" charset="-122"/>
              </a:rPr>
              <a:t>。如：秦献公十年（前</a:t>
            </a:r>
            <a:r>
              <a:rPr lang="en-US" altLang="zh-CN" sz="2400" b="1" dirty="0">
                <a:solidFill>
                  <a:srgbClr val="002060"/>
                </a:solidFill>
                <a:latin typeface="宋体" pitchFamily="2" charset="-122"/>
                <a:ea typeface="宋体" pitchFamily="2" charset="-122"/>
                <a:cs typeface="黑体" panose="02010609060101010101" pitchFamily="2" charset="-122"/>
              </a:rPr>
              <a:t>375</a:t>
            </a:r>
            <a:r>
              <a:rPr lang="zh-CN" altLang="en-US" sz="2400" b="1" dirty="0">
                <a:solidFill>
                  <a:srgbClr val="002060"/>
                </a:solidFill>
                <a:latin typeface="宋体" pitchFamily="2" charset="-122"/>
                <a:ea typeface="宋体" pitchFamily="2" charset="-122"/>
                <a:cs typeface="黑体" panose="02010609060101010101" pitchFamily="2" charset="-122"/>
              </a:rPr>
              <a:t>年）“为户籍相伍”，即以五家为“伍”的办法编排户口。</a:t>
            </a:r>
          </a:p>
        </p:txBody>
      </p:sp>
      <p:sp>
        <p:nvSpPr>
          <p:cNvPr id="9" name="TextBox 8"/>
          <p:cNvSpPr txBox="1"/>
          <p:nvPr/>
        </p:nvSpPr>
        <p:spPr>
          <a:xfrm>
            <a:off x="7112847" y="869811"/>
            <a:ext cx="4876800" cy="2862322"/>
          </a:xfrm>
          <a:prstGeom prst="rect">
            <a:avLst/>
          </a:prstGeom>
          <a:noFill/>
          <a:ln w="25400">
            <a:solidFill>
              <a:srgbClr val="00B050"/>
            </a:solidFill>
          </a:ln>
        </p:spPr>
        <p:txBody>
          <a:bodyPr wrap="square" rtlCol="0">
            <a:spAutoFit/>
          </a:bodyPr>
          <a:lstStyle/>
          <a:p>
            <a:pPr>
              <a:lnSpc>
                <a:spcPct val="150000"/>
              </a:lnSpc>
            </a:pPr>
            <a:r>
              <a:rPr lang="zh-CN" altLang="en-US" sz="2400" b="1" dirty="0">
                <a:solidFill>
                  <a:srgbClr val="002060"/>
                </a:solidFill>
                <a:uFillTx/>
                <a:latin typeface="宋体" pitchFamily="2" charset="-122"/>
                <a:ea typeface="宋体" pitchFamily="2" charset="-122"/>
              </a:rPr>
              <a:t>   为户籍相伍。</a:t>
            </a:r>
            <a:r>
              <a:rPr lang="en-US" altLang="zh-CN" sz="2400" b="1" dirty="0">
                <a:solidFill>
                  <a:srgbClr val="002060"/>
                </a:solidFill>
                <a:uFillTx/>
                <a:latin typeface="宋体" pitchFamily="2" charset="-122"/>
                <a:ea typeface="宋体" pitchFamily="2" charset="-122"/>
              </a:rPr>
              <a:t>  </a:t>
            </a:r>
          </a:p>
          <a:p>
            <a:pPr>
              <a:lnSpc>
                <a:spcPct val="150000"/>
              </a:lnSpc>
            </a:pPr>
            <a:r>
              <a:rPr lang="en-US" altLang="zh-CN" sz="2400" b="1" dirty="0">
                <a:solidFill>
                  <a:srgbClr val="002060"/>
                </a:solidFill>
                <a:latin typeface="宋体" pitchFamily="2" charset="-122"/>
                <a:ea typeface="宋体" pitchFamily="2" charset="-122"/>
              </a:rPr>
              <a:t>          </a:t>
            </a:r>
            <a:r>
              <a:rPr lang="en-US" altLang="zh-CN" sz="2400" b="1" dirty="0">
                <a:solidFill>
                  <a:srgbClr val="002060"/>
                </a:solidFill>
                <a:uFillTx/>
                <a:latin typeface="宋体" pitchFamily="2" charset="-122"/>
                <a:ea typeface="宋体" pitchFamily="2" charset="-122"/>
              </a:rPr>
              <a:t>——</a:t>
            </a:r>
            <a:r>
              <a:rPr lang="zh-CN" altLang="en-US" sz="2400" b="1" dirty="0">
                <a:solidFill>
                  <a:srgbClr val="002060"/>
                </a:solidFill>
                <a:uFillTx/>
                <a:latin typeface="宋体" pitchFamily="2" charset="-122"/>
                <a:ea typeface="宋体" pitchFamily="2" charset="-122"/>
              </a:rPr>
              <a:t>秦献公</a:t>
            </a:r>
            <a:endParaRPr lang="en-US" altLang="zh-CN" sz="2400" b="1" dirty="0">
              <a:solidFill>
                <a:srgbClr val="002060"/>
              </a:solidFill>
              <a:uFillTx/>
              <a:latin typeface="宋体" pitchFamily="2" charset="-122"/>
              <a:ea typeface="宋体" pitchFamily="2" charset="-122"/>
            </a:endParaRPr>
          </a:p>
          <a:p>
            <a:pPr>
              <a:lnSpc>
                <a:spcPct val="150000"/>
              </a:lnSpc>
            </a:pPr>
            <a:r>
              <a:rPr lang="zh-CN" altLang="en-US" sz="2400" b="1" dirty="0">
                <a:solidFill>
                  <a:srgbClr val="002060"/>
                </a:solidFill>
                <a:uFillTx/>
                <a:latin typeface="宋体" pitchFamily="2" charset="-122"/>
                <a:ea typeface="宋体" pitchFamily="2" charset="-122"/>
              </a:rPr>
              <a:t>   四境之内，丈夫、女子皆有名于上，生者著，死者削。</a:t>
            </a:r>
            <a:endParaRPr lang="en-US" altLang="zh-CN" sz="2400" b="1" dirty="0">
              <a:solidFill>
                <a:srgbClr val="002060"/>
              </a:solidFill>
              <a:uFillTx/>
              <a:latin typeface="宋体" pitchFamily="2" charset="-122"/>
              <a:ea typeface="宋体" pitchFamily="2" charset="-122"/>
            </a:endParaRPr>
          </a:p>
          <a:p>
            <a:pPr>
              <a:lnSpc>
                <a:spcPct val="150000"/>
              </a:lnSpc>
            </a:pPr>
            <a:r>
              <a:rPr lang="en-US" altLang="zh-CN" sz="2400" b="1" dirty="0">
                <a:solidFill>
                  <a:srgbClr val="002060"/>
                </a:solidFill>
                <a:uFillTx/>
                <a:latin typeface="宋体" pitchFamily="2" charset="-122"/>
                <a:ea typeface="宋体" pitchFamily="2" charset="-122"/>
              </a:rPr>
              <a:t>          ——《</a:t>
            </a:r>
            <a:r>
              <a:rPr lang="zh-CN" altLang="en-US" sz="2400" b="1" dirty="0">
                <a:solidFill>
                  <a:srgbClr val="002060"/>
                </a:solidFill>
                <a:uFillTx/>
                <a:latin typeface="宋体" pitchFamily="2" charset="-122"/>
                <a:ea typeface="宋体" pitchFamily="2" charset="-122"/>
              </a:rPr>
              <a:t>商君书</a:t>
            </a:r>
            <a:r>
              <a:rPr lang="en-US" altLang="zh-CN" sz="2400" b="1" dirty="0">
                <a:solidFill>
                  <a:srgbClr val="002060"/>
                </a:solidFill>
                <a:uFillTx/>
                <a:latin typeface="宋体" pitchFamily="2" charset="-122"/>
                <a:ea typeface="宋体" pitchFamily="2" charset="-122"/>
              </a:rPr>
              <a:t>》</a:t>
            </a:r>
          </a:p>
        </p:txBody>
      </p:sp>
      <p:pic>
        <p:nvPicPr>
          <p:cNvPr id="10" name="Picture 2" descr="http://5b0988e595225.cdn.sohucs.com/images/20170920/a2447dd20faa4da9b46a099a658e5711.jp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88953" y="3766523"/>
            <a:ext cx="4700694" cy="267525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矩形 1"/>
          <p:cNvSpPr/>
          <p:nvPr/>
        </p:nvSpPr>
        <p:spPr>
          <a:xfrm>
            <a:off x="17145" y="3906828"/>
            <a:ext cx="6934200" cy="1754326"/>
          </a:xfrm>
          <a:prstGeom prst="rect">
            <a:avLst/>
          </a:prstGeom>
        </p:spPr>
        <p:txBody>
          <a:bodyPr wrap="square">
            <a:spAutoFit/>
          </a:bodyPr>
          <a:lstStyle/>
          <a:p>
            <a:pPr lvl="0">
              <a:lnSpc>
                <a:spcPct val="150000"/>
              </a:lnSpc>
            </a:pPr>
            <a:r>
              <a:rPr lang="en-US" altLang="zh-CN" sz="2400" b="1" dirty="0">
                <a:solidFill>
                  <a:srgbClr val="FF0000"/>
                </a:solidFill>
                <a:latin typeface="宋体" pitchFamily="2" charset="-122"/>
                <a:ea typeface="宋体" pitchFamily="2" charset="-122"/>
                <a:cs typeface="黑体" panose="02010609060101010101" pitchFamily="2" charset="-122"/>
              </a:rPr>
              <a:t>2</a:t>
            </a:r>
            <a:r>
              <a:rPr lang="zh-CN" altLang="en-US" sz="2400" b="1" dirty="0">
                <a:solidFill>
                  <a:srgbClr val="FF0000"/>
                </a:solidFill>
                <a:latin typeface="宋体" pitchFamily="2" charset="-122"/>
                <a:ea typeface="宋体" pitchFamily="2" charset="-122"/>
                <a:cs typeface="黑体" panose="02010609060101010101" pitchFamily="2" charset="-122"/>
              </a:rPr>
              <a:t>、秦朝：</a:t>
            </a:r>
            <a:r>
              <a:rPr lang="zh-CN" altLang="en-US" sz="2400" b="1" dirty="0">
                <a:solidFill>
                  <a:srgbClr val="002060"/>
                </a:solidFill>
                <a:latin typeface="宋体" pitchFamily="2" charset="-122"/>
                <a:ea typeface="宋体" pitchFamily="2" charset="-122"/>
                <a:cs typeface="黑体" panose="02010609060101010101" pitchFamily="2" charset="-122"/>
              </a:rPr>
              <a:t>户籍实行</a:t>
            </a:r>
            <a:r>
              <a:rPr lang="zh-CN" altLang="en-US" sz="2400" b="1" dirty="0">
                <a:solidFill>
                  <a:srgbClr val="FF0000"/>
                </a:solidFill>
                <a:latin typeface="宋体" pitchFamily="2" charset="-122"/>
                <a:ea typeface="宋体" pitchFamily="2" charset="-122"/>
                <a:cs typeface="黑体" panose="02010609060101010101" pitchFamily="2" charset="-122"/>
              </a:rPr>
              <a:t>分类登记制度</a:t>
            </a:r>
            <a:r>
              <a:rPr lang="zh-CN" altLang="en-US" sz="2400" b="1" dirty="0">
                <a:solidFill>
                  <a:srgbClr val="002060"/>
                </a:solidFill>
                <a:latin typeface="宋体" pitchFamily="2" charset="-122"/>
                <a:ea typeface="宋体" pitchFamily="2" charset="-122"/>
                <a:cs typeface="黑体" panose="02010609060101010101" pitchFamily="2" charset="-122"/>
              </a:rPr>
              <a:t>，除一般百姓的户籍外，还有宗亲贵族的宗室籍、官吏的宦籍、商贾的市籍等。</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1000"/>
                                        <p:tgtEl>
                                          <p:spTgt spid="9"/>
                                        </p:tgtEl>
                                      </p:cBhvr>
                                    </p:animEffect>
                                    <p:anim calcmode="lin" valueType="num">
                                      <p:cBhvr>
                                        <p:cTn id="14" dur="1000" fill="hold"/>
                                        <p:tgtEl>
                                          <p:spTgt spid="9"/>
                                        </p:tgtEl>
                                        <p:attrNameLst>
                                          <p:attrName>ppt_x</p:attrName>
                                        </p:attrNameLst>
                                      </p:cBhvr>
                                      <p:tavLst>
                                        <p:tav tm="0">
                                          <p:val>
                                            <p:strVal val="#ppt_x"/>
                                          </p:val>
                                        </p:tav>
                                        <p:tav tm="100000">
                                          <p:val>
                                            <p:strVal val="#ppt_x"/>
                                          </p:val>
                                        </p:tav>
                                      </p:tavLst>
                                    </p:anim>
                                    <p:anim calcmode="lin" valueType="num">
                                      <p:cBhvr>
                                        <p:cTn id="15" dur="1000" fill="hold"/>
                                        <p:tgtEl>
                                          <p:spTgt spid="9"/>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fade">
                                      <p:cBhvr>
                                        <p:cTn id="26" dur="1000"/>
                                        <p:tgtEl>
                                          <p:spTgt spid="2"/>
                                        </p:tgtEl>
                                      </p:cBhvr>
                                    </p:animEffect>
                                    <p:anim calcmode="lin" valueType="num">
                                      <p:cBhvr>
                                        <p:cTn id="27" dur="1000" fill="hold"/>
                                        <p:tgtEl>
                                          <p:spTgt spid="2"/>
                                        </p:tgtEl>
                                        <p:attrNameLst>
                                          <p:attrName>ppt_x</p:attrName>
                                        </p:attrNameLst>
                                      </p:cBhvr>
                                      <p:tavLst>
                                        <p:tav tm="0">
                                          <p:val>
                                            <p:strVal val="#ppt_x"/>
                                          </p:val>
                                        </p:tav>
                                        <p:tav tm="100000">
                                          <p:val>
                                            <p:strVal val="#ppt_x"/>
                                          </p:val>
                                        </p:tav>
                                      </p:tavLst>
                                    </p:anim>
                                    <p:anim calcmode="lin" valueType="num">
                                      <p:cBhvr>
                                        <p:cTn id="28"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animBg="1"/>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接连接符 1"/>
          <p:cNvCxnSpPr/>
          <p:nvPr/>
        </p:nvCxnSpPr>
        <p:spPr>
          <a:xfrm flipV="1">
            <a:off x="34290" y="756920"/>
            <a:ext cx="12160885" cy="31750"/>
          </a:xfrm>
          <a:prstGeom prst="line">
            <a:avLst/>
          </a:prstGeom>
          <a:ln w="28575" cmpd="sng">
            <a:solidFill>
              <a:srgbClr val="002060"/>
            </a:solidFill>
            <a:prstDash val="solid"/>
          </a:ln>
        </p:spPr>
        <p:style>
          <a:lnRef idx="1">
            <a:schemeClr val="dk1"/>
          </a:lnRef>
          <a:fillRef idx="0">
            <a:schemeClr val="dk1"/>
          </a:fillRef>
          <a:effectRef idx="0">
            <a:schemeClr val="dk1"/>
          </a:effectRef>
          <a:fontRef idx="minor">
            <a:schemeClr val="tx1"/>
          </a:fontRef>
        </p:style>
      </p:cxnSp>
      <p:sp>
        <p:nvSpPr>
          <p:cNvPr id="3" name="文本框 1"/>
          <p:cNvSpPr txBox="1"/>
          <p:nvPr>
            <p:custDataLst>
              <p:tags r:id="rId1"/>
            </p:custDataLst>
          </p:nvPr>
        </p:nvSpPr>
        <p:spPr>
          <a:xfrm>
            <a:off x="34290" y="172720"/>
            <a:ext cx="5561330" cy="646331"/>
          </a:xfrm>
          <a:prstGeom prst="rect">
            <a:avLst/>
          </a:prstGeom>
          <a:noFill/>
        </p:spPr>
        <p:txBody>
          <a:bodyPr wrap="square" rtlCol="0">
            <a:spAutoFit/>
          </a:bodyPr>
          <a:lstStyle/>
          <a:p>
            <a:r>
              <a:rPr lang="zh-CN" altLang="en-US" sz="3600" b="1" dirty="0">
                <a:solidFill>
                  <a:srgbClr val="FF0000"/>
                </a:solidFill>
                <a:latin typeface="方正姚体" pitchFamily="2" charset="-122"/>
                <a:ea typeface="方正姚体" pitchFamily="2" charset="-122"/>
              </a:rPr>
              <a:t>一、历代户籍制度演变</a:t>
            </a:r>
          </a:p>
        </p:txBody>
      </p:sp>
      <p:sp>
        <p:nvSpPr>
          <p:cNvPr id="7" name="文本框 10"/>
          <p:cNvSpPr txBox="1"/>
          <p:nvPr>
            <p:custDataLst>
              <p:tags r:id="rId2"/>
            </p:custDataLst>
          </p:nvPr>
        </p:nvSpPr>
        <p:spPr>
          <a:xfrm>
            <a:off x="142240" y="1927860"/>
            <a:ext cx="6741160" cy="3970318"/>
          </a:xfrm>
          <a:prstGeom prst="rect">
            <a:avLst/>
          </a:prstGeom>
          <a:noFill/>
        </p:spPr>
        <p:txBody>
          <a:bodyPr wrap="square" rtlCol="0" anchor="t">
            <a:spAutoFit/>
          </a:bodyPr>
          <a:lstStyle/>
          <a:p>
            <a:pPr>
              <a:lnSpc>
                <a:spcPct val="150000"/>
              </a:lnSpc>
            </a:pPr>
            <a:r>
              <a:rPr lang="zh-CN" altLang="en-US" sz="2400" b="1" dirty="0">
                <a:solidFill>
                  <a:srgbClr val="002060"/>
                </a:solidFill>
                <a:latin typeface="宋体" pitchFamily="2" charset="-122"/>
                <a:ea typeface="宋体" pitchFamily="2" charset="-122"/>
                <a:sym typeface="+mn-ea"/>
              </a:rPr>
              <a:t>（</a:t>
            </a:r>
            <a:r>
              <a:rPr lang="en-US" altLang="zh-CN" sz="2400" b="1" dirty="0">
                <a:solidFill>
                  <a:srgbClr val="002060"/>
                </a:solidFill>
                <a:latin typeface="宋体" pitchFamily="2" charset="-122"/>
                <a:ea typeface="宋体" pitchFamily="2" charset="-122"/>
                <a:sym typeface="+mn-ea"/>
              </a:rPr>
              <a:t>1</a:t>
            </a:r>
            <a:r>
              <a:rPr lang="zh-CN" altLang="en-US" sz="2400" b="1" dirty="0">
                <a:solidFill>
                  <a:srgbClr val="002060"/>
                </a:solidFill>
                <a:latin typeface="宋体" pitchFamily="2" charset="-122"/>
                <a:ea typeface="宋体" pitchFamily="2" charset="-122"/>
                <a:sym typeface="+mn-ea"/>
              </a:rPr>
              <a:t>）</a:t>
            </a:r>
            <a:r>
              <a:rPr sz="2400" b="1" dirty="0" err="1">
                <a:solidFill>
                  <a:srgbClr val="002060"/>
                </a:solidFill>
                <a:latin typeface="宋体" pitchFamily="2" charset="-122"/>
                <a:ea typeface="宋体" pitchFamily="2" charset="-122"/>
                <a:sym typeface="+mn-ea"/>
              </a:rPr>
              <a:t>丞相主管全国户籍工作，各级地方政府也均有专门人员主管户籍</a:t>
            </a:r>
            <a:r>
              <a:rPr sz="2400" b="1" dirty="0">
                <a:solidFill>
                  <a:srgbClr val="002060"/>
                </a:solidFill>
                <a:latin typeface="宋体" pitchFamily="2" charset="-122"/>
                <a:ea typeface="宋体" pitchFamily="2" charset="-122"/>
                <a:sym typeface="+mn-ea"/>
              </a:rPr>
              <a:t>。</a:t>
            </a:r>
            <a:endParaRPr sz="2400" b="1" dirty="0">
              <a:solidFill>
                <a:srgbClr val="002060"/>
              </a:solidFill>
              <a:latin typeface="宋体" pitchFamily="2" charset="-122"/>
              <a:ea typeface="宋体" pitchFamily="2" charset="-122"/>
            </a:endParaRPr>
          </a:p>
          <a:p>
            <a:pPr>
              <a:lnSpc>
                <a:spcPct val="150000"/>
              </a:lnSpc>
            </a:pPr>
            <a:r>
              <a:rPr lang="zh-CN" altLang="en-US" sz="2400" b="1" dirty="0">
                <a:solidFill>
                  <a:srgbClr val="002060"/>
                </a:solidFill>
                <a:latin typeface="宋体" pitchFamily="2" charset="-122"/>
                <a:ea typeface="宋体" pitchFamily="2" charset="-122"/>
                <a:sym typeface="+mn-ea"/>
              </a:rPr>
              <a:t>（</a:t>
            </a:r>
            <a:r>
              <a:rPr lang="en-US" altLang="zh-CN" sz="2400" b="1" dirty="0">
                <a:solidFill>
                  <a:srgbClr val="002060"/>
                </a:solidFill>
                <a:latin typeface="宋体" pitchFamily="2" charset="-122"/>
                <a:ea typeface="宋体" pitchFamily="2" charset="-122"/>
                <a:sym typeface="+mn-ea"/>
              </a:rPr>
              <a:t>2</a:t>
            </a:r>
            <a:r>
              <a:rPr lang="zh-CN" altLang="en-US" sz="2400" b="1" dirty="0">
                <a:solidFill>
                  <a:srgbClr val="002060"/>
                </a:solidFill>
                <a:latin typeface="宋体" pitchFamily="2" charset="-122"/>
                <a:ea typeface="宋体" pitchFamily="2" charset="-122"/>
                <a:sym typeface="+mn-ea"/>
              </a:rPr>
              <a:t>）</a:t>
            </a:r>
            <a:r>
              <a:rPr sz="2400" b="1" dirty="0" err="1">
                <a:solidFill>
                  <a:srgbClr val="002060"/>
                </a:solidFill>
                <a:latin typeface="宋体" pitchFamily="2" charset="-122"/>
                <a:ea typeface="宋体" pitchFamily="2" charset="-122"/>
                <a:sym typeface="+mn-ea"/>
              </a:rPr>
              <a:t>户是政府征派赋役的单位。百姓编户入籍后，便成了封建国家的</a:t>
            </a:r>
            <a:r>
              <a:rPr sz="2400" b="1" dirty="0" err="1">
                <a:solidFill>
                  <a:srgbClr val="FF0000"/>
                </a:solidFill>
                <a:latin typeface="宋体" pitchFamily="2" charset="-122"/>
                <a:ea typeface="宋体" pitchFamily="2" charset="-122"/>
                <a:sym typeface="+mn-ea"/>
              </a:rPr>
              <a:t>“编户齐民</a:t>
            </a:r>
            <a:r>
              <a:rPr sz="2400" b="1" dirty="0">
                <a:solidFill>
                  <a:srgbClr val="FF0000"/>
                </a:solidFill>
                <a:latin typeface="宋体" pitchFamily="2" charset="-122"/>
                <a:ea typeface="宋体" pitchFamily="2" charset="-122"/>
                <a:sym typeface="+mn-ea"/>
              </a:rPr>
              <a:t>”</a:t>
            </a:r>
            <a:r>
              <a:rPr sz="2400" b="1" dirty="0">
                <a:solidFill>
                  <a:srgbClr val="002060"/>
                </a:solidFill>
                <a:latin typeface="宋体" pitchFamily="2" charset="-122"/>
                <a:ea typeface="宋体" pitchFamily="2" charset="-122"/>
                <a:sym typeface="+mn-ea"/>
              </a:rPr>
              <a:t>。</a:t>
            </a:r>
            <a:endParaRPr sz="2400" b="1" dirty="0">
              <a:solidFill>
                <a:srgbClr val="002060"/>
              </a:solidFill>
              <a:latin typeface="宋体" pitchFamily="2" charset="-122"/>
              <a:ea typeface="宋体" pitchFamily="2" charset="-122"/>
            </a:endParaRPr>
          </a:p>
          <a:p>
            <a:pPr>
              <a:lnSpc>
                <a:spcPct val="150000"/>
              </a:lnSpc>
            </a:pPr>
            <a:r>
              <a:rPr lang="zh-CN" altLang="en-US" sz="2400" b="1" dirty="0">
                <a:solidFill>
                  <a:srgbClr val="002060"/>
                </a:solidFill>
                <a:latin typeface="宋体"/>
                <a:ea typeface="宋体"/>
                <a:sym typeface="+mn-ea"/>
              </a:rPr>
              <a:t>（</a:t>
            </a:r>
            <a:r>
              <a:rPr lang="en-US" altLang="zh-CN" sz="2400" b="1" dirty="0">
                <a:solidFill>
                  <a:srgbClr val="002060"/>
                </a:solidFill>
                <a:latin typeface="宋体"/>
                <a:ea typeface="宋体"/>
                <a:sym typeface="+mn-ea"/>
              </a:rPr>
              <a:t>3</a:t>
            </a:r>
            <a:r>
              <a:rPr lang="zh-CN" altLang="en-US" sz="2400" b="1" dirty="0">
                <a:solidFill>
                  <a:srgbClr val="002060"/>
                </a:solidFill>
                <a:latin typeface="宋体"/>
                <a:ea typeface="宋体"/>
                <a:sym typeface="+mn-ea"/>
              </a:rPr>
              <a:t>）</a:t>
            </a:r>
            <a:r>
              <a:rPr sz="2400" b="1" dirty="0" err="1">
                <a:solidFill>
                  <a:srgbClr val="002060"/>
                </a:solidFill>
                <a:latin typeface="宋体" pitchFamily="2" charset="-122"/>
                <a:ea typeface="宋体" pitchFamily="2" charset="-122"/>
                <a:sym typeface="+mn-ea"/>
              </a:rPr>
              <a:t>政府为掌握人口数，定期进行人口调查</a:t>
            </a:r>
            <a:r>
              <a:rPr sz="2400" b="1" dirty="0">
                <a:solidFill>
                  <a:srgbClr val="002060"/>
                </a:solidFill>
                <a:latin typeface="宋体" pitchFamily="2" charset="-122"/>
                <a:ea typeface="宋体" pitchFamily="2" charset="-122"/>
                <a:sym typeface="+mn-ea"/>
              </a:rPr>
              <a:t>。</a:t>
            </a:r>
            <a:endParaRPr lang="en-US" sz="2400" b="1" dirty="0">
              <a:solidFill>
                <a:srgbClr val="002060"/>
              </a:solidFill>
              <a:latin typeface="宋体" pitchFamily="2" charset="-122"/>
              <a:ea typeface="宋体" pitchFamily="2" charset="-122"/>
              <a:sym typeface="+mn-ea"/>
            </a:endParaRPr>
          </a:p>
          <a:p>
            <a:pPr>
              <a:lnSpc>
                <a:spcPct val="150000"/>
              </a:lnSpc>
            </a:pPr>
            <a:r>
              <a:rPr lang="zh-CN" altLang="en-US" sz="2400" b="1" dirty="0">
                <a:solidFill>
                  <a:srgbClr val="002060"/>
                </a:solidFill>
                <a:latin typeface="宋体"/>
                <a:ea typeface="宋体"/>
                <a:sym typeface="+mn-ea"/>
              </a:rPr>
              <a:t>（</a:t>
            </a:r>
            <a:r>
              <a:rPr lang="en-US" altLang="zh-CN" sz="2400" b="1" dirty="0">
                <a:solidFill>
                  <a:srgbClr val="002060"/>
                </a:solidFill>
                <a:latin typeface="宋体"/>
                <a:ea typeface="宋体"/>
                <a:sym typeface="+mn-ea"/>
              </a:rPr>
              <a:t>4</a:t>
            </a:r>
            <a:r>
              <a:rPr lang="zh-CN" altLang="en-US" sz="2400" b="1" dirty="0">
                <a:solidFill>
                  <a:srgbClr val="002060"/>
                </a:solidFill>
                <a:latin typeface="宋体"/>
                <a:ea typeface="宋体"/>
                <a:sym typeface="+mn-ea"/>
              </a:rPr>
              <a:t>）</a:t>
            </a:r>
            <a:r>
              <a:rPr lang="zh-CN" altLang="en-US" sz="2400" b="1" dirty="0">
                <a:solidFill>
                  <a:srgbClr val="002060"/>
                </a:solidFill>
                <a:latin typeface="宋体" pitchFamily="2" charset="-122"/>
                <a:ea typeface="宋体" pitchFamily="2" charset="-122"/>
              </a:rPr>
              <a:t>东汉末年，战事频繁，人口流动加剧，豪强地主与国家争夺人口，</a:t>
            </a:r>
            <a:r>
              <a:rPr lang="zh-CN" altLang="en-US" sz="2400" b="1" dirty="0">
                <a:solidFill>
                  <a:srgbClr val="FF0000"/>
                </a:solidFill>
                <a:latin typeface="宋体" pitchFamily="2" charset="-122"/>
                <a:ea typeface="宋体" pitchFamily="2" charset="-122"/>
              </a:rPr>
              <a:t>户籍散乱</a:t>
            </a:r>
            <a:r>
              <a:rPr lang="zh-CN" altLang="en-US" sz="2400" b="1" dirty="0">
                <a:solidFill>
                  <a:srgbClr val="002060"/>
                </a:solidFill>
                <a:latin typeface="宋体" pitchFamily="2" charset="-122"/>
                <a:ea typeface="宋体" pitchFamily="2" charset="-122"/>
              </a:rPr>
              <a:t>。</a:t>
            </a:r>
          </a:p>
        </p:txBody>
      </p:sp>
      <p:sp>
        <p:nvSpPr>
          <p:cNvPr id="9" name="TextBox 8"/>
          <p:cNvSpPr txBox="1"/>
          <p:nvPr/>
        </p:nvSpPr>
        <p:spPr>
          <a:xfrm>
            <a:off x="7035798" y="1276449"/>
            <a:ext cx="5003801" cy="5170646"/>
          </a:xfrm>
          <a:prstGeom prst="rect">
            <a:avLst/>
          </a:prstGeom>
          <a:noFill/>
          <a:ln w="38100">
            <a:solidFill>
              <a:srgbClr val="00B050"/>
            </a:solidFill>
          </a:ln>
        </p:spPr>
        <p:txBody>
          <a:bodyPr wrap="square" rtlCol="0">
            <a:spAutoFit/>
          </a:bodyPr>
          <a:lstStyle/>
          <a:p>
            <a:pPr>
              <a:lnSpc>
                <a:spcPct val="150000"/>
              </a:lnSpc>
            </a:pPr>
            <a:r>
              <a:rPr lang="zh-CN" altLang="en-US" sz="2000" b="1" dirty="0">
                <a:solidFill>
                  <a:srgbClr val="002060"/>
                </a:solidFill>
                <a:latin typeface="宋体" pitchFamily="2" charset="-122"/>
                <a:ea typeface="宋体" pitchFamily="2" charset="-122"/>
              </a:rPr>
              <a:t>材料  汉代继承了秦朝的全民户口登记制度，将全国的地主、自耕农、雇农、佣工、商人，全部编入国家的户籍，这叫做“编户齐民”。</a:t>
            </a:r>
            <a:endParaRPr lang="en-US" altLang="zh-CN" sz="2000" b="1" dirty="0">
              <a:solidFill>
                <a:srgbClr val="002060"/>
              </a:solidFill>
              <a:latin typeface="宋体" pitchFamily="2" charset="-122"/>
              <a:ea typeface="宋体" pitchFamily="2" charset="-122"/>
            </a:endParaRPr>
          </a:p>
          <a:p>
            <a:pPr>
              <a:lnSpc>
                <a:spcPct val="150000"/>
              </a:lnSpc>
            </a:pPr>
            <a:r>
              <a:rPr lang="en-US" altLang="zh-CN" sz="2000" b="1" dirty="0">
                <a:solidFill>
                  <a:srgbClr val="002060"/>
                </a:solidFill>
                <a:latin typeface="宋体" pitchFamily="2" charset="-122"/>
                <a:ea typeface="宋体" pitchFamily="2" charset="-122"/>
              </a:rPr>
              <a:t>……</a:t>
            </a:r>
            <a:r>
              <a:rPr lang="zh-CN" altLang="en-US" sz="2000" b="1" dirty="0">
                <a:solidFill>
                  <a:srgbClr val="002060"/>
                </a:solidFill>
                <a:latin typeface="宋体" pitchFamily="2" charset="-122"/>
                <a:ea typeface="宋体" pitchFamily="2" charset="-122"/>
              </a:rPr>
              <a:t>所有编入户籍的大汉居民，具有平等的权利与义务。其中最重要的义务是向国家提供赋税与徭役</a:t>
            </a:r>
            <a:r>
              <a:rPr lang="en-US" altLang="zh-CN" sz="2000" b="1" dirty="0">
                <a:solidFill>
                  <a:srgbClr val="002060"/>
                </a:solidFill>
                <a:latin typeface="宋体" pitchFamily="2" charset="-122"/>
                <a:ea typeface="宋体" pitchFamily="2" charset="-122"/>
              </a:rPr>
              <a:t>……</a:t>
            </a:r>
            <a:r>
              <a:rPr lang="zh-CN" altLang="en-US" sz="2000" b="1" dirty="0">
                <a:solidFill>
                  <a:srgbClr val="002060"/>
                </a:solidFill>
                <a:latin typeface="宋体" pitchFamily="2" charset="-122"/>
                <a:ea typeface="宋体" pitchFamily="2" charset="-122"/>
              </a:rPr>
              <a:t>“编户齐民”的出现，可以看成是时代的进步，因为编户齐民意味着将国民从隶属于贵族的人身依附状态中释放出来。   </a:t>
            </a:r>
            <a:endParaRPr lang="en-US" altLang="zh-CN" sz="2000" b="1" dirty="0">
              <a:solidFill>
                <a:srgbClr val="002060"/>
              </a:solidFill>
              <a:latin typeface="宋体" pitchFamily="2" charset="-122"/>
              <a:ea typeface="宋体" pitchFamily="2" charset="-122"/>
            </a:endParaRPr>
          </a:p>
          <a:p>
            <a:pPr>
              <a:lnSpc>
                <a:spcPct val="150000"/>
              </a:lnSpc>
            </a:pPr>
            <a:r>
              <a:rPr lang="en-US" altLang="zh-CN" sz="2000" b="1" dirty="0">
                <a:solidFill>
                  <a:srgbClr val="002060"/>
                </a:solidFill>
                <a:latin typeface="宋体" pitchFamily="2" charset="-122"/>
                <a:ea typeface="宋体" pitchFamily="2" charset="-122"/>
              </a:rPr>
              <a:t>            ——</a:t>
            </a:r>
            <a:r>
              <a:rPr lang="zh-CN" altLang="en-US" sz="2000" b="1" dirty="0">
                <a:solidFill>
                  <a:srgbClr val="002060"/>
                </a:solidFill>
                <a:latin typeface="宋体" pitchFamily="2" charset="-122"/>
                <a:ea typeface="宋体" pitchFamily="2" charset="-122"/>
              </a:rPr>
              <a:t>吴钩  </a:t>
            </a:r>
            <a:r>
              <a:rPr lang="en-US" altLang="zh-CN" sz="2000" b="1" dirty="0">
                <a:solidFill>
                  <a:srgbClr val="002060"/>
                </a:solidFill>
                <a:latin typeface="宋体" pitchFamily="2" charset="-122"/>
                <a:ea typeface="宋体" pitchFamily="2" charset="-122"/>
              </a:rPr>
              <a:t>《</a:t>
            </a:r>
            <a:r>
              <a:rPr lang="zh-CN" altLang="en-US" sz="2000" b="1" dirty="0">
                <a:solidFill>
                  <a:srgbClr val="002060"/>
                </a:solidFill>
                <a:latin typeface="宋体" pitchFamily="2" charset="-122"/>
                <a:ea typeface="宋体" pitchFamily="2" charset="-122"/>
              </a:rPr>
              <a:t>户籍上的中国</a:t>
            </a:r>
            <a:r>
              <a:rPr lang="en-US" altLang="zh-CN" sz="2000" b="1" dirty="0">
                <a:solidFill>
                  <a:srgbClr val="002060"/>
                </a:solidFill>
                <a:latin typeface="宋体" pitchFamily="2" charset="-122"/>
                <a:ea typeface="宋体" pitchFamily="2" charset="-122"/>
              </a:rPr>
              <a:t>》</a:t>
            </a:r>
            <a:endParaRPr lang="zh-CN" altLang="en-US" sz="2000" b="1" dirty="0">
              <a:solidFill>
                <a:srgbClr val="002060"/>
              </a:solidFill>
              <a:latin typeface="宋体" pitchFamily="2" charset="-122"/>
              <a:ea typeface="宋体" pitchFamily="2" charset="-122"/>
            </a:endParaRPr>
          </a:p>
        </p:txBody>
      </p:sp>
      <p:sp>
        <p:nvSpPr>
          <p:cNvPr id="11" name="TextBox 10"/>
          <p:cNvSpPr txBox="1"/>
          <p:nvPr/>
        </p:nvSpPr>
        <p:spPr>
          <a:xfrm>
            <a:off x="142240" y="1143000"/>
            <a:ext cx="2880360" cy="523220"/>
          </a:xfrm>
          <a:prstGeom prst="rect">
            <a:avLst/>
          </a:prstGeom>
          <a:noFill/>
        </p:spPr>
        <p:txBody>
          <a:bodyPr wrap="square" rtlCol="0">
            <a:spAutoFit/>
          </a:bodyPr>
          <a:lstStyle/>
          <a:p>
            <a:r>
              <a:rPr lang="en-US" altLang="zh-CN" sz="2800" b="1" dirty="0">
                <a:solidFill>
                  <a:srgbClr val="FF0000"/>
                </a:solidFill>
                <a:latin typeface="宋体" pitchFamily="2" charset="-122"/>
                <a:ea typeface="宋体" pitchFamily="2" charset="-122"/>
              </a:rPr>
              <a:t>3</a:t>
            </a:r>
            <a:r>
              <a:rPr lang="zh-CN" altLang="en-US" sz="2800" b="1" dirty="0">
                <a:solidFill>
                  <a:srgbClr val="FF0000"/>
                </a:solidFill>
                <a:latin typeface="宋体" pitchFamily="2" charset="-122"/>
                <a:ea typeface="宋体" pitchFamily="2" charset="-122"/>
              </a:rPr>
              <a:t>、两汉时期</a:t>
            </a:r>
          </a:p>
        </p:txBody>
      </p:sp>
    </p:spTree>
    <p:extLst>
      <p:ext uri="{BB962C8B-B14F-4D97-AF65-F5344CB8AC3E}">
        <p14:creationId xmlns:p14="http://schemas.microsoft.com/office/powerpoint/2010/main" val="254999657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636586" y="3994254"/>
            <a:ext cx="10525712" cy="1477328"/>
          </a:xfrm>
          <a:prstGeom prst="rect">
            <a:avLst/>
          </a:prstGeom>
          <a:ln>
            <a:solidFill>
              <a:srgbClr val="00B0F0"/>
            </a:solidFill>
          </a:ln>
        </p:spPr>
        <p:txBody>
          <a:bodyPr wrap="square">
            <a:spAutoFit/>
          </a:bodyPr>
          <a:lstStyle/>
          <a:p>
            <a:pPr>
              <a:lnSpc>
                <a:spcPct val="150000"/>
              </a:lnSpc>
            </a:pPr>
            <a:r>
              <a:rPr lang="zh-CN" altLang="en-US" sz="2000" b="1" dirty="0">
                <a:solidFill>
                  <a:srgbClr val="002060"/>
                </a:solidFill>
                <a:uFillTx/>
                <a:latin typeface="宋体" pitchFamily="2" charset="-122"/>
                <a:ea typeface="宋体" pitchFamily="2" charset="-122"/>
              </a:rPr>
              <a:t>材料三 </a:t>
            </a:r>
            <a:r>
              <a:rPr lang="ja-JP" altLang="en-US" sz="2000" b="1" dirty="0">
                <a:solidFill>
                  <a:srgbClr val="002060"/>
                </a:solidFill>
                <a:uFillTx/>
                <a:latin typeface="宋体" pitchFamily="2" charset="-122"/>
                <a:ea typeface="宋体" pitchFamily="2" charset="-122"/>
              </a:rPr>
              <a:t>户口漏于国版</a:t>
            </a:r>
            <a:r>
              <a:rPr lang="en-US" altLang="ja-JP" sz="2000" b="1" dirty="0">
                <a:solidFill>
                  <a:srgbClr val="002060"/>
                </a:solidFill>
                <a:uFillTx/>
                <a:latin typeface="宋体" pitchFamily="2" charset="-122"/>
                <a:ea typeface="宋体" pitchFamily="2" charset="-122"/>
              </a:rPr>
              <a:t>,</a:t>
            </a:r>
            <a:r>
              <a:rPr lang="ja-JP" altLang="en-US" sz="2000" b="1" dirty="0">
                <a:solidFill>
                  <a:srgbClr val="002060"/>
                </a:solidFill>
                <a:uFillTx/>
                <a:latin typeface="宋体" pitchFamily="2" charset="-122"/>
                <a:ea typeface="宋体" pitchFamily="2" charset="-122"/>
              </a:rPr>
              <a:t>夫家脱于联伍</a:t>
            </a:r>
            <a:r>
              <a:rPr lang="en-US" altLang="ja-JP" sz="2000" b="1" dirty="0">
                <a:solidFill>
                  <a:srgbClr val="002060"/>
                </a:solidFill>
                <a:uFillTx/>
                <a:latin typeface="宋体" pitchFamily="2" charset="-122"/>
                <a:ea typeface="宋体" pitchFamily="2" charset="-122"/>
              </a:rPr>
              <a:t>,</a:t>
            </a:r>
            <a:r>
              <a:rPr lang="ja-JP" altLang="en-US" sz="2000" b="1" dirty="0">
                <a:solidFill>
                  <a:srgbClr val="002060"/>
                </a:solidFill>
                <a:uFillTx/>
                <a:latin typeface="宋体" pitchFamily="2" charset="-122"/>
                <a:ea typeface="宋体" pitchFamily="2" charset="-122"/>
              </a:rPr>
              <a:t>避役者有之</a:t>
            </a:r>
            <a:r>
              <a:rPr lang="en-US" altLang="ja-JP" sz="2000" b="1" dirty="0">
                <a:solidFill>
                  <a:srgbClr val="002060"/>
                </a:solidFill>
                <a:uFillTx/>
                <a:latin typeface="宋体" pitchFamily="2" charset="-122"/>
                <a:ea typeface="宋体" pitchFamily="2" charset="-122"/>
              </a:rPr>
              <a:t>,</a:t>
            </a:r>
            <a:r>
              <a:rPr lang="ja-JP" altLang="en-US" sz="2000" b="1" dirty="0">
                <a:solidFill>
                  <a:srgbClr val="002060"/>
                </a:solidFill>
                <a:uFillTx/>
                <a:latin typeface="宋体" pitchFamily="2" charset="-122"/>
                <a:ea typeface="宋体" pitchFamily="2" charset="-122"/>
              </a:rPr>
              <a:t>弃捐者有之</a:t>
            </a:r>
            <a:r>
              <a:rPr lang="en-US" altLang="ja-JP" sz="2000" b="1" dirty="0">
                <a:solidFill>
                  <a:srgbClr val="002060"/>
                </a:solidFill>
                <a:uFillTx/>
                <a:latin typeface="宋体" pitchFamily="2" charset="-122"/>
                <a:ea typeface="宋体" pitchFamily="2" charset="-122"/>
              </a:rPr>
              <a:t>,</a:t>
            </a:r>
            <a:r>
              <a:rPr lang="ja-JP" altLang="en-US" sz="2000" b="1" dirty="0">
                <a:solidFill>
                  <a:srgbClr val="002060"/>
                </a:solidFill>
                <a:uFillTx/>
                <a:latin typeface="宋体" pitchFamily="2" charset="-122"/>
                <a:ea typeface="宋体" pitchFamily="2" charset="-122"/>
              </a:rPr>
              <a:t>浮食者有之</a:t>
            </a:r>
            <a:r>
              <a:rPr lang="en-US" altLang="ja-JP" sz="2000" b="1" dirty="0">
                <a:solidFill>
                  <a:srgbClr val="002060"/>
                </a:solidFill>
                <a:uFillTx/>
                <a:latin typeface="宋体" pitchFamily="2" charset="-122"/>
                <a:ea typeface="宋体" pitchFamily="2" charset="-122"/>
              </a:rPr>
              <a:t>,</a:t>
            </a:r>
            <a:r>
              <a:rPr lang="ja-JP" altLang="en-US" sz="2000" b="1" dirty="0">
                <a:solidFill>
                  <a:srgbClr val="002060"/>
                </a:solidFill>
                <a:uFillTx/>
                <a:latin typeface="宋体" pitchFamily="2" charset="-122"/>
                <a:ea typeface="宋体" pitchFamily="2" charset="-122"/>
              </a:rPr>
              <a:t>于是奸心竟生</a:t>
            </a:r>
            <a:r>
              <a:rPr lang="en-US" altLang="ja-JP" sz="2000" b="1" dirty="0">
                <a:solidFill>
                  <a:srgbClr val="002060"/>
                </a:solidFill>
                <a:uFillTx/>
                <a:latin typeface="宋体" pitchFamily="2" charset="-122"/>
                <a:ea typeface="宋体" pitchFamily="2" charset="-122"/>
              </a:rPr>
              <a:t>,</a:t>
            </a:r>
            <a:r>
              <a:rPr lang="ja-JP" altLang="en-US" sz="2000" b="1" dirty="0">
                <a:solidFill>
                  <a:srgbClr val="002060"/>
                </a:solidFill>
                <a:uFillTx/>
                <a:latin typeface="宋体" pitchFamily="2" charset="-122"/>
                <a:ea typeface="宋体" pitchFamily="2" charset="-122"/>
              </a:rPr>
              <a:t>伪端并作矣。</a:t>
            </a:r>
            <a:r>
              <a:rPr lang="zh-CN" altLang="en-US" sz="2000" b="1" dirty="0">
                <a:solidFill>
                  <a:srgbClr val="002060"/>
                </a:solidFill>
                <a:uFillTx/>
                <a:latin typeface="宋体" pitchFamily="2" charset="-122"/>
                <a:ea typeface="宋体" pitchFamily="2" charset="-122"/>
              </a:rPr>
              <a:t>小则盗窃，大则攻劫，严刑峻法不能救也。</a:t>
            </a:r>
            <a:endParaRPr lang="en-US" altLang="zh-CN" sz="2000" b="1" dirty="0">
              <a:solidFill>
                <a:srgbClr val="002060"/>
              </a:solidFill>
              <a:uFillTx/>
              <a:latin typeface="宋体" pitchFamily="2" charset="-122"/>
              <a:ea typeface="宋体" pitchFamily="2" charset="-122"/>
            </a:endParaRPr>
          </a:p>
          <a:p>
            <a:pPr>
              <a:lnSpc>
                <a:spcPct val="150000"/>
              </a:lnSpc>
            </a:pPr>
            <a:r>
              <a:rPr lang="en-US" altLang="zh-CN" sz="2000" b="1" dirty="0">
                <a:solidFill>
                  <a:srgbClr val="002060"/>
                </a:solidFill>
                <a:uFillTx/>
                <a:latin typeface="宋体" pitchFamily="2" charset="-122"/>
                <a:ea typeface="宋体" pitchFamily="2" charset="-122"/>
              </a:rPr>
              <a:t>                                                ——</a:t>
            </a:r>
            <a:r>
              <a:rPr lang="ja-JP" altLang="en-US" sz="2000" b="1" dirty="0">
                <a:solidFill>
                  <a:srgbClr val="002060"/>
                </a:solidFill>
                <a:uFillTx/>
                <a:latin typeface="宋体" pitchFamily="2" charset="-122"/>
                <a:ea typeface="宋体" pitchFamily="2" charset="-122"/>
              </a:rPr>
              <a:t>汉代徐干</a:t>
            </a:r>
            <a:r>
              <a:rPr lang="en-US" altLang="ja-JP" sz="2000" b="1" dirty="0">
                <a:solidFill>
                  <a:srgbClr val="002060"/>
                </a:solidFill>
                <a:uFillTx/>
                <a:latin typeface="宋体" pitchFamily="2" charset="-122"/>
                <a:ea typeface="宋体" pitchFamily="2" charset="-122"/>
              </a:rPr>
              <a:t>《</a:t>
            </a:r>
            <a:r>
              <a:rPr lang="ja-JP" altLang="en-US" sz="2000" b="1" dirty="0">
                <a:solidFill>
                  <a:srgbClr val="002060"/>
                </a:solidFill>
                <a:uFillTx/>
                <a:latin typeface="宋体" pitchFamily="2" charset="-122"/>
                <a:ea typeface="宋体" pitchFamily="2" charset="-122"/>
              </a:rPr>
              <a:t>中论・民数篇</a:t>
            </a:r>
            <a:r>
              <a:rPr lang="en-US" altLang="ja-JP" sz="2000" b="1" dirty="0">
                <a:solidFill>
                  <a:srgbClr val="002060"/>
                </a:solidFill>
                <a:uFillTx/>
                <a:latin typeface="宋体" pitchFamily="2" charset="-122"/>
                <a:ea typeface="宋体" pitchFamily="2" charset="-122"/>
              </a:rPr>
              <a:t>》</a:t>
            </a:r>
          </a:p>
        </p:txBody>
      </p:sp>
      <p:sp>
        <p:nvSpPr>
          <p:cNvPr id="4" name="文本框 3"/>
          <p:cNvSpPr txBox="1"/>
          <p:nvPr/>
        </p:nvSpPr>
        <p:spPr>
          <a:xfrm>
            <a:off x="6114732" y="5779413"/>
            <a:ext cx="4946968" cy="400110"/>
          </a:xfrm>
          <a:prstGeom prst="rect">
            <a:avLst/>
          </a:prstGeom>
          <a:solidFill>
            <a:schemeClr val="accent2">
              <a:lumMod val="20000"/>
              <a:lumOff val="80000"/>
            </a:schemeClr>
          </a:solidFill>
        </p:spPr>
        <p:txBody>
          <a:bodyPr wrap="square" rtlCol="0">
            <a:spAutoFit/>
          </a:bodyPr>
          <a:lstStyle/>
          <a:p>
            <a:r>
              <a:rPr lang="zh-CN" altLang="en-US" sz="2000" b="1" dirty="0">
                <a:solidFill>
                  <a:srgbClr val="FF0000"/>
                </a:solidFill>
                <a:latin typeface="宋体" pitchFamily="2" charset="-122"/>
                <a:ea typeface="宋体" pitchFamily="2" charset="-122"/>
              </a:rPr>
              <a:t>征发赋役；进行社会管理；维护社会治安。</a:t>
            </a:r>
            <a:endParaRPr lang="en-US" altLang="zh-CN" sz="2000" b="1" dirty="0">
              <a:solidFill>
                <a:srgbClr val="FF0000"/>
              </a:solidFill>
              <a:latin typeface="宋体" pitchFamily="2" charset="-122"/>
              <a:ea typeface="宋体" pitchFamily="2" charset="-122"/>
            </a:endParaRPr>
          </a:p>
        </p:txBody>
      </p:sp>
      <p:sp>
        <p:nvSpPr>
          <p:cNvPr id="5" name="文本框 4"/>
          <p:cNvSpPr txBox="1"/>
          <p:nvPr/>
        </p:nvSpPr>
        <p:spPr>
          <a:xfrm>
            <a:off x="636586" y="1003300"/>
            <a:ext cx="10561058" cy="1477328"/>
          </a:xfrm>
          <a:prstGeom prst="rect">
            <a:avLst/>
          </a:prstGeom>
          <a:noFill/>
          <a:ln>
            <a:solidFill>
              <a:schemeClr val="accent1"/>
            </a:solidFill>
          </a:ln>
        </p:spPr>
        <p:txBody>
          <a:bodyPr wrap="square" rtlCol="0">
            <a:spAutoFit/>
          </a:bodyPr>
          <a:lstStyle/>
          <a:p>
            <a:pPr>
              <a:lnSpc>
                <a:spcPct val="150000"/>
              </a:lnSpc>
            </a:pPr>
            <a:r>
              <a:rPr lang="zh-CN" altLang="en-US" sz="2000" b="1" dirty="0">
                <a:solidFill>
                  <a:srgbClr val="002060"/>
                </a:solidFill>
                <a:uFillTx/>
                <a:latin typeface="宋体" pitchFamily="2" charset="-122"/>
                <a:ea typeface="宋体" pitchFamily="2" charset="-122"/>
              </a:rPr>
              <a:t>材料一 商鞅还将百姓按照五家为伍、十家为什的单位进行编制</a:t>
            </a:r>
            <a:r>
              <a:rPr lang="en-US" altLang="zh-CN" sz="2000" b="1" dirty="0">
                <a:solidFill>
                  <a:srgbClr val="002060"/>
                </a:solidFill>
                <a:uFillTx/>
                <a:latin typeface="宋体" pitchFamily="2" charset="-122"/>
                <a:ea typeface="宋体" pitchFamily="2" charset="-122"/>
              </a:rPr>
              <a:t>···</a:t>
            </a:r>
            <a:r>
              <a:rPr lang="zh-CN" altLang="en-US" sz="2000" b="1" dirty="0">
                <a:solidFill>
                  <a:srgbClr val="002060"/>
                </a:solidFill>
                <a:uFillTx/>
                <a:latin typeface="宋体" pitchFamily="2" charset="-122"/>
                <a:ea typeface="宋体" pitchFamily="2" charset="-122"/>
              </a:rPr>
              <a:t>凡是被编入什伍组织的在籍成年男子（自</a:t>
            </a:r>
            <a:r>
              <a:rPr lang="en-US" altLang="zh-CN" sz="2000" b="1" dirty="0">
                <a:solidFill>
                  <a:srgbClr val="002060"/>
                </a:solidFill>
                <a:uFillTx/>
                <a:latin typeface="宋体" pitchFamily="2" charset="-122"/>
                <a:ea typeface="宋体" pitchFamily="2" charset="-122"/>
              </a:rPr>
              <a:t>15</a:t>
            </a:r>
            <a:r>
              <a:rPr lang="zh-CN" altLang="en-US" sz="2000" b="1" dirty="0">
                <a:solidFill>
                  <a:srgbClr val="002060"/>
                </a:solidFill>
                <a:uFillTx/>
                <a:latin typeface="宋体" pitchFamily="2" charset="-122"/>
                <a:ea typeface="宋体" pitchFamily="2" charset="-122"/>
              </a:rPr>
              <a:t>岁以上起）都是国家的后备兵源。</a:t>
            </a:r>
            <a:endParaRPr lang="en-US" altLang="zh-CN" sz="2000" b="1" dirty="0">
              <a:solidFill>
                <a:srgbClr val="002060"/>
              </a:solidFill>
              <a:uFillTx/>
              <a:latin typeface="宋体" pitchFamily="2" charset="-122"/>
              <a:ea typeface="宋体" pitchFamily="2" charset="-122"/>
            </a:endParaRPr>
          </a:p>
          <a:p>
            <a:pPr>
              <a:lnSpc>
                <a:spcPct val="150000"/>
              </a:lnSpc>
            </a:pPr>
            <a:r>
              <a:rPr lang="en-US" altLang="zh-CN" sz="2000" b="1" dirty="0">
                <a:solidFill>
                  <a:srgbClr val="002060"/>
                </a:solidFill>
                <a:latin typeface="宋体" pitchFamily="2" charset="-122"/>
                <a:ea typeface="宋体" pitchFamily="2" charset="-122"/>
              </a:rPr>
              <a:t>                                            </a:t>
            </a:r>
            <a:r>
              <a:rPr lang="en-US" altLang="zh-CN" sz="2000" b="1" dirty="0">
                <a:solidFill>
                  <a:srgbClr val="002060"/>
                </a:solidFill>
                <a:uFillTx/>
                <a:latin typeface="宋体" pitchFamily="2" charset="-122"/>
                <a:ea typeface="宋体" pitchFamily="2" charset="-122"/>
              </a:rPr>
              <a:t>——《</a:t>
            </a:r>
            <a:r>
              <a:rPr lang="zh-CN" altLang="en-US" sz="2000" b="1" dirty="0">
                <a:solidFill>
                  <a:srgbClr val="002060"/>
                </a:solidFill>
                <a:uFillTx/>
                <a:latin typeface="宋体" pitchFamily="2" charset="-122"/>
                <a:ea typeface="宋体" pitchFamily="2" charset="-122"/>
              </a:rPr>
              <a:t>历史上重大改革回眸</a:t>
            </a:r>
            <a:r>
              <a:rPr lang="en-US" altLang="zh-CN" sz="2000" b="1" dirty="0">
                <a:solidFill>
                  <a:srgbClr val="002060"/>
                </a:solidFill>
                <a:uFillTx/>
                <a:latin typeface="宋体" pitchFamily="2" charset="-122"/>
                <a:ea typeface="宋体" pitchFamily="2" charset="-122"/>
              </a:rPr>
              <a:t>》</a:t>
            </a:r>
          </a:p>
        </p:txBody>
      </p:sp>
      <p:sp>
        <p:nvSpPr>
          <p:cNvPr id="6" name="文本框 5"/>
          <p:cNvSpPr txBox="1"/>
          <p:nvPr/>
        </p:nvSpPr>
        <p:spPr>
          <a:xfrm>
            <a:off x="636586" y="2715756"/>
            <a:ext cx="10525712" cy="1015663"/>
          </a:xfrm>
          <a:prstGeom prst="rect">
            <a:avLst/>
          </a:prstGeom>
          <a:noFill/>
          <a:ln>
            <a:solidFill>
              <a:srgbClr val="00B0F0"/>
            </a:solidFill>
          </a:ln>
        </p:spPr>
        <p:txBody>
          <a:bodyPr wrap="square" rtlCol="0">
            <a:spAutoFit/>
          </a:bodyPr>
          <a:lstStyle/>
          <a:p>
            <a:pPr>
              <a:lnSpc>
                <a:spcPct val="150000"/>
              </a:lnSpc>
            </a:pPr>
            <a:r>
              <a:rPr lang="zh-CN" altLang="en-US" sz="2000" b="1" dirty="0">
                <a:solidFill>
                  <a:srgbClr val="002060"/>
                </a:solidFill>
                <a:uFillTx/>
                <a:latin typeface="宋体" pitchFamily="2" charset="-122"/>
                <a:ea typeface="宋体" pitchFamily="2" charset="-122"/>
              </a:rPr>
              <a:t>材料二 （秦朝）田租、口赋（人头税）、盐铁之利，二十倍于古。</a:t>
            </a:r>
            <a:endParaRPr lang="en-US" altLang="zh-CN" sz="2000" b="1" dirty="0">
              <a:solidFill>
                <a:srgbClr val="002060"/>
              </a:solidFill>
              <a:uFillTx/>
              <a:latin typeface="宋体" pitchFamily="2" charset="-122"/>
              <a:ea typeface="宋体" pitchFamily="2" charset="-122"/>
            </a:endParaRPr>
          </a:p>
          <a:p>
            <a:pPr>
              <a:lnSpc>
                <a:spcPct val="150000"/>
              </a:lnSpc>
            </a:pPr>
            <a:r>
              <a:rPr lang="en-US" altLang="zh-CN" sz="2000" b="1" dirty="0">
                <a:solidFill>
                  <a:srgbClr val="002060"/>
                </a:solidFill>
                <a:uFillTx/>
                <a:latin typeface="宋体" pitchFamily="2" charset="-122"/>
                <a:ea typeface="宋体" pitchFamily="2" charset="-122"/>
              </a:rPr>
              <a:t>                                                ——《</a:t>
            </a:r>
            <a:r>
              <a:rPr lang="zh-CN" altLang="en-US" sz="2000" b="1" dirty="0">
                <a:solidFill>
                  <a:srgbClr val="002060"/>
                </a:solidFill>
                <a:uFillTx/>
                <a:latin typeface="宋体" pitchFamily="2" charset="-122"/>
                <a:ea typeface="宋体" pitchFamily="2" charset="-122"/>
              </a:rPr>
              <a:t>汉书</a:t>
            </a:r>
            <a:r>
              <a:rPr lang="en-US" altLang="zh-CN" sz="2000" b="1" dirty="0">
                <a:solidFill>
                  <a:srgbClr val="002060"/>
                </a:solidFill>
                <a:uFillTx/>
                <a:latin typeface="宋体" pitchFamily="2" charset="-122"/>
                <a:ea typeface="宋体" pitchFamily="2" charset="-122"/>
              </a:rPr>
              <a:t>·</a:t>
            </a:r>
            <a:r>
              <a:rPr lang="zh-CN" altLang="en-US" sz="2000" b="1" dirty="0">
                <a:solidFill>
                  <a:srgbClr val="002060"/>
                </a:solidFill>
                <a:uFillTx/>
                <a:latin typeface="宋体" pitchFamily="2" charset="-122"/>
                <a:ea typeface="宋体" pitchFamily="2" charset="-122"/>
              </a:rPr>
              <a:t>食货志</a:t>
            </a:r>
            <a:r>
              <a:rPr lang="en-US" altLang="zh-CN" sz="2000" b="1" dirty="0">
                <a:solidFill>
                  <a:srgbClr val="002060"/>
                </a:solidFill>
                <a:uFillTx/>
                <a:latin typeface="宋体" pitchFamily="2" charset="-122"/>
                <a:ea typeface="宋体" pitchFamily="2" charset="-122"/>
              </a:rPr>
              <a:t>》</a:t>
            </a:r>
          </a:p>
        </p:txBody>
      </p:sp>
      <p:sp>
        <p:nvSpPr>
          <p:cNvPr id="7" name="文本框 6"/>
          <p:cNvSpPr txBox="1"/>
          <p:nvPr/>
        </p:nvSpPr>
        <p:spPr>
          <a:xfrm>
            <a:off x="636585" y="5738996"/>
            <a:ext cx="5478147" cy="400110"/>
          </a:xfrm>
          <a:prstGeom prst="rect">
            <a:avLst/>
          </a:prstGeom>
          <a:noFill/>
        </p:spPr>
        <p:txBody>
          <a:bodyPr wrap="square" rtlCol="0">
            <a:spAutoFit/>
          </a:bodyPr>
          <a:lstStyle/>
          <a:p>
            <a:r>
              <a:rPr lang="zh-CN" altLang="en-US" sz="2000" b="1" dirty="0">
                <a:solidFill>
                  <a:srgbClr val="002060"/>
                </a:solidFill>
                <a:uFillTx/>
                <a:latin typeface="宋体" pitchFamily="2" charset="-122"/>
                <a:ea typeface="宋体" pitchFamily="2" charset="-122"/>
              </a:rPr>
              <a:t>依据材料和所学，分析古代户籍制度的作用。</a:t>
            </a:r>
          </a:p>
        </p:txBody>
      </p:sp>
      <p:cxnSp>
        <p:nvCxnSpPr>
          <p:cNvPr id="14" name="直接连接符 13"/>
          <p:cNvCxnSpPr/>
          <p:nvPr/>
        </p:nvCxnSpPr>
        <p:spPr>
          <a:xfrm flipV="1">
            <a:off x="34290" y="756920"/>
            <a:ext cx="12160885" cy="31750"/>
          </a:xfrm>
          <a:prstGeom prst="line">
            <a:avLst/>
          </a:prstGeom>
          <a:ln w="28575" cmpd="sng">
            <a:solidFill>
              <a:srgbClr val="002060"/>
            </a:solidFill>
            <a:prstDash val="solid"/>
          </a:ln>
        </p:spPr>
        <p:style>
          <a:lnRef idx="1">
            <a:schemeClr val="dk1"/>
          </a:lnRef>
          <a:fillRef idx="0">
            <a:schemeClr val="dk1"/>
          </a:fillRef>
          <a:effectRef idx="0">
            <a:schemeClr val="dk1"/>
          </a:effectRef>
          <a:fontRef idx="minor">
            <a:schemeClr val="tx1"/>
          </a:fontRef>
        </p:style>
      </p:cxnSp>
      <p:sp>
        <p:nvSpPr>
          <p:cNvPr id="15" name="矩形 14"/>
          <p:cNvSpPr/>
          <p:nvPr/>
        </p:nvSpPr>
        <p:spPr>
          <a:xfrm>
            <a:off x="34288" y="110589"/>
            <a:ext cx="2964273" cy="646331"/>
          </a:xfrm>
          <a:prstGeom prst="rect">
            <a:avLst/>
          </a:prstGeom>
        </p:spPr>
        <p:txBody>
          <a:bodyPr wrap="none">
            <a:spAutoFit/>
          </a:bodyPr>
          <a:lstStyle/>
          <a:p>
            <a:pPr algn="just">
              <a:spcAft>
                <a:spcPts val="0"/>
              </a:spcAft>
            </a:pPr>
            <a:r>
              <a:rPr lang="zh-CN" altLang="zh-CN" sz="3600" b="1" kern="100" dirty="0">
                <a:solidFill>
                  <a:srgbClr val="FF0000"/>
                </a:solidFill>
                <a:latin typeface="方正姚体" pitchFamily="2" charset="-122"/>
                <a:ea typeface="方正姚体" pitchFamily="2" charset="-122"/>
                <a:cs typeface="Times New Roman" panose="02020603050405020304" pitchFamily="18" charset="0"/>
              </a:rPr>
              <a:t>【</a:t>
            </a:r>
            <a:r>
              <a:rPr lang="zh-CN" altLang="en-US" sz="3600" b="1" kern="100" dirty="0">
                <a:solidFill>
                  <a:srgbClr val="FF0000"/>
                </a:solidFill>
                <a:latin typeface="方正姚体" pitchFamily="2" charset="-122"/>
                <a:ea typeface="方正姚体" pitchFamily="2" charset="-122"/>
                <a:cs typeface="Times New Roman" panose="02020603050405020304" pitchFamily="18" charset="0"/>
              </a:rPr>
              <a:t>史料实证</a:t>
            </a:r>
            <a:r>
              <a:rPr lang="zh-CN" altLang="zh-CN" sz="3600" b="1" kern="100" dirty="0">
                <a:solidFill>
                  <a:srgbClr val="FF0000"/>
                </a:solidFill>
                <a:latin typeface="方正姚体" pitchFamily="2" charset="-122"/>
                <a:ea typeface="方正姚体" pitchFamily="2" charset="-122"/>
                <a:cs typeface="Times New Roman" panose="02020603050405020304" pitchFamily="18" charset="0"/>
              </a:rPr>
              <a:t>】</a:t>
            </a:r>
            <a:endParaRPr lang="zh-CN" altLang="zh-CN" sz="2800" kern="100" dirty="0">
              <a:solidFill>
                <a:srgbClr val="FF0000"/>
              </a:solidFill>
              <a:effectLst/>
              <a:latin typeface="方正姚体" pitchFamily="2" charset="-122"/>
              <a:ea typeface="方正姚体" pitchFamily="2" charset="-122"/>
              <a:cs typeface="Times New Roman" panose="02020603050405020304" pitchFamily="18" charset="0"/>
            </a:endParaRPr>
          </a:p>
        </p:txBody>
      </p:sp>
    </p:spTree>
    <p:extLst>
      <p:ext uri="{BB962C8B-B14F-4D97-AF65-F5344CB8AC3E}">
        <p14:creationId xmlns:p14="http://schemas.microsoft.com/office/powerpoint/2010/main" val="316483021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5" name="直接连接符 14"/>
          <p:cNvCxnSpPr/>
          <p:nvPr/>
        </p:nvCxnSpPr>
        <p:spPr>
          <a:xfrm flipV="1">
            <a:off x="34290" y="756920"/>
            <a:ext cx="12160885" cy="31750"/>
          </a:xfrm>
          <a:prstGeom prst="line">
            <a:avLst/>
          </a:prstGeom>
          <a:ln w="28575" cmpd="sng">
            <a:solidFill>
              <a:srgbClr val="002060"/>
            </a:solidFill>
            <a:prstDash val="solid"/>
          </a:ln>
        </p:spPr>
        <p:style>
          <a:lnRef idx="1">
            <a:schemeClr val="dk1"/>
          </a:lnRef>
          <a:fillRef idx="0">
            <a:schemeClr val="dk1"/>
          </a:fillRef>
          <a:effectRef idx="0">
            <a:schemeClr val="dk1"/>
          </a:effectRef>
          <a:fontRef idx="minor">
            <a:schemeClr val="tx1"/>
          </a:fontRef>
        </p:style>
      </p:cxnSp>
      <p:sp>
        <p:nvSpPr>
          <p:cNvPr id="16" name="文本框 1"/>
          <p:cNvSpPr txBox="1"/>
          <p:nvPr>
            <p:custDataLst>
              <p:tags r:id="rId1"/>
            </p:custDataLst>
          </p:nvPr>
        </p:nvSpPr>
        <p:spPr>
          <a:xfrm>
            <a:off x="34290" y="172720"/>
            <a:ext cx="5561330" cy="646331"/>
          </a:xfrm>
          <a:prstGeom prst="rect">
            <a:avLst/>
          </a:prstGeom>
          <a:noFill/>
        </p:spPr>
        <p:txBody>
          <a:bodyPr wrap="square" rtlCol="0">
            <a:spAutoFit/>
          </a:bodyPr>
          <a:lstStyle/>
          <a:p>
            <a:r>
              <a:rPr lang="zh-CN" altLang="en-US" sz="3600" b="1" dirty="0">
                <a:solidFill>
                  <a:srgbClr val="FF0000"/>
                </a:solidFill>
                <a:latin typeface="方正姚体" pitchFamily="2" charset="-122"/>
                <a:ea typeface="方正姚体" pitchFamily="2" charset="-122"/>
              </a:rPr>
              <a:t>一、历代户籍制度演变</a:t>
            </a:r>
          </a:p>
        </p:txBody>
      </p:sp>
      <p:sp>
        <p:nvSpPr>
          <p:cNvPr id="13" name="矩形 12"/>
          <p:cNvSpPr/>
          <p:nvPr/>
        </p:nvSpPr>
        <p:spPr>
          <a:xfrm>
            <a:off x="180338" y="1950472"/>
            <a:ext cx="11706862" cy="3416320"/>
          </a:xfrm>
          <a:prstGeom prst="rect">
            <a:avLst/>
          </a:prstGeom>
        </p:spPr>
        <p:txBody>
          <a:bodyPr wrap="square">
            <a:spAutoFit/>
          </a:bodyPr>
          <a:lstStyle/>
          <a:p>
            <a:pPr indent="267970">
              <a:lnSpc>
                <a:spcPct val="150000"/>
              </a:lnSpc>
            </a:pPr>
            <a:r>
              <a:rPr lang="zh-CN" altLang="en-US" sz="2400" b="1" kern="0" dirty="0">
                <a:solidFill>
                  <a:srgbClr val="002060"/>
                </a:solidFill>
                <a:latin typeface="Calibri" panose="020F0502020204030204" pitchFamily="34" charset="0"/>
                <a:ea typeface="宋体" panose="02010600030101010101" pitchFamily="2" charset="-122"/>
                <a:cs typeface="Iowan Old Style"/>
              </a:rPr>
              <a:t>（</a:t>
            </a:r>
            <a:r>
              <a:rPr lang="en-US" altLang="zh-CN" sz="2400" b="1" kern="0" dirty="0">
                <a:solidFill>
                  <a:srgbClr val="002060"/>
                </a:solidFill>
                <a:latin typeface="Calibri" panose="020F0502020204030204" pitchFamily="34" charset="0"/>
                <a:ea typeface="宋体" panose="02010600030101010101" pitchFamily="2" charset="-122"/>
                <a:cs typeface="Iowan Old Style"/>
              </a:rPr>
              <a:t>1</a:t>
            </a:r>
            <a:r>
              <a:rPr lang="zh-CN" altLang="en-US" sz="2400" b="1" kern="0" dirty="0">
                <a:solidFill>
                  <a:srgbClr val="002060"/>
                </a:solidFill>
                <a:latin typeface="Calibri" panose="020F0502020204030204" pitchFamily="34" charset="0"/>
                <a:ea typeface="宋体" panose="02010600030101010101" pitchFamily="2" charset="-122"/>
                <a:cs typeface="Iowan Old Style"/>
              </a:rPr>
              <a:t>）</a:t>
            </a:r>
            <a:r>
              <a:rPr lang="zh-CN" altLang="zh-CN" sz="2400" b="1" kern="0" dirty="0">
                <a:solidFill>
                  <a:srgbClr val="002060"/>
                </a:solidFill>
                <a:latin typeface="Calibri" panose="020F0502020204030204" pitchFamily="34" charset="0"/>
                <a:ea typeface="宋体" panose="02010600030101010101" pitchFamily="2" charset="-122"/>
                <a:cs typeface="Iowan Old Style"/>
              </a:rPr>
              <a:t>西晋</a:t>
            </a:r>
            <a:r>
              <a:rPr lang="zh-CN" altLang="en-US" sz="2400" b="1" kern="0" dirty="0">
                <a:solidFill>
                  <a:srgbClr val="002060"/>
                </a:solidFill>
                <a:latin typeface="Calibri" panose="020F0502020204030204" pitchFamily="34" charset="0"/>
                <a:ea typeface="宋体" panose="02010600030101010101" pitchFamily="2" charset="-122"/>
                <a:cs typeface="Iowan Old Style"/>
              </a:rPr>
              <a:t>短暂统一中国，</a:t>
            </a:r>
            <a:r>
              <a:rPr lang="zh-CN" altLang="zh-CN" sz="2400" b="1" kern="0" dirty="0">
                <a:solidFill>
                  <a:srgbClr val="002060"/>
                </a:solidFill>
                <a:latin typeface="Calibri" panose="020F0502020204030204" pitchFamily="34" charset="0"/>
                <a:ea typeface="宋体" panose="02010600030101010101" pitchFamily="2" charset="-122"/>
                <a:cs typeface="Iowan Old Style"/>
              </a:rPr>
              <a:t>重建户籍，以黄纸登记户主姓名、年龄、家庭情况</a:t>
            </a:r>
            <a:r>
              <a:rPr lang="zh-CN" altLang="en-US" sz="2400" b="1" kern="0" dirty="0">
                <a:solidFill>
                  <a:srgbClr val="002060"/>
                </a:solidFill>
                <a:latin typeface="Calibri" panose="020F0502020204030204" pitchFamily="34" charset="0"/>
                <a:ea typeface="宋体" panose="02010600030101010101" pitchFamily="2" charset="-122"/>
                <a:cs typeface="Iowan Old Style"/>
              </a:rPr>
              <a:t>，</a:t>
            </a:r>
            <a:r>
              <a:rPr lang="zh-CN" altLang="zh-CN" sz="2400" b="1" kern="0" dirty="0">
                <a:solidFill>
                  <a:srgbClr val="002060"/>
                </a:solidFill>
                <a:latin typeface="Calibri" panose="020F0502020204030204" pitchFamily="34" charset="0"/>
                <a:ea typeface="宋体" panose="02010600030101010101" pitchFamily="2" charset="-122"/>
                <a:cs typeface="Iowan Old Style"/>
              </a:rPr>
              <a:t>装订成册，称为</a:t>
            </a:r>
            <a:r>
              <a:rPr lang="zh-CN" altLang="en-US" sz="2400" b="1" kern="0" dirty="0">
                <a:solidFill>
                  <a:srgbClr val="FF0000"/>
                </a:solidFill>
                <a:latin typeface="Calibri" panose="020F0502020204030204" pitchFamily="34" charset="0"/>
                <a:ea typeface="宋体" panose="02010600030101010101" pitchFamily="2" charset="-122"/>
                <a:cs typeface="Iowan Old Style"/>
              </a:rPr>
              <a:t>“</a:t>
            </a:r>
            <a:r>
              <a:rPr lang="zh-CN" altLang="zh-CN" sz="2400" b="1" kern="0" dirty="0">
                <a:solidFill>
                  <a:srgbClr val="FF0000"/>
                </a:solidFill>
                <a:latin typeface="Calibri" panose="020F0502020204030204" pitchFamily="34" charset="0"/>
                <a:ea typeface="宋体" panose="02010600030101010101" pitchFamily="2" charset="-122"/>
                <a:cs typeface="Iowan Old Style"/>
              </a:rPr>
              <a:t>黄籍</a:t>
            </a:r>
            <a:r>
              <a:rPr lang="zh-CN" altLang="en-US" sz="2400" b="1" kern="0" dirty="0">
                <a:solidFill>
                  <a:srgbClr val="FF0000"/>
                </a:solidFill>
                <a:latin typeface="Calibri" panose="020F0502020204030204" pitchFamily="34" charset="0"/>
                <a:ea typeface="宋体" panose="02010600030101010101" pitchFamily="2" charset="-122"/>
                <a:cs typeface="Iowan Old Style"/>
              </a:rPr>
              <a:t>”</a:t>
            </a:r>
            <a:r>
              <a:rPr lang="zh-CN" altLang="zh-CN" sz="2400" b="1" kern="0" dirty="0">
                <a:solidFill>
                  <a:srgbClr val="002060"/>
                </a:solidFill>
                <a:latin typeface="Calibri" panose="020F0502020204030204" pitchFamily="34" charset="0"/>
                <a:ea typeface="宋体" panose="02010600030101010101" pitchFamily="2" charset="-122"/>
                <a:cs typeface="Iowan Old Style"/>
              </a:rPr>
              <a:t>。</a:t>
            </a:r>
            <a:endParaRPr lang="en-US" altLang="zh-CN" sz="2400" b="1" kern="0" dirty="0">
              <a:solidFill>
                <a:srgbClr val="002060"/>
              </a:solidFill>
              <a:latin typeface="Calibri" panose="020F0502020204030204" pitchFamily="34" charset="0"/>
              <a:ea typeface="宋体" panose="02010600030101010101" pitchFamily="2" charset="-122"/>
              <a:cs typeface="Iowan Old Style"/>
            </a:endParaRPr>
          </a:p>
          <a:p>
            <a:pPr indent="267970">
              <a:lnSpc>
                <a:spcPct val="150000"/>
              </a:lnSpc>
            </a:pPr>
            <a:r>
              <a:rPr lang="zh-CN" altLang="en-US" sz="2400" b="1" kern="0" dirty="0">
                <a:solidFill>
                  <a:srgbClr val="002060"/>
                </a:solidFill>
                <a:latin typeface="Calibri" panose="020F0502020204030204" pitchFamily="34" charset="0"/>
                <a:ea typeface="宋体" panose="02010600030101010101" pitchFamily="2" charset="-122"/>
                <a:cs typeface="Iowan Old Style"/>
              </a:rPr>
              <a:t>（</a:t>
            </a:r>
            <a:r>
              <a:rPr lang="en-US" altLang="zh-CN" sz="2400" b="1" kern="0" dirty="0">
                <a:solidFill>
                  <a:srgbClr val="002060"/>
                </a:solidFill>
                <a:latin typeface="Calibri" panose="020F0502020204030204" pitchFamily="34" charset="0"/>
                <a:ea typeface="宋体" panose="02010600030101010101" pitchFamily="2" charset="-122"/>
                <a:cs typeface="Iowan Old Style"/>
              </a:rPr>
              <a:t>2</a:t>
            </a:r>
            <a:r>
              <a:rPr lang="zh-CN" altLang="en-US" sz="2400" b="1" kern="0" dirty="0">
                <a:solidFill>
                  <a:srgbClr val="002060"/>
                </a:solidFill>
                <a:latin typeface="Calibri" panose="020F0502020204030204" pitchFamily="34" charset="0"/>
                <a:ea typeface="宋体" panose="02010600030101010101" pitchFamily="2" charset="-122"/>
                <a:cs typeface="Iowan Old Style"/>
              </a:rPr>
              <a:t>）</a:t>
            </a:r>
            <a:r>
              <a:rPr lang="zh-CN" altLang="zh-CN" sz="2400" b="1" kern="0" dirty="0">
                <a:solidFill>
                  <a:srgbClr val="002060"/>
                </a:solidFill>
                <a:latin typeface="Calibri" panose="020F0502020204030204" pitchFamily="34" charset="0"/>
                <a:ea typeface="宋体" panose="02010600030101010101" pitchFamily="2" charset="-122"/>
                <a:cs typeface="Iowan Old Style"/>
              </a:rPr>
              <a:t>东晋</a:t>
            </a:r>
            <a:r>
              <a:rPr lang="zh-CN" altLang="en-US" sz="2400" b="1" kern="0" dirty="0">
                <a:solidFill>
                  <a:srgbClr val="002060"/>
                </a:solidFill>
                <a:latin typeface="Calibri" panose="020F0502020204030204" pitchFamily="34" charset="0"/>
                <a:ea typeface="宋体" panose="02010600030101010101" pitchFamily="2" charset="-122"/>
                <a:cs typeface="Iowan Old Style"/>
              </a:rPr>
              <a:t>政府</a:t>
            </a:r>
            <a:r>
              <a:rPr lang="zh-CN" altLang="zh-CN" sz="2400" b="1" kern="0" dirty="0">
                <a:solidFill>
                  <a:srgbClr val="002060"/>
                </a:solidFill>
                <a:latin typeface="Calibri" panose="020F0502020204030204" pitchFamily="34" charset="0"/>
                <a:ea typeface="宋体" panose="02010600030101010101" pitchFamily="2" charset="-122"/>
                <a:cs typeface="Iowan Old Style"/>
              </a:rPr>
              <a:t>对南方土著居民仍然以黄籍进行登记，对从北方南渡而来侨居的州、郡、县人口以</a:t>
            </a:r>
            <a:r>
              <a:rPr lang="zh-CN" altLang="en-US" sz="2400" b="1" kern="0" dirty="0">
                <a:solidFill>
                  <a:srgbClr val="FF0000"/>
                </a:solidFill>
                <a:latin typeface="Calibri" panose="020F0502020204030204" pitchFamily="34" charset="0"/>
                <a:ea typeface="宋体" panose="02010600030101010101" pitchFamily="2" charset="-122"/>
                <a:cs typeface="Iowan Old Style"/>
              </a:rPr>
              <a:t>“</a:t>
            </a:r>
            <a:r>
              <a:rPr lang="zh-CN" altLang="zh-CN" sz="2400" b="1" kern="0" dirty="0">
                <a:solidFill>
                  <a:srgbClr val="FF0000"/>
                </a:solidFill>
                <a:latin typeface="Calibri" panose="020F0502020204030204" pitchFamily="34" charset="0"/>
                <a:ea typeface="宋体" panose="02010600030101010101" pitchFamily="2" charset="-122"/>
                <a:cs typeface="Iowan Old Style"/>
              </a:rPr>
              <a:t>白籍</a:t>
            </a:r>
            <a:r>
              <a:rPr lang="zh-CN" altLang="en-US" sz="2400" b="1" kern="0" dirty="0">
                <a:solidFill>
                  <a:srgbClr val="FF0000"/>
                </a:solidFill>
                <a:latin typeface="Calibri" panose="020F0502020204030204" pitchFamily="34" charset="0"/>
                <a:ea typeface="宋体" panose="02010600030101010101" pitchFamily="2" charset="-122"/>
                <a:cs typeface="Iowan Old Style"/>
              </a:rPr>
              <a:t>”</a:t>
            </a:r>
            <a:r>
              <a:rPr lang="zh-CN" altLang="en-US" sz="2400" b="1" kern="0" dirty="0">
                <a:solidFill>
                  <a:srgbClr val="002060"/>
                </a:solidFill>
                <a:latin typeface="Calibri" panose="020F0502020204030204" pitchFamily="34" charset="0"/>
                <a:ea typeface="宋体" panose="02010600030101010101" pitchFamily="2" charset="-122"/>
                <a:cs typeface="Iowan Old Style"/>
              </a:rPr>
              <a:t>进行</a:t>
            </a:r>
            <a:r>
              <a:rPr lang="zh-CN" altLang="zh-CN" sz="2400" b="1" kern="0" dirty="0">
                <a:solidFill>
                  <a:srgbClr val="002060"/>
                </a:solidFill>
                <a:latin typeface="Calibri" panose="020F0502020204030204" pitchFamily="34" charset="0"/>
                <a:ea typeface="宋体" panose="02010600030101010101" pitchFamily="2" charset="-122"/>
                <a:cs typeface="Iowan Old Style"/>
              </a:rPr>
              <a:t>登记，不征收赋役。</a:t>
            </a:r>
            <a:endParaRPr lang="en-US" altLang="zh-CN" sz="2400" b="1" kern="0" dirty="0">
              <a:solidFill>
                <a:srgbClr val="002060"/>
              </a:solidFill>
              <a:latin typeface="Calibri" panose="020F0502020204030204" pitchFamily="34" charset="0"/>
              <a:ea typeface="宋体" panose="02010600030101010101" pitchFamily="2" charset="-122"/>
              <a:cs typeface="Iowan Old Style"/>
            </a:endParaRPr>
          </a:p>
          <a:p>
            <a:pPr indent="267970">
              <a:lnSpc>
                <a:spcPct val="150000"/>
              </a:lnSpc>
            </a:pPr>
            <a:r>
              <a:rPr lang="zh-CN" altLang="en-US" sz="2400" b="1" kern="0" dirty="0">
                <a:solidFill>
                  <a:srgbClr val="002060"/>
                </a:solidFill>
                <a:latin typeface="Calibri" panose="020F0502020204030204" pitchFamily="34" charset="0"/>
                <a:ea typeface="宋体" panose="02010600030101010101" pitchFamily="2" charset="-122"/>
                <a:cs typeface="Iowan Old Style"/>
              </a:rPr>
              <a:t>（</a:t>
            </a:r>
            <a:r>
              <a:rPr lang="en-US" altLang="zh-CN" sz="2400" b="1" kern="0" dirty="0">
                <a:solidFill>
                  <a:srgbClr val="002060"/>
                </a:solidFill>
                <a:latin typeface="Calibri" panose="020F0502020204030204" pitchFamily="34" charset="0"/>
                <a:ea typeface="宋体" panose="02010600030101010101" pitchFamily="2" charset="-122"/>
                <a:cs typeface="Iowan Old Style"/>
              </a:rPr>
              <a:t>3</a:t>
            </a:r>
            <a:r>
              <a:rPr lang="zh-CN" altLang="en-US" sz="2400" b="1" kern="0" dirty="0">
                <a:solidFill>
                  <a:srgbClr val="002060"/>
                </a:solidFill>
                <a:latin typeface="Calibri" panose="020F0502020204030204" pitchFamily="34" charset="0"/>
                <a:ea typeface="宋体" panose="02010600030101010101" pitchFamily="2" charset="-122"/>
                <a:cs typeface="Iowan Old Style"/>
              </a:rPr>
              <a:t>）</a:t>
            </a:r>
            <a:r>
              <a:rPr lang="zh-CN" altLang="zh-CN" sz="2400" b="1" kern="0" dirty="0">
                <a:solidFill>
                  <a:srgbClr val="002060"/>
                </a:solidFill>
                <a:latin typeface="Calibri" panose="020F0502020204030204" pitchFamily="34" charset="0"/>
                <a:ea typeface="宋体" panose="02010600030101010101" pitchFamily="2" charset="-122"/>
                <a:cs typeface="Iowan Old Style"/>
              </a:rPr>
              <a:t>东晋后期和南朝，政府为增加赋役，不时将侨居糊口编入所居郡县户籍，称作</a:t>
            </a:r>
            <a:r>
              <a:rPr lang="zh-CN" altLang="en-US" sz="2400" b="1" kern="0" dirty="0">
                <a:solidFill>
                  <a:srgbClr val="FF0000"/>
                </a:solidFill>
                <a:latin typeface="Calibri" panose="020F0502020204030204" pitchFamily="34" charset="0"/>
                <a:ea typeface="宋体" panose="02010600030101010101" pitchFamily="2" charset="-122"/>
                <a:cs typeface="Iowan Old Style"/>
              </a:rPr>
              <a:t>“</a:t>
            </a:r>
            <a:r>
              <a:rPr lang="zh-CN" altLang="zh-CN" sz="2400" b="1" kern="0" dirty="0">
                <a:solidFill>
                  <a:srgbClr val="FF0000"/>
                </a:solidFill>
                <a:latin typeface="Calibri" panose="020F0502020204030204" pitchFamily="34" charset="0"/>
                <a:ea typeface="宋体" panose="02010600030101010101" pitchFamily="2" charset="-122"/>
                <a:cs typeface="Iowan Old Style"/>
              </a:rPr>
              <a:t>土断</a:t>
            </a:r>
            <a:r>
              <a:rPr lang="zh-CN" altLang="en-US" sz="2400" b="1" kern="0" dirty="0">
                <a:solidFill>
                  <a:srgbClr val="FF0000"/>
                </a:solidFill>
                <a:latin typeface="Calibri" panose="020F0502020204030204" pitchFamily="34" charset="0"/>
                <a:ea typeface="宋体" panose="02010600030101010101" pitchFamily="2" charset="-122"/>
                <a:cs typeface="Iowan Old Style"/>
              </a:rPr>
              <a:t>”</a:t>
            </a:r>
            <a:r>
              <a:rPr lang="zh-CN" altLang="zh-CN" sz="2400" b="1" kern="0" dirty="0">
                <a:solidFill>
                  <a:srgbClr val="002060"/>
                </a:solidFill>
                <a:latin typeface="Calibri" panose="020F0502020204030204" pitchFamily="34" charset="0"/>
                <a:ea typeface="宋体" panose="02010600030101010101" pitchFamily="2" charset="-122"/>
                <a:cs typeface="Iowan Old Style"/>
              </a:rPr>
              <a:t>，使白籍人口土著化，承担赋役。</a:t>
            </a:r>
            <a:endParaRPr lang="zh-CN" altLang="zh-CN" sz="2400" b="1" kern="100" dirty="0">
              <a:solidFill>
                <a:srgbClr val="002060"/>
              </a:solidFill>
              <a:latin typeface="Calibri" panose="020F0502020204030204" pitchFamily="34" charset="0"/>
              <a:ea typeface="宋体" panose="02010600030101010101" pitchFamily="2" charset="-122"/>
              <a:cs typeface="Times New Roman" panose="02020603050405020304" pitchFamily="18" charset="0"/>
            </a:endParaRPr>
          </a:p>
        </p:txBody>
      </p:sp>
      <p:sp>
        <p:nvSpPr>
          <p:cNvPr id="22" name="TextBox 21"/>
          <p:cNvSpPr txBox="1"/>
          <p:nvPr/>
        </p:nvSpPr>
        <p:spPr>
          <a:xfrm>
            <a:off x="142240" y="1143000"/>
            <a:ext cx="6626860" cy="523220"/>
          </a:xfrm>
          <a:prstGeom prst="rect">
            <a:avLst/>
          </a:prstGeom>
          <a:noFill/>
        </p:spPr>
        <p:txBody>
          <a:bodyPr wrap="square" rtlCol="0">
            <a:spAutoFit/>
          </a:bodyPr>
          <a:lstStyle/>
          <a:p>
            <a:pPr lvl="0"/>
            <a:r>
              <a:rPr lang="en-US" altLang="zh-CN" sz="2800" b="1" dirty="0">
                <a:solidFill>
                  <a:srgbClr val="FF0000"/>
                </a:solidFill>
                <a:latin typeface="宋体" pitchFamily="2" charset="-122"/>
                <a:ea typeface="宋体" pitchFamily="2" charset="-122"/>
              </a:rPr>
              <a:t>4</a:t>
            </a:r>
            <a:r>
              <a:rPr lang="zh-CN" altLang="en-US" sz="2800" b="1" dirty="0">
                <a:solidFill>
                  <a:srgbClr val="FF0000"/>
                </a:solidFill>
                <a:latin typeface="宋体" pitchFamily="2" charset="-122"/>
                <a:ea typeface="宋体" pitchFamily="2" charset="-122"/>
              </a:rPr>
              <a:t>、</a:t>
            </a:r>
            <a:r>
              <a:rPr lang="zh-CN" altLang="en-US" sz="2800" b="1" kern="0" dirty="0">
                <a:solidFill>
                  <a:srgbClr val="FF0000"/>
                </a:solidFill>
                <a:latin typeface="Calibri" panose="020F0502020204030204" pitchFamily="34" charset="0"/>
                <a:ea typeface="宋体" panose="02010600030101010101" pitchFamily="2" charset="-122"/>
                <a:cs typeface="Songti SC"/>
              </a:rPr>
              <a:t>魏晋南北朝时期</a:t>
            </a:r>
            <a:r>
              <a:rPr lang="zh-CN" altLang="en-US" sz="2800" b="1" kern="0" dirty="0">
                <a:solidFill>
                  <a:srgbClr val="FF0000"/>
                </a:solidFill>
                <a:latin typeface="Calibri" panose="020F0502020204030204" pitchFamily="34" charset="0"/>
                <a:ea typeface="宋体" panose="02010600030101010101" pitchFamily="2" charset="-122"/>
                <a:cs typeface="Songti SC"/>
                <a:sym typeface="Wingdings" pitchFamily="2" charset="2"/>
              </a:rPr>
              <a:t>：（</a:t>
            </a:r>
            <a:r>
              <a:rPr lang="en-US" altLang="zh-CN" sz="2800" b="1" kern="0" dirty="0">
                <a:solidFill>
                  <a:srgbClr val="FF0000"/>
                </a:solidFill>
                <a:latin typeface="Calibri" panose="020F0502020204030204" pitchFamily="34" charset="0"/>
                <a:ea typeface="宋体" panose="02010600030101010101" pitchFamily="2" charset="-122"/>
                <a:cs typeface="Songti SC"/>
                <a:sym typeface="Wingdings" pitchFamily="2" charset="2"/>
              </a:rPr>
              <a:t>P99 </a:t>
            </a:r>
            <a:r>
              <a:rPr lang="zh-CN" altLang="en-US" sz="2800" b="1" kern="0" dirty="0">
                <a:solidFill>
                  <a:srgbClr val="FF0000"/>
                </a:solidFill>
                <a:latin typeface="Calibri" panose="020F0502020204030204" pitchFamily="34" charset="0"/>
                <a:ea typeface="宋体" panose="02010600030101010101" pitchFamily="2" charset="-122"/>
                <a:cs typeface="Songti SC"/>
                <a:sym typeface="Wingdings" pitchFamily="2" charset="2"/>
              </a:rPr>
              <a:t>历史纵横</a:t>
            </a:r>
            <a:r>
              <a:rPr lang="zh-CN" altLang="en-US" sz="2800" b="1" kern="0" dirty="0">
                <a:solidFill>
                  <a:srgbClr val="FF0000"/>
                </a:solidFill>
                <a:latin typeface="Calibri" panose="020F0502020204030204" pitchFamily="34" charset="0"/>
                <a:ea typeface="宋体" panose="02010600030101010101" pitchFamily="2" charset="-122"/>
                <a:cs typeface="Songti SC"/>
              </a:rPr>
              <a:t>）</a:t>
            </a:r>
            <a:endParaRPr lang="en-US" altLang="zh-CN" sz="2800" b="1" kern="0" dirty="0">
              <a:solidFill>
                <a:srgbClr val="FF0000"/>
              </a:solidFill>
              <a:latin typeface="Calibri" panose="020F0502020204030204" pitchFamily="34" charset="0"/>
              <a:ea typeface="宋体" panose="02010600030101010101" pitchFamily="2" charset="-122"/>
              <a:cs typeface="Songti SC"/>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接连接符 1"/>
          <p:cNvCxnSpPr/>
          <p:nvPr/>
        </p:nvCxnSpPr>
        <p:spPr>
          <a:xfrm flipV="1">
            <a:off x="34290" y="756920"/>
            <a:ext cx="12160885" cy="31750"/>
          </a:xfrm>
          <a:prstGeom prst="line">
            <a:avLst/>
          </a:prstGeom>
          <a:ln w="28575" cmpd="sng">
            <a:solidFill>
              <a:srgbClr val="002060"/>
            </a:solidFill>
            <a:prstDash val="solid"/>
          </a:ln>
        </p:spPr>
        <p:style>
          <a:lnRef idx="1">
            <a:schemeClr val="dk1"/>
          </a:lnRef>
          <a:fillRef idx="0">
            <a:schemeClr val="dk1"/>
          </a:fillRef>
          <a:effectRef idx="0">
            <a:schemeClr val="dk1"/>
          </a:effectRef>
          <a:fontRef idx="minor">
            <a:schemeClr val="tx1"/>
          </a:fontRef>
        </p:style>
      </p:cxnSp>
      <p:sp>
        <p:nvSpPr>
          <p:cNvPr id="3" name="文本框 1"/>
          <p:cNvSpPr txBox="1"/>
          <p:nvPr>
            <p:custDataLst>
              <p:tags r:id="rId1"/>
            </p:custDataLst>
          </p:nvPr>
        </p:nvSpPr>
        <p:spPr>
          <a:xfrm>
            <a:off x="34290" y="172720"/>
            <a:ext cx="5561330" cy="646331"/>
          </a:xfrm>
          <a:prstGeom prst="rect">
            <a:avLst/>
          </a:prstGeom>
          <a:noFill/>
        </p:spPr>
        <p:txBody>
          <a:bodyPr wrap="square" rtlCol="0">
            <a:spAutoFit/>
          </a:bodyPr>
          <a:lstStyle/>
          <a:p>
            <a:r>
              <a:rPr lang="zh-CN" altLang="en-US" sz="3600" b="1" dirty="0">
                <a:solidFill>
                  <a:srgbClr val="FF0000"/>
                </a:solidFill>
                <a:latin typeface="方正姚体" pitchFamily="2" charset="-122"/>
                <a:ea typeface="方正姚体" pitchFamily="2" charset="-122"/>
              </a:rPr>
              <a:t>一、历代户籍制度演变</a:t>
            </a:r>
          </a:p>
        </p:txBody>
      </p:sp>
      <p:sp>
        <p:nvSpPr>
          <p:cNvPr id="4" name="文本框 3"/>
          <p:cNvSpPr txBox="1"/>
          <p:nvPr/>
        </p:nvSpPr>
        <p:spPr>
          <a:xfrm>
            <a:off x="142240" y="970250"/>
            <a:ext cx="4010660" cy="523220"/>
          </a:xfrm>
          <a:prstGeom prst="rect">
            <a:avLst/>
          </a:prstGeom>
          <a:noFill/>
          <a:ln>
            <a:noFill/>
          </a:ln>
        </p:spPr>
        <p:txBody>
          <a:bodyPr wrap="square" rtlCol="0" anchor="t">
            <a:spAutoFit/>
          </a:bodyPr>
          <a:lstStyle/>
          <a:p>
            <a:pPr fontAlgn="auto">
              <a:lnSpc>
                <a:spcPct val="100000"/>
              </a:lnSpc>
            </a:pPr>
            <a:r>
              <a:rPr lang="en-US" altLang="zh-CN" sz="2800" b="1" dirty="0">
                <a:solidFill>
                  <a:srgbClr val="FF0000"/>
                </a:solidFill>
                <a:latin typeface="宋体" pitchFamily="2" charset="-122"/>
                <a:ea typeface="宋体" pitchFamily="2" charset="-122"/>
                <a:cs typeface="黑体" panose="02010609060101010101" pitchFamily="2" charset="-122"/>
                <a:sym typeface="+mn-ea"/>
              </a:rPr>
              <a:t>5</a:t>
            </a:r>
            <a:r>
              <a:rPr lang="zh-CN" altLang="en-US" sz="2800" b="1" dirty="0">
                <a:solidFill>
                  <a:srgbClr val="FF0000"/>
                </a:solidFill>
                <a:latin typeface="宋体" pitchFamily="2" charset="-122"/>
                <a:ea typeface="宋体" pitchFamily="2" charset="-122"/>
                <a:cs typeface="黑体" panose="02010609060101010101" pitchFamily="2" charset="-122"/>
                <a:sym typeface="+mn-ea"/>
              </a:rPr>
              <a:t>、隋唐时期的户籍制度</a:t>
            </a:r>
          </a:p>
        </p:txBody>
      </p:sp>
      <p:sp>
        <p:nvSpPr>
          <p:cNvPr id="5" name="矩形 4"/>
          <p:cNvSpPr/>
          <p:nvPr/>
        </p:nvSpPr>
        <p:spPr>
          <a:xfrm>
            <a:off x="34290" y="1846181"/>
            <a:ext cx="6391910" cy="3970318"/>
          </a:xfrm>
          <a:prstGeom prst="rect">
            <a:avLst/>
          </a:prstGeom>
        </p:spPr>
        <p:txBody>
          <a:bodyPr wrap="square">
            <a:spAutoFit/>
          </a:bodyPr>
          <a:lstStyle/>
          <a:p>
            <a:pPr indent="266700">
              <a:lnSpc>
                <a:spcPct val="150000"/>
              </a:lnSpc>
            </a:pPr>
            <a:r>
              <a:rPr lang="zh-CN" altLang="en-US" sz="2400" b="1" kern="0" dirty="0">
                <a:solidFill>
                  <a:srgbClr val="002060"/>
                </a:solidFill>
                <a:latin typeface="宋体" panose="02010600030101010101" pitchFamily="2" charset="-122"/>
                <a:ea typeface="宋体" panose="02010600030101010101" pitchFamily="2" charset="-122"/>
                <a:cs typeface="Songti SC"/>
              </a:rPr>
              <a:t>（</a:t>
            </a:r>
            <a:r>
              <a:rPr lang="en-US" altLang="zh-CN" sz="2400" b="1" kern="0" dirty="0">
                <a:solidFill>
                  <a:srgbClr val="002060"/>
                </a:solidFill>
                <a:latin typeface="宋体" panose="02010600030101010101" pitchFamily="2" charset="-122"/>
                <a:ea typeface="宋体" panose="02010600030101010101" pitchFamily="2" charset="-122"/>
                <a:cs typeface="Songti SC"/>
              </a:rPr>
              <a:t>1</a:t>
            </a:r>
            <a:r>
              <a:rPr lang="zh-CN" altLang="en-US" sz="2400" b="1" kern="0" dirty="0">
                <a:solidFill>
                  <a:srgbClr val="002060"/>
                </a:solidFill>
                <a:latin typeface="宋体" panose="02010600030101010101" pitchFamily="2" charset="-122"/>
                <a:ea typeface="宋体" panose="02010600030101010101" pitchFamily="2" charset="-122"/>
                <a:cs typeface="Songti SC"/>
              </a:rPr>
              <a:t>）隋朝建立后，命州县官 </a:t>
            </a:r>
            <a:r>
              <a:rPr lang="en-US" altLang="zh-CN" sz="2400" b="1" kern="0" dirty="0">
                <a:solidFill>
                  <a:srgbClr val="FF0000"/>
                </a:solidFill>
                <a:latin typeface="宋体" panose="02010600030101010101" pitchFamily="2" charset="-122"/>
                <a:ea typeface="宋体" panose="02010600030101010101" pitchFamily="2" charset="-122"/>
                <a:cs typeface="Songti SC"/>
              </a:rPr>
              <a:t>“</a:t>
            </a:r>
            <a:r>
              <a:rPr lang="zh-CN" altLang="en-US" sz="2400" b="1" kern="0" dirty="0">
                <a:solidFill>
                  <a:srgbClr val="FF0000"/>
                </a:solidFill>
                <a:latin typeface="宋体" panose="02010600030101010101" pitchFamily="2" charset="-122"/>
                <a:ea typeface="宋体" panose="02010600030101010101" pitchFamily="2" charset="-122"/>
                <a:cs typeface="Songti SC"/>
              </a:rPr>
              <a:t>大索貌阅”</a:t>
            </a:r>
            <a:r>
              <a:rPr lang="zh-CN" altLang="en-US" sz="2400" b="1" kern="0" dirty="0">
                <a:solidFill>
                  <a:srgbClr val="002060"/>
                </a:solidFill>
                <a:latin typeface="宋体" panose="02010600030101010101" pitchFamily="2" charset="-122"/>
                <a:ea typeface="宋体" panose="02010600030101010101" pitchFamily="2" charset="-122"/>
                <a:cs typeface="Songti SC"/>
              </a:rPr>
              <a:t>，将人口体貌与户籍登记相比较，重新核定户籍，严防不实。</a:t>
            </a:r>
            <a:endParaRPr lang="en-US" altLang="zh-CN" sz="2400" b="1" kern="0" dirty="0">
              <a:solidFill>
                <a:srgbClr val="002060"/>
              </a:solidFill>
              <a:latin typeface="宋体" panose="02010600030101010101" pitchFamily="2" charset="-122"/>
              <a:ea typeface="宋体" panose="02010600030101010101" pitchFamily="2" charset="-122"/>
              <a:cs typeface="Songti SC"/>
            </a:endParaRPr>
          </a:p>
          <a:p>
            <a:pPr indent="266700">
              <a:lnSpc>
                <a:spcPct val="150000"/>
              </a:lnSpc>
            </a:pPr>
            <a:endParaRPr lang="en-US" altLang="zh-CN" sz="2400" b="1" kern="0" dirty="0">
              <a:solidFill>
                <a:srgbClr val="002060"/>
              </a:solidFill>
              <a:latin typeface="宋体" panose="02010600030101010101" pitchFamily="2" charset="-122"/>
              <a:ea typeface="宋体" panose="02010600030101010101" pitchFamily="2" charset="-122"/>
              <a:cs typeface="Songti SC"/>
            </a:endParaRPr>
          </a:p>
          <a:p>
            <a:pPr indent="266700">
              <a:lnSpc>
                <a:spcPct val="150000"/>
              </a:lnSpc>
            </a:pPr>
            <a:r>
              <a:rPr lang="zh-CN" altLang="en-US" sz="2400" b="1" kern="0" dirty="0">
                <a:solidFill>
                  <a:srgbClr val="002060"/>
                </a:solidFill>
                <a:latin typeface="宋体" panose="02010600030101010101" pitchFamily="2" charset="-122"/>
                <a:ea typeface="宋体" panose="02010600030101010101" pitchFamily="2" charset="-122"/>
                <a:cs typeface="Songti SC"/>
              </a:rPr>
              <a:t>（</a:t>
            </a:r>
            <a:r>
              <a:rPr lang="en-US" altLang="zh-CN" sz="2400" b="1" kern="0" dirty="0">
                <a:solidFill>
                  <a:srgbClr val="002060"/>
                </a:solidFill>
                <a:latin typeface="宋体" panose="02010600030101010101" pitchFamily="2" charset="-122"/>
                <a:ea typeface="宋体" panose="02010600030101010101" pitchFamily="2" charset="-122"/>
                <a:cs typeface="Songti SC"/>
              </a:rPr>
              <a:t>2</a:t>
            </a:r>
            <a:r>
              <a:rPr lang="zh-CN" altLang="en-US" sz="2400" b="1" kern="0" dirty="0">
                <a:solidFill>
                  <a:srgbClr val="002060"/>
                </a:solidFill>
                <a:latin typeface="宋体" panose="02010600030101010101" pitchFamily="2" charset="-122"/>
                <a:ea typeface="宋体" panose="02010600030101010101" pitchFamily="2" charset="-122"/>
                <a:cs typeface="Songti SC"/>
              </a:rPr>
              <a:t>）唐承隋制，管理更严，户籍三年一造。政府会通过人口核查将逃避登记的人口搜查出来，称为</a:t>
            </a:r>
            <a:r>
              <a:rPr lang="zh-CN" altLang="en-US" sz="2400" b="1" kern="0" dirty="0">
                <a:solidFill>
                  <a:srgbClr val="FF0000"/>
                </a:solidFill>
                <a:latin typeface="宋体" panose="02010600030101010101" pitchFamily="2" charset="-122"/>
                <a:ea typeface="宋体" panose="02010600030101010101" pitchFamily="2" charset="-122"/>
                <a:cs typeface="Songti SC"/>
              </a:rPr>
              <a:t>“刮户”</a:t>
            </a:r>
            <a:r>
              <a:rPr lang="zh-CN" altLang="en-US" sz="2400" b="1" kern="0" dirty="0">
                <a:solidFill>
                  <a:srgbClr val="002060"/>
                </a:solidFill>
                <a:latin typeface="宋体" panose="02010600030101010101" pitchFamily="2" charset="-122"/>
                <a:ea typeface="宋体" panose="02010600030101010101" pitchFamily="2" charset="-122"/>
                <a:cs typeface="Songti SC"/>
              </a:rPr>
              <a:t>。</a:t>
            </a:r>
          </a:p>
        </p:txBody>
      </p:sp>
      <p:sp>
        <p:nvSpPr>
          <p:cNvPr id="6" name="TextBox 5"/>
          <p:cNvSpPr txBox="1"/>
          <p:nvPr/>
        </p:nvSpPr>
        <p:spPr>
          <a:xfrm>
            <a:off x="6596312" y="2806917"/>
            <a:ext cx="5422899" cy="3785652"/>
          </a:xfrm>
          <a:prstGeom prst="rect">
            <a:avLst/>
          </a:prstGeom>
          <a:noFill/>
          <a:ln w="28575">
            <a:solidFill>
              <a:srgbClr val="00B050"/>
            </a:solidFill>
          </a:ln>
        </p:spPr>
        <p:txBody>
          <a:bodyPr wrap="square" rtlCol="0">
            <a:spAutoFit/>
          </a:bodyPr>
          <a:lstStyle/>
          <a:p>
            <a:pPr>
              <a:lnSpc>
                <a:spcPct val="150000"/>
              </a:lnSpc>
            </a:pPr>
            <a:r>
              <a:rPr lang="zh-CN" altLang="en-US" sz="2000" b="1" dirty="0">
                <a:solidFill>
                  <a:srgbClr val="002060"/>
                </a:solidFill>
                <a:latin typeface="宋体" pitchFamily="2" charset="-122"/>
                <a:ea typeface="宋体" pitchFamily="2" charset="-122"/>
              </a:rPr>
              <a:t>材料  开皇三年（</a:t>
            </a:r>
            <a:r>
              <a:rPr lang="en-US" altLang="zh-CN" sz="2000" b="1" dirty="0">
                <a:solidFill>
                  <a:srgbClr val="002060"/>
                </a:solidFill>
                <a:latin typeface="宋体" pitchFamily="2" charset="-122"/>
                <a:ea typeface="宋体" pitchFamily="2" charset="-122"/>
              </a:rPr>
              <a:t>583</a:t>
            </a:r>
            <a:r>
              <a:rPr lang="zh-CN" altLang="en-US" sz="2000" b="1" dirty="0">
                <a:solidFill>
                  <a:srgbClr val="002060"/>
                </a:solidFill>
                <a:latin typeface="宋体" pitchFamily="2" charset="-122"/>
                <a:ea typeface="宋体" pitchFamily="2" charset="-122"/>
              </a:rPr>
              <a:t>年），隋文帝下令在全国彻底清查户口，根据户籍簿上登记的年龄与本人的体貌进行核对，从中检查隐漏户口，以解决诈老诈小的行为，即为</a:t>
            </a:r>
            <a:r>
              <a:rPr lang="zh-CN" altLang="en-US" sz="2000" b="1" dirty="0">
                <a:solidFill>
                  <a:srgbClr val="FF0000"/>
                </a:solidFill>
                <a:latin typeface="宋体" pitchFamily="2" charset="-122"/>
                <a:ea typeface="宋体" pitchFamily="2" charset="-122"/>
              </a:rPr>
              <a:t>“大索貌阅”</a:t>
            </a:r>
            <a:r>
              <a:rPr lang="en-US" altLang="zh-CN" sz="2000" b="1" dirty="0">
                <a:solidFill>
                  <a:srgbClr val="002060"/>
                </a:solidFill>
                <a:latin typeface="宋体" pitchFamily="2" charset="-122"/>
                <a:ea typeface="宋体" pitchFamily="2" charset="-122"/>
              </a:rPr>
              <a:t>……</a:t>
            </a:r>
            <a:r>
              <a:rPr lang="zh-CN" altLang="en-US" sz="2000" b="1" dirty="0">
                <a:solidFill>
                  <a:srgbClr val="002060"/>
                </a:solidFill>
                <a:latin typeface="宋体" pitchFamily="2" charset="-122"/>
                <a:ea typeface="宋体" pitchFamily="2" charset="-122"/>
              </a:rPr>
              <a:t>通过这一措施，新增成定人数</a:t>
            </a:r>
            <a:r>
              <a:rPr lang="en-US" altLang="zh-CN" sz="2000" b="1" dirty="0">
                <a:solidFill>
                  <a:srgbClr val="002060"/>
                </a:solidFill>
                <a:latin typeface="宋体" pitchFamily="2" charset="-122"/>
                <a:ea typeface="宋体" pitchFamily="2" charset="-122"/>
              </a:rPr>
              <a:t>44.3</a:t>
            </a:r>
            <a:r>
              <a:rPr lang="zh-CN" altLang="en-US" sz="2000" b="1" dirty="0">
                <a:solidFill>
                  <a:srgbClr val="002060"/>
                </a:solidFill>
                <a:latin typeface="宋体" pitchFamily="2" charset="-122"/>
                <a:ea typeface="宋体" pitchFamily="2" charset="-122"/>
              </a:rPr>
              <a:t>万，新附人口</a:t>
            </a:r>
            <a:r>
              <a:rPr lang="en-US" altLang="zh-CN" sz="2000" b="1" dirty="0">
                <a:solidFill>
                  <a:srgbClr val="002060"/>
                </a:solidFill>
                <a:latin typeface="宋体" pitchFamily="2" charset="-122"/>
                <a:ea typeface="宋体" pitchFamily="2" charset="-122"/>
              </a:rPr>
              <a:t>164</a:t>
            </a:r>
            <a:r>
              <a:rPr lang="zh-CN" altLang="en-US" sz="2000" b="1" dirty="0">
                <a:solidFill>
                  <a:srgbClr val="002060"/>
                </a:solidFill>
                <a:latin typeface="宋体" pitchFamily="2" charset="-122"/>
                <a:ea typeface="宋体" pitchFamily="2" charset="-122"/>
              </a:rPr>
              <a:t>万。</a:t>
            </a:r>
            <a:r>
              <a:rPr lang="zh-CN" altLang="en-US" sz="2000" b="1" dirty="0">
                <a:solidFill>
                  <a:srgbClr val="002060"/>
                </a:solidFill>
                <a:latin typeface="宋体" panose="02010600030101010101" pitchFamily="2" charset="-122"/>
                <a:ea typeface="宋体" panose="02010600030101010101" pitchFamily="2" charset="-122"/>
                <a:sym typeface="+mn-ea"/>
              </a:rPr>
              <a:t>通过检查，大量</a:t>
            </a:r>
            <a:r>
              <a:rPr lang="zh-CN" altLang="en-US" sz="2000" b="1" dirty="0">
                <a:solidFill>
                  <a:srgbClr val="FF0000"/>
                </a:solidFill>
                <a:latin typeface="宋体" panose="02010600030101010101" pitchFamily="2" charset="-122"/>
                <a:ea typeface="宋体" panose="02010600030101010101" pitchFamily="2" charset="-122"/>
                <a:sym typeface="+mn-ea"/>
              </a:rPr>
              <a:t>隐漏户口被查出</a:t>
            </a:r>
            <a:r>
              <a:rPr lang="zh-CN" altLang="en-US" sz="2000" b="1" dirty="0">
                <a:solidFill>
                  <a:srgbClr val="002060"/>
                </a:solidFill>
                <a:latin typeface="宋体" panose="02010600030101010101" pitchFamily="2" charset="-122"/>
                <a:ea typeface="宋体" panose="02010600030101010101" pitchFamily="2" charset="-122"/>
                <a:sym typeface="+mn-ea"/>
              </a:rPr>
              <a:t>，</a:t>
            </a:r>
            <a:r>
              <a:rPr lang="zh-CN" altLang="en-US" sz="2000" b="1" dirty="0">
                <a:solidFill>
                  <a:srgbClr val="FF0000"/>
                </a:solidFill>
                <a:latin typeface="宋体" panose="02010600030101010101" pitchFamily="2" charset="-122"/>
                <a:ea typeface="宋体" panose="02010600030101010101" pitchFamily="2" charset="-122"/>
                <a:sym typeface="+mn-ea"/>
              </a:rPr>
              <a:t>增加了政府控制的人口和赋税收入</a:t>
            </a:r>
            <a:r>
              <a:rPr lang="zh-CN" altLang="en-US" sz="2000" b="1" dirty="0">
                <a:solidFill>
                  <a:srgbClr val="002060"/>
                </a:solidFill>
                <a:latin typeface="宋体" panose="02010600030101010101" pitchFamily="2" charset="-122"/>
                <a:ea typeface="宋体" panose="02010600030101010101" pitchFamily="2" charset="-122"/>
                <a:sym typeface="+mn-ea"/>
              </a:rPr>
              <a:t>。</a:t>
            </a:r>
            <a:endParaRPr lang="en-US" altLang="zh-CN" sz="2000" b="1" dirty="0">
              <a:solidFill>
                <a:srgbClr val="002060"/>
              </a:solidFill>
              <a:latin typeface="宋体" pitchFamily="2" charset="-122"/>
              <a:ea typeface="宋体" pitchFamily="2" charset="-122"/>
            </a:endParaRPr>
          </a:p>
          <a:p>
            <a:pPr algn="r">
              <a:lnSpc>
                <a:spcPct val="150000"/>
              </a:lnSpc>
            </a:pPr>
            <a:r>
              <a:rPr lang="en-US" altLang="zh-CN" sz="2000" b="1" dirty="0">
                <a:solidFill>
                  <a:srgbClr val="002060"/>
                </a:solidFill>
                <a:latin typeface="宋体" pitchFamily="2" charset="-122"/>
                <a:ea typeface="宋体" pitchFamily="2" charset="-122"/>
              </a:rPr>
              <a:t>——</a:t>
            </a:r>
            <a:r>
              <a:rPr lang="zh-CN" altLang="en-US" sz="2000" b="1" dirty="0">
                <a:solidFill>
                  <a:srgbClr val="002060"/>
                </a:solidFill>
                <a:latin typeface="宋体" pitchFamily="2" charset="-122"/>
                <a:ea typeface="宋体" pitchFamily="2" charset="-122"/>
              </a:rPr>
              <a:t>宁欣</a:t>
            </a:r>
            <a:r>
              <a:rPr lang="en-US" altLang="zh-CN" sz="2000" b="1" dirty="0">
                <a:solidFill>
                  <a:srgbClr val="002060"/>
                </a:solidFill>
                <a:latin typeface="宋体" pitchFamily="2" charset="-122"/>
                <a:ea typeface="宋体" pitchFamily="2" charset="-122"/>
              </a:rPr>
              <a:t>《</a:t>
            </a:r>
            <a:r>
              <a:rPr lang="zh-CN" altLang="en-US" sz="2000" b="1" dirty="0">
                <a:solidFill>
                  <a:srgbClr val="002060"/>
                </a:solidFill>
                <a:latin typeface="宋体" pitchFamily="2" charset="-122"/>
                <a:ea typeface="宋体" pitchFamily="2" charset="-122"/>
              </a:rPr>
              <a:t>中国古代史（下册）</a:t>
            </a:r>
            <a:r>
              <a:rPr lang="en-US" altLang="zh-CN" sz="2000" b="1" dirty="0">
                <a:solidFill>
                  <a:srgbClr val="002060"/>
                </a:solidFill>
                <a:latin typeface="宋体" pitchFamily="2" charset="-122"/>
                <a:ea typeface="宋体" pitchFamily="2" charset="-122"/>
              </a:rPr>
              <a:t>》</a:t>
            </a:r>
            <a:endParaRPr lang="zh-CN" altLang="en-US" sz="2000" b="1" dirty="0">
              <a:solidFill>
                <a:srgbClr val="002060"/>
              </a:solidFill>
              <a:latin typeface="宋体" pitchFamily="2" charset="-122"/>
              <a:ea typeface="宋体" pitchFamily="2" charset="-122"/>
            </a:endParaRPr>
          </a:p>
        </p:txBody>
      </p:sp>
      <p:sp>
        <p:nvSpPr>
          <p:cNvPr id="7" name="矩形 6"/>
          <p:cNvSpPr/>
          <p:nvPr/>
        </p:nvSpPr>
        <p:spPr>
          <a:xfrm>
            <a:off x="6596313" y="1122650"/>
            <a:ext cx="5422900" cy="1405193"/>
          </a:xfrm>
          <a:prstGeom prst="rect">
            <a:avLst/>
          </a:prstGeom>
          <a:ln w="25400">
            <a:solidFill>
              <a:srgbClr val="00B050"/>
            </a:solidFill>
          </a:ln>
        </p:spPr>
        <p:txBody>
          <a:bodyPr wrap="square">
            <a:spAutoFit/>
          </a:bodyPr>
          <a:lstStyle/>
          <a:p>
            <a:pPr>
              <a:lnSpc>
                <a:spcPct val="150000"/>
              </a:lnSpc>
            </a:pPr>
            <a:r>
              <a:rPr lang="zh-CN" altLang="en-US" sz="2000" b="1" dirty="0">
                <a:solidFill>
                  <a:srgbClr val="002060"/>
                </a:solidFill>
                <a:latin typeface="宋体" pitchFamily="2" charset="-122"/>
                <a:ea typeface="宋体" pitchFamily="2" charset="-122"/>
              </a:rPr>
              <a:t>“机巧奸伪，避役惰游者十六七。四方疲人，或诈老诈小，规免租赋”</a:t>
            </a:r>
            <a:endParaRPr lang="en-US" altLang="zh-CN" sz="2000" b="1" dirty="0">
              <a:solidFill>
                <a:srgbClr val="002060"/>
              </a:solidFill>
              <a:latin typeface="宋体" pitchFamily="2" charset="-122"/>
              <a:ea typeface="宋体" pitchFamily="2" charset="-122"/>
            </a:endParaRPr>
          </a:p>
          <a:p>
            <a:pPr algn="r">
              <a:lnSpc>
                <a:spcPct val="150000"/>
              </a:lnSpc>
            </a:pPr>
            <a:r>
              <a:rPr lang="en-US" altLang="zh-CN" sz="2000" b="1" dirty="0">
                <a:solidFill>
                  <a:srgbClr val="002060"/>
                </a:solidFill>
                <a:latin typeface="宋体" pitchFamily="2" charset="-122"/>
                <a:ea typeface="宋体" pitchFamily="2" charset="-122"/>
              </a:rPr>
              <a:t>——《</a:t>
            </a:r>
            <a:r>
              <a:rPr lang="zh-CN" altLang="en-US" sz="2000" b="1" dirty="0">
                <a:solidFill>
                  <a:srgbClr val="002060"/>
                </a:solidFill>
                <a:latin typeface="宋体" pitchFamily="2" charset="-122"/>
                <a:ea typeface="宋体" pitchFamily="2" charset="-122"/>
              </a:rPr>
              <a:t>隋书</a:t>
            </a:r>
            <a:r>
              <a:rPr lang="en-US" altLang="zh-CN" sz="2000" b="1" dirty="0">
                <a:solidFill>
                  <a:srgbClr val="002060"/>
                </a:solidFill>
                <a:latin typeface="宋体" pitchFamily="2" charset="-122"/>
                <a:ea typeface="宋体" pitchFamily="2" charset="-122"/>
              </a:rPr>
              <a:t>·</a:t>
            </a:r>
            <a:r>
              <a:rPr lang="zh-CN" altLang="en-US" sz="2000" b="1" dirty="0">
                <a:solidFill>
                  <a:srgbClr val="002060"/>
                </a:solidFill>
                <a:latin typeface="宋体" pitchFamily="2" charset="-122"/>
                <a:ea typeface="宋体" pitchFamily="2" charset="-122"/>
              </a:rPr>
              <a:t>食货志</a:t>
            </a:r>
            <a:r>
              <a:rPr lang="en-US" altLang="zh-CN" sz="2000" b="1" dirty="0">
                <a:solidFill>
                  <a:srgbClr val="002060"/>
                </a:solidFill>
                <a:latin typeface="宋体" pitchFamily="2" charset="-122"/>
                <a:ea typeface="宋体" pitchFamily="2" charset="-122"/>
              </a:rPr>
              <a:t>》</a:t>
            </a:r>
            <a:endParaRPr lang="zh-CN" altLang="en-US" sz="2000" b="1" dirty="0">
              <a:solidFill>
                <a:srgbClr val="002060"/>
              </a:solidFill>
              <a:latin typeface="宋体" pitchFamily="2" charset="-122"/>
              <a:ea typeface="宋体" pitchFamily="2" charset="-122"/>
            </a:endParaRPr>
          </a:p>
        </p:txBody>
      </p:sp>
    </p:spTree>
    <p:extLst>
      <p:ext uri="{BB962C8B-B14F-4D97-AF65-F5344CB8AC3E}">
        <p14:creationId xmlns:p14="http://schemas.microsoft.com/office/powerpoint/2010/main" val="402400035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ox(in)">
                                      <p:cBhvr>
                                        <p:cTn id="12" dur="2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7"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AS_OS" val="Unix 3.10 unknown"/>
  <p:tag name="AS_RELEASE_DATE" val="2020.11.30"/>
  <p:tag name="AS_TITLE" val="Aspose.Slides for Java"/>
  <p:tag name="AS_VERSION" val="20.11"/>
</p:tagLst>
</file>

<file path=ppt/tags/tag10.xml><?xml version="1.0" encoding="utf-8"?>
<p:tagLst xmlns:a="http://schemas.openxmlformats.org/drawingml/2006/main" xmlns:r="http://schemas.openxmlformats.org/officeDocument/2006/relationships" xmlns:p="http://schemas.openxmlformats.org/presentationml/2006/main">
  <p:tag name="AS_UNIQUEID" val="1319"/>
</p:tagLst>
</file>

<file path=ppt/tags/tag100.xml><?xml version="1.0" encoding="utf-8"?>
<p:tagLst xmlns:a="http://schemas.openxmlformats.org/drawingml/2006/main" xmlns:r="http://schemas.openxmlformats.org/officeDocument/2006/relationships" xmlns:p="http://schemas.openxmlformats.org/presentationml/2006/main">
  <p:tag name="AS_UNIQUEID" val="1294"/>
</p:tagLst>
</file>

<file path=ppt/tags/tag101.xml><?xml version="1.0" encoding="utf-8"?>
<p:tagLst xmlns:a="http://schemas.openxmlformats.org/drawingml/2006/main" xmlns:r="http://schemas.openxmlformats.org/officeDocument/2006/relationships" xmlns:p="http://schemas.openxmlformats.org/presentationml/2006/main">
  <p:tag name="AS_UNIQUEID" val="1297"/>
</p:tagLst>
</file>

<file path=ppt/tags/tag102.xml><?xml version="1.0" encoding="utf-8"?>
<p:tagLst xmlns:a="http://schemas.openxmlformats.org/drawingml/2006/main" xmlns:r="http://schemas.openxmlformats.org/officeDocument/2006/relationships" xmlns:p="http://schemas.openxmlformats.org/presentationml/2006/main">
  <p:tag name="AS_UNIQUEID" val="1300"/>
</p:tagLst>
</file>

<file path=ppt/tags/tag103.xml><?xml version="1.0" encoding="utf-8"?>
<p:tagLst xmlns:a="http://schemas.openxmlformats.org/drawingml/2006/main" xmlns:r="http://schemas.openxmlformats.org/officeDocument/2006/relationships" xmlns:p="http://schemas.openxmlformats.org/presentationml/2006/main">
  <p:tag name="AS_UNIQUEID" val="1303"/>
</p:tagLst>
</file>

<file path=ppt/tags/tag104.xml><?xml version="1.0" encoding="utf-8"?>
<p:tagLst xmlns:a="http://schemas.openxmlformats.org/drawingml/2006/main" xmlns:r="http://schemas.openxmlformats.org/officeDocument/2006/relationships" xmlns:p="http://schemas.openxmlformats.org/presentationml/2006/main">
  <p:tag name="AS_UNIQUEID" val="1307"/>
</p:tagLst>
</file>

<file path=ppt/tags/tag105.xml><?xml version="1.0" encoding="utf-8"?>
<p:tagLst xmlns:a="http://schemas.openxmlformats.org/drawingml/2006/main" xmlns:r="http://schemas.openxmlformats.org/officeDocument/2006/relationships" xmlns:p="http://schemas.openxmlformats.org/presentationml/2006/main">
  <p:tag name="AS_UNIQUEID" val="1310"/>
</p:tagLst>
</file>

<file path=ppt/tags/tag106.xml><?xml version="1.0" encoding="utf-8"?>
<p:tagLst xmlns:a="http://schemas.openxmlformats.org/drawingml/2006/main" xmlns:r="http://schemas.openxmlformats.org/officeDocument/2006/relationships" xmlns:p="http://schemas.openxmlformats.org/presentationml/2006/main">
  <p:tag name="AS_UNIQUEID" val="1311"/>
</p:tagLst>
</file>

<file path=ppt/tags/tag107.xml><?xml version="1.0" encoding="utf-8"?>
<p:tagLst xmlns:a="http://schemas.openxmlformats.org/drawingml/2006/main" xmlns:r="http://schemas.openxmlformats.org/officeDocument/2006/relationships" xmlns:p="http://schemas.openxmlformats.org/presentationml/2006/main">
  <p:tag name="AS_UNIQUEID" val="1312"/>
</p:tagLst>
</file>

<file path=ppt/tags/tag108.xml><?xml version="1.0" encoding="utf-8"?>
<p:tagLst xmlns:a="http://schemas.openxmlformats.org/drawingml/2006/main" xmlns:r="http://schemas.openxmlformats.org/officeDocument/2006/relationships" xmlns:p="http://schemas.openxmlformats.org/presentationml/2006/main">
  <p:tag name="AS_UNIQUEID" val="1313"/>
</p:tagLst>
</file>

<file path=ppt/tags/tag109.xml><?xml version="1.0" encoding="utf-8"?>
<p:tagLst xmlns:a="http://schemas.openxmlformats.org/drawingml/2006/main" xmlns:r="http://schemas.openxmlformats.org/officeDocument/2006/relationships" xmlns:p="http://schemas.openxmlformats.org/presentationml/2006/main">
  <p:tag name="AS_UNIQUEID" val="1294"/>
</p:tagLst>
</file>

<file path=ppt/tags/tag11.xml><?xml version="1.0" encoding="utf-8"?>
<p:tagLst xmlns:a="http://schemas.openxmlformats.org/drawingml/2006/main" xmlns:r="http://schemas.openxmlformats.org/officeDocument/2006/relationships" xmlns:p="http://schemas.openxmlformats.org/presentationml/2006/main">
  <p:tag name="AS_UNIQUEID" val="1320"/>
</p:tagLst>
</file>

<file path=ppt/tags/tag110.xml><?xml version="1.0" encoding="utf-8"?>
<p:tagLst xmlns:a="http://schemas.openxmlformats.org/drawingml/2006/main" xmlns:r="http://schemas.openxmlformats.org/officeDocument/2006/relationships" xmlns:p="http://schemas.openxmlformats.org/presentationml/2006/main">
  <p:tag name="AS_UNIQUEID" val="1294"/>
</p:tagLst>
</file>

<file path=ppt/tags/tag111.xml><?xml version="1.0" encoding="utf-8"?>
<p:tagLst xmlns:a="http://schemas.openxmlformats.org/drawingml/2006/main" xmlns:r="http://schemas.openxmlformats.org/officeDocument/2006/relationships" xmlns:p="http://schemas.openxmlformats.org/presentationml/2006/main">
  <p:tag name="AS_UNIQUEID" val="1310"/>
</p:tagLst>
</file>

<file path=ppt/tags/tag112.xml><?xml version="1.0" encoding="utf-8"?>
<p:tagLst xmlns:a="http://schemas.openxmlformats.org/drawingml/2006/main" xmlns:r="http://schemas.openxmlformats.org/officeDocument/2006/relationships" xmlns:p="http://schemas.openxmlformats.org/presentationml/2006/main">
  <p:tag name="AS_UNIQUEID" val="1306"/>
</p:tagLst>
</file>

<file path=ppt/tags/tag113.xml><?xml version="1.0" encoding="utf-8"?>
<p:tagLst xmlns:a="http://schemas.openxmlformats.org/drawingml/2006/main" xmlns:r="http://schemas.openxmlformats.org/officeDocument/2006/relationships" xmlns:p="http://schemas.openxmlformats.org/presentationml/2006/main">
  <p:tag name="AS_UNIQUEID" val="1297"/>
</p:tagLst>
</file>

<file path=ppt/tags/tag114.xml><?xml version="1.0" encoding="utf-8"?>
<p:tagLst xmlns:a="http://schemas.openxmlformats.org/drawingml/2006/main" xmlns:r="http://schemas.openxmlformats.org/officeDocument/2006/relationships" xmlns:p="http://schemas.openxmlformats.org/presentationml/2006/main">
  <p:tag name="AS_UNIQUEID" val="1311"/>
</p:tagLst>
</file>

<file path=ppt/tags/tag115.xml><?xml version="1.0" encoding="utf-8"?>
<p:tagLst xmlns:a="http://schemas.openxmlformats.org/drawingml/2006/main" xmlns:r="http://schemas.openxmlformats.org/officeDocument/2006/relationships" xmlns:p="http://schemas.openxmlformats.org/presentationml/2006/main">
  <p:tag name="AS_UNIQUEID" val="1313"/>
</p:tagLst>
</file>

<file path=ppt/tags/tag116.xml><?xml version="1.0" encoding="utf-8"?>
<p:tagLst xmlns:a="http://schemas.openxmlformats.org/drawingml/2006/main" xmlns:r="http://schemas.openxmlformats.org/officeDocument/2006/relationships" xmlns:p="http://schemas.openxmlformats.org/presentationml/2006/main">
  <p:tag name="AS_UNIQUEID" val="1303"/>
</p:tagLst>
</file>

<file path=ppt/tags/tag117.xml><?xml version="1.0" encoding="utf-8"?>
<p:tagLst xmlns:a="http://schemas.openxmlformats.org/drawingml/2006/main" xmlns:r="http://schemas.openxmlformats.org/officeDocument/2006/relationships" xmlns:p="http://schemas.openxmlformats.org/presentationml/2006/main">
  <p:tag name="AS_UNIQUEID" val="1304"/>
</p:tagLst>
</file>

<file path=ppt/tags/tag118.xml><?xml version="1.0" encoding="utf-8"?>
<p:tagLst xmlns:a="http://schemas.openxmlformats.org/drawingml/2006/main" xmlns:r="http://schemas.openxmlformats.org/officeDocument/2006/relationships" xmlns:p="http://schemas.openxmlformats.org/presentationml/2006/main">
  <p:tag name="AS_UNIQUEID" val="1305"/>
</p:tagLst>
</file>

<file path=ppt/tags/tag119.xml><?xml version="1.0" encoding="utf-8"?>
<p:tagLst xmlns:a="http://schemas.openxmlformats.org/drawingml/2006/main" xmlns:r="http://schemas.openxmlformats.org/officeDocument/2006/relationships" xmlns:p="http://schemas.openxmlformats.org/presentationml/2006/main">
  <p:tag name="AS_UNIQUEID" val="1298"/>
</p:tagLst>
</file>

<file path=ppt/tags/tag12.xml><?xml version="1.0" encoding="utf-8"?>
<p:tagLst xmlns:a="http://schemas.openxmlformats.org/drawingml/2006/main" xmlns:r="http://schemas.openxmlformats.org/officeDocument/2006/relationships" xmlns:p="http://schemas.openxmlformats.org/presentationml/2006/main">
  <p:tag name="AS_UNIQUEID" val="1322"/>
</p:tagLst>
</file>

<file path=ppt/tags/tag120.xml><?xml version="1.0" encoding="utf-8"?>
<p:tagLst xmlns:a="http://schemas.openxmlformats.org/drawingml/2006/main" xmlns:r="http://schemas.openxmlformats.org/officeDocument/2006/relationships" xmlns:p="http://schemas.openxmlformats.org/presentationml/2006/main">
  <p:tag name="AS_UNIQUEID" val="1299"/>
</p:tagLst>
</file>

<file path=ppt/tags/tag121.xml><?xml version="1.0" encoding="utf-8"?>
<p:tagLst xmlns:a="http://schemas.openxmlformats.org/drawingml/2006/main" xmlns:r="http://schemas.openxmlformats.org/officeDocument/2006/relationships" xmlns:p="http://schemas.openxmlformats.org/presentationml/2006/main">
  <p:tag name="AS_UNIQUEID" val="1295"/>
</p:tagLst>
</file>

<file path=ppt/tags/tag122.xml><?xml version="1.0" encoding="utf-8"?>
<p:tagLst xmlns:a="http://schemas.openxmlformats.org/drawingml/2006/main" xmlns:r="http://schemas.openxmlformats.org/officeDocument/2006/relationships" xmlns:p="http://schemas.openxmlformats.org/presentationml/2006/main">
  <p:tag name="AS_UNIQUEID" val="1296"/>
</p:tagLst>
</file>

<file path=ppt/tags/tag123.xml><?xml version="1.0" encoding="utf-8"?>
<p:tagLst xmlns:a="http://schemas.openxmlformats.org/drawingml/2006/main" xmlns:r="http://schemas.openxmlformats.org/officeDocument/2006/relationships" xmlns:p="http://schemas.openxmlformats.org/presentationml/2006/main">
  <p:tag name="AS_UNIQUEID" val="1295"/>
</p:tagLst>
</file>

<file path=ppt/tags/tag124.xml><?xml version="1.0" encoding="utf-8"?>
<p:tagLst xmlns:a="http://schemas.openxmlformats.org/drawingml/2006/main" xmlns:r="http://schemas.openxmlformats.org/officeDocument/2006/relationships" xmlns:p="http://schemas.openxmlformats.org/presentationml/2006/main">
  <p:tag name="AS_UNIQUEID" val="1296"/>
</p:tagLst>
</file>

<file path=ppt/tags/tag125.xml><?xml version="1.0" encoding="utf-8"?>
<p:tagLst xmlns:a="http://schemas.openxmlformats.org/drawingml/2006/main" xmlns:r="http://schemas.openxmlformats.org/officeDocument/2006/relationships" xmlns:p="http://schemas.openxmlformats.org/presentationml/2006/main">
  <p:tag name="AS_UNIQUEID" val="1308"/>
</p:tagLst>
</file>

<file path=ppt/tags/tag126.xml><?xml version="1.0" encoding="utf-8"?>
<p:tagLst xmlns:a="http://schemas.openxmlformats.org/drawingml/2006/main" xmlns:r="http://schemas.openxmlformats.org/officeDocument/2006/relationships" xmlns:p="http://schemas.openxmlformats.org/presentationml/2006/main">
  <p:tag name="AS_UNIQUEID" val="1309"/>
</p:tagLst>
</file>

<file path=ppt/tags/tag127.xml><?xml version="1.0" encoding="utf-8"?>
<p:tagLst xmlns:a="http://schemas.openxmlformats.org/drawingml/2006/main" xmlns:r="http://schemas.openxmlformats.org/officeDocument/2006/relationships" xmlns:p="http://schemas.openxmlformats.org/presentationml/2006/main">
  <p:tag name="AS_UNIQUEID" val="1304"/>
</p:tagLst>
</file>

<file path=ppt/tags/tag128.xml><?xml version="1.0" encoding="utf-8"?>
<p:tagLst xmlns:a="http://schemas.openxmlformats.org/drawingml/2006/main" xmlns:r="http://schemas.openxmlformats.org/officeDocument/2006/relationships" xmlns:p="http://schemas.openxmlformats.org/presentationml/2006/main">
  <p:tag name="AS_UNIQUEID" val="1305"/>
</p:tagLst>
</file>

<file path=ppt/tags/tag129.xml><?xml version="1.0" encoding="utf-8"?>
<p:tagLst xmlns:a="http://schemas.openxmlformats.org/drawingml/2006/main" xmlns:r="http://schemas.openxmlformats.org/officeDocument/2006/relationships" xmlns:p="http://schemas.openxmlformats.org/presentationml/2006/main">
  <p:tag name="AS_UNIQUEID" val="1301"/>
</p:tagLst>
</file>

<file path=ppt/tags/tag13.xml><?xml version="1.0" encoding="utf-8"?>
<p:tagLst xmlns:a="http://schemas.openxmlformats.org/drawingml/2006/main" xmlns:r="http://schemas.openxmlformats.org/officeDocument/2006/relationships" xmlns:p="http://schemas.openxmlformats.org/presentationml/2006/main">
  <p:tag name="AS_UNIQUEID" val="1323"/>
</p:tagLst>
</file>

<file path=ppt/tags/tag130.xml><?xml version="1.0" encoding="utf-8"?>
<p:tagLst xmlns:a="http://schemas.openxmlformats.org/drawingml/2006/main" xmlns:r="http://schemas.openxmlformats.org/officeDocument/2006/relationships" xmlns:p="http://schemas.openxmlformats.org/presentationml/2006/main">
  <p:tag name="AS_UNIQUEID" val="1302"/>
</p:tagLst>
</file>

<file path=ppt/tags/tag131.xml><?xml version="1.0" encoding="utf-8"?>
<p:tagLst xmlns:a="http://schemas.openxmlformats.org/drawingml/2006/main" xmlns:r="http://schemas.openxmlformats.org/officeDocument/2006/relationships" xmlns:p="http://schemas.openxmlformats.org/presentationml/2006/main">
  <p:tag name="AS_UNIQUEID" val="1298"/>
</p:tagLst>
</file>

<file path=ppt/tags/tag132.xml><?xml version="1.0" encoding="utf-8"?>
<p:tagLst xmlns:a="http://schemas.openxmlformats.org/drawingml/2006/main" xmlns:r="http://schemas.openxmlformats.org/officeDocument/2006/relationships" xmlns:p="http://schemas.openxmlformats.org/presentationml/2006/main">
  <p:tag name="AS_UNIQUEID" val="1299"/>
</p:tagLst>
</file>

<file path=ppt/tags/tag133.xml><?xml version="1.0" encoding="utf-8"?>
<p:tagLst xmlns:a="http://schemas.openxmlformats.org/drawingml/2006/main" xmlns:r="http://schemas.openxmlformats.org/officeDocument/2006/relationships" xmlns:p="http://schemas.openxmlformats.org/presentationml/2006/main">
  <p:tag name="AS_UNIQUEID" val="1295"/>
</p:tagLst>
</file>

<file path=ppt/tags/tag134.xml><?xml version="1.0" encoding="utf-8"?>
<p:tagLst xmlns:a="http://schemas.openxmlformats.org/drawingml/2006/main" xmlns:r="http://schemas.openxmlformats.org/officeDocument/2006/relationships" xmlns:p="http://schemas.openxmlformats.org/presentationml/2006/main">
  <p:tag name="AS_UNIQUEID" val="1296"/>
</p:tagLst>
</file>

<file path=ppt/tags/tag135.xml><?xml version="1.0" encoding="utf-8"?>
<p:tagLst xmlns:a="http://schemas.openxmlformats.org/drawingml/2006/main" xmlns:r="http://schemas.openxmlformats.org/officeDocument/2006/relationships" xmlns:p="http://schemas.openxmlformats.org/presentationml/2006/main">
  <p:tag name="AS_UNIQUEID" val="1290"/>
</p:tagLst>
</file>

<file path=ppt/tags/tag136.xml><?xml version="1.0" encoding="utf-8"?>
<p:tagLst xmlns:a="http://schemas.openxmlformats.org/drawingml/2006/main" xmlns:r="http://schemas.openxmlformats.org/officeDocument/2006/relationships" xmlns:p="http://schemas.openxmlformats.org/presentationml/2006/main">
  <p:tag name="AS_UNIQUEID" val="1291"/>
</p:tagLst>
</file>

<file path=ppt/tags/tag137.xml><?xml version="1.0" encoding="utf-8"?>
<p:tagLst xmlns:a="http://schemas.openxmlformats.org/drawingml/2006/main" xmlns:r="http://schemas.openxmlformats.org/officeDocument/2006/relationships" xmlns:p="http://schemas.openxmlformats.org/presentationml/2006/main">
  <p:tag name="AS_UNIQUEID" val="1257"/>
</p:tagLst>
</file>

<file path=ppt/tags/tag138.xml><?xml version="1.0" encoding="utf-8"?>
<p:tagLst xmlns:a="http://schemas.openxmlformats.org/drawingml/2006/main" xmlns:r="http://schemas.openxmlformats.org/officeDocument/2006/relationships" xmlns:p="http://schemas.openxmlformats.org/presentationml/2006/main">
  <p:tag name="AS_UNIQUEID" val="1257"/>
</p:tagLst>
</file>

<file path=ppt/tags/tag139.xml><?xml version="1.0" encoding="utf-8"?>
<p:tagLst xmlns:a="http://schemas.openxmlformats.org/drawingml/2006/main" xmlns:r="http://schemas.openxmlformats.org/officeDocument/2006/relationships" xmlns:p="http://schemas.openxmlformats.org/presentationml/2006/main">
  <p:tag name="AS_UNIQUEID" val="1040"/>
</p:tagLst>
</file>

<file path=ppt/tags/tag14.xml><?xml version="1.0" encoding="utf-8"?>
<p:tagLst xmlns:a="http://schemas.openxmlformats.org/drawingml/2006/main" xmlns:r="http://schemas.openxmlformats.org/officeDocument/2006/relationships" xmlns:p="http://schemas.openxmlformats.org/presentationml/2006/main">
  <p:tag name="AS_UNIQUEID" val="1324"/>
</p:tagLst>
</file>

<file path=ppt/tags/tag140.xml><?xml version="1.0" encoding="utf-8"?>
<p:tagLst xmlns:a="http://schemas.openxmlformats.org/drawingml/2006/main" xmlns:r="http://schemas.openxmlformats.org/officeDocument/2006/relationships" xmlns:p="http://schemas.openxmlformats.org/presentationml/2006/main">
  <p:tag name="AS_UNIQUEID" val="1257"/>
</p:tagLst>
</file>

<file path=ppt/tags/tag141.xml><?xml version="1.0" encoding="utf-8"?>
<p:tagLst xmlns:a="http://schemas.openxmlformats.org/drawingml/2006/main" xmlns:r="http://schemas.openxmlformats.org/officeDocument/2006/relationships" xmlns:p="http://schemas.openxmlformats.org/presentationml/2006/main">
  <p:tag name="AS_UNIQUEID" val="1257"/>
</p:tagLst>
</file>

<file path=ppt/tags/tag142.xml><?xml version="1.0" encoding="utf-8"?>
<p:tagLst xmlns:a="http://schemas.openxmlformats.org/drawingml/2006/main" xmlns:r="http://schemas.openxmlformats.org/officeDocument/2006/relationships" xmlns:p="http://schemas.openxmlformats.org/presentationml/2006/main">
  <p:tag name="AS_UNIQUEID" val="49"/>
</p:tagLst>
</file>

<file path=ppt/tags/tag143.xml><?xml version="1.0" encoding="utf-8"?>
<p:tagLst xmlns:a="http://schemas.openxmlformats.org/drawingml/2006/main" xmlns:r="http://schemas.openxmlformats.org/officeDocument/2006/relationships" xmlns:p="http://schemas.openxmlformats.org/presentationml/2006/main">
  <p:tag name="AS_UNIQUEID" val="1257"/>
</p:tagLst>
</file>

<file path=ppt/tags/tag144.xml><?xml version="1.0" encoding="utf-8"?>
<p:tagLst xmlns:a="http://schemas.openxmlformats.org/drawingml/2006/main" xmlns:r="http://schemas.openxmlformats.org/officeDocument/2006/relationships" xmlns:p="http://schemas.openxmlformats.org/presentationml/2006/main">
  <p:tag name="AS_UNIQUEID" val="73"/>
</p:tagLst>
</file>

<file path=ppt/tags/tag145.xml><?xml version="1.0" encoding="utf-8"?>
<p:tagLst xmlns:a="http://schemas.openxmlformats.org/drawingml/2006/main" xmlns:r="http://schemas.openxmlformats.org/officeDocument/2006/relationships" xmlns:p="http://schemas.openxmlformats.org/presentationml/2006/main">
  <p:tag name="AS_UNIQUEID" val="1257"/>
</p:tagLst>
</file>

<file path=ppt/tags/tag146.xml><?xml version="1.0" encoding="utf-8"?>
<p:tagLst xmlns:a="http://schemas.openxmlformats.org/drawingml/2006/main" xmlns:r="http://schemas.openxmlformats.org/officeDocument/2006/relationships" xmlns:p="http://schemas.openxmlformats.org/presentationml/2006/main">
  <p:tag name="AS_UNIQUEID" val="1257"/>
</p:tagLst>
</file>

<file path=ppt/tags/tag147.xml><?xml version="1.0" encoding="utf-8"?>
<p:tagLst xmlns:a="http://schemas.openxmlformats.org/drawingml/2006/main" xmlns:r="http://schemas.openxmlformats.org/officeDocument/2006/relationships" xmlns:p="http://schemas.openxmlformats.org/presentationml/2006/main">
  <p:tag name="KSO_WM_UNIT_TABLE_BEAUTIFY" val="smartTable{385e2e77-a9ff-4c43-bae4-fbbe17dfdb0d}"/>
</p:tagLst>
</file>

<file path=ppt/tags/tag148.xml><?xml version="1.0" encoding="utf-8"?>
<p:tagLst xmlns:a="http://schemas.openxmlformats.org/drawingml/2006/main" xmlns:r="http://schemas.openxmlformats.org/officeDocument/2006/relationships" xmlns:p="http://schemas.openxmlformats.org/presentationml/2006/main">
  <p:tag name="AS_UNIQUEID" val="78"/>
</p:tagLst>
</file>

<file path=ppt/tags/tag149.xml><?xml version="1.0" encoding="utf-8"?>
<p:tagLst xmlns:a="http://schemas.openxmlformats.org/drawingml/2006/main" xmlns:r="http://schemas.openxmlformats.org/officeDocument/2006/relationships" xmlns:p="http://schemas.openxmlformats.org/presentationml/2006/main">
  <p:tag name="AS_UNIQUEID" val="1257"/>
</p:tagLst>
</file>

<file path=ppt/tags/tag15.xml><?xml version="1.0" encoding="utf-8"?>
<p:tagLst xmlns:a="http://schemas.openxmlformats.org/drawingml/2006/main" xmlns:r="http://schemas.openxmlformats.org/officeDocument/2006/relationships" xmlns:p="http://schemas.openxmlformats.org/presentationml/2006/main">
  <p:tag name="AS_UNIQUEID" val="1325"/>
</p:tagLst>
</file>

<file path=ppt/tags/tag150.xml><?xml version="1.0" encoding="utf-8"?>
<p:tagLst xmlns:a="http://schemas.openxmlformats.org/drawingml/2006/main" xmlns:r="http://schemas.openxmlformats.org/officeDocument/2006/relationships" xmlns:p="http://schemas.openxmlformats.org/presentationml/2006/main">
  <p:tag name="AS_UNIQUEID" val="54"/>
</p:tagLst>
</file>

<file path=ppt/tags/tag151.xml><?xml version="1.0" encoding="utf-8"?>
<p:tagLst xmlns:a="http://schemas.openxmlformats.org/drawingml/2006/main" xmlns:r="http://schemas.openxmlformats.org/officeDocument/2006/relationships" xmlns:p="http://schemas.openxmlformats.org/presentationml/2006/main">
  <p:tag name="AS_UNIQUEID" val="1257"/>
</p:tagLst>
</file>

<file path=ppt/tags/tag152.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176"/>
</p:tagLst>
</file>

<file path=ppt/tags/tag153.xml><?xml version="1.0" encoding="utf-8"?>
<p:tagLst xmlns:a="http://schemas.openxmlformats.org/drawingml/2006/main" xmlns:r="http://schemas.openxmlformats.org/officeDocument/2006/relationships" xmlns:p="http://schemas.openxmlformats.org/presentationml/2006/main">
  <p:tag name="AS_UNIQUEID" val="80"/>
</p:tagLst>
</file>

<file path=ppt/tags/tag154.xml><?xml version="1.0" encoding="utf-8"?>
<p:tagLst xmlns:a="http://schemas.openxmlformats.org/drawingml/2006/main" xmlns:r="http://schemas.openxmlformats.org/officeDocument/2006/relationships" xmlns:p="http://schemas.openxmlformats.org/presentationml/2006/main">
  <p:tag name="AS_UNIQUEID" val="80"/>
</p:tagLst>
</file>

<file path=ppt/tags/tag155.xml><?xml version="1.0" encoding="utf-8"?>
<p:tagLst xmlns:a="http://schemas.openxmlformats.org/drawingml/2006/main" xmlns:r="http://schemas.openxmlformats.org/officeDocument/2006/relationships" xmlns:p="http://schemas.openxmlformats.org/presentationml/2006/main">
  <p:tag name="AS_UNIQUEID" val="80"/>
</p:tagLst>
</file>

<file path=ppt/tags/tag156.xml><?xml version="1.0" encoding="utf-8"?>
<p:tagLst xmlns:a="http://schemas.openxmlformats.org/drawingml/2006/main" xmlns:r="http://schemas.openxmlformats.org/officeDocument/2006/relationships" xmlns:p="http://schemas.openxmlformats.org/presentationml/2006/main">
  <p:tag name="AS_UNIQUEID" val="80"/>
</p:tagLst>
</file>

<file path=ppt/tags/tag16.xml><?xml version="1.0" encoding="utf-8"?>
<p:tagLst xmlns:a="http://schemas.openxmlformats.org/drawingml/2006/main" xmlns:r="http://schemas.openxmlformats.org/officeDocument/2006/relationships" xmlns:p="http://schemas.openxmlformats.org/presentationml/2006/main">
  <p:tag name="AS_UNIQUEID" val="1326"/>
</p:tagLst>
</file>

<file path=ppt/tags/tag17.xml><?xml version="1.0" encoding="utf-8"?>
<p:tagLst xmlns:a="http://schemas.openxmlformats.org/drawingml/2006/main" xmlns:r="http://schemas.openxmlformats.org/officeDocument/2006/relationships" xmlns:p="http://schemas.openxmlformats.org/presentationml/2006/main">
  <p:tag name="AS_UNIQUEID" val="1328"/>
</p:tagLst>
</file>

<file path=ppt/tags/tag18.xml><?xml version="1.0" encoding="utf-8"?>
<p:tagLst xmlns:a="http://schemas.openxmlformats.org/drawingml/2006/main" xmlns:r="http://schemas.openxmlformats.org/officeDocument/2006/relationships" xmlns:p="http://schemas.openxmlformats.org/presentationml/2006/main">
  <p:tag name="AS_UNIQUEID" val="1329"/>
</p:tagLst>
</file>

<file path=ppt/tags/tag19.xml><?xml version="1.0" encoding="utf-8"?>
<p:tagLst xmlns:a="http://schemas.openxmlformats.org/drawingml/2006/main" xmlns:r="http://schemas.openxmlformats.org/officeDocument/2006/relationships" xmlns:p="http://schemas.openxmlformats.org/presentationml/2006/main">
  <p:tag name="AS_UNIQUEID" val="1330"/>
</p:tagLst>
</file>

<file path=ppt/tags/tag2.xml><?xml version="1.0" encoding="utf-8"?>
<p:tagLst xmlns:a="http://schemas.openxmlformats.org/drawingml/2006/main" xmlns:r="http://schemas.openxmlformats.org/officeDocument/2006/relationships" xmlns:p="http://schemas.openxmlformats.org/presentationml/2006/main">
  <p:tag name="AS_UNIQUEID" val="1385"/>
</p:tagLst>
</file>

<file path=ppt/tags/tag20.xml><?xml version="1.0" encoding="utf-8"?>
<p:tagLst xmlns:a="http://schemas.openxmlformats.org/drawingml/2006/main" xmlns:r="http://schemas.openxmlformats.org/officeDocument/2006/relationships" xmlns:p="http://schemas.openxmlformats.org/presentationml/2006/main">
  <p:tag name="AS_UNIQUEID" val="1331"/>
</p:tagLst>
</file>

<file path=ppt/tags/tag21.xml><?xml version="1.0" encoding="utf-8"?>
<p:tagLst xmlns:a="http://schemas.openxmlformats.org/drawingml/2006/main" xmlns:r="http://schemas.openxmlformats.org/officeDocument/2006/relationships" xmlns:p="http://schemas.openxmlformats.org/presentationml/2006/main">
  <p:tag name="AS_UNIQUEID" val="1332"/>
</p:tagLst>
</file>

<file path=ppt/tags/tag22.xml><?xml version="1.0" encoding="utf-8"?>
<p:tagLst xmlns:a="http://schemas.openxmlformats.org/drawingml/2006/main" xmlns:r="http://schemas.openxmlformats.org/officeDocument/2006/relationships" xmlns:p="http://schemas.openxmlformats.org/presentationml/2006/main">
  <p:tag name="AS_UNIQUEID" val="1334"/>
</p:tagLst>
</file>

<file path=ppt/tags/tag23.xml><?xml version="1.0" encoding="utf-8"?>
<p:tagLst xmlns:a="http://schemas.openxmlformats.org/drawingml/2006/main" xmlns:r="http://schemas.openxmlformats.org/officeDocument/2006/relationships" xmlns:p="http://schemas.openxmlformats.org/presentationml/2006/main">
  <p:tag name="AS_UNIQUEID" val="1335"/>
</p:tagLst>
</file>

<file path=ppt/tags/tag24.xml><?xml version="1.0" encoding="utf-8"?>
<p:tagLst xmlns:a="http://schemas.openxmlformats.org/drawingml/2006/main" xmlns:r="http://schemas.openxmlformats.org/officeDocument/2006/relationships" xmlns:p="http://schemas.openxmlformats.org/presentationml/2006/main">
  <p:tag name="AS_UNIQUEID" val="1336"/>
</p:tagLst>
</file>

<file path=ppt/tags/tag25.xml><?xml version="1.0" encoding="utf-8"?>
<p:tagLst xmlns:a="http://schemas.openxmlformats.org/drawingml/2006/main" xmlns:r="http://schemas.openxmlformats.org/officeDocument/2006/relationships" xmlns:p="http://schemas.openxmlformats.org/presentationml/2006/main">
  <p:tag name="AS_UNIQUEID" val="1337"/>
</p:tagLst>
</file>

<file path=ppt/tags/tag26.xml><?xml version="1.0" encoding="utf-8"?>
<p:tagLst xmlns:a="http://schemas.openxmlformats.org/drawingml/2006/main" xmlns:r="http://schemas.openxmlformats.org/officeDocument/2006/relationships" xmlns:p="http://schemas.openxmlformats.org/presentationml/2006/main">
  <p:tag name="AS_UNIQUEID" val="1338"/>
</p:tagLst>
</file>

<file path=ppt/tags/tag27.xml><?xml version="1.0" encoding="utf-8"?>
<p:tagLst xmlns:a="http://schemas.openxmlformats.org/drawingml/2006/main" xmlns:r="http://schemas.openxmlformats.org/officeDocument/2006/relationships" xmlns:p="http://schemas.openxmlformats.org/presentationml/2006/main">
  <p:tag name="AS_UNIQUEID" val="1339"/>
</p:tagLst>
</file>

<file path=ppt/tags/tag28.xml><?xml version="1.0" encoding="utf-8"?>
<p:tagLst xmlns:a="http://schemas.openxmlformats.org/drawingml/2006/main" xmlns:r="http://schemas.openxmlformats.org/officeDocument/2006/relationships" xmlns:p="http://schemas.openxmlformats.org/presentationml/2006/main">
  <p:tag name="AS_UNIQUEID" val="1341"/>
</p:tagLst>
</file>

<file path=ppt/tags/tag29.xml><?xml version="1.0" encoding="utf-8"?>
<p:tagLst xmlns:a="http://schemas.openxmlformats.org/drawingml/2006/main" xmlns:r="http://schemas.openxmlformats.org/officeDocument/2006/relationships" xmlns:p="http://schemas.openxmlformats.org/presentationml/2006/main">
  <p:tag name="AS_UNIQUEID" val="1342"/>
</p:tagLst>
</file>

<file path=ppt/tags/tag3.xml><?xml version="1.0" encoding="utf-8"?>
<p:tagLst xmlns:a="http://schemas.openxmlformats.org/drawingml/2006/main" xmlns:r="http://schemas.openxmlformats.org/officeDocument/2006/relationships" xmlns:p="http://schemas.openxmlformats.org/presentationml/2006/main">
  <p:tag name="AS_UNIQUEID" val="1386"/>
</p:tagLst>
</file>

<file path=ppt/tags/tag30.xml><?xml version="1.0" encoding="utf-8"?>
<p:tagLst xmlns:a="http://schemas.openxmlformats.org/drawingml/2006/main" xmlns:r="http://schemas.openxmlformats.org/officeDocument/2006/relationships" xmlns:p="http://schemas.openxmlformats.org/presentationml/2006/main">
  <p:tag name="AS_UNIQUEID" val="1343"/>
</p:tagLst>
</file>

<file path=ppt/tags/tag31.xml><?xml version="1.0" encoding="utf-8"?>
<p:tagLst xmlns:a="http://schemas.openxmlformats.org/drawingml/2006/main" xmlns:r="http://schemas.openxmlformats.org/officeDocument/2006/relationships" xmlns:p="http://schemas.openxmlformats.org/presentationml/2006/main">
  <p:tag name="AS_UNIQUEID" val="1344"/>
</p:tagLst>
</file>

<file path=ppt/tags/tag32.xml><?xml version="1.0" encoding="utf-8"?>
<p:tagLst xmlns:a="http://schemas.openxmlformats.org/drawingml/2006/main" xmlns:r="http://schemas.openxmlformats.org/officeDocument/2006/relationships" xmlns:p="http://schemas.openxmlformats.org/presentationml/2006/main">
  <p:tag name="AS_UNIQUEID" val="1345"/>
</p:tagLst>
</file>

<file path=ppt/tags/tag33.xml><?xml version="1.0" encoding="utf-8"?>
<p:tagLst xmlns:a="http://schemas.openxmlformats.org/drawingml/2006/main" xmlns:r="http://schemas.openxmlformats.org/officeDocument/2006/relationships" xmlns:p="http://schemas.openxmlformats.org/presentationml/2006/main">
  <p:tag name="AS_UNIQUEID" val="1346"/>
</p:tagLst>
</file>

<file path=ppt/tags/tag34.xml><?xml version="1.0" encoding="utf-8"?>
<p:tagLst xmlns:a="http://schemas.openxmlformats.org/drawingml/2006/main" xmlns:r="http://schemas.openxmlformats.org/officeDocument/2006/relationships" xmlns:p="http://schemas.openxmlformats.org/presentationml/2006/main">
  <p:tag name="AS_UNIQUEID" val="1347"/>
</p:tagLst>
</file>

<file path=ppt/tags/tag35.xml><?xml version="1.0" encoding="utf-8"?>
<p:tagLst xmlns:a="http://schemas.openxmlformats.org/drawingml/2006/main" xmlns:r="http://schemas.openxmlformats.org/officeDocument/2006/relationships" xmlns:p="http://schemas.openxmlformats.org/presentationml/2006/main">
  <p:tag name="AS_UNIQUEID" val="1348"/>
</p:tagLst>
</file>

<file path=ppt/tags/tag36.xml><?xml version="1.0" encoding="utf-8"?>
<p:tagLst xmlns:a="http://schemas.openxmlformats.org/drawingml/2006/main" xmlns:r="http://schemas.openxmlformats.org/officeDocument/2006/relationships" xmlns:p="http://schemas.openxmlformats.org/presentationml/2006/main">
  <p:tag name="AS_UNIQUEID" val="1350"/>
</p:tagLst>
</file>

<file path=ppt/tags/tag37.xml><?xml version="1.0" encoding="utf-8"?>
<p:tagLst xmlns:a="http://schemas.openxmlformats.org/drawingml/2006/main" xmlns:r="http://schemas.openxmlformats.org/officeDocument/2006/relationships" xmlns:p="http://schemas.openxmlformats.org/presentationml/2006/main">
  <p:tag name="AS_UNIQUEID" val="1351"/>
</p:tagLst>
</file>

<file path=ppt/tags/tag38.xml><?xml version="1.0" encoding="utf-8"?>
<p:tagLst xmlns:a="http://schemas.openxmlformats.org/drawingml/2006/main" xmlns:r="http://schemas.openxmlformats.org/officeDocument/2006/relationships" xmlns:p="http://schemas.openxmlformats.org/presentationml/2006/main">
  <p:tag name="AS_UNIQUEID" val="1352"/>
</p:tagLst>
</file>

<file path=ppt/tags/tag39.xml><?xml version="1.0" encoding="utf-8"?>
<p:tagLst xmlns:a="http://schemas.openxmlformats.org/drawingml/2006/main" xmlns:r="http://schemas.openxmlformats.org/officeDocument/2006/relationships" xmlns:p="http://schemas.openxmlformats.org/presentationml/2006/main">
  <p:tag name="AS_UNIQUEID" val="1353"/>
</p:tagLst>
</file>

<file path=ppt/tags/tag4.xml><?xml version="1.0" encoding="utf-8"?>
<p:tagLst xmlns:a="http://schemas.openxmlformats.org/drawingml/2006/main" xmlns:r="http://schemas.openxmlformats.org/officeDocument/2006/relationships" xmlns:p="http://schemas.openxmlformats.org/presentationml/2006/main">
  <p:tag name="AS_UNIQUEID" val="1387"/>
</p:tagLst>
</file>

<file path=ppt/tags/tag40.xml><?xml version="1.0" encoding="utf-8"?>
<p:tagLst xmlns:a="http://schemas.openxmlformats.org/drawingml/2006/main" xmlns:r="http://schemas.openxmlformats.org/officeDocument/2006/relationships" xmlns:p="http://schemas.openxmlformats.org/presentationml/2006/main">
  <p:tag name="AS_UNIQUEID" val="1355"/>
</p:tagLst>
</file>

<file path=ppt/tags/tag41.xml><?xml version="1.0" encoding="utf-8"?>
<p:tagLst xmlns:a="http://schemas.openxmlformats.org/drawingml/2006/main" xmlns:r="http://schemas.openxmlformats.org/officeDocument/2006/relationships" xmlns:p="http://schemas.openxmlformats.org/presentationml/2006/main">
  <p:tag name="AS_UNIQUEID" val="1356"/>
</p:tagLst>
</file>

<file path=ppt/tags/tag42.xml><?xml version="1.0" encoding="utf-8"?>
<p:tagLst xmlns:a="http://schemas.openxmlformats.org/drawingml/2006/main" xmlns:r="http://schemas.openxmlformats.org/officeDocument/2006/relationships" xmlns:p="http://schemas.openxmlformats.org/presentationml/2006/main">
  <p:tag name="AS_UNIQUEID" val="1357"/>
</p:tagLst>
</file>

<file path=ppt/tags/tag43.xml><?xml version="1.0" encoding="utf-8"?>
<p:tagLst xmlns:a="http://schemas.openxmlformats.org/drawingml/2006/main" xmlns:r="http://schemas.openxmlformats.org/officeDocument/2006/relationships" xmlns:p="http://schemas.openxmlformats.org/presentationml/2006/main">
  <p:tag name="AS_UNIQUEID" val="1359"/>
</p:tagLst>
</file>

<file path=ppt/tags/tag44.xml><?xml version="1.0" encoding="utf-8"?>
<p:tagLst xmlns:a="http://schemas.openxmlformats.org/drawingml/2006/main" xmlns:r="http://schemas.openxmlformats.org/officeDocument/2006/relationships" xmlns:p="http://schemas.openxmlformats.org/presentationml/2006/main">
  <p:tag name="AS_UNIQUEID" val="1360"/>
</p:tagLst>
</file>

<file path=ppt/tags/tag45.xml><?xml version="1.0" encoding="utf-8"?>
<p:tagLst xmlns:a="http://schemas.openxmlformats.org/drawingml/2006/main" xmlns:r="http://schemas.openxmlformats.org/officeDocument/2006/relationships" xmlns:p="http://schemas.openxmlformats.org/presentationml/2006/main">
  <p:tag name="AS_UNIQUEID" val="1361"/>
</p:tagLst>
</file>

<file path=ppt/tags/tag46.xml><?xml version="1.0" encoding="utf-8"?>
<p:tagLst xmlns:a="http://schemas.openxmlformats.org/drawingml/2006/main" xmlns:r="http://schemas.openxmlformats.org/officeDocument/2006/relationships" xmlns:p="http://schemas.openxmlformats.org/presentationml/2006/main">
  <p:tag name="AS_UNIQUEID" val="1362"/>
</p:tagLst>
</file>

<file path=ppt/tags/tag47.xml><?xml version="1.0" encoding="utf-8"?>
<p:tagLst xmlns:a="http://schemas.openxmlformats.org/drawingml/2006/main" xmlns:r="http://schemas.openxmlformats.org/officeDocument/2006/relationships" xmlns:p="http://schemas.openxmlformats.org/presentationml/2006/main">
  <p:tag name="AS_UNIQUEID" val="1363"/>
</p:tagLst>
</file>

<file path=ppt/tags/tag48.xml><?xml version="1.0" encoding="utf-8"?>
<p:tagLst xmlns:a="http://schemas.openxmlformats.org/drawingml/2006/main" xmlns:r="http://schemas.openxmlformats.org/officeDocument/2006/relationships" xmlns:p="http://schemas.openxmlformats.org/presentationml/2006/main">
  <p:tag name="AS_UNIQUEID" val="1364"/>
</p:tagLst>
</file>

<file path=ppt/tags/tag49.xml><?xml version="1.0" encoding="utf-8"?>
<p:tagLst xmlns:a="http://schemas.openxmlformats.org/drawingml/2006/main" xmlns:r="http://schemas.openxmlformats.org/officeDocument/2006/relationships" xmlns:p="http://schemas.openxmlformats.org/presentationml/2006/main">
  <p:tag name="AS_UNIQUEID" val="1366"/>
</p:tagLst>
</file>

<file path=ppt/tags/tag5.xml><?xml version="1.0" encoding="utf-8"?>
<p:tagLst xmlns:a="http://schemas.openxmlformats.org/drawingml/2006/main" xmlns:r="http://schemas.openxmlformats.org/officeDocument/2006/relationships" xmlns:p="http://schemas.openxmlformats.org/presentationml/2006/main">
  <p:tag name="AS_UNIQUEID" val="1388"/>
</p:tagLst>
</file>

<file path=ppt/tags/tag50.xml><?xml version="1.0" encoding="utf-8"?>
<p:tagLst xmlns:a="http://schemas.openxmlformats.org/drawingml/2006/main" xmlns:r="http://schemas.openxmlformats.org/officeDocument/2006/relationships" xmlns:p="http://schemas.openxmlformats.org/presentationml/2006/main">
  <p:tag name="AS_UNIQUEID" val="1367"/>
</p:tagLst>
</file>

<file path=ppt/tags/tag51.xml><?xml version="1.0" encoding="utf-8"?>
<p:tagLst xmlns:a="http://schemas.openxmlformats.org/drawingml/2006/main" xmlns:r="http://schemas.openxmlformats.org/officeDocument/2006/relationships" xmlns:p="http://schemas.openxmlformats.org/presentationml/2006/main">
  <p:tag name="AS_UNIQUEID" val="1368"/>
</p:tagLst>
</file>

<file path=ppt/tags/tag52.xml><?xml version="1.0" encoding="utf-8"?>
<p:tagLst xmlns:a="http://schemas.openxmlformats.org/drawingml/2006/main" xmlns:r="http://schemas.openxmlformats.org/officeDocument/2006/relationships" xmlns:p="http://schemas.openxmlformats.org/presentationml/2006/main">
  <p:tag name="AS_UNIQUEID" val="1369"/>
</p:tagLst>
</file>

<file path=ppt/tags/tag53.xml><?xml version="1.0" encoding="utf-8"?>
<p:tagLst xmlns:a="http://schemas.openxmlformats.org/drawingml/2006/main" xmlns:r="http://schemas.openxmlformats.org/officeDocument/2006/relationships" xmlns:p="http://schemas.openxmlformats.org/presentationml/2006/main">
  <p:tag name="AS_UNIQUEID" val="1370"/>
</p:tagLst>
</file>

<file path=ppt/tags/tag54.xml><?xml version="1.0" encoding="utf-8"?>
<p:tagLst xmlns:a="http://schemas.openxmlformats.org/drawingml/2006/main" xmlns:r="http://schemas.openxmlformats.org/officeDocument/2006/relationships" xmlns:p="http://schemas.openxmlformats.org/presentationml/2006/main">
  <p:tag name="AS_UNIQUEID" val="1371"/>
</p:tagLst>
</file>

<file path=ppt/tags/tag55.xml><?xml version="1.0" encoding="utf-8"?>
<p:tagLst xmlns:a="http://schemas.openxmlformats.org/drawingml/2006/main" xmlns:r="http://schemas.openxmlformats.org/officeDocument/2006/relationships" xmlns:p="http://schemas.openxmlformats.org/presentationml/2006/main">
  <p:tag name="AS_UNIQUEID" val="1373"/>
</p:tagLst>
</file>

<file path=ppt/tags/tag56.xml><?xml version="1.0" encoding="utf-8"?>
<p:tagLst xmlns:a="http://schemas.openxmlformats.org/drawingml/2006/main" xmlns:r="http://schemas.openxmlformats.org/officeDocument/2006/relationships" xmlns:p="http://schemas.openxmlformats.org/presentationml/2006/main">
  <p:tag name="AS_UNIQUEID" val="1374"/>
</p:tagLst>
</file>

<file path=ppt/tags/tag57.xml><?xml version="1.0" encoding="utf-8"?>
<p:tagLst xmlns:a="http://schemas.openxmlformats.org/drawingml/2006/main" xmlns:r="http://schemas.openxmlformats.org/officeDocument/2006/relationships" xmlns:p="http://schemas.openxmlformats.org/presentationml/2006/main">
  <p:tag name="AS_UNIQUEID" val="1375"/>
</p:tagLst>
</file>

<file path=ppt/tags/tag58.xml><?xml version="1.0" encoding="utf-8"?>
<p:tagLst xmlns:a="http://schemas.openxmlformats.org/drawingml/2006/main" xmlns:r="http://schemas.openxmlformats.org/officeDocument/2006/relationships" xmlns:p="http://schemas.openxmlformats.org/presentationml/2006/main">
  <p:tag name="AS_UNIQUEID" val="1376"/>
</p:tagLst>
</file>

<file path=ppt/tags/tag59.xml><?xml version="1.0" encoding="utf-8"?>
<p:tagLst xmlns:a="http://schemas.openxmlformats.org/drawingml/2006/main" xmlns:r="http://schemas.openxmlformats.org/officeDocument/2006/relationships" xmlns:p="http://schemas.openxmlformats.org/presentationml/2006/main">
  <p:tag name="AS_UNIQUEID" val="1377"/>
</p:tagLst>
</file>

<file path=ppt/tags/tag6.xml><?xml version="1.0" encoding="utf-8"?>
<p:tagLst xmlns:a="http://schemas.openxmlformats.org/drawingml/2006/main" xmlns:r="http://schemas.openxmlformats.org/officeDocument/2006/relationships" xmlns:p="http://schemas.openxmlformats.org/presentationml/2006/main">
  <p:tag name="AS_UNIQUEID" val="1389"/>
</p:tagLst>
</file>

<file path=ppt/tags/tag60.xml><?xml version="1.0" encoding="utf-8"?>
<p:tagLst xmlns:a="http://schemas.openxmlformats.org/drawingml/2006/main" xmlns:r="http://schemas.openxmlformats.org/officeDocument/2006/relationships" xmlns:p="http://schemas.openxmlformats.org/presentationml/2006/main">
  <p:tag name="AS_UNIQUEID" val="1379"/>
</p:tagLst>
</file>

<file path=ppt/tags/tag61.xml><?xml version="1.0" encoding="utf-8"?>
<p:tagLst xmlns:a="http://schemas.openxmlformats.org/drawingml/2006/main" xmlns:r="http://schemas.openxmlformats.org/officeDocument/2006/relationships" xmlns:p="http://schemas.openxmlformats.org/presentationml/2006/main">
  <p:tag name="AS_UNIQUEID" val="1380"/>
</p:tagLst>
</file>

<file path=ppt/tags/tag62.xml><?xml version="1.0" encoding="utf-8"?>
<p:tagLst xmlns:a="http://schemas.openxmlformats.org/drawingml/2006/main" xmlns:r="http://schemas.openxmlformats.org/officeDocument/2006/relationships" xmlns:p="http://schemas.openxmlformats.org/presentationml/2006/main">
  <p:tag name="AS_UNIQUEID" val="1381"/>
</p:tagLst>
</file>

<file path=ppt/tags/tag63.xml><?xml version="1.0" encoding="utf-8"?>
<p:tagLst xmlns:a="http://schemas.openxmlformats.org/drawingml/2006/main" xmlns:r="http://schemas.openxmlformats.org/officeDocument/2006/relationships" xmlns:p="http://schemas.openxmlformats.org/presentationml/2006/main">
  <p:tag name="AS_UNIQUEID" val="1382"/>
</p:tagLst>
</file>

<file path=ppt/tags/tag64.xml><?xml version="1.0" encoding="utf-8"?>
<p:tagLst xmlns:a="http://schemas.openxmlformats.org/drawingml/2006/main" xmlns:r="http://schemas.openxmlformats.org/officeDocument/2006/relationships" xmlns:p="http://schemas.openxmlformats.org/presentationml/2006/main">
  <p:tag name="AS_UNIQUEID" val="1383"/>
</p:tagLst>
</file>

<file path=ppt/tags/tag65.xml><?xml version="1.0" encoding="utf-8"?>
<p:tagLst xmlns:a="http://schemas.openxmlformats.org/drawingml/2006/main" xmlns:r="http://schemas.openxmlformats.org/officeDocument/2006/relationships" xmlns:p="http://schemas.openxmlformats.org/presentationml/2006/main">
  <p:tag name="AS_UNIQUEID" val="1391"/>
</p:tagLst>
</file>

<file path=ppt/tags/tag66.xml><?xml version="1.0" encoding="utf-8"?>
<p:tagLst xmlns:a="http://schemas.openxmlformats.org/drawingml/2006/main" xmlns:r="http://schemas.openxmlformats.org/officeDocument/2006/relationships" xmlns:p="http://schemas.openxmlformats.org/presentationml/2006/main">
  <p:tag name="AS_UNIQUEID" val="1392"/>
</p:tagLst>
</file>

<file path=ppt/tags/tag67.xml><?xml version="1.0" encoding="utf-8"?>
<p:tagLst xmlns:a="http://schemas.openxmlformats.org/drawingml/2006/main" xmlns:r="http://schemas.openxmlformats.org/officeDocument/2006/relationships" xmlns:p="http://schemas.openxmlformats.org/presentationml/2006/main">
  <p:tag name="AS_UNIQUEID" val="1393"/>
</p:tagLst>
</file>

<file path=ppt/tags/tag68.xml><?xml version="1.0" encoding="utf-8"?>
<p:tagLst xmlns:a="http://schemas.openxmlformats.org/drawingml/2006/main" xmlns:r="http://schemas.openxmlformats.org/officeDocument/2006/relationships" xmlns:p="http://schemas.openxmlformats.org/presentationml/2006/main">
  <p:tag name="AS_UNIQUEID" val="1394"/>
</p:tagLst>
</file>

<file path=ppt/tags/tag69.xml><?xml version="1.0" encoding="utf-8"?>
<p:tagLst xmlns:a="http://schemas.openxmlformats.org/drawingml/2006/main" xmlns:r="http://schemas.openxmlformats.org/officeDocument/2006/relationships" xmlns:p="http://schemas.openxmlformats.org/presentationml/2006/main">
  <p:tag name="AS_UNIQUEID" val="1395"/>
</p:tagLst>
</file>

<file path=ppt/tags/tag7.xml><?xml version="1.0" encoding="utf-8"?>
<p:tagLst xmlns:a="http://schemas.openxmlformats.org/drawingml/2006/main" xmlns:r="http://schemas.openxmlformats.org/officeDocument/2006/relationships" xmlns:p="http://schemas.openxmlformats.org/presentationml/2006/main">
  <p:tag name="AS_UNIQUEID" val="1316"/>
</p:tagLst>
</file>

<file path=ppt/tags/tag70.xml><?xml version="1.0" encoding="utf-8"?>
<p:tagLst xmlns:a="http://schemas.openxmlformats.org/drawingml/2006/main" xmlns:r="http://schemas.openxmlformats.org/officeDocument/2006/relationships" xmlns:p="http://schemas.openxmlformats.org/presentationml/2006/main">
  <p:tag name="AS_UNIQUEID" val="1396"/>
</p:tagLst>
</file>

<file path=ppt/tags/tag71.xml><?xml version="1.0" encoding="utf-8"?>
<p:tagLst xmlns:a="http://schemas.openxmlformats.org/drawingml/2006/main" xmlns:r="http://schemas.openxmlformats.org/officeDocument/2006/relationships" xmlns:p="http://schemas.openxmlformats.org/presentationml/2006/main">
  <p:tag name="AS_UNIQUEID" val="1251"/>
</p:tagLst>
</file>

<file path=ppt/tags/tag72.xml><?xml version="1.0" encoding="utf-8"?>
<p:tagLst xmlns:a="http://schemas.openxmlformats.org/drawingml/2006/main" xmlns:r="http://schemas.openxmlformats.org/officeDocument/2006/relationships" xmlns:p="http://schemas.openxmlformats.org/presentationml/2006/main">
  <p:tag name="PA" val="v4.2.0"/>
</p:tagLst>
</file>

<file path=ppt/tags/tag73.xml><?xml version="1.0" encoding="utf-8"?>
<p:tagLst xmlns:a="http://schemas.openxmlformats.org/drawingml/2006/main" xmlns:r="http://schemas.openxmlformats.org/officeDocument/2006/relationships" xmlns:p="http://schemas.openxmlformats.org/presentationml/2006/main">
  <p:tag name="AS_UNIQUEID" val="1247"/>
</p:tagLst>
</file>

<file path=ppt/tags/tag74.xml><?xml version="1.0" encoding="utf-8"?>
<p:tagLst xmlns:a="http://schemas.openxmlformats.org/drawingml/2006/main" xmlns:r="http://schemas.openxmlformats.org/officeDocument/2006/relationships" xmlns:p="http://schemas.openxmlformats.org/presentationml/2006/main">
  <p:tag name="AS_UNIQUEID" val="1248"/>
</p:tagLst>
</file>

<file path=ppt/tags/tag75.xml><?xml version="1.0" encoding="utf-8"?>
<p:tagLst xmlns:a="http://schemas.openxmlformats.org/drawingml/2006/main" xmlns:r="http://schemas.openxmlformats.org/officeDocument/2006/relationships" xmlns:p="http://schemas.openxmlformats.org/presentationml/2006/main">
  <p:tag name="AS_UNIQUEID" val="1249"/>
</p:tagLst>
</file>

<file path=ppt/tags/tag76.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432"/>
  <p:tag name="KSO_WM_SLIDE_ID" val="custom20205432_6"/>
  <p:tag name="KSO_WM_TEMPLATE_SUBCATEGORY" val="0"/>
  <p:tag name="KSO_WM_TEMPLATE_MASTER_TYPE" val="1"/>
  <p:tag name="KSO_WM_TEMPLATE_COLOR_TYPE" val="1"/>
  <p:tag name="KSO_WM_SLIDE_ITEM_CNT" val="0"/>
  <p:tag name="KSO_WM_SLIDE_INDEX" val="6"/>
  <p:tag name="KSO_WM_TAG_VERSION" val="1.0"/>
  <p:tag name="KSO_WM_SLIDE_TYPE" val="sectionTitle"/>
  <p:tag name="KSO_WM_SLIDE_SUBTYPE" val="pureTxt"/>
  <p:tag name="KSO_WM_SLIDE_LAYOUT" val="a_e"/>
  <p:tag name="KSO_WM_SLIDE_LAYOUT_CNT" val="1_1"/>
</p:tagLst>
</file>

<file path=ppt/tags/tag77.xml><?xml version="1.0" encoding="utf-8"?>
<p:tagLst xmlns:a="http://schemas.openxmlformats.org/drawingml/2006/main" xmlns:r="http://schemas.openxmlformats.org/officeDocument/2006/relationships" xmlns:p="http://schemas.openxmlformats.org/presentationml/2006/main">
  <p:tag name="AS_UNIQUEID" val="1257"/>
</p:tagLst>
</file>

<file path=ppt/tags/tag78.xml><?xml version="1.0" encoding="utf-8"?>
<p:tagLst xmlns:a="http://schemas.openxmlformats.org/drawingml/2006/main" xmlns:r="http://schemas.openxmlformats.org/officeDocument/2006/relationships" xmlns:p="http://schemas.openxmlformats.org/presentationml/2006/main">
  <p:tag name="AS_UNIQUEID" val="1257"/>
</p:tagLst>
</file>

<file path=ppt/tags/tag79.xml><?xml version="1.0" encoding="utf-8"?>
<p:tagLst xmlns:a="http://schemas.openxmlformats.org/drawingml/2006/main" xmlns:r="http://schemas.openxmlformats.org/officeDocument/2006/relationships" xmlns:p="http://schemas.openxmlformats.org/presentationml/2006/main">
  <p:tag name="AS_UNIQUEID" val="870"/>
</p:tagLst>
</file>

<file path=ppt/tags/tag8.xml><?xml version="1.0" encoding="utf-8"?>
<p:tagLst xmlns:a="http://schemas.openxmlformats.org/drawingml/2006/main" xmlns:r="http://schemas.openxmlformats.org/officeDocument/2006/relationships" xmlns:p="http://schemas.openxmlformats.org/presentationml/2006/main">
  <p:tag name="AS_UNIQUEID" val="1317"/>
</p:tagLst>
</file>

<file path=ppt/tags/tag80.xml><?xml version="1.0" encoding="utf-8"?>
<p:tagLst xmlns:a="http://schemas.openxmlformats.org/drawingml/2006/main" xmlns:r="http://schemas.openxmlformats.org/officeDocument/2006/relationships" xmlns:p="http://schemas.openxmlformats.org/presentationml/2006/main">
  <p:tag name="AS_UNIQUEID" val="1257"/>
</p:tagLst>
</file>

<file path=ppt/tags/tag81.xml><?xml version="1.0" encoding="utf-8"?>
<p:tagLst xmlns:a="http://schemas.openxmlformats.org/drawingml/2006/main" xmlns:r="http://schemas.openxmlformats.org/officeDocument/2006/relationships" xmlns:p="http://schemas.openxmlformats.org/presentationml/2006/main">
  <p:tag name="AS_UNIQUEID" val="858"/>
</p:tagLst>
</file>

<file path=ppt/tags/tag82.xml><?xml version="1.0" encoding="utf-8"?>
<p:tagLst xmlns:a="http://schemas.openxmlformats.org/drawingml/2006/main" xmlns:r="http://schemas.openxmlformats.org/officeDocument/2006/relationships" xmlns:p="http://schemas.openxmlformats.org/presentationml/2006/main">
  <p:tag name="AS_UNIQUEID" val="859"/>
</p:tagLst>
</file>

<file path=ppt/tags/tag83.xml><?xml version="1.0" encoding="utf-8"?>
<p:tagLst xmlns:a="http://schemas.openxmlformats.org/drawingml/2006/main" xmlns:r="http://schemas.openxmlformats.org/officeDocument/2006/relationships" xmlns:p="http://schemas.openxmlformats.org/presentationml/2006/main">
  <p:tag name="AS_UNIQUEID" val="860"/>
</p:tagLst>
</file>

<file path=ppt/tags/tag84.xml><?xml version="1.0" encoding="utf-8"?>
<p:tagLst xmlns:a="http://schemas.openxmlformats.org/drawingml/2006/main" xmlns:r="http://schemas.openxmlformats.org/officeDocument/2006/relationships" xmlns:p="http://schemas.openxmlformats.org/presentationml/2006/main">
  <p:tag name="AS_UNIQUEID" val="1257"/>
</p:tagLst>
</file>

<file path=ppt/tags/tag85.xml><?xml version="1.0" encoding="utf-8"?>
<p:tagLst xmlns:a="http://schemas.openxmlformats.org/drawingml/2006/main" xmlns:r="http://schemas.openxmlformats.org/officeDocument/2006/relationships" xmlns:p="http://schemas.openxmlformats.org/presentationml/2006/main">
  <p:tag name="AS_UNIQUEID" val="893"/>
</p:tagLst>
</file>

<file path=ppt/tags/tag86.xml><?xml version="1.0" encoding="utf-8"?>
<p:tagLst xmlns:a="http://schemas.openxmlformats.org/drawingml/2006/main" xmlns:r="http://schemas.openxmlformats.org/officeDocument/2006/relationships" xmlns:p="http://schemas.openxmlformats.org/presentationml/2006/main">
  <p:tag name="AS_UNIQUEID" val="1257"/>
</p:tagLst>
</file>

<file path=ppt/tags/tag87.xml><?xml version="1.0" encoding="utf-8"?>
<p:tagLst xmlns:a="http://schemas.openxmlformats.org/drawingml/2006/main" xmlns:r="http://schemas.openxmlformats.org/officeDocument/2006/relationships" xmlns:p="http://schemas.openxmlformats.org/presentationml/2006/main">
  <p:tag name="AS_UNIQUEID" val="885"/>
</p:tagLst>
</file>

<file path=ppt/tags/tag88.xml><?xml version="1.0" encoding="utf-8"?>
<p:tagLst xmlns:a="http://schemas.openxmlformats.org/drawingml/2006/main" xmlns:r="http://schemas.openxmlformats.org/officeDocument/2006/relationships" xmlns:p="http://schemas.openxmlformats.org/presentationml/2006/main">
  <p:tag name="AS_UNIQUEID" val="886"/>
</p:tagLst>
</file>

<file path=ppt/tags/tag89.xml><?xml version="1.0" encoding="utf-8"?>
<p:tagLst xmlns:a="http://schemas.openxmlformats.org/drawingml/2006/main" xmlns:r="http://schemas.openxmlformats.org/officeDocument/2006/relationships" xmlns:p="http://schemas.openxmlformats.org/presentationml/2006/main">
  <p:tag name="AS_UNIQUEID" val="887"/>
</p:tagLst>
</file>

<file path=ppt/tags/tag9.xml><?xml version="1.0" encoding="utf-8"?>
<p:tagLst xmlns:a="http://schemas.openxmlformats.org/drawingml/2006/main" xmlns:r="http://schemas.openxmlformats.org/officeDocument/2006/relationships" xmlns:p="http://schemas.openxmlformats.org/presentationml/2006/main">
  <p:tag name="AS_UNIQUEID" val="1318"/>
</p:tagLst>
</file>

<file path=ppt/tags/tag90.xml><?xml version="1.0" encoding="utf-8"?>
<p:tagLst xmlns:a="http://schemas.openxmlformats.org/drawingml/2006/main" xmlns:r="http://schemas.openxmlformats.org/officeDocument/2006/relationships" xmlns:p="http://schemas.openxmlformats.org/presentationml/2006/main">
  <p:tag name="AS_UNIQUEID" val="1257"/>
</p:tagLst>
</file>

<file path=ppt/tags/tag91.xml><?xml version="1.0" encoding="utf-8"?>
<p:tagLst xmlns:a="http://schemas.openxmlformats.org/drawingml/2006/main" xmlns:r="http://schemas.openxmlformats.org/officeDocument/2006/relationships" xmlns:p="http://schemas.openxmlformats.org/presentationml/2006/main">
  <p:tag name="AS_UNIQUEID" val="895"/>
</p:tagLst>
</file>

<file path=ppt/tags/tag92.xml><?xml version="1.0" encoding="utf-8"?>
<p:tagLst xmlns:a="http://schemas.openxmlformats.org/drawingml/2006/main" xmlns:r="http://schemas.openxmlformats.org/officeDocument/2006/relationships" xmlns:p="http://schemas.openxmlformats.org/presentationml/2006/main">
  <p:tag name="AS_UNIQUEID" val="896"/>
</p:tagLst>
</file>

<file path=ppt/tags/tag93.xml><?xml version="1.0" encoding="utf-8"?>
<p:tagLst xmlns:a="http://schemas.openxmlformats.org/drawingml/2006/main" xmlns:r="http://schemas.openxmlformats.org/officeDocument/2006/relationships" xmlns:p="http://schemas.openxmlformats.org/presentationml/2006/main">
  <p:tag name="AS_UNIQUEID" val="897"/>
</p:tagLst>
</file>

<file path=ppt/tags/tag94.xml><?xml version="1.0" encoding="utf-8"?>
<p:tagLst xmlns:a="http://schemas.openxmlformats.org/drawingml/2006/main" xmlns:r="http://schemas.openxmlformats.org/officeDocument/2006/relationships" xmlns:p="http://schemas.openxmlformats.org/presentationml/2006/main">
  <p:tag name="AS_UNIQUEID" val="1257"/>
</p:tagLst>
</file>

<file path=ppt/tags/tag95.xml><?xml version="1.0" encoding="utf-8"?>
<p:tagLst xmlns:a="http://schemas.openxmlformats.org/drawingml/2006/main" xmlns:r="http://schemas.openxmlformats.org/officeDocument/2006/relationships" xmlns:p="http://schemas.openxmlformats.org/presentationml/2006/main">
  <p:tag name="AS_UNIQUEID" val="1257"/>
</p:tagLst>
</file>

<file path=ppt/tags/tag96.xml><?xml version="1.0" encoding="utf-8"?>
<p:tagLst xmlns:a="http://schemas.openxmlformats.org/drawingml/2006/main" xmlns:r="http://schemas.openxmlformats.org/officeDocument/2006/relationships" xmlns:p="http://schemas.openxmlformats.org/presentationml/2006/main">
  <p:tag name="AS_UNIQUEID" val="1257"/>
</p:tagLst>
</file>

<file path=ppt/tags/tag97.xml><?xml version="1.0" encoding="utf-8"?>
<p:tagLst xmlns:a="http://schemas.openxmlformats.org/drawingml/2006/main" xmlns:r="http://schemas.openxmlformats.org/officeDocument/2006/relationships" xmlns:p="http://schemas.openxmlformats.org/presentationml/2006/main">
  <p:tag name="AS_UNIQUEID" val="925"/>
</p:tagLst>
</file>

<file path=ppt/tags/tag98.xml><?xml version="1.0" encoding="utf-8"?>
<p:tagLst xmlns:a="http://schemas.openxmlformats.org/drawingml/2006/main" xmlns:r="http://schemas.openxmlformats.org/officeDocument/2006/relationships" xmlns:p="http://schemas.openxmlformats.org/presentationml/2006/main">
  <p:tag name="AS_UNIQUEID" val="924"/>
</p:tagLst>
</file>

<file path=ppt/tags/tag99.xml><?xml version="1.0" encoding="utf-8"?>
<p:tagLst xmlns:a="http://schemas.openxmlformats.org/drawingml/2006/main" xmlns:r="http://schemas.openxmlformats.org/officeDocument/2006/relationships" xmlns:p="http://schemas.openxmlformats.org/presentationml/2006/main">
  <p:tag name="AS_UNIQUEID" val="1293"/>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Arial"/>
        <a:cs typeface="Arial"/>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519</TotalTime>
  <Words>7098</Words>
  <Application>Microsoft Office PowerPoint</Application>
  <PresentationFormat>宽屏</PresentationFormat>
  <Paragraphs>445</Paragraphs>
  <Slides>39</Slides>
  <Notes>20</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39</vt:i4>
      </vt:variant>
    </vt:vector>
  </HeadingPairs>
  <TitlesOfParts>
    <vt:vector size="48" baseType="lpstr">
      <vt:lpstr>方正姚体</vt:lpstr>
      <vt:lpstr>仿宋</vt:lpstr>
      <vt:lpstr>黑体</vt:lpstr>
      <vt:lpstr>楷体</vt:lpstr>
      <vt:lpstr>宋体</vt:lpstr>
      <vt:lpstr>微软雅黑</vt:lpstr>
      <vt:lpstr>Arial</vt:lpstr>
      <vt:lpstr>Calibri</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cp:lastModifiedBy>984144237@qq.com</cp:lastModifiedBy>
  <cp:revision>2</cp:revision>
  <cp:lastPrinted>2021-07-23T16:02:00Z</cp:lastPrinted>
  <dcterms:created xsi:type="dcterms:W3CDTF">2021-07-23T16:02:00Z</dcterms:created>
  <dcterms:modified xsi:type="dcterms:W3CDTF">2021-09-23T00:43:05Z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5AAF5D08B7A1466CA8F8729656E64E22</vt:lpwstr>
  </property>
  <property fmtid="{D5CDD505-2E9C-101B-9397-08002B2CF9AE}" pid="3" name="KSOProductBuildVer">
    <vt:lpwstr>2052-11.1.0.10667</vt:lpwstr>
  </property>
</Properties>
</file>