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3.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2"/>
  </p:sldMasterIdLst>
  <p:notesMasterIdLst>
    <p:notesMasterId r:id="rId51"/>
  </p:notesMasterIdLst>
  <p:sldIdLst>
    <p:sldId id="318" r:id="rId3"/>
    <p:sldId id="513" r:id="rId4"/>
    <p:sldId id="286" r:id="rId5"/>
    <p:sldId id="348" r:id="rId6"/>
    <p:sldId id="485" r:id="rId7"/>
    <p:sldId id="291" r:id="rId8"/>
    <p:sldId id="349" r:id="rId9"/>
    <p:sldId id="350" r:id="rId10"/>
    <p:sldId id="498" r:id="rId11"/>
    <p:sldId id="351" r:id="rId12"/>
    <p:sldId id="373" r:id="rId13"/>
    <p:sldId id="352" r:id="rId14"/>
    <p:sldId id="376" r:id="rId15"/>
    <p:sldId id="353" r:id="rId16"/>
    <p:sldId id="354" r:id="rId17"/>
    <p:sldId id="355" r:id="rId18"/>
    <p:sldId id="538" r:id="rId19"/>
    <p:sldId id="537" r:id="rId20"/>
    <p:sldId id="471" r:id="rId21"/>
    <p:sldId id="358" r:id="rId22"/>
    <p:sldId id="356" r:id="rId23"/>
    <p:sldId id="540" r:id="rId24"/>
    <p:sldId id="541" r:id="rId25"/>
    <p:sldId id="361" r:id="rId26"/>
    <p:sldId id="362" r:id="rId27"/>
    <p:sldId id="363" r:id="rId28"/>
    <p:sldId id="364" r:id="rId29"/>
    <p:sldId id="288" r:id="rId30"/>
    <p:sldId id="365" r:id="rId31"/>
    <p:sldId id="366" r:id="rId32"/>
    <p:sldId id="375" r:id="rId33"/>
    <p:sldId id="367" r:id="rId34"/>
    <p:sldId id="368" r:id="rId35"/>
    <p:sldId id="369" r:id="rId36"/>
    <p:sldId id="589" r:id="rId37"/>
    <p:sldId id="568" r:id="rId38"/>
    <p:sldId id="588" r:id="rId39"/>
    <p:sldId id="576" r:id="rId40"/>
    <p:sldId id="569" r:id="rId41"/>
    <p:sldId id="570" r:id="rId42"/>
    <p:sldId id="572" r:id="rId43"/>
    <p:sldId id="573" r:id="rId44"/>
    <p:sldId id="574" r:id="rId45"/>
    <p:sldId id="575" r:id="rId46"/>
    <p:sldId id="577" r:id="rId47"/>
    <p:sldId id="578" r:id="rId48"/>
    <p:sldId id="579" r:id="rId49"/>
    <p:sldId id="534"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47">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AB500"/>
    <a:srgbClr val="3E3A39"/>
    <a:srgbClr val="C20009"/>
    <a:srgbClr val="7F7F7F"/>
    <a:srgbClr val="F2F1EF"/>
    <a:srgbClr val="FAF9F9"/>
    <a:srgbClr val="F5F4F3"/>
    <a:srgbClr val="585657"/>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64" autoAdjust="0"/>
    <p:restoredTop sz="96196" autoAdjust="0"/>
  </p:normalViewPr>
  <p:slideViewPr>
    <p:cSldViewPr snapToGrid="0">
      <p:cViewPr varScale="1">
        <p:scale>
          <a:sx n="85" d="100"/>
          <a:sy n="85" d="100"/>
        </p:scale>
        <p:origin x="730" y="62"/>
      </p:cViewPr>
      <p:guideLst>
        <p:guide orient="horz" pos="747"/>
        <p:guide pos="3840"/>
      </p:guideLst>
    </p:cSldViewPr>
  </p:slideViewPr>
  <p:notesTextViewPr>
    <p:cViewPr>
      <p:scale>
        <a:sx n="3" d="2"/>
        <a:sy n="3" d="2"/>
      </p:scale>
      <p:origin x="0" y="0"/>
    </p:cViewPr>
  </p:notesTextViewPr>
  <p:sorterViewPr>
    <p:cViewPr varScale="1">
      <p:scale>
        <a:sx n="1" d="1"/>
        <a:sy n="1" d="1"/>
      </p:scale>
      <p:origin x="0" y="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6DDD88-A3D5-49A8-AD3E-2BB30D9329DE}" type="datetimeFigureOut">
              <a:rPr lang="zh-CN" altLang="en-US" smtClean="0"/>
              <a:t>2021/9/9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22BA88-5578-4906-A4CD-4FAE99831B21}"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全局英文字体：</a:t>
            </a:r>
            <a:r>
              <a:rPr lang="en-US" altLang="zh-CN"/>
              <a:t>Arial</a:t>
            </a:r>
          </a:p>
          <a:p>
            <a:r>
              <a:rPr lang="zh-CN" altLang="en-US"/>
              <a:t>全局中文字体：微软雅黑 </a:t>
            </a:r>
            <a:endParaRPr lang="en-US" altLang="zh-CN"/>
          </a:p>
          <a:p>
            <a:r>
              <a:rPr lang="zh-CN" altLang="en-US"/>
              <a:t>无用到特殊字体，建议使用微软</a:t>
            </a:r>
            <a:r>
              <a:rPr lang="en-US" altLang="zh-CN"/>
              <a:t>OFFICE2013</a:t>
            </a:r>
            <a:r>
              <a:rPr lang="zh-CN" altLang="en-US"/>
              <a:t>或</a:t>
            </a:r>
            <a:r>
              <a:rPr lang="en-US" altLang="zh-CN"/>
              <a:t>2016</a:t>
            </a:r>
            <a:r>
              <a:rPr lang="zh-CN" altLang="en-US"/>
              <a:t>演示，效果更佳</a:t>
            </a:r>
          </a:p>
          <a:p>
            <a:r>
              <a:rPr lang="zh-CN" altLang="en-US"/>
              <a:t>感谢你的购买</a:t>
            </a:r>
          </a:p>
          <a:p>
            <a:endParaRPr lang="zh-CN" altLang="en-US"/>
          </a:p>
          <a:p>
            <a:r>
              <a:rPr lang="zh-CN" altLang="en-US"/>
              <a:t>更多作品，请访问作者主页，为你职场助力。</a:t>
            </a:r>
          </a:p>
          <a:p>
            <a:r>
              <a:rPr lang="zh-CN" altLang="en-US"/>
              <a:t>售后服务</a:t>
            </a:r>
            <a:r>
              <a:rPr lang="en-US" altLang="zh-CN"/>
              <a:t>QQ</a:t>
            </a:r>
            <a:r>
              <a:rPr lang="zh-CN" altLang="en-US"/>
              <a:t>：</a:t>
            </a:r>
            <a:r>
              <a:rPr lang="en-US" altLang="zh-CN"/>
              <a:t>835692134</a:t>
            </a:r>
            <a:endParaRPr lang="zh-CN" altLang="en-US"/>
          </a:p>
        </p:txBody>
      </p:sp>
      <p:sp>
        <p:nvSpPr>
          <p:cNvPr id="4" name="灯片编号占位符 3"/>
          <p:cNvSpPr>
            <a:spLocks noGrp="1"/>
          </p:cNvSpPr>
          <p:nvPr>
            <p:ph type="sldNum" sz="quarter" idx="10"/>
          </p:nvPr>
        </p:nvSpPr>
        <p:spPr/>
        <p:txBody>
          <a:bodyPr/>
          <a:lstStyle/>
          <a:p>
            <a:fld id="{6E22BA88-5578-4906-A4CD-4FAE99831B21}"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16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21</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24</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25</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26</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27</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29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依次是</a:t>
            </a:r>
            <a:r>
              <a:rPr lang="en-US" altLang="zh-CN" dirty="0"/>
              <a:t>《</a:t>
            </a:r>
            <a:r>
              <a:rPr lang="zh-CN" altLang="en-US" dirty="0"/>
              <a:t>南京条约</a:t>
            </a:r>
            <a:r>
              <a:rPr lang="en-US" altLang="zh-CN" dirty="0"/>
              <a:t>》</a:t>
            </a:r>
            <a:r>
              <a:rPr lang="zh-CN" altLang="en-US" dirty="0"/>
              <a:t>、</a:t>
            </a:r>
            <a:r>
              <a:rPr lang="en-US" altLang="zh-CN" dirty="0"/>
              <a:t>《</a:t>
            </a:r>
            <a:r>
              <a:rPr lang="zh-CN" altLang="en-US" dirty="0"/>
              <a:t>北京条约</a:t>
            </a:r>
            <a:r>
              <a:rPr lang="en-US" altLang="zh-CN" dirty="0"/>
              <a:t>》</a:t>
            </a:r>
            <a:r>
              <a:rPr lang="zh-CN" altLang="en-US" dirty="0"/>
              <a:t>、</a:t>
            </a:r>
            <a:r>
              <a:rPr lang="en-US" altLang="zh-CN" dirty="0"/>
              <a:t>《</a:t>
            </a:r>
            <a:r>
              <a:rPr lang="zh-CN" altLang="en-US" dirty="0"/>
              <a:t>马关条约</a:t>
            </a:r>
            <a:r>
              <a:rPr lang="en-US" altLang="zh-CN" dirty="0"/>
              <a:t>》</a:t>
            </a:r>
            <a:r>
              <a:rPr lang="zh-CN" altLang="en-US" dirty="0"/>
              <a:t>、</a:t>
            </a:r>
            <a:r>
              <a:rPr lang="en-US" altLang="zh-CN" dirty="0"/>
              <a:t>《</a:t>
            </a:r>
            <a:r>
              <a:rPr lang="zh-CN" altLang="en-US" dirty="0"/>
              <a:t>辛丑条约</a:t>
            </a:r>
            <a:r>
              <a:rPr lang="en-US" altLang="zh-CN" dirty="0"/>
              <a:t>》</a:t>
            </a:r>
            <a:r>
              <a:rPr lang="zh-CN" altLang="en-US" dirty="0"/>
              <a:t>、</a:t>
            </a:r>
            <a:r>
              <a:rPr lang="en-US" altLang="zh-CN" dirty="0"/>
              <a:t>《</a:t>
            </a:r>
            <a:r>
              <a:rPr lang="zh-CN" altLang="en-US" dirty="0"/>
              <a:t>中日民四条约</a:t>
            </a:r>
            <a:r>
              <a:rPr lang="en-US" altLang="zh-CN" dirty="0"/>
              <a:t>》《</a:t>
            </a:r>
            <a:r>
              <a:rPr lang="zh-CN" altLang="en-US" dirty="0"/>
              <a:t>秦土协定</a:t>
            </a:r>
            <a:r>
              <a:rPr lang="en-US" altLang="zh-CN" dirty="0"/>
              <a:t>》</a:t>
            </a:r>
          </a:p>
          <a:p>
            <a:r>
              <a:rPr lang="zh-CN" altLang="en-US" dirty="0"/>
              <a:t>特征：不平等、不独立、无主权，屈辱外交</a:t>
            </a:r>
          </a:p>
        </p:txBody>
      </p:sp>
      <p:sp>
        <p:nvSpPr>
          <p:cNvPr id="4" name="灯片编号占位符 3"/>
          <p:cNvSpPr>
            <a:spLocks noGrp="1"/>
          </p:cNvSpPr>
          <p:nvPr>
            <p:ph type="sldNum" sz="quarter" idx="5"/>
          </p:nvPr>
        </p:nvSpPr>
        <p:spPr/>
        <p:txBody>
          <a:bodyPr/>
          <a:lstStyle/>
          <a:p>
            <a:fld id="{965A9C5B-8282-405E-A2CE-850E572091F7}"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30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31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32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33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34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35</a:t>
            </a:fld>
            <a:endParaRPr lang="zh-CN" altLang="en-US"/>
          </a:p>
        </p:txBody>
      </p:sp>
    </p:spTree>
    <p:extLst>
      <p:ext uri="{BB962C8B-B14F-4D97-AF65-F5344CB8AC3E}">
        <p14:creationId xmlns:p14="http://schemas.microsoft.com/office/powerpoint/2010/main" val="2221742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6</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7</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8</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854CB16-7291-478B-BA08-B58146A058D8}"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3E3A39"/>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3"/>
          <a:stretch>
            <a:fillRect/>
          </a:stretch>
        </p:blipFill>
        <p:spPr>
          <a:xfrm>
            <a:off x="5700712" y="3128962"/>
            <a:ext cx="790575" cy="600075"/>
          </a:xfrm>
          <a:prstGeom prst="rect">
            <a:avLst/>
          </a:prstGeom>
        </p:spPr>
      </p:pic>
      <p:pic>
        <p:nvPicPr>
          <p:cNvPr id="11" name="PA_图片 4273"/>
          <p:cNvPicPr>
            <a:picLocks noChangeAspect="1"/>
          </p:cNvPicPr>
          <p:nvPr userDrawn="1">
            <p:custDataLst>
              <p:tags r:id="rId1"/>
            </p:custDataLst>
          </p:nvPr>
        </p:nvPicPr>
        <p:blipFill>
          <a:blip r:embed="rId4"/>
          <a:stretch>
            <a:fillRect/>
          </a:stretch>
        </p:blipFill>
        <p:spPr>
          <a:xfrm>
            <a:off x="1160861" y="548391"/>
            <a:ext cx="9870279" cy="5761219"/>
          </a:xfrm>
          <a:prstGeom prst="rect">
            <a:avLst/>
          </a:prstGeom>
        </p:spPr>
      </p:pic>
      <p:sp>
        <p:nvSpPr>
          <p:cNvPr id="12" name="矩形 11"/>
          <p:cNvSpPr/>
          <p:nvPr userDrawn="1"/>
        </p:nvSpPr>
        <p:spPr>
          <a:xfrm>
            <a:off x="0" y="6398664"/>
            <a:ext cx="12192000" cy="488832"/>
          </a:xfrm>
          <a:prstGeom prst="rect">
            <a:avLst/>
          </a:prstGeom>
          <a:solidFill>
            <a:srgbClr val="FA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031382" y="1882250"/>
            <a:ext cx="4601564" cy="2546358"/>
          </a:xfrm>
          <a:prstGeom prst="rect">
            <a:avLst/>
          </a:prstGeom>
        </p:spPr>
        <p:txBody>
          <a:bodyPr/>
          <a:lstStyle/>
          <a:p>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6838478" y="2536196"/>
            <a:ext cx="4576186" cy="2858763"/>
          </a:xfrm>
          <a:prstGeom prst="rect">
            <a:avLst/>
          </a:prstGeom>
        </p:spPr>
        <p:txBody>
          <a:bodyPr/>
          <a:lstStyle/>
          <a:p>
            <a:endParaRPr lang="zh-CN" altLang="en-US"/>
          </a:p>
        </p:txBody>
      </p:sp>
      <p:sp>
        <p:nvSpPr>
          <p:cNvPr id="5" name="矩形 4"/>
          <p:cNvSpPr/>
          <p:nvPr userDrawn="1"/>
        </p:nvSpPr>
        <p:spPr>
          <a:xfrm>
            <a:off x="0" y="548919"/>
            <a:ext cx="12192000" cy="7718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028514" y="1770470"/>
            <a:ext cx="1233488" cy="1219200"/>
          </a:xfrm>
          <a:prstGeom prst="ellipse">
            <a:avLst/>
          </a:prstGeom>
        </p:spPr>
        <p:txBody>
          <a:bodyPr/>
          <a:lstStyle/>
          <a:p>
            <a:endParaRPr lang="zh-CN" altLang="en-US"/>
          </a:p>
        </p:txBody>
      </p:sp>
      <p:sp>
        <p:nvSpPr>
          <p:cNvPr id="10" name="图片占位符 8"/>
          <p:cNvSpPr>
            <a:spLocks noGrp="1"/>
          </p:cNvSpPr>
          <p:nvPr>
            <p:ph type="pic" sz="quarter" idx="11"/>
          </p:nvPr>
        </p:nvSpPr>
        <p:spPr>
          <a:xfrm>
            <a:off x="6393493" y="1770470"/>
            <a:ext cx="1233488" cy="1219200"/>
          </a:xfrm>
          <a:prstGeom prst="ellipse">
            <a:avLst/>
          </a:prstGeom>
        </p:spPr>
        <p:txBody>
          <a:bodyPr/>
          <a:lstStyle/>
          <a:p>
            <a:endParaRPr lang="zh-CN" altLang="en-US"/>
          </a:p>
        </p:txBody>
      </p:sp>
      <p:sp>
        <p:nvSpPr>
          <p:cNvPr id="11" name="图片占位符 8"/>
          <p:cNvSpPr>
            <a:spLocks noGrp="1"/>
          </p:cNvSpPr>
          <p:nvPr>
            <p:ph type="pic" sz="quarter" idx="12"/>
          </p:nvPr>
        </p:nvSpPr>
        <p:spPr>
          <a:xfrm>
            <a:off x="1019805" y="3992969"/>
            <a:ext cx="1233488" cy="1247977"/>
          </a:xfrm>
          <a:prstGeom prst="ellipse">
            <a:avLst/>
          </a:prstGeom>
        </p:spPr>
        <p:txBody>
          <a:bodyPr/>
          <a:lstStyle/>
          <a:p>
            <a:endParaRPr lang="zh-CN" altLang="en-US"/>
          </a:p>
        </p:txBody>
      </p:sp>
      <p:sp>
        <p:nvSpPr>
          <p:cNvPr id="12" name="图片占位符 8"/>
          <p:cNvSpPr>
            <a:spLocks noGrp="1"/>
          </p:cNvSpPr>
          <p:nvPr>
            <p:ph type="pic" sz="quarter" idx="13"/>
          </p:nvPr>
        </p:nvSpPr>
        <p:spPr>
          <a:xfrm>
            <a:off x="6387913" y="3992969"/>
            <a:ext cx="1233488" cy="1247977"/>
          </a:xfrm>
          <a:prstGeom prst="ellipse">
            <a:avLst/>
          </a:prstGeom>
        </p:spPr>
        <p:txBody>
          <a:bodyPr/>
          <a:lstStyle/>
          <a:p>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383870" y="2103401"/>
            <a:ext cx="4813730" cy="3234225"/>
          </a:xfrm>
          <a:prstGeom prst="rect">
            <a:avLst/>
          </a:prstGeom>
        </p:spPr>
        <p:txBody>
          <a:bodyPr/>
          <a:lstStyle/>
          <a:p>
            <a:endParaRPr lang="zh-CN" altLang="en-US"/>
          </a:p>
        </p:txBody>
      </p:sp>
      <p:sp>
        <p:nvSpPr>
          <p:cNvPr id="3" name="矩形 2"/>
          <p:cNvSpPr/>
          <p:nvPr userDrawn="1"/>
        </p:nvSpPr>
        <p:spPr>
          <a:xfrm>
            <a:off x="0" y="548919"/>
            <a:ext cx="12192000" cy="7718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3" name="图片占位符 2"/>
          <p:cNvSpPr>
            <a:spLocks noGrp="1"/>
          </p:cNvSpPr>
          <p:nvPr>
            <p:ph type="pic" sz="quarter" idx="10"/>
          </p:nvPr>
        </p:nvSpPr>
        <p:spPr>
          <a:xfrm>
            <a:off x="0" y="0"/>
            <a:ext cx="12192000" cy="6858000"/>
          </a:xfrm>
          <a:prstGeom prst="rect">
            <a:avLst/>
          </a:prstGeom>
        </p:spPr>
        <p:txBody>
          <a:bodyPr/>
          <a:lstStyle/>
          <a:p>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p:spPr>
        <p:txBody>
          <a:bodyPr/>
          <a:lstStyle/>
          <a:p>
            <a:fld id="{22F8FDBA-C489-4DFA-B667-3D8AF2C7CDA9}" type="datetimeFigureOut">
              <a:rPr lang="zh-CN" altLang="en-US" smtClean="0"/>
              <a:t>2021/9/9</a:t>
            </a:fld>
            <a:endParaRPr lang="zh-CN" altLang="en-US"/>
          </a:p>
        </p:txBody>
      </p:sp>
      <p:sp>
        <p:nvSpPr>
          <p:cNvPr id="3" name="页脚占位符 2"/>
          <p:cNvSpPr>
            <a:spLocks noGrp="1"/>
          </p:cNvSpPr>
          <p:nvPr>
            <p:ph type="ftr" sz="quarter" idx="11"/>
          </p:nvPr>
        </p:nvSpPr>
        <p:spPr>
          <a:xfrm>
            <a:off x="4165600" y="6356352"/>
            <a:ext cx="3860800" cy="365125"/>
          </a:xfr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p:spPr>
        <p:txBody>
          <a:bodyPr/>
          <a:lstStyle/>
          <a:p>
            <a:fld id="{7F5C5E32-346E-4C03-B7EC-4A82EC8296F1}" type="slidenum">
              <a:rPr lang="zh-CN" altLang="en-US" smtClean="0"/>
              <a:t>‹#›</a:t>
            </a:fld>
            <a:endParaRPr lang="zh-CN" altLang="en-US"/>
          </a:p>
        </p:txBody>
      </p:sp>
    </p:spTree>
    <p:extLst>
      <p:ext uri="{BB962C8B-B14F-4D97-AF65-F5344CB8AC3E}">
        <p14:creationId xmlns:p14="http://schemas.microsoft.com/office/powerpoint/2010/main" val="296048220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8200" y="366191"/>
            <a:ext cx="10515600" cy="1325033"/>
          </a:xfrm>
        </p:spPr>
        <p:txBody>
          <a:bodyPr/>
          <a:lstStyle/>
          <a:p>
            <a:r>
              <a:rPr lang="zh-CN" altLang="en-US"/>
              <a:t>单击此处编辑母版标题样式</a:t>
            </a:r>
            <a:endParaRPr lang="en-US"/>
          </a:p>
        </p:txBody>
      </p:sp>
      <p:sp>
        <p:nvSpPr>
          <p:cNvPr id="3" name="Content Placeholder 2"/>
          <p:cNvSpPr>
            <a:spLocks noGrp="1"/>
          </p:cNvSpPr>
          <p:nvPr>
            <p:ph idx="1"/>
            <p:custDataLst>
              <p:tags r:id="rId2"/>
            </p:custDataLst>
          </p:nvPr>
        </p:nvSpPr>
        <p:spPr>
          <a:xfrm>
            <a:off x="838200" y="1826685"/>
            <a:ext cx="10515600" cy="434974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custDataLst>
              <p:tags r:id="rId3"/>
            </p:custDataLst>
          </p:nvPr>
        </p:nvSpPr>
        <p:spPr>
          <a:xfrm>
            <a:off x="838200" y="6356373"/>
            <a:ext cx="2743200" cy="366183"/>
          </a:xfrm>
        </p:spPr>
        <p:txBody>
          <a:bodyPr/>
          <a:lstStyle>
            <a:lvl1pPr>
              <a:defRPr/>
            </a:lvl1pPr>
          </a:lstStyle>
          <a:p>
            <a:pPr>
              <a:defRPr/>
            </a:pPr>
            <a:fld id="{52DC2738-230E-4651-B464-32026A58AF11}" type="datetimeFigureOut">
              <a:rPr lang="zh-CN" altLang="en-US"/>
              <a:t>2021/9/9</a:t>
            </a:fld>
            <a:endParaRPr lang="zh-CN" altLang="en-US"/>
          </a:p>
        </p:txBody>
      </p:sp>
      <p:sp>
        <p:nvSpPr>
          <p:cNvPr id="5" name="Footer Placeholder 4"/>
          <p:cNvSpPr>
            <a:spLocks noGrp="1"/>
          </p:cNvSpPr>
          <p:nvPr>
            <p:ph type="ftr" sz="quarter" idx="11"/>
            <p:custDataLst>
              <p:tags r:id="rId4"/>
            </p:custDataLst>
          </p:nvPr>
        </p:nvSpPr>
        <p:spPr>
          <a:xfrm>
            <a:off x="4038600" y="6356373"/>
            <a:ext cx="4114800" cy="366183"/>
          </a:xfrm>
        </p:spPr>
        <p:txBody>
          <a:bodyPr/>
          <a:lstStyle>
            <a:lvl1pPr>
              <a:defRPr/>
            </a:lvl1pPr>
          </a:lstStyle>
          <a:p>
            <a:pPr>
              <a:defRPr/>
            </a:pPr>
            <a:endParaRPr lang="zh-CN" altLang="en-US"/>
          </a:p>
        </p:txBody>
      </p:sp>
      <p:sp>
        <p:nvSpPr>
          <p:cNvPr id="6" name="Slide Number Placeholder 5"/>
          <p:cNvSpPr>
            <a:spLocks noGrp="1"/>
          </p:cNvSpPr>
          <p:nvPr>
            <p:ph type="sldNum" sz="quarter" idx="12"/>
            <p:custDataLst>
              <p:tags r:id="rId5"/>
            </p:custDataLst>
          </p:nvPr>
        </p:nvSpPr>
        <p:spPr>
          <a:xfrm>
            <a:off x="8610600" y="6356373"/>
            <a:ext cx="2743200" cy="366183"/>
          </a:xfrm>
        </p:spPr>
        <p:txBody>
          <a:bodyPr/>
          <a:lstStyle>
            <a:lvl1pPr>
              <a:defRPr/>
            </a:lvl1pPr>
          </a:lstStyle>
          <a:p>
            <a:pPr>
              <a:defRPr/>
            </a:pPr>
            <a:fld id="{FCDB6DDE-512A-4200-A0FD-60D80748F257}" type="slidenum">
              <a:rPr lang="zh-CN" altLang="en-US"/>
              <a:t>‹#›</a:t>
            </a:fld>
            <a:endParaRPr lang="zh-CN" altLang="en-US"/>
          </a:p>
        </p:txBody>
      </p:sp>
    </p:spTree>
    <p:extLst>
      <p:ext uri="{BB962C8B-B14F-4D97-AF65-F5344CB8AC3E}">
        <p14:creationId xmlns:p14="http://schemas.microsoft.com/office/powerpoint/2010/main" val="421495643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bg1"/>
        </a:solidFill>
        <a:effectLst/>
      </p:bgPr>
    </p:bg>
    <p:spTree>
      <p:nvGrpSpPr>
        <p:cNvPr id="1" name=""/>
        <p:cNvGrpSpPr/>
        <p:nvPr/>
      </p:nvGrpSpPr>
      <p:grpSpPr>
        <a:xfrm>
          <a:off x="0" y="0"/>
          <a:ext cx="0" cy="0"/>
          <a:chOff x="0" y="0"/>
          <a:chExt cx="0" cy="0"/>
        </a:xfrm>
      </p:grpSpPr>
      <p:sp>
        <p:nvSpPr>
          <p:cNvPr id="5" name="矩形 4"/>
          <p:cNvSpPr/>
          <p:nvPr/>
        </p:nvSpPr>
        <p:spPr>
          <a:xfrm>
            <a:off x="2117" y="1930400"/>
            <a:ext cx="12192000" cy="248443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6" name="矩形 5"/>
          <p:cNvSpPr/>
          <p:nvPr/>
        </p:nvSpPr>
        <p:spPr>
          <a:xfrm>
            <a:off x="0" y="4524376"/>
            <a:ext cx="12192000" cy="5397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7" name="矩形 6"/>
          <p:cNvSpPr/>
          <p:nvPr/>
        </p:nvSpPr>
        <p:spPr>
          <a:xfrm>
            <a:off x="0" y="1779589"/>
            <a:ext cx="12192000" cy="5397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pic>
        <p:nvPicPr>
          <p:cNvPr id="2056" name="图片 7"/>
          <p:cNvPicPr>
            <a:picLocks noChangeAspect="1"/>
          </p:cNvPicPr>
          <p:nvPr/>
        </p:nvPicPr>
        <p:blipFill>
          <a:blip r:embed="rId2" cstate="print"/>
          <a:stretch>
            <a:fillRect/>
          </a:stretch>
        </p:blipFill>
        <p:spPr>
          <a:xfrm>
            <a:off x="334434" y="-26987"/>
            <a:ext cx="2112433" cy="1584325"/>
          </a:xfrm>
          <a:prstGeom prst="rect">
            <a:avLst/>
          </a:prstGeom>
          <a:noFill/>
          <a:ln w="9525">
            <a:noFill/>
          </a:ln>
        </p:spPr>
      </p:pic>
    </p:spTree>
    <p:extLst>
      <p:ext uri="{BB962C8B-B14F-4D97-AF65-F5344CB8AC3E}">
        <p14:creationId xmlns:p14="http://schemas.microsoft.com/office/powerpoint/2010/main" val="4086387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chemeClr val="bg1"/>
        </a:solidFill>
        <a:effectLst/>
      </p:bgPr>
    </p:bg>
    <p:spTree>
      <p:nvGrpSpPr>
        <p:cNvPr id="1" name=""/>
        <p:cNvGrpSpPr/>
        <p:nvPr/>
      </p:nvGrpSpPr>
      <p:grpSpPr>
        <a:xfrm>
          <a:off x="0" y="0"/>
          <a:ext cx="0" cy="0"/>
          <a:chOff x="0" y="0"/>
          <a:chExt cx="0" cy="0"/>
        </a:xfrm>
      </p:grpSpPr>
      <p:sp>
        <p:nvSpPr>
          <p:cNvPr id="3" name="矩形 2"/>
          <p:cNvSpPr/>
          <p:nvPr/>
        </p:nvSpPr>
        <p:spPr>
          <a:xfrm>
            <a:off x="0" y="0"/>
            <a:ext cx="12192000" cy="6921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cxnSp>
        <p:nvCxnSpPr>
          <p:cNvPr id="25" name="直接连接符 24"/>
          <p:cNvCxnSpPr/>
          <p:nvPr/>
        </p:nvCxnSpPr>
        <p:spPr>
          <a:xfrm>
            <a:off x="0" y="6272213"/>
            <a:ext cx="12192000" cy="0"/>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831851" y="6280150"/>
            <a:ext cx="27109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1800" b="0" i="0" u="none" strike="noStrike" kern="1200" cap="none" spc="0" normalizeH="0" baseline="0" noProof="0" dirty="0">
                <a:ln>
                  <a:noFill/>
                </a:ln>
                <a:solidFill>
                  <a:schemeClr val="tx1"/>
                </a:solidFill>
                <a:effectLst/>
                <a:uLnTx/>
                <a:uFillTx/>
                <a:latin typeface="华文行楷" panose="02010800040101010101" pitchFamily="2" charset="-122"/>
                <a:ea typeface="华文行楷" panose="02010800040101010101" pitchFamily="2" charset="-122"/>
                <a:cs typeface="+mn-cs"/>
              </a:rPr>
              <a:t>山 东 省 宁 阳 第 四 中 学</a:t>
            </a:r>
          </a:p>
        </p:txBody>
      </p:sp>
      <p:sp>
        <p:nvSpPr>
          <p:cNvPr id="27" name="TextBox 26"/>
          <p:cNvSpPr txBox="1">
            <a:spLocks noChangeArrowheads="1"/>
          </p:cNvSpPr>
          <p:nvPr/>
        </p:nvSpPr>
        <p:spPr bwMode="auto">
          <a:xfrm>
            <a:off x="831851" y="6496050"/>
            <a:ext cx="40857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800" b="0" i="0" u="none" strike="noStrike" kern="1200" cap="none" spc="0" normalizeH="0" baseline="0" noProof="0" dirty="0" err="1">
                <a:ln>
                  <a:noFill/>
                </a:ln>
                <a:solidFill>
                  <a:schemeClr val="tx1"/>
                </a:solidFill>
                <a:effectLst/>
                <a:uLnTx/>
                <a:uFillTx/>
                <a:latin typeface="Times New Roman" panose="02020603050405020304" pitchFamily="18" charset="0"/>
                <a:ea typeface="宋体" panose="02010600030101010101" pitchFamily="2" charset="-122"/>
                <a:cs typeface="Times New Roman" panose="02020603050405020304" pitchFamily="18" charset="0"/>
              </a:rPr>
              <a:t>ShanDongShengNingYangDiSiZhongXue</a:t>
            </a:r>
            <a:endParaRPr kumimoji="0" lang="zh-CN" altLang="en-US" sz="1800" b="0" i="0" u="none" strike="noStrike" kern="1200" cap="none" spc="0" normalizeH="0" baseline="0" noProof="0" dirty="0">
              <a:ln>
                <a:noFill/>
              </a:ln>
              <a:solidFill>
                <a:schemeClr val="tx1"/>
              </a:solidFill>
              <a:effectLst/>
              <a:uLnTx/>
              <a:uFillTx/>
              <a:latin typeface="Calibri" panose="020F0502020204030204" pitchFamily="34" charset="0"/>
              <a:ea typeface="宋体" panose="02010600030101010101" pitchFamily="2" charset="-122"/>
              <a:cs typeface="+mn-cs"/>
            </a:endParaRPr>
          </a:p>
        </p:txBody>
      </p:sp>
      <p:pic>
        <p:nvPicPr>
          <p:cNvPr id="4105" name="图片 27"/>
          <p:cNvPicPr>
            <a:picLocks noChangeAspect="1"/>
          </p:cNvPicPr>
          <p:nvPr/>
        </p:nvPicPr>
        <p:blipFill>
          <a:blip r:embed="rId2" cstate="print"/>
          <a:stretch>
            <a:fillRect/>
          </a:stretch>
        </p:blipFill>
        <p:spPr>
          <a:xfrm>
            <a:off x="59267" y="6248400"/>
            <a:ext cx="804333" cy="603250"/>
          </a:xfrm>
          <a:prstGeom prst="rect">
            <a:avLst/>
          </a:prstGeom>
          <a:noFill/>
          <a:ln w="9525">
            <a:noFill/>
          </a:ln>
        </p:spPr>
      </p:pic>
      <p:sp>
        <p:nvSpPr>
          <p:cNvPr id="29" name="矩形 28"/>
          <p:cNvSpPr/>
          <p:nvPr/>
        </p:nvSpPr>
        <p:spPr>
          <a:xfrm>
            <a:off x="7824192" y="37120"/>
            <a:ext cx="4416491" cy="523220"/>
          </a:xfrm>
          <a:prstGeom prst="rect">
            <a:avLst/>
          </a:prstGeom>
          <a:noFill/>
        </p:spPr>
        <p:txBody>
          <a:bodyPr wrap="squar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marR="0" lvl="0" indent="0" algn="ctr" defTabSz="914400" rtl="0" eaLnBrk="0" fontAlgn="auto" latinLnBrk="0" hangingPunct="0">
              <a:lnSpc>
                <a:spcPct val="100000"/>
              </a:lnSpc>
              <a:spcBef>
                <a:spcPts val="0"/>
              </a:spcBef>
              <a:spcAft>
                <a:spcPts val="0"/>
              </a:spcAft>
              <a:buClrTx/>
              <a:buSzTx/>
              <a:buFontTx/>
              <a:buNone/>
              <a:defRPr/>
            </a:pPr>
            <a:r>
              <a:rPr kumimoji="0" lang="zh-CN" altLang="en-US" sz="2800" b="1" i="0" u="none" strike="noStrike" kern="1200" cap="all" spc="0" normalizeH="0" baseline="0" noProof="0" dirty="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诱思导学</a:t>
            </a:r>
            <a:r>
              <a:rPr kumimoji="0" lang="en-US" altLang="zh-CN" sz="2800" b="1" i="0" u="none" strike="noStrike" kern="1200" cap="all" spc="0" normalizeH="0" baseline="0" noProof="0" dirty="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a:t>
            </a:r>
            <a:r>
              <a:rPr kumimoji="0" lang="zh-CN" altLang="en-US" sz="2800" b="1" i="0" u="none" strike="noStrike" kern="1200" cap="all" spc="0" normalizeH="0" baseline="0" noProof="0" dirty="0">
                <a:solidFill>
                  <a:schemeClr val="bg1"/>
                </a:solidFill>
                <a:effectLst>
                  <a:reflection blurRad="10000" stA="55000" endPos="48000" dist="500" dir="5400000" sy="-100000" algn="bl" rotWithShape="0"/>
                </a:effectLst>
                <a:uLnTx/>
                <a:uFillTx/>
                <a:latin typeface="隶书" panose="02010509060101010101" pitchFamily="49" charset="-122"/>
                <a:ea typeface="隶书" panose="02010509060101010101" pitchFamily="49" charset="-122"/>
                <a:cs typeface="+mn-cs"/>
              </a:rPr>
              <a:t>主体探究</a:t>
            </a:r>
          </a:p>
        </p:txBody>
      </p:sp>
    </p:spTree>
    <p:extLst>
      <p:ext uri="{BB962C8B-B14F-4D97-AF65-F5344CB8AC3E}">
        <p14:creationId xmlns:p14="http://schemas.microsoft.com/office/powerpoint/2010/main" val="1911714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p:spPr>
        <p:txBody>
          <a:bodyPr/>
          <a:lstStyle/>
          <a:p>
            <a:fld id="{22F8FDBA-C489-4DFA-B667-3D8AF2C7CDA9}" type="datetimeFigureOut">
              <a:rPr lang="zh-CN" altLang="en-US" smtClean="0"/>
              <a:t>2021/9/9</a:t>
            </a:fld>
            <a:endParaRPr lang="zh-CN" altLang="en-US"/>
          </a:p>
        </p:txBody>
      </p:sp>
      <p:sp>
        <p:nvSpPr>
          <p:cNvPr id="3" name="页脚占位符 2"/>
          <p:cNvSpPr>
            <a:spLocks noGrp="1"/>
          </p:cNvSpPr>
          <p:nvPr>
            <p:ph type="ftr" sz="quarter" idx="11"/>
          </p:nvPr>
        </p:nvSpPr>
        <p:spPr>
          <a:xfrm>
            <a:off x="4165600" y="6356352"/>
            <a:ext cx="3860800" cy="365125"/>
          </a:xfr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p:spPr>
        <p:txBody>
          <a:bodyPr/>
          <a:lstStyle/>
          <a:p>
            <a:fld id="{7F5C5E32-346E-4C03-B7EC-4A82EC8296F1}" type="slidenum">
              <a:rPr lang="zh-CN" altLang="en-US" smtClean="0"/>
              <a:t>‹#›</a:t>
            </a:fld>
            <a:endParaRPr lang="zh-CN" altLang="en-US"/>
          </a:p>
        </p:txBody>
      </p:sp>
    </p:spTree>
    <p:extLst>
      <p:ext uri="{BB962C8B-B14F-4D97-AF65-F5344CB8AC3E}">
        <p14:creationId xmlns:p14="http://schemas.microsoft.com/office/powerpoint/2010/main" val="9965643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rgbClr val="3E3A39"/>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3"/>
          <a:stretch>
            <a:fillRect/>
          </a:stretch>
        </p:blipFill>
        <p:spPr>
          <a:xfrm>
            <a:off x="5700712" y="3128962"/>
            <a:ext cx="790575" cy="600075"/>
          </a:xfrm>
          <a:prstGeom prst="rect">
            <a:avLst/>
          </a:prstGeom>
        </p:spPr>
      </p:pic>
      <p:pic>
        <p:nvPicPr>
          <p:cNvPr id="11" name="PA_图片 4273"/>
          <p:cNvPicPr>
            <a:picLocks noChangeAspect="1"/>
          </p:cNvPicPr>
          <p:nvPr userDrawn="1">
            <p:custDataLst>
              <p:tags r:id="rId1"/>
            </p:custDataLst>
          </p:nvPr>
        </p:nvPicPr>
        <p:blipFill>
          <a:blip r:embed="rId4"/>
          <a:stretch>
            <a:fillRect/>
          </a:stretch>
        </p:blipFill>
        <p:spPr>
          <a:xfrm>
            <a:off x="1160861" y="548391"/>
            <a:ext cx="9870279" cy="5761219"/>
          </a:xfrm>
          <a:prstGeom prst="rect">
            <a:avLst/>
          </a:prstGeom>
        </p:spPr>
      </p:pic>
      <p:sp>
        <p:nvSpPr>
          <p:cNvPr id="5" name="矩形 4"/>
          <p:cNvSpPr/>
          <p:nvPr userDrawn="1"/>
        </p:nvSpPr>
        <p:spPr>
          <a:xfrm rot="5400000">
            <a:off x="-3155950" y="3155950"/>
            <a:ext cx="6858000" cy="546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838200" y="366191"/>
            <a:ext cx="10515600" cy="1325033"/>
          </a:xfrm>
        </p:spPr>
        <p:txBody>
          <a:bodyPr/>
          <a:lstStyle/>
          <a:p>
            <a:r>
              <a:rPr lang="zh-CN" altLang="en-US"/>
              <a:t>单击此处编辑母版标题样式</a:t>
            </a:r>
            <a:endParaRPr lang="en-US"/>
          </a:p>
        </p:txBody>
      </p:sp>
      <p:sp>
        <p:nvSpPr>
          <p:cNvPr id="3" name="Content Placeholder 2"/>
          <p:cNvSpPr>
            <a:spLocks noGrp="1"/>
          </p:cNvSpPr>
          <p:nvPr>
            <p:ph idx="1"/>
            <p:custDataLst>
              <p:tags r:id="rId2"/>
            </p:custDataLst>
          </p:nvPr>
        </p:nvSpPr>
        <p:spPr>
          <a:xfrm>
            <a:off x="838200" y="1826685"/>
            <a:ext cx="10515600" cy="434974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10"/>
            <p:custDataLst>
              <p:tags r:id="rId3"/>
            </p:custDataLst>
          </p:nvPr>
        </p:nvSpPr>
        <p:spPr>
          <a:xfrm>
            <a:off x="838200" y="6356373"/>
            <a:ext cx="2743200" cy="366183"/>
          </a:xfrm>
        </p:spPr>
        <p:txBody>
          <a:bodyPr/>
          <a:lstStyle>
            <a:lvl1pPr>
              <a:defRPr/>
            </a:lvl1pPr>
          </a:lstStyle>
          <a:p>
            <a:pPr>
              <a:defRPr/>
            </a:pPr>
            <a:fld id="{52DC2738-230E-4651-B464-32026A58AF11}" type="datetimeFigureOut">
              <a:rPr lang="zh-CN" altLang="en-US"/>
              <a:t>2021/9/9</a:t>
            </a:fld>
            <a:endParaRPr lang="zh-CN" altLang="en-US"/>
          </a:p>
        </p:txBody>
      </p:sp>
      <p:sp>
        <p:nvSpPr>
          <p:cNvPr id="5" name="Footer Placeholder 4"/>
          <p:cNvSpPr>
            <a:spLocks noGrp="1"/>
          </p:cNvSpPr>
          <p:nvPr>
            <p:ph type="ftr" sz="quarter" idx="11"/>
            <p:custDataLst>
              <p:tags r:id="rId4"/>
            </p:custDataLst>
          </p:nvPr>
        </p:nvSpPr>
        <p:spPr>
          <a:xfrm>
            <a:off x="4038600" y="6356373"/>
            <a:ext cx="4114800" cy="366183"/>
          </a:xfrm>
        </p:spPr>
        <p:txBody>
          <a:bodyPr/>
          <a:lstStyle>
            <a:lvl1pPr>
              <a:defRPr/>
            </a:lvl1pPr>
          </a:lstStyle>
          <a:p>
            <a:pPr>
              <a:defRPr/>
            </a:pPr>
            <a:endParaRPr lang="zh-CN" altLang="en-US"/>
          </a:p>
        </p:txBody>
      </p:sp>
      <p:sp>
        <p:nvSpPr>
          <p:cNvPr id="6" name="Slide Number Placeholder 5"/>
          <p:cNvSpPr>
            <a:spLocks noGrp="1"/>
          </p:cNvSpPr>
          <p:nvPr>
            <p:ph type="sldNum" sz="quarter" idx="12"/>
            <p:custDataLst>
              <p:tags r:id="rId5"/>
            </p:custDataLst>
          </p:nvPr>
        </p:nvSpPr>
        <p:spPr>
          <a:xfrm>
            <a:off x="8610600" y="6356373"/>
            <a:ext cx="2743200" cy="366183"/>
          </a:xfrm>
        </p:spPr>
        <p:txBody>
          <a:bodyPr/>
          <a:lstStyle>
            <a:lvl1pPr>
              <a:defRPr/>
            </a:lvl1pPr>
          </a:lstStyle>
          <a:p>
            <a:pPr>
              <a:defRPr/>
            </a:pPr>
            <a:fld id="{FCDB6DDE-512A-4200-A0FD-60D80748F257}" type="slidenum">
              <a:rPr lang="zh-CN" altLang="en-US"/>
              <a:t>‹#›</a:t>
            </a:fld>
            <a:endParaRPr lang="zh-CN" altLang="en-US"/>
          </a:p>
        </p:txBody>
      </p:sp>
    </p:spTree>
    <p:extLst>
      <p:ext uri="{BB962C8B-B14F-4D97-AF65-F5344CB8AC3E}">
        <p14:creationId xmlns:p14="http://schemas.microsoft.com/office/powerpoint/2010/main" val="173911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bg>
      <p:bgPr>
        <a:solidFill>
          <a:srgbClr val="3E3A39"/>
        </a:solidFill>
        <a:effectLst/>
      </p:bgPr>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
          <a:stretch>
            <a:fillRect/>
          </a:stretch>
        </p:blipFill>
        <p:spPr>
          <a:xfrm>
            <a:off x="5700712" y="3128962"/>
            <a:ext cx="790575" cy="600075"/>
          </a:xfrm>
          <a:prstGeom prst="rect">
            <a:avLst/>
          </a:prstGeom>
        </p:spPr>
      </p:pic>
      <p:sp>
        <p:nvSpPr>
          <p:cNvPr id="12" name="矩形 11"/>
          <p:cNvSpPr/>
          <p:nvPr userDrawn="1"/>
        </p:nvSpPr>
        <p:spPr>
          <a:xfrm>
            <a:off x="0" y="6398664"/>
            <a:ext cx="12192000" cy="488832"/>
          </a:xfrm>
          <a:prstGeom prst="rect">
            <a:avLst/>
          </a:prstGeom>
          <a:solidFill>
            <a:srgbClr val="FAB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1031382" y="1882250"/>
            <a:ext cx="4601564" cy="2546358"/>
          </a:xfrm>
          <a:prstGeom prst="rect">
            <a:avLst/>
          </a:prstGeom>
        </p:spPr>
        <p:txBody>
          <a:bodyPr/>
          <a:lstStyle/>
          <a:p>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矩形 1"/>
          <p:cNvSpPr/>
          <p:nvPr userDrawn="1"/>
        </p:nvSpPr>
        <p:spPr>
          <a:xfrm>
            <a:off x="0" y="548919"/>
            <a:ext cx="12192000" cy="7718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6096000" y="0"/>
            <a:ext cx="6096000" cy="6858000"/>
          </a:xfrm>
          <a:prstGeom prst="rect">
            <a:avLst/>
          </a:prstGeom>
        </p:spPr>
        <p:txBody>
          <a:bodyPr/>
          <a:lstStyle/>
          <a:p>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3E3A39"/>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6"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03445" y="0"/>
            <a:ext cx="9793088" cy="6858000"/>
          </a:xfrm>
          <a:prstGeom prst="rect">
            <a:avLst/>
          </a:prstGeom>
        </p:spPr>
      </p:pic>
    </p:spTree>
    <p:extLst>
      <p:ext uri="{BB962C8B-B14F-4D97-AF65-F5344CB8AC3E}">
        <p14:creationId xmlns:p14="http://schemas.microsoft.com/office/powerpoint/2010/main" val="334673051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18" Type="http://schemas.openxmlformats.org/officeDocument/2006/relationships/image" Target="../media/image29.jpeg"/><Relationship Id="rId3" Type="http://schemas.openxmlformats.org/officeDocument/2006/relationships/image" Target="../media/image14.png"/><Relationship Id="rId21" Type="http://schemas.openxmlformats.org/officeDocument/2006/relationships/image" Target="../media/image32.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8.xml"/><Relationship Id="rId16" Type="http://schemas.openxmlformats.org/officeDocument/2006/relationships/image" Target="../media/image27.jpeg"/><Relationship Id="rId20"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26.jpeg"/><Relationship Id="rId10" Type="http://schemas.openxmlformats.org/officeDocument/2006/relationships/image" Target="../media/image21.GIF"/><Relationship Id="rId19" Type="http://schemas.openxmlformats.org/officeDocument/2006/relationships/image" Target="../media/image30.jpeg"/><Relationship Id="rId4" Type="http://schemas.openxmlformats.org/officeDocument/2006/relationships/image" Target="../media/image15.png"/><Relationship Id="rId9" Type="http://schemas.openxmlformats.org/officeDocument/2006/relationships/image" Target="../media/image20.jpeg"/><Relationship Id="rId1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3.png"/><Relationship Id="rId4"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0.xml"/><Relationship Id="rId1" Type="http://schemas.openxmlformats.org/officeDocument/2006/relationships/tags" Target="../tags/tag16.xml"/></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_标题 1"/>
          <p:cNvSpPr txBox="1"/>
          <p:nvPr>
            <p:custDataLst>
              <p:tags r:id="rId1"/>
            </p:custDataLst>
          </p:nvPr>
        </p:nvSpPr>
        <p:spPr>
          <a:xfrm>
            <a:off x="1738630" y="2508885"/>
            <a:ext cx="5823109" cy="630079"/>
          </a:xfrm>
          <a:prstGeom prst="rect">
            <a:avLst/>
          </a:prstGeom>
        </p:spPr>
        <p:txBody>
          <a:bodyPr wrap="none" anchor="ctr">
            <a:noAutofit/>
          </a:bodyPr>
          <a:lst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r>
              <a:rPr lang="zh-CN" altLang="en-US" sz="7200" spc="-300">
                <a:solidFill>
                  <a:schemeClr val="bg1"/>
                </a:solidFill>
                <a:cs typeface="+mn-ea"/>
                <a:sym typeface="+mn-lt"/>
              </a:rPr>
              <a:t>第</a:t>
            </a:r>
            <a:r>
              <a:rPr lang="en-US" altLang="zh-CN" sz="7200" spc="-300">
                <a:solidFill>
                  <a:schemeClr val="bg1"/>
                </a:solidFill>
                <a:cs typeface="+mn-ea"/>
                <a:sym typeface="+mn-lt"/>
              </a:rPr>
              <a:t>14</a:t>
            </a:r>
            <a:r>
              <a:rPr lang="zh-CN" altLang="en-US" sz="7200" spc="-300">
                <a:solidFill>
                  <a:schemeClr val="bg1"/>
                </a:solidFill>
                <a:cs typeface="+mn-ea"/>
                <a:sym typeface="+mn-lt"/>
              </a:rPr>
              <a:t>课 </a:t>
            </a:r>
            <a:r>
              <a:rPr lang="zh-CN" altLang="en-US" sz="7200" spc="-300">
                <a:solidFill>
                  <a:srgbClr val="FAB500"/>
                </a:solidFill>
                <a:cs typeface="+mn-ea"/>
                <a:sym typeface="+mn-lt"/>
              </a:rPr>
              <a:t>当代中国的外交</a:t>
            </a:r>
          </a:p>
        </p:txBody>
      </p:sp>
      <p:sp>
        <p:nvSpPr>
          <p:cNvPr id="2" name="文本框 1"/>
          <p:cNvSpPr txBox="1"/>
          <p:nvPr/>
        </p:nvSpPr>
        <p:spPr>
          <a:xfrm>
            <a:off x="713105" y="1398270"/>
            <a:ext cx="9652000" cy="583565"/>
          </a:xfrm>
          <a:prstGeom prst="rect">
            <a:avLst/>
          </a:prstGeom>
          <a:noFill/>
        </p:spPr>
        <p:txBody>
          <a:bodyPr wrap="square" rtlCol="0">
            <a:spAutoFit/>
          </a:bodyPr>
          <a:lstStyle/>
          <a:p>
            <a:r>
              <a:rPr lang="zh-CN" sz="3200">
                <a:solidFill>
                  <a:schemeClr val="bg1"/>
                </a:solidFill>
              </a:rPr>
              <a:t>国家制度与社会治理 </a:t>
            </a:r>
            <a:r>
              <a:rPr lang="en-US" altLang="zh-CN" sz="3200">
                <a:solidFill>
                  <a:schemeClr val="bg1"/>
                </a:solidFill>
              </a:rPr>
              <a:t> </a:t>
            </a:r>
            <a:r>
              <a:rPr lang="zh-CN" altLang="en-US" sz="3200">
                <a:solidFill>
                  <a:schemeClr val="bg1"/>
                </a:solidFill>
              </a:rPr>
              <a:t>第</a:t>
            </a:r>
            <a:r>
              <a:rPr lang="en-US" altLang="zh-CN" sz="3200">
                <a:solidFill>
                  <a:schemeClr val="bg1"/>
                </a:solidFill>
              </a:rPr>
              <a:t>4</a:t>
            </a:r>
            <a:r>
              <a:rPr lang="zh-CN" altLang="en-US" sz="3200">
                <a:solidFill>
                  <a:schemeClr val="bg1"/>
                </a:solidFill>
              </a:rPr>
              <a:t>单元 民族关系与国家关系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9520"/>
          <p:cNvSpPr/>
          <p:nvPr/>
        </p:nvSpPr>
        <p:spPr bwMode="auto">
          <a:xfrm>
            <a:off x="869315" y="1390650"/>
            <a:ext cx="11115040" cy="1111885"/>
          </a:xfrm>
          <a:custGeom>
            <a:avLst/>
            <a:gdLst>
              <a:gd name="T0" fmla="*/ 177 w 3423"/>
              <a:gd name="T1" fmla="*/ 493 h 873"/>
              <a:gd name="T2" fmla="*/ 103 w 3423"/>
              <a:gd name="T3" fmla="*/ 616 h 873"/>
              <a:gd name="T4" fmla="*/ 133 w 3423"/>
              <a:gd name="T5" fmla="*/ 636 h 873"/>
              <a:gd name="T6" fmla="*/ 212 w 3423"/>
              <a:gd name="T7" fmla="*/ 617 h 873"/>
              <a:gd name="T8" fmla="*/ 173 w 3423"/>
              <a:gd name="T9" fmla="*/ 664 h 873"/>
              <a:gd name="T10" fmla="*/ 270 w 3423"/>
              <a:gd name="T11" fmla="*/ 691 h 873"/>
              <a:gd name="T12" fmla="*/ 356 w 3423"/>
              <a:gd name="T13" fmla="*/ 718 h 873"/>
              <a:gd name="T14" fmla="*/ 496 w 3423"/>
              <a:gd name="T15" fmla="*/ 625 h 873"/>
              <a:gd name="T16" fmla="*/ 605 w 3423"/>
              <a:gd name="T17" fmla="*/ 631 h 873"/>
              <a:gd name="T18" fmla="*/ 608 w 3423"/>
              <a:gd name="T19" fmla="*/ 659 h 873"/>
              <a:gd name="T20" fmla="*/ 763 w 3423"/>
              <a:gd name="T21" fmla="*/ 650 h 873"/>
              <a:gd name="T22" fmla="*/ 646 w 3423"/>
              <a:gd name="T23" fmla="*/ 684 h 873"/>
              <a:gd name="T24" fmla="*/ 368 w 3423"/>
              <a:gd name="T25" fmla="*/ 760 h 873"/>
              <a:gd name="T26" fmla="*/ 539 w 3423"/>
              <a:gd name="T27" fmla="*/ 733 h 873"/>
              <a:gd name="T28" fmla="*/ 763 w 3423"/>
              <a:gd name="T29" fmla="*/ 736 h 873"/>
              <a:gd name="T30" fmla="*/ 679 w 3423"/>
              <a:gd name="T31" fmla="*/ 772 h 873"/>
              <a:gd name="T32" fmla="*/ 647 w 3423"/>
              <a:gd name="T33" fmla="*/ 820 h 873"/>
              <a:gd name="T34" fmla="*/ 768 w 3423"/>
              <a:gd name="T35" fmla="*/ 785 h 873"/>
              <a:gd name="T36" fmla="*/ 890 w 3423"/>
              <a:gd name="T37" fmla="*/ 790 h 873"/>
              <a:gd name="T38" fmla="*/ 1048 w 3423"/>
              <a:gd name="T39" fmla="*/ 820 h 873"/>
              <a:gd name="T40" fmla="*/ 988 w 3423"/>
              <a:gd name="T41" fmla="*/ 867 h 873"/>
              <a:gd name="T42" fmla="*/ 1139 w 3423"/>
              <a:gd name="T43" fmla="*/ 848 h 873"/>
              <a:gd name="T44" fmla="*/ 1767 w 3423"/>
              <a:gd name="T45" fmla="*/ 790 h 873"/>
              <a:gd name="T46" fmla="*/ 2058 w 3423"/>
              <a:gd name="T47" fmla="*/ 742 h 873"/>
              <a:gd name="T48" fmla="*/ 2258 w 3423"/>
              <a:gd name="T49" fmla="*/ 719 h 873"/>
              <a:gd name="T50" fmla="*/ 2265 w 3423"/>
              <a:gd name="T51" fmla="*/ 719 h 873"/>
              <a:gd name="T52" fmla="*/ 2251 w 3423"/>
              <a:gd name="T53" fmla="*/ 744 h 873"/>
              <a:gd name="T54" fmla="*/ 2249 w 3423"/>
              <a:gd name="T55" fmla="*/ 764 h 873"/>
              <a:gd name="T56" fmla="*/ 2420 w 3423"/>
              <a:gd name="T57" fmla="*/ 734 h 873"/>
              <a:gd name="T58" fmla="*/ 2769 w 3423"/>
              <a:gd name="T59" fmla="*/ 718 h 873"/>
              <a:gd name="T60" fmla="*/ 2842 w 3423"/>
              <a:gd name="T61" fmla="*/ 692 h 873"/>
              <a:gd name="T62" fmla="*/ 2867 w 3423"/>
              <a:gd name="T63" fmla="*/ 658 h 873"/>
              <a:gd name="T64" fmla="*/ 3271 w 3423"/>
              <a:gd name="T65" fmla="*/ 671 h 873"/>
              <a:gd name="T66" fmla="*/ 3284 w 3423"/>
              <a:gd name="T67" fmla="*/ 651 h 873"/>
              <a:gd name="T68" fmla="*/ 3260 w 3423"/>
              <a:gd name="T69" fmla="*/ 608 h 873"/>
              <a:gd name="T70" fmla="*/ 3320 w 3423"/>
              <a:gd name="T71" fmla="*/ 571 h 873"/>
              <a:gd name="T72" fmla="*/ 3057 w 3423"/>
              <a:gd name="T73" fmla="*/ 533 h 873"/>
              <a:gd name="T74" fmla="*/ 2960 w 3423"/>
              <a:gd name="T75" fmla="*/ 515 h 873"/>
              <a:gd name="T76" fmla="*/ 2916 w 3423"/>
              <a:gd name="T77" fmla="*/ 508 h 873"/>
              <a:gd name="T78" fmla="*/ 2931 w 3423"/>
              <a:gd name="T79" fmla="*/ 464 h 873"/>
              <a:gd name="T80" fmla="*/ 2971 w 3423"/>
              <a:gd name="T81" fmla="*/ 436 h 873"/>
              <a:gd name="T82" fmla="*/ 3068 w 3423"/>
              <a:gd name="T83" fmla="*/ 390 h 873"/>
              <a:gd name="T84" fmla="*/ 2949 w 3423"/>
              <a:gd name="T85" fmla="*/ 312 h 873"/>
              <a:gd name="T86" fmla="*/ 3138 w 3423"/>
              <a:gd name="T87" fmla="*/ 275 h 873"/>
              <a:gd name="T88" fmla="*/ 2967 w 3423"/>
              <a:gd name="T89" fmla="*/ 223 h 873"/>
              <a:gd name="T90" fmla="*/ 2964 w 3423"/>
              <a:gd name="T91" fmla="*/ 191 h 873"/>
              <a:gd name="T92" fmla="*/ 2992 w 3423"/>
              <a:gd name="T93" fmla="*/ 144 h 873"/>
              <a:gd name="T94" fmla="*/ 3065 w 3423"/>
              <a:gd name="T95" fmla="*/ 123 h 873"/>
              <a:gd name="T96" fmla="*/ 3121 w 3423"/>
              <a:gd name="T97" fmla="*/ 90 h 873"/>
              <a:gd name="T98" fmla="*/ 2802 w 3423"/>
              <a:gd name="T99" fmla="*/ 54 h 873"/>
              <a:gd name="T100" fmla="*/ 2750 w 3423"/>
              <a:gd name="T101" fmla="*/ 12 h 873"/>
              <a:gd name="T102" fmla="*/ 2688 w 3423"/>
              <a:gd name="T103" fmla="*/ 48 h 873"/>
              <a:gd name="T104" fmla="*/ 2452 w 3423"/>
              <a:gd name="T105" fmla="*/ 45 h 873"/>
              <a:gd name="T106" fmla="*/ 2173 w 3423"/>
              <a:gd name="T107" fmla="*/ 55 h 873"/>
              <a:gd name="T108" fmla="*/ 1875 w 3423"/>
              <a:gd name="T109" fmla="*/ 94 h 873"/>
              <a:gd name="T110" fmla="*/ 1785 w 3423"/>
              <a:gd name="T111" fmla="*/ 99 h 873"/>
              <a:gd name="T112" fmla="*/ 1226 w 3423"/>
              <a:gd name="T113" fmla="*/ 150 h 873"/>
              <a:gd name="T114" fmla="*/ 1092 w 3423"/>
              <a:gd name="T115" fmla="*/ 174 h 873"/>
              <a:gd name="T116" fmla="*/ 1080 w 3423"/>
              <a:gd name="T117" fmla="*/ 138 h 873"/>
              <a:gd name="T118" fmla="*/ 804 w 3423"/>
              <a:gd name="T119" fmla="*/ 175 h 873"/>
              <a:gd name="T120" fmla="*/ 545 w 3423"/>
              <a:gd name="T121" fmla="*/ 201 h 873"/>
              <a:gd name="T122" fmla="*/ 273 w 3423"/>
              <a:gd name="T123" fmla="*/ 282 h 873"/>
              <a:gd name="T124" fmla="*/ 111 w 3423"/>
              <a:gd name="T125" fmla="*/ 423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23" h="873">
                <a:moveTo>
                  <a:pt x="17" y="577"/>
                </a:moveTo>
                <a:cubicBezTo>
                  <a:pt x="19" y="575"/>
                  <a:pt x="23" y="573"/>
                  <a:pt x="26" y="573"/>
                </a:cubicBezTo>
                <a:cubicBezTo>
                  <a:pt x="29" y="573"/>
                  <a:pt x="32" y="571"/>
                  <a:pt x="33" y="568"/>
                </a:cubicBezTo>
                <a:cubicBezTo>
                  <a:pt x="39" y="551"/>
                  <a:pt x="49" y="541"/>
                  <a:pt x="69" y="531"/>
                </a:cubicBezTo>
                <a:cubicBezTo>
                  <a:pt x="80" y="525"/>
                  <a:pt x="95" y="517"/>
                  <a:pt x="101" y="512"/>
                </a:cubicBezTo>
                <a:cubicBezTo>
                  <a:pt x="121" y="500"/>
                  <a:pt x="144" y="490"/>
                  <a:pt x="149" y="493"/>
                </a:cubicBezTo>
                <a:cubicBezTo>
                  <a:pt x="150" y="494"/>
                  <a:pt x="146" y="499"/>
                  <a:pt x="139" y="503"/>
                </a:cubicBezTo>
                <a:cubicBezTo>
                  <a:pt x="132" y="508"/>
                  <a:pt x="124" y="514"/>
                  <a:pt x="120" y="518"/>
                </a:cubicBezTo>
                <a:cubicBezTo>
                  <a:pt x="113" y="524"/>
                  <a:pt x="113" y="524"/>
                  <a:pt x="124" y="518"/>
                </a:cubicBezTo>
                <a:cubicBezTo>
                  <a:pt x="130" y="514"/>
                  <a:pt x="139" y="508"/>
                  <a:pt x="144" y="504"/>
                </a:cubicBezTo>
                <a:cubicBezTo>
                  <a:pt x="155" y="496"/>
                  <a:pt x="171" y="487"/>
                  <a:pt x="190" y="478"/>
                </a:cubicBezTo>
                <a:cubicBezTo>
                  <a:pt x="198" y="474"/>
                  <a:pt x="207" y="470"/>
                  <a:pt x="209" y="468"/>
                </a:cubicBezTo>
                <a:cubicBezTo>
                  <a:pt x="220" y="462"/>
                  <a:pt x="229" y="460"/>
                  <a:pt x="229" y="462"/>
                </a:cubicBezTo>
                <a:cubicBezTo>
                  <a:pt x="229" y="465"/>
                  <a:pt x="214" y="473"/>
                  <a:pt x="177" y="493"/>
                </a:cubicBezTo>
                <a:cubicBezTo>
                  <a:pt x="166" y="499"/>
                  <a:pt x="143" y="513"/>
                  <a:pt x="106" y="538"/>
                </a:cubicBezTo>
                <a:cubicBezTo>
                  <a:pt x="102" y="540"/>
                  <a:pt x="102" y="542"/>
                  <a:pt x="106" y="552"/>
                </a:cubicBezTo>
                <a:cubicBezTo>
                  <a:pt x="109" y="559"/>
                  <a:pt x="111" y="566"/>
                  <a:pt x="111" y="567"/>
                </a:cubicBezTo>
                <a:cubicBezTo>
                  <a:pt x="111" y="569"/>
                  <a:pt x="105" y="573"/>
                  <a:pt x="97" y="577"/>
                </a:cubicBezTo>
                <a:cubicBezTo>
                  <a:pt x="89" y="581"/>
                  <a:pt x="75" y="592"/>
                  <a:pt x="65" y="601"/>
                </a:cubicBezTo>
                <a:cubicBezTo>
                  <a:pt x="51" y="616"/>
                  <a:pt x="48" y="620"/>
                  <a:pt x="48" y="628"/>
                </a:cubicBezTo>
                <a:cubicBezTo>
                  <a:pt x="48" y="642"/>
                  <a:pt x="47" y="652"/>
                  <a:pt x="44" y="658"/>
                </a:cubicBezTo>
                <a:cubicBezTo>
                  <a:pt x="43" y="661"/>
                  <a:pt x="43" y="664"/>
                  <a:pt x="44" y="665"/>
                </a:cubicBezTo>
                <a:cubicBezTo>
                  <a:pt x="45" y="666"/>
                  <a:pt x="44" y="669"/>
                  <a:pt x="41" y="672"/>
                </a:cubicBezTo>
                <a:cubicBezTo>
                  <a:pt x="39" y="675"/>
                  <a:pt x="38" y="678"/>
                  <a:pt x="40" y="683"/>
                </a:cubicBezTo>
                <a:cubicBezTo>
                  <a:pt x="44" y="693"/>
                  <a:pt x="50" y="688"/>
                  <a:pt x="50" y="675"/>
                </a:cubicBezTo>
                <a:cubicBezTo>
                  <a:pt x="50" y="660"/>
                  <a:pt x="56" y="648"/>
                  <a:pt x="62" y="650"/>
                </a:cubicBezTo>
                <a:cubicBezTo>
                  <a:pt x="64" y="651"/>
                  <a:pt x="67" y="649"/>
                  <a:pt x="68" y="645"/>
                </a:cubicBezTo>
                <a:cubicBezTo>
                  <a:pt x="72" y="635"/>
                  <a:pt x="82" y="627"/>
                  <a:pt x="103" y="616"/>
                </a:cubicBezTo>
                <a:cubicBezTo>
                  <a:pt x="113" y="611"/>
                  <a:pt x="128" y="601"/>
                  <a:pt x="136" y="593"/>
                </a:cubicBezTo>
                <a:cubicBezTo>
                  <a:pt x="154" y="577"/>
                  <a:pt x="177" y="564"/>
                  <a:pt x="179" y="570"/>
                </a:cubicBezTo>
                <a:cubicBezTo>
                  <a:pt x="180" y="573"/>
                  <a:pt x="181" y="573"/>
                  <a:pt x="185" y="569"/>
                </a:cubicBezTo>
                <a:cubicBezTo>
                  <a:pt x="188" y="567"/>
                  <a:pt x="193" y="564"/>
                  <a:pt x="196" y="563"/>
                </a:cubicBezTo>
                <a:cubicBezTo>
                  <a:pt x="202" y="561"/>
                  <a:pt x="203" y="561"/>
                  <a:pt x="199" y="569"/>
                </a:cubicBezTo>
                <a:cubicBezTo>
                  <a:pt x="196" y="576"/>
                  <a:pt x="181" y="588"/>
                  <a:pt x="173" y="588"/>
                </a:cubicBezTo>
                <a:cubicBezTo>
                  <a:pt x="171" y="588"/>
                  <a:pt x="166" y="591"/>
                  <a:pt x="162" y="595"/>
                </a:cubicBezTo>
                <a:cubicBezTo>
                  <a:pt x="157" y="599"/>
                  <a:pt x="155" y="602"/>
                  <a:pt x="157" y="602"/>
                </a:cubicBezTo>
                <a:cubicBezTo>
                  <a:pt x="159" y="602"/>
                  <a:pt x="165" y="606"/>
                  <a:pt x="170" y="610"/>
                </a:cubicBezTo>
                <a:cubicBezTo>
                  <a:pt x="180" y="618"/>
                  <a:pt x="180" y="618"/>
                  <a:pt x="180" y="618"/>
                </a:cubicBezTo>
                <a:cubicBezTo>
                  <a:pt x="174" y="623"/>
                  <a:pt x="174" y="623"/>
                  <a:pt x="174" y="623"/>
                </a:cubicBezTo>
                <a:cubicBezTo>
                  <a:pt x="166" y="630"/>
                  <a:pt x="161" y="630"/>
                  <a:pt x="155" y="624"/>
                </a:cubicBezTo>
                <a:cubicBezTo>
                  <a:pt x="150" y="619"/>
                  <a:pt x="150" y="619"/>
                  <a:pt x="148" y="626"/>
                </a:cubicBezTo>
                <a:cubicBezTo>
                  <a:pt x="147" y="631"/>
                  <a:pt x="144" y="633"/>
                  <a:pt x="133" y="636"/>
                </a:cubicBezTo>
                <a:cubicBezTo>
                  <a:pt x="125" y="638"/>
                  <a:pt x="116" y="639"/>
                  <a:pt x="113" y="639"/>
                </a:cubicBezTo>
                <a:cubicBezTo>
                  <a:pt x="108" y="637"/>
                  <a:pt x="104" y="642"/>
                  <a:pt x="108" y="644"/>
                </a:cubicBezTo>
                <a:cubicBezTo>
                  <a:pt x="110" y="645"/>
                  <a:pt x="109" y="649"/>
                  <a:pt x="107" y="655"/>
                </a:cubicBezTo>
                <a:cubicBezTo>
                  <a:pt x="103" y="661"/>
                  <a:pt x="103" y="665"/>
                  <a:pt x="105" y="667"/>
                </a:cubicBezTo>
                <a:cubicBezTo>
                  <a:pt x="107" y="669"/>
                  <a:pt x="108" y="668"/>
                  <a:pt x="108" y="662"/>
                </a:cubicBezTo>
                <a:cubicBezTo>
                  <a:pt x="108" y="658"/>
                  <a:pt x="111" y="652"/>
                  <a:pt x="114" y="649"/>
                </a:cubicBezTo>
                <a:cubicBezTo>
                  <a:pt x="120" y="642"/>
                  <a:pt x="157" y="633"/>
                  <a:pt x="161" y="637"/>
                </a:cubicBezTo>
                <a:cubicBezTo>
                  <a:pt x="163" y="639"/>
                  <a:pt x="166" y="640"/>
                  <a:pt x="170" y="640"/>
                </a:cubicBezTo>
                <a:cubicBezTo>
                  <a:pt x="175" y="640"/>
                  <a:pt x="175" y="640"/>
                  <a:pt x="170" y="636"/>
                </a:cubicBezTo>
                <a:cubicBezTo>
                  <a:pt x="165" y="632"/>
                  <a:pt x="165" y="632"/>
                  <a:pt x="175" y="627"/>
                </a:cubicBezTo>
                <a:cubicBezTo>
                  <a:pt x="181" y="625"/>
                  <a:pt x="187" y="623"/>
                  <a:pt x="190" y="624"/>
                </a:cubicBezTo>
                <a:cubicBezTo>
                  <a:pt x="192" y="625"/>
                  <a:pt x="194" y="623"/>
                  <a:pt x="195" y="620"/>
                </a:cubicBezTo>
                <a:cubicBezTo>
                  <a:pt x="196" y="616"/>
                  <a:pt x="221" y="599"/>
                  <a:pt x="227" y="599"/>
                </a:cubicBezTo>
                <a:cubicBezTo>
                  <a:pt x="232" y="599"/>
                  <a:pt x="221" y="612"/>
                  <a:pt x="212" y="617"/>
                </a:cubicBezTo>
                <a:cubicBezTo>
                  <a:pt x="206" y="620"/>
                  <a:pt x="198" y="626"/>
                  <a:pt x="193" y="631"/>
                </a:cubicBezTo>
                <a:cubicBezTo>
                  <a:pt x="188" y="636"/>
                  <a:pt x="183" y="640"/>
                  <a:pt x="182" y="640"/>
                </a:cubicBezTo>
                <a:cubicBezTo>
                  <a:pt x="180" y="640"/>
                  <a:pt x="178" y="642"/>
                  <a:pt x="176" y="644"/>
                </a:cubicBezTo>
                <a:cubicBezTo>
                  <a:pt x="172" y="649"/>
                  <a:pt x="164" y="651"/>
                  <a:pt x="156" y="647"/>
                </a:cubicBezTo>
                <a:cubicBezTo>
                  <a:pt x="153" y="646"/>
                  <a:pt x="151" y="647"/>
                  <a:pt x="151" y="650"/>
                </a:cubicBezTo>
                <a:cubicBezTo>
                  <a:pt x="151" y="652"/>
                  <a:pt x="150" y="655"/>
                  <a:pt x="148" y="655"/>
                </a:cubicBezTo>
                <a:cubicBezTo>
                  <a:pt x="145" y="655"/>
                  <a:pt x="145" y="655"/>
                  <a:pt x="148" y="658"/>
                </a:cubicBezTo>
                <a:cubicBezTo>
                  <a:pt x="151" y="661"/>
                  <a:pt x="153" y="661"/>
                  <a:pt x="160" y="658"/>
                </a:cubicBezTo>
                <a:cubicBezTo>
                  <a:pt x="170" y="654"/>
                  <a:pt x="173" y="655"/>
                  <a:pt x="170" y="660"/>
                </a:cubicBezTo>
                <a:cubicBezTo>
                  <a:pt x="166" y="666"/>
                  <a:pt x="154" y="669"/>
                  <a:pt x="135" y="669"/>
                </a:cubicBezTo>
                <a:cubicBezTo>
                  <a:pt x="104" y="670"/>
                  <a:pt x="94" y="680"/>
                  <a:pt x="119" y="685"/>
                </a:cubicBezTo>
                <a:cubicBezTo>
                  <a:pt x="129" y="687"/>
                  <a:pt x="129" y="686"/>
                  <a:pt x="124" y="681"/>
                </a:cubicBezTo>
                <a:cubicBezTo>
                  <a:pt x="119" y="675"/>
                  <a:pt x="121" y="672"/>
                  <a:pt x="131" y="673"/>
                </a:cubicBezTo>
                <a:cubicBezTo>
                  <a:pt x="152" y="674"/>
                  <a:pt x="165" y="672"/>
                  <a:pt x="173" y="664"/>
                </a:cubicBezTo>
                <a:cubicBezTo>
                  <a:pt x="178" y="660"/>
                  <a:pt x="184" y="654"/>
                  <a:pt x="187" y="653"/>
                </a:cubicBezTo>
                <a:cubicBezTo>
                  <a:pt x="192" y="649"/>
                  <a:pt x="192" y="649"/>
                  <a:pt x="186" y="651"/>
                </a:cubicBezTo>
                <a:cubicBezTo>
                  <a:pt x="177" y="653"/>
                  <a:pt x="178" y="651"/>
                  <a:pt x="196" y="637"/>
                </a:cubicBezTo>
                <a:cubicBezTo>
                  <a:pt x="222" y="617"/>
                  <a:pt x="231" y="613"/>
                  <a:pt x="231" y="624"/>
                </a:cubicBezTo>
                <a:cubicBezTo>
                  <a:pt x="231" y="628"/>
                  <a:pt x="226" y="630"/>
                  <a:pt x="218" y="629"/>
                </a:cubicBezTo>
                <a:cubicBezTo>
                  <a:pt x="216" y="628"/>
                  <a:pt x="212" y="632"/>
                  <a:pt x="207" y="636"/>
                </a:cubicBezTo>
                <a:cubicBezTo>
                  <a:pt x="201" y="643"/>
                  <a:pt x="200" y="644"/>
                  <a:pt x="204" y="646"/>
                </a:cubicBezTo>
                <a:cubicBezTo>
                  <a:pt x="214" y="652"/>
                  <a:pt x="206" y="665"/>
                  <a:pt x="184" y="679"/>
                </a:cubicBezTo>
                <a:cubicBezTo>
                  <a:pt x="171" y="688"/>
                  <a:pt x="181" y="688"/>
                  <a:pt x="203" y="679"/>
                </a:cubicBezTo>
                <a:cubicBezTo>
                  <a:pt x="224" y="672"/>
                  <a:pt x="229" y="672"/>
                  <a:pt x="219" y="683"/>
                </a:cubicBezTo>
                <a:cubicBezTo>
                  <a:pt x="212" y="690"/>
                  <a:pt x="215" y="691"/>
                  <a:pt x="229" y="685"/>
                </a:cubicBezTo>
                <a:cubicBezTo>
                  <a:pt x="234" y="683"/>
                  <a:pt x="247" y="680"/>
                  <a:pt x="256" y="679"/>
                </a:cubicBezTo>
                <a:cubicBezTo>
                  <a:pt x="273" y="677"/>
                  <a:pt x="274" y="678"/>
                  <a:pt x="274" y="683"/>
                </a:cubicBezTo>
                <a:cubicBezTo>
                  <a:pt x="274" y="687"/>
                  <a:pt x="272" y="690"/>
                  <a:pt x="270" y="691"/>
                </a:cubicBezTo>
                <a:cubicBezTo>
                  <a:pt x="264" y="693"/>
                  <a:pt x="264" y="698"/>
                  <a:pt x="270" y="698"/>
                </a:cubicBezTo>
                <a:cubicBezTo>
                  <a:pt x="273" y="698"/>
                  <a:pt x="274" y="701"/>
                  <a:pt x="274" y="708"/>
                </a:cubicBezTo>
                <a:cubicBezTo>
                  <a:pt x="274" y="713"/>
                  <a:pt x="276" y="719"/>
                  <a:pt x="277" y="721"/>
                </a:cubicBezTo>
                <a:cubicBezTo>
                  <a:pt x="279" y="724"/>
                  <a:pt x="276" y="728"/>
                  <a:pt x="265" y="736"/>
                </a:cubicBezTo>
                <a:cubicBezTo>
                  <a:pt x="257" y="742"/>
                  <a:pt x="249" y="746"/>
                  <a:pt x="248" y="746"/>
                </a:cubicBezTo>
                <a:cubicBezTo>
                  <a:pt x="247" y="745"/>
                  <a:pt x="246" y="748"/>
                  <a:pt x="246" y="753"/>
                </a:cubicBezTo>
                <a:cubicBezTo>
                  <a:pt x="246" y="760"/>
                  <a:pt x="248" y="763"/>
                  <a:pt x="254" y="767"/>
                </a:cubicBezTo>
                <a:cubicBezTo>
                  <a:pt x="261" y="770"/>
                  <a:pt x="263" y="770"/>
                  <a:pt x="263" y="767"/>
                </a:cubicBezTo>
                <a:cubicBezTo>
                  <a:pt x="263" y="762"/>
                  <a:pt x="283" y="742"/>
                  <a:pt x="289" y="742"/>
                </a:cubicBezTo>
                <a:cubicBezTo>
                  <a:pt x="292" y="742"/>
                  <a:pt x="294" y="740"/>
                  <a:pt x="294" y="739"/>
                </a:cubicBezTo>
                <a:cubicBezTo>
                  <a:pt x="293" y="734"/>
                  <a:pt x="313" y="722"/>
                  <a:pt x="343" y="709"/>
                </a:cubicBezTo>
                <a:cubicBezTo>
                  <a:pt x="371" y="696"/>
                  <a:pt x="379" y="695"/>
                  <a:pt x="365" y="706"/>
                </a:cubicBezTo>
                <a:cubicBezTo>
                  <a:pt x="360" y="710"/>
                  <a:pt x="355" y="714"/>
                  <a:pt x="355" y="715"/>
                </a:cubicBezTo>
                <a:cubicBezTo>
                  <a:pt x="354" y="715"/>
                  <a:pt x="354" y="717"/>
                  <a:pt x="356" y="718"/>
                </a:cubicBezTo>
                <a:cubicBezTo>
                  <a:pt x="357" y="719"/>
                  <a:pt x="365" y="712"/>
                  <a:pt x="373" y="703"/>
                </a:cubicBezTo>
                <a:cubicBezTo>
                  <a:pt x="382" y="694"/>
                  <a:pt x="389" y="687"/>
                  <a:pt x="389" y="689"/>
                </a:cubicBezTo>
                <a:cubicBezTo>
                  <a:pt x="389" y="693"/>
                  <a:pt x="401" y="688"/>
                  <a:pt x="404" y="682"/>
                </a:cubicBezTo>
                <a:cubicBezTo>
                  <a:pt x="405" y="680"/>
                  <a:pt x="410" y="677"/>
                  <a:pt x="415" y="676"/>
                </a:cubicBezTo>
                <a:cubicBezTo>
                  <a:pt x="427" y="674"/>
                  <a:pt x="444" y="666"/>
                  <a:pt x="443" y="664"/>
                </a:cubicBezTo>
                <a:cubicBezTo>
                  <a:pt x="442" y="664"/>
                  <a:pt x="433" y="666"/>
                  <a:pt x="423" y="669"/>
                </a:cubicBezTo>
                <a:cubicBezTo>
                  <a:pt x="413" y="672"/>
                  <a:pt x="400" y="675"/>
                  <a:pt x="395" y="676"/>
                </a:cubicBezTo>
                <a:cubicBezTo>
                  <a:pt x="389" y="678"/>
                  <a:pt x="382" y="680"/>
                  <a:pt x="379" y="683"/>
                </a:cubicBezTo>
                <a:cubicBezTo>
                  <a:pt x="372" y="687"/>
                  <a:pt x="365" y="688"/>
                  <a:pt x="367" y="684"/>
                </a:cubicBezTo>
                <a:cubicBezTo>
                  <a:pt x="368" y="682"/>
                  <a:pt x="367" y="681"/>
                  <a:pt x="365" y="681"/>
                </a:cubicBezTo>
                <a:cubicBezTo>
                  <a:pt x="362" y="681"/>
                  <a:pt x="360" y="678"/>
                  <a:pt x="360" y="675"/>
                </a:cubicBezTo>
                <a:cubicBezTo>
                  <a:pt x="360" y="670"/>
                  <a:pt x="372" y="664"/>
                  <a:pt x="387" y="662"/>
                </a:cubicBezTo>
                <a:cubicBezTo>
                  <a:pt x="408" y="659"/>
                  <a:pt x="459" y="642"/>
                  <a:pt x="466" y="636"/>
                </a:cubicBezTo>
                <a:cubicBezTo>
                  <a:pt x="468" y="634"/>
                  <a:pt x="482" y="629"/>
                  <a:pt x="496" y="625"/>
                </a:cubicBezTo>
                <a:cubicBezTo>
                  <a:pt x="510" y="622"/>
                  <a:pt x="526" y="617"/>
                  <a:pt x="532" y="615"/>
                </a:cubicBezTo>
                <a:cubicBezTo>
                  <a:pt x="538" y="612"/>
                  <a:pt x="553" y="611"/>
                  <a:pt x="579" y="611"/>
                </a:cubicBezTo>
                <a:cubicBezTo>
                  <a:pt x="599" y="611"/>
                  <a:pt x="625" y="609"/>
                  <a:pt x="636" y="608"/>
                </a:cubicBezTo>
                <a:cubicBezTo>
                  <a:pt x="667" y="603"/>
                  <a:pt x="790" y="604"/>
                  <a:pt x="790" y="609"/>
                </a:cubicBezTo>
                <a:cubicBezTo>
                  <a:pt x="790" y="610"/>
                  <a:pt x="783" y="611"/>
                  <a:pt x="776" y="611"/>
                </a:cubicBezTo>
                <a:cubicBezTo>
                  <a:pt x="743" y="612"/>
                  <a:pt x="735" y="613"/>
                  <a:pt x="730" y="618"/>
                </a:cubicBezTo>
                <a:cubicBezTo>
                  <a:pt x="727" y="620"/>
                  <a:pt x="720" y="623"/>
                  <a:pt x="714" y="623"/>
                </a:cubicBezTo>
                <a:cubicBezTo>
                  <a:pt x="707" y="623"/>
                  <a:pt x="704" y="624"/>
                  <a:pt x="704" y="627"/>
                </a:cubicBezTo>
                <a:cubicBezTo>
                  <a:pt x="704" y="632"/>
                  <a:pt x="698" y="633"/>
                  <a:pt x="693" y="628"/>
                </a:cubicBezTo>
                <a:cubicBezTo>
                  <a:pt x="691" y="626"/>
                  <a:pt x="688" y="626"/>
                  <a:pt x="684" y="628"/>
                </a:cubicBezTo>
                <a:cubicBezTo>
                  <a:pt x="677" y="632"/>
                  <a:pt x="671" y="632"/>
                  <a:pt x="674" y="628"/>
                </a:cubicBezTo>
                <a:cubicBezTo>
                  <a:pt x="675" y="627"/>
                  <a:pt x="674" y="625"/>
                  <a:pt x="673" y="625"/>
                </a:cubicBezTo>
                <a:cubicBezTo>
                  <a:pt x="671" y="625"/>
                  <a:pt x="669" y="627"/>
                  <a:pt x="669" y="629"/>
                </a:cubicBezTo>
                <a:cubicBezTo>
                  <a:pt x="667" y="633"/>
                  <a:pt x="613" y="635"/>
                  <a:pt x="605" y="631"/>
                </a:cubicBezTo>
                <a:cubicBezTo>
                  <a:pt x="600" y="628"/>
                  <a:pt x="594" y="629"/>
                  <a:pt x="576" y="633"/>
                </a:cubicBezTo>
                <a:cubicBezTo>
                  <a:pt x="564" y="635"/>
                  <a:pt x="548" y="639"/>
                  <a:pt x="541" y="640"/>
                </a:cubicBezTo>
                <a:cubicBezTo>
                  <a:pt x="505" y="647"/>
                  <a:pt x="497" y="650"/>
                  <a:pt x="501" y="654"/>
                </a:cubicBezTo>
                <a:cubicBezTo>
                  <a:pt x="505" y="657"/>
                  <a:pt x="509" y="657"/>
                  <a:pt x="525" y="652"/>
                </a:cubicBezTo>
                <a:cubicBezTo>
                  <a:pt x="546" y="645"/>
                  <a:pt x="575" y="641"/>
                  <a:pt x="608" y="638"/>
                </a:cubicBezTo>
                <a:cubicBezTo>
                  <a:pt x="628" y="637"/>
                  <a:pt x="628" y="637"/>
                  <a:pt x="628" y="637"/>
                </a:cubicBezTo>
                <a:cubicBezTo>
                  <a:pt x="614" y="644"/>
                  <a:pt x="614" y="644"/>
                  <a:pt x="614" y="644"/>
                </a:cubicBezTo>
                <a:cubicBezTo>
                  <a:pt x="606" y="648"/>
                  <a:pt x="590" y="656"/>
                  <a:pt x="579" y="661"/>
                </a:cubicBezTo>
                <a:cubicBezTo>
                  <a:pt x="559" y="670"/>
                  <a:pt x="559" y="670"/>
                  <a:pt x="559" y="670"/>
                </a:cubicBezTo>
                <a:cubicBezTo>
                  <a:pt x="573" y="672"/>
                  <a:pt x="573" y="672"/>
                  <a:pt x="573" y="672"/>
                </a:cubicBezTo>
                <a:cubicBezTo>
                  <a:pt x="581" y="673"/>
                  <a:pt x="590" y="673"/>
                  <a:pt x="593" y="673"/>
                </a:cubicBezTo>
                <a:cubicBezTo>
                  <a:pt x="598" y="671"/>
                  <a:pt x="600" y="666"/>
                  <a:pt x="595" y="666"/>
                </a:cubicBezTo>
                <a:cubicBezTo>
                  <a:pt x="593" y="666"/>
                  <a:pt x="592" y="665"/>
                  <a:pt x="593" y="664"/>
                </a:cubicBezTo>
                <a:cubicBezTo>
                  <a:pt x="594" y="662"/>
                  <a:pt x="601" y="660"/>
                  <a:pt x="608" y="659"/>
                </a:cubicBezTo>
                <a:cubicBezTo>
                  <a:pt x="616" y="658"/>
                  <a:pt x="623" y="656"/>
                  <a:pt x="625" y="655"/>
                </a:cubicBezTo>
                <a:cubicBezTo>
                  <a:pt x="629" y="651"/>
                  <a:pt x="663" y="645"/>
                  <a:pt x="666" y="647"/>
                </a:cubicBezTo>
                <a:cubicBezTo>
                  <a:pt x="668" y="648"/>
                  <a:pt x="672" y="647"/>
                  <a:pt x="676" y="645"/>
                </a:cubicBezTo>
                <a:cubicBezTo>
                  <a:pt x="682" y="640"/>
                  <a:pt x="689" y="638"/>
                  <a:pt x="714" y="635"/>
                </a:cubicBezTo>
                <a:cubicBezTo>
                  <a:pt x="722" y="634"/>
                  <a:pt x="731" y="631"/>
                  <a:pt x="736" y="628"/>
                </a:cubicBezTo>
                <a:cubicBezTo>
                  <a:pt x="740" y="625"/>
                  <a:pt x="750" y="622"/>
                  <a:pt x="759" y="621"/>
                </a:cubicBezTo>
                <a:cubicBezTo>
                  <a:pt x="774" y="619"/>
                  <a:pt x="776" y="619"/>
                  <a:pt x="777" y="625"/>
                </a:cubicBezTo>
                <a:cubicBezTo>
                  <a:pt x="779" y="632"/>
                  <a:pt x="787" y="633"/>
                  <a:pt x="799" y="627"/>
                </a:cubicBezTo>
                <a:cubicBezTo>
                  <a:pt x="809" y="622"/>
                  <a:pt x="825" y="621"/>
                  <a:pt x="833" y="626"/>
                </a:cubicBezTo>
                <a:cubicBezTo>
                  <a:pt x="843" y="631"/>
                  <a:pt x="839" y="633"/>
                  <a:pt x="817" y="632"/>
                </a:cubicBezTo>
                <a:cubicBezTo>
                  <a:pt x="805" y="632"/>
                  <a:pt x="795" y="633"/>
                  <a:pt x="794" y="634"/>
                </a:cubicBezTo>
                <a:cubicBezTo>
                  <a:pt x="793" y="636"/>
                  <a:pt x="789" y="637"/>
                  <a:pt x="785" y="637"/>
                </a:cubicBezTo>
                <a:cubicBezTo>
                  <a:pt x="781" y="637"/>
                  <a:pt x="778" y="638"/>
                  <a:pt x="778" y="640"/>
                </a:cubicBezTo>
                <a:cubicBezTo>
                  <a:pt x="778" y="642"/>
                  <a:pt x="771" y="646"/>
                  <a:pt x="763" y="650"/>
                </a:cubicBezTo>
                <a:cubicBezTo>
                  <a:pt x="748" y="658"/>
                  <a:pt x="728" y="660"/>
                  <a:pt x="718" y="655"/>
                </a:cubicBezTo>
                <a:cubicBezTo>
                  <a:pt x="710" y="650"/>
                  <a:pt x="682" y="647"/>
                  <a:pt x="685" y="651"/>
                </a:cubicBezTo>
                <a:cubicBezTo>
                  <a:pt x="686" y="653"/>
                  <a:pt x="684" y="655"/>
                  <a:pt x="677" y="657"/>
                </a:cubicBezTo>
                <a:cubicBezTo>
                  <a:pt x="668" y="659"/>
                  <a:pt x="668" y="659"/>
                  <a:pt x="668" y="659"/>
                </a:cubicBezTo>
                <a:cubicBezTo>
                  <a:pt x="678" y="661"/>
                  <a:pt x="678" y="661"/>
                  <a:pt x="678" y="661"/>
                </a:cubicBezTo>
                <a:cubicBezTo>
                  <a:pt x="683" y="662"/>
                  <a:pt x="691" y="664"/>
                  <a:pt x="695" y="664"/>
                </a:cubicBezTo>
                <a:cubicBezTo>
                  <a:pt x="701" y="666"/>
                  <a:pt x="701" y="666"/>
                  <a:pt x="694" y="662"/>
                </a:cubicBezTo>
                <a:cubicBezTo>
                  <a:pt x="686" y="658"/>
                  <a:pt x="686" y="658"/>
                  <a:pt x="692" y="656"/>
                </a:cubicBezTo>
                <a:cubicBezTo>
                  <a:pt x="701" y="653"/>
                  <a:pt x="727" y="660"/>
                  <a:pt x="725" y="665"/>
                </a:cubicBezTo>
                <a:cubicBezTo>
                  <a:pt x="724" y="668"/>
                  <a:pt x="726" y="669"/>
                  <a:pt x="730" y="669"/>
                </a:cubicBezTo>
                <a:cubicBezTo>
                  <a:pt x="733" y="669"/>
                  <a:pt x="735" y="670"/>
                  <a:pt x="735" y="672"/>
                </a:cubicBezTo>
                <a:cubicBezTo>
                  <a:pt x="735" y="674"/>
                  <a:pt x="734" y="675"/>
                  <a:pt x="733" y="674"/>
                </a:cubicBezTo>
                <a:cubicBezTo>
                  <a:pt x="732" y="673"/>
                  <a:pt x="713" y="675"/>
                  <a:pt x="691" y="678"/>
                </a:cubicBezTo>
                <a:cubicBezTo>
                  <a:pt x="669" y="681"/>
                  <a:pt x="649" y="684"/>
                  <a:pt x="646" y="684"/>
                </a:cubicBezTo>
                <a:cubicBezTo>
                  <a:pt x="644" y="684"/>
                  <a:pt x="641" y="686"/>
                  <a:pt x="639" y="687"/>
                </a:cubicBezTo>
                <a:cubicBezTo>
                  <a:pt x="631" y="694"/>
                  <a:pt x="597" y="701"/>
                  <a:pt x="569" y="703"/>
                </a:cubicBezTo>
                <a:cubicBezTo>
                  <a:pt x="553" y="704"/>
                  <a:pt x="537" y="706"/>
                  <a:pt x="535" y="707"/>
                </a:cubicBezTo>
                <a:cubicBezTo>
                  <a:pt x="532" y="709"/>
                  <a:pt x="538" y="709"/>
                  <a:pt x="549" y="708"/>
                </a:cubicBezTo>
                <a:cubicBezTo>
                  <a:pt x="568" y="706"/>
                  <a:pt x="568" y="706"/>
                  <a:pt x="568" y="706"/>
                </a:cubicBezTo>
                <a:cubicBezTo>
                  <a:pt x="561" y="712"/>
                  <a:pt x="561" y="712"/>
                  <a:pt x="561" y="712"/>
                </a:cubicBezTo>
                <a:cubicBezTo>
                  <a:pt x="556" y="716"/>
                  <a:pt x="547" y="719"/>
                  <a:pt x="532" y="720"/>
                </a:cubicBezTo>
                <a:cubicBezTo>
                  <a:pt x="520" y="721"/>
                  <a:pt x="506" y="722"/>
                  <a:pt x="500" y="723"/>
                </a:cubicBezTo>
                <a:cubicBezTo>
                  <a:pt x="485" y="726"/>
                  <a:pt x="496" y="719"/>
                  <a:pt x="514" y="715"/>
                </a:cubicBezTo>
                <a:cubicBezTo>
                  <a:pt x="523" y="714"/>
                  <a:pt x="529" y="711"/>
                  <a:pt x="528" y="711"/>
                </a:cubicBezTo>
                <a:cubicBezTo>
                  <a:pt x="526" y="708"/>
                  <a:pt x="445" y="727"/>
                  <a:pt x="433" y="732"/>
                </a:cubicBezTo>
                <a:cubicBezTo>
                  <a:pt x="416" y="739"/>
                  <a:pt x="401" y="745"/>
                  <a:pt x="381" y="750"/>
                </a:cubicBezTo>
                <a:cubicBezTo>
                  <a:pt x="370" y="754"/>
                  <a:pt x="360" y="758"/>
                  <a:pt x="359" y="759"/>
                </a:cubicBezTo>
                <a:cubicBezTo>
                  <a:pt x="357" y="763"/>
                  <a:pt x="362" y="763"/>
                  <a:pt x="368" y="760"/>
                </a:cubicBezTo>
                <a:cubicBezTo>
                  <a:pt x="371" y="758"/>
                  <a:pt x="381" y="756"/>
                  <a:pt x="390" y="755"/>
                </a:cubicBezTo>
                <a:cubicBezTo>
                  <a:pt x="407" y="753"/>
                  <a:pt x="407" y="753"/>
                  <a:pt x="407" y="753"/>
                </a:cubicBezTo>
                <a:cubicBezTo>
                  <a:pt x="396" y="758"/>
                  <a:pt x="396" y="758"/>
                  <a:pt x="396" y="758"/>
                </a:cubicBezTo>
                <a:cubicBezTo>
                  <a:pt x="390" y="760"/>
                  <a:pt x="376" y="765"/>
                  <a:pt x="366" y="768"/>
                </a:cubicBezTo>
                <a:cubicBezTo>
                  <a:pt x="356" y="772"/>
                  <a:pt x="349" y="775"/>
                  <a:pt x="349" y="775"/>
                </a:cubicBezTo>
                <a:cubicBezTo>
                  <a:pt x="351" y="777"/>
                  <a:pt x="402" y="768"/>
                  <a:pt x="416" y="765"/>
                </a:cubicBezTo>
                <a:cubicBezTo>
                  <a:pt x="422" y="763"/>
                  <a:pt x="433" y="757"/>
                  <a:pt x="441" y="752"/>
                </a:cubicBezTo>
                <a:cubicBezTo>
                  <a:pt x="448" y="747"/>
                  <a:pt x="459" y="742"/>
                  <a:pt x="464" y="741"/>
                </a:cubicBezTo>
                <a:cubicBezTo>
                  <a:pt x="470" y="740"/>
                  <a:pt x="475" y="737"/>
                  <a:pt x="476" y="735"/>
                </a:cubicBezTo>
                <a:cubicBezTo>
                  <a:pt x="477" y="731"/>
                  <a:pt x="489" y="728"/>
                  <a:pt x="529" y="723"/>
                </a:cubicBezTo>
                <a:cubicBezTo>
                  <a:pt x="544" y="721"/>
                  <a:pt x="543" y="724"/>
                  <a:pt x="527" y="727"/>
                </a:cubicBezTo>
                <a:cubicBezTo>
                  <a:pt x="516" y="729"/>
                  <a:pt x="516" y="729"/>
                  <a:pt x="516" y="729"/>
                </a:cubicBezTo>
                <a:cubicBezTo>
                  <a:pt x="527" y="730"/>
                  <a:pt x="527" y="730"/>
                  <a:pt x="527" y="730"/>
                </a:cubicBezTo>
                <a:cubicBezTo>
                  <a:pt x="533" y="730"/>
                  <a:pt x="538" y="732"/>
                  <a:pt x="539" y="733"/>
                </a:cubicBezTo>
                <a:cubicBezTo>
                  <a:pt x="541" y="736"/>
                  <a:pt x="542" y="736"/>
                  <a:pt x="544" y="733"/>
                </a:cubicBezTo>
                <a:cubicBezTo>
                  <a:pt x="546" y="732"/>
                  <a:pt x="549" y="730"/>
                  <a:pt x="552" y="730"/>
                </a:cubicBezTo>
                <a:cubicBezTo>
                  <a:pt x="554" y="730"/>
                  <a:pt x="560" y="728"/>
                  <a:pt x="564" y="726"/>
                </a:cubicBezTo>
                <a:cubicBezTo>
                  <a:pt x="572" y="722"/>
                  <a:pt x="581" y="721"/>
                  <a:pt x="606" y="721"/>
                </a:cubicBezTo>
                <a:cubicBezTo>
                  <a:pt x="614" y="721"/>
                  <a:pt x="620" y="723"/>
                  <a:pt x="619" y="724"/>
                </a:cubicBezTo>
                <a:cubicBezTo>
                  <a:pt x="617" y="728"/>
                  <a:pt x="585" y="734"/>
                  <a:pt x="577" y="731"/>
                </a:cubicBezTo>
                <a:cubicBezTo>
                  <a:pt x="573" y="731"/>
                  <a:pt x="569" y="731"/>
                  <a:pt x="568" y="732"/>
                </a:cubicBezTo>
                <a:cubicBezTo>
                  <a:pt x="565" y="737"/>
                  <a:pt x="597" y="739"/>
                  <a:pt x="615" y="735"/>
                </a:cubicBezTo>
                <a:cubicBezTo>
                  <a:pt x="626" y="733"/>
                  <a:pt x="631" y="733"/>
                  <a:pt x="635" y="736"/>
                </a:cubicBezTo>
                <a:cubicBezTo>
                  <a:pt x="639" y="738"/>
                  <a:pt x="651" y="740"/>
                  <a:pt x="663" y="741"/>
                </a:cubicBezTo>
                <a:cubicBezTo>
                  <a:pt x="675" y="741"/>
                  <a:pt x="690" y="743"/>
                  <a:pt x="695" y="743"/>
                </a:cubicBezTo>
                <a:cubicBezTo>
                  <a:pt x="701" y="744"/>
                  <a:pt x="709" y="743"/>
                  <a:pt x="713" y="740"/>
                </a:cubicBezTo>
                <a:cubicBezTo>
                  <a:pt x="725" y="734"/>
                  <a:pt x="764" y="729"/>
                  <a:pt x="768" y="733"/>
                </a:cubicBezTo>
                <a:cubicBezTo>
                  <a:pt x="770" y="735"/>
                  <a:pt x="769" y="736"/>
                  <a:pt x="763" y="736"/>
                </a:cubicBezTo>
                <a:cubicBezTo>
                  <a:pt x="754" y="736"/>
                  <a:pt x="752" y="741"/>
                  <a:pt x="760" y="743"/>
                </a:cubicBezTo>
                <a:cubicBezTo>
                  <a:pt x="763" y="744"/>
                  <a:pt x="762" y="744"/>
                  <a:pt x="757" y="744"/>
                </a:cubicBezTo>
                <a:cubicBezTo>
                  <a:pt x="753" y="745"/>
                  <a:pt x="744" y="747"/>
                  <a:pt x="737" y="750"/>
                </a:cubicBezTo>
                <a:cubicBezTo>
                  <a:pt x="730" y="753"/>
                  <a:pt x="721" y="757"/>
                  <a:pt x="717" y="758"/>
                </a:cubicBezTo>
                <a:cubicBezTo>
                  <a:pt x="712" y="759"/>
                  <a:pt x="706" y="762"/>
                  <a:pt x="704" y="764"/>
                </a:cubicBezTo>
                <a:cubicBezTo>
                  <a:pt x="701" y="767"/>
                  <a:pt x="697" y="768"/>
                  <a:pt x="691" y="767"/>
                </a:cubicBezTo>
                <a:cubicBezTo>
                  <a:pt x="687" y="766"/>
                  <a:pt x="681" y="765"/>
                  <a:pt x="679" y="765"/>
                </a:cubicBezTo>
                <a:cubicBezTo>
                  <a:pt x="676" y="765"/>
                  <a:pt x="675" y="763"/>
                  <a:pt x="677" y="759"/>
                </a:cubicBezTo>
                <a:cubicBezTo>
                  <a:pt x="679" y="753"/>
                  <a:pt x="673" y="751"/>
                  <a:pt x="667" y="757"/>
                </a:cubicBezTo>
                <a:cubicBezTo>
                  <a:pt x="665" y="759"/>
                  <a:pt x="662" y="759"/>
                  <a:pt x="657" y="755"/>
                </a:cubicBezTo>
                <a:cubicBezTo>
                  <a:pt x="653" y="753"/>
                  <a:pt x="650" y="751"/>
                  <a:pt x="649" y="752"/>
                </a:cubicBezTo>
                <a:cubicBezTo>
                  <a:pt x="646" y="755"/>
                  <a:pt x="653" y="765"/>
                  <a:pt x="658" y="765"/>
                </a:cubicBezTo>
                <a:cubicBezTo>
                  <a:pt x="661" y="765"/>
                  <a:pt x="667" y="767"/>
                  <a:pt x="671" y="768"/>
                </a:cubicBezTo>
                <a:cubicBezTo>
                  <a:pt x="679" y="772"/>
                  <a:pt x="679" y="772"/>
                  <a:pt x="679" y="772"/>
                </a:cubicBezTo>
                <a:cubicBezTo>
                  <a:pt x="671" y="774"/>
                  <a:pt x="671" y="774"/>
                  <a:pt x="671" y="774"/>
                </a:cubicBezTo>
                <a:cubicBezTo>
                  <a:pt x="661" y="778"/>
                  <a:pt x="649" y="775"/>
                  <a:pt x="649" y="769"/>
                </a:cubicBezTo>
                <a:cubicBezTo>
                  <a:pt x="649" y="765"/>
                  <a:pt x="648" y="764"/>
                  <a:pt x="639" y="768"/>
                </a:cubicBezTo>
                <a:cubicBezTo>
                  <a:pt x="635" y="770"/>
                  <a:pt x="635" y="771"/>
                  <a:pt x="638" y="771"/>
                </a:cubicBezTo>
                <a:cubicBezTo>
                  <a:pt x="645" y="771"/>
                  <a:pt x="651" y="779"/>
                  <a:pt x="646" y="781"/>
                </a:cubicBezTo>
                <a:cubicBezTo>
                  <a:pt x="604" y="793"/>
                  <a:pt x="568" y="808"/>
                  <a:pt x="571" y="812"/>
                </a:cubicBezTo>
                <a:cubicBezTo>
                  <a:pt x="571" y="813"/>
                  <a:pt x="580" y="812"/>
                  <a:pt x="590" y="809"/>
                </a:cubicBezTo>
                <a:cubicBezTo>
                  <a:pt x="600" y="806"/>
                  <a:pt x="618" y="801"/>
                  <a:pt x="631" y="797"/>
                </a:cubicBezTo>
                <a:cubicBezTo>
                  <a:pt x="643" y="794"/>
                  <a:pt x="659" y="789"/>
                  <a:pt x="665" y="787"/>
                </a:cubicBezTo>
                <a:cubicBezTo>
                  <a:pt x="672" y="785"/>
                  <a:pt x="682" y="784"/>
                  <a:pt x="691" y="785"/>
                </a:cubicBezTo>
                <a:cubicBezTo>
                  <a:pt x="703" y="786"/>
                  <a:pt x="704" y="787"/>
                  <a:pt x="699" y="790"/>
                </a:cubicBezTo>
                <a:cubicBezTo>
                  <a:pt x="696" y="792"/>
                  <a:pt x="688" y="794"/>
                  <a:pt x="682" y="794"/>
                </a:cubicBezTo>
                <a:cubicBezTo>
                  <a:pt x="673" y="794"/>
                  <a:pt x="670" y="795"/>
                  <a:pt x="671" y="797"/>
                </a:cubicBezTo>
                <a:cubicBezTo>
                  <a:pt x="673" y="801"/>
                  <a:pt x="670" y="804"/>
                  <a:pt x="647" y="820"/>
                </a:cubicBezTo>
                <a:cubicBezTo>
                  <a:pt x="638" y="825"/>
                  <a:pt x="633" y="831"/>
                  <a:pt x="634" y="831"/>
                </a:cubicBezTo>
                <a:cubicBezTo>
                  <a:pt x="636" y="832"/>
                  <a:pt x="644" y="827"/>
                  <a:pt x="652" y="821"/>
                </a:cubicBezTo>
                <a:cubicBezTo>
                  <a:pt x="664" y="811"/>
                  <a:pt x="669" y="810"/>
                  <a:pt x="676" y="811"/>
                </a:cubicBezTo>
                <a:cubicBezTo>
                  <a:pt x="681" y="811"/>
                  <a:pt x="689" y="810"/>
                  <a:pt x="694" y="808"/>
                </a:cubicBezTo>
                <a:cubicBezTo>
                  <a:pt x="698" y="805"/>
                  <a:pt x="704" y="803"/>
                  <a:pt x="707" y="803"/>
                </a:cubicBezTo>
                <a:cubicBezTo>
                  <a:pt x="709" y="803"/>
                  <a:pt x="713" y="801"/>
                  <a:pt x="716" y="798"/>
                </a:cubicBezTo>
                <a:cubicBezTo>
                  <a:pt x="719" y="796"/>
                  <a:pt x="726" y="794"/>
                  <a:pt x="731" y="794"/>
                </a:cubicBezTo>
                <a:cubicBezTo>
                  <a:pt x="737" y="794"/>
                  <a:pt x="741" y="793"/>
                  <a:pt x="741" y="791"/>
                </a:cubicBezTo>
                <a:cubicBezTo>
                  <a:pt x="741" y="790"/>
                  <a:pt x="736" y="789"/>
                  <a:pt x="729" y="790"/>
                </a:cubicBezTo>
                <a:cubicBezTo>
                  <a:pt x="721" y="791"/>
                  <a:pt x="718" y="790"/>
                  <a:pt x="718" y="787"/>
                </a:cubicBezTo>
                <a:cubicBezTo>
                  <a:pt x="718" y="784"/>
                  <a:pt x="723" y="783"/>
                  <a:pt x="734" y="782"/>
                </a:cubicBezTo>
                <a:cubicBezTo>
                  <a:pt x="756" y="781"/>
                  <a:pt x="764" y="782"/>
                  <a:pt x="764" y="787"/>
                </a:cubicBezTo>
                <a:cubicBezTo>
                  <a:pt x="764" y="790"/>
                  <a:pt x="765" y="791"/>
                  <a:pt x="767" y="790"/>
                </a:cubicBezTo>
                <a:cubicBezTo>
                  <a:pt x="768" y="789"/>
                  <a:pt x="769" y="787"/>
                  <a:pt x="768" y="785"/>
                </a:cubicBezTo>
                <a:cubicBezTo>
                  <a:pt x="766" y="781"/>
                  <a:pt x="783" y="791"/>
                  <a:pt x="787" y="796"/>
                </a:cubicBezTo>
                <a:cubicBezTo>
                  <a:pt x="789" y="798"/>
                  <a:pt x="792" y="800"/>
                  <a:pt x="794" y="800"/>
                </a:cubicBezTo>
                <a:cubicBezTo>
                  <a:pt x="796" y="800"/>
                  <a:pt x="798" y="801"/>
                  <a:pt x="798" y="803"/>
                </a:cubicBezTo>
                <a:cubicBezTo>
                  <a:pt x="798" y="804"/>
                  <a:pt x="801" y="806"/>
                  <a:pt x="804" y="806"/>
                </a:cubicBezTo>
                <a:cubicBezTo>
                  <a:pt x="807" y="806"/>
                  <a:pt x="810" y="807"/>
                  <a:pt x="810" y="809"/>
                </a:cubicBezTo>
                <a:cubicBezTo>
                  <a:pt x="811" y="813"/>
                  <a:pt x="832" y="818"/>
                  <a:pt x="834" y="815"/>
                </a:cubicBezTo>
                <a:cubicBezTo>
                  <a:pt x="835" y="814"/>
                  <a:pt x="831" y="810"/>
                  <a:pt x="825" y="808"/>
                </a:cubicBezTo>
                <a:cubicBezTo>
                  <a:pt x="813" y="802"/>
                  <a:pt x="813" y="799"/>
                  <a:pt x="823" y="795"/>
                </a:cubicBezTo>
                <a:cubicBezTo>
                  <a:pt x="829" y="792"/>
                  <a:pt x="827" y="792"/>
                  <a:pt x="812" y="793"/>
                </a:cubicBezTo>
                <a:cubicBezTo>
                  <a:pt x="791" y="795"/>
                  <a:pt x="784" y="791"/>
                  <a:pt x="794" y="783"/>
                </a:cubicBezTo>
                <a:cubicBezTo>
                  <a:pt x="798" y="780"/>
                  <a:pt x="807" y="780"/>
                  <a:pt x="834" y="781"/>
                </a:cubicBezTo>
                <a:cubicBezTo>
                  <a:pt x="853" y="782"/>
                  <a:pt x="871" y="782"/>
                  <a:pt x="875" y="782"/>
                </a:cubicBezTo>
                <a:cubicBezTo>
                  <a:pt x="879" y="782"/>
                  <a:pt x="881" y="784"/>
                  <a:pt x="880" y="785"/>
                </a:cubicBezTo>
                <a:cubicBezTo>
                  <a:pt x="879" y="787"/>
                  <a:pt x="884" y="789"/>
                  <a:pt x="890" y="790"/>
                </a:cubicBezTo>
                <a:cubicBezTo>
                  <a:pt x="897" y="791"/>
                  <a:pt x="906" y="794"/>
                  <a:pt x="909" y="796"/>
                </a:cubicBezTo>
                <a:cubicBezTo>
                  <a:pt x="913" y="798"/>
                  <a:pt x="916" y="799"/>
                  <a:pt x="916" y="798"/>
                </a:cubicBezTo>
                <a:cubicBezTo>
                  <a:pt x="916" y="796"/>
                  <a:pt x="912" y="793"/>
                  <a:pt x="908" y="791"/>
                </a:cubicBezTo>
                <a:cubicBezTo>
                  <a:pt x="900" y="787"/>
                  <a:pt x="903" y="787"/>
                  <a:pt x="937" y="786"/>
                </a:cubicBezTo>
                <a:cubicBezTo>
                  <a:pt x="959" y="786"/>
                  <a:pt x="975" y="786"/>
                  <a:pt x="977" y="788"/>
                </a:cubicBezTo>
                <a:cubicBezTo>
                  <a:pt x="979" y="790"/>
                  <a:pt x="981" y="790"/>
                  <a:pt x="983" y="788"/>
                </a:cubicBezTo>
                <a:cubicBezTo>
                  <a:pt x="987" y="784"/>
                  <a:pt x="1033" y="788"/>
                  <a:pt x="1031" y="792"/>
                </a:cubicBezTo>
                <a:cubicBezTo>
                  <a:pt x="1030" y="794"/>
                  <a:pt x="1032" y="794"/>
                  <a:pt x="1036" y="792"/>
                </a:cubicBezTo>
                <a:cubicBezTo>
                  <a:pt x="1041" y="791"/>
                  <a:pt x="1069" y="790"/>
                  <a:pt x="1079" y="791"/>
                </a:cubicBezTo>
                <a:cubicBezTo>
                  <a:pt x="1079" y="791"/>
                  <a:pt x="1078" y="793"/>
                  <a:pt x="1076" y="795"/>
                </a:cubicBezTo>
                <a:cubicBezTo>
                  <a:pt x="1074" y="797"/>
                  <a:pt x="1074" y="799"/>
                  <a:pt x="1078" y="804"/>
                </a:cubicBezTo>
                <a:cubicBezTo>
                  <a:pt x="1083" y="809"/>
                  <a:pt x="1083" y="810"/>
                  <a:pt x="1075" y="808"/>
                </a:cubicBezTo>
                <a:cubicBezTo>
                  <a:pt x="1069" y="806"/>
                  <a:pt x="1067" y="807"/>
                  <a:pt x="1063" y="813"/>
                </a:cubicBezTo>
                <a:cubicBezTo>
                  <a:pt x="1059" y="818"/>
                  <a:pt x="1056" y="820"/>
                  <a:pt x="1048" y="820"/>
                </a:cubicBezTo>
                <a:cubicBezTo>
                  <a:pt x="1042" y="820"/>
                  <a:pt x="1038" y="822"/>
                  <a:pt x="1037" y="825"/>
                </a:cubicBezTo>
                <a:cubicBezTo>
                  <a:pt x="1035" y="830"/>
                  <a:pt x="1014" y="838"/>
                  <a:pt x="1004" y="837"/>
                </a:cubicBezTo>
                <a:cubicBezTo>
                  <a:pt x="1000" y="837"/>
                  <a:pt x="997" y="838"/>
                  <a:pt x="998" y="840"/>
                </a:cubicBezTo>
                <a:cubicBezTo>
                  <a:pt x="998" y="842"/>
                  <a:pt x="997" y="844"/>
                  <a:pt x="996" y="844"/>
                </a:cubicBezTo>
                <a:cubicBezTo>
                  <a:pt x="994" y="844"/>
                  <a:pt x="993" y="842"/>
                  <a:pt x="993" y="841"/>
                </a:cubicBezTo>
                <a:cubicBezTo>
                  <a:pt x="993" y="839"/>
                  <a:pt x="992" y="838"/>
                  <a:pt x="990" y="838"/>
                </a:cubicBezTo>
                <a:cubicBezTo>
                  <a:pt x="988" y="838"/>
                  <a:pt x="987" y="840"/>
                  <a:pt x="987" y="842"/>
                </a:cubicBezTo>
                <a:cubicBezTo>
                  <a:pt x="987" y="845"/>
                  <a:pt x="986" y="847"/>
                  <a:pt x="983" y="845"/>
                </a:cubicBezTo>
                <a:cubicBezTo>
                  <a:pt x="980" y="845"/>
                  <a:pt x="979" y="845"/>
                  <a:pt x="979" y="848"/>
                </a:cubicBezTo>
                <a:cubicBezTo>
                  <a:pt x="979" y="850"/>
                  <a:pt x="976" y="852"/>
                  <a:pt x="973" y="853"/>
                </a:cubicBezTo>
                <a:cubicBezTo>
                  <a:pt x="970" y="854"/>
                  <a:pt x="967" y="857"/>
                  <a:pt x="967" y="859"/>
                </a:cubicBezTo>
                <a:cubicBezTo>
                  <a:pt x="967" y="862"/>
                  <a:pt x="969" y="863"/>
                  <a:pt x="972" y="862"/>
                </a:cubicBezTo>
                <a:cubicBezTo>
                  <a:pt x="975" y="861"/>
                  <a:pt x="982" y="864"/>
                  <a:pt x="988" y="867"/>
                </a:cubicBezTo>
                <a:cubicBezTo>
                  <a:pt x="988" y="867"/>
                  <a:pt x="988" y="867"/>
                  <a:pt x="988" y="867"/>
                </a:cubicBezTo>
                <a:cubicBezTo>
                  <a:pt x="997" y="871"/>
                  <a:pt x="1005" y="873"/>
                  <a:pt x="1020" y="873"/>
                </a:cubicBezTo>
                <a:cubicBezTo>
                  <a:pt x="1032" y="873"/>
                  <a:pt x="1042" y="872"/>
                  <a:pt x="1043" y="870"/>
                </a:cubicBezTo>
                <a:cubicBezTo>
                  <a:pt x="1045" y="866"/>
                  <a:pt x="1036" y="864"/>
                  <a:pt x="1029" y="867"/>
                </a:cubicBezTo>
                <a:cubicBezTo>
                  <a:pt x="1023" y="870"/>
                  <a:pt x="1017" y="870"/>
                  <a:pt x="1004" y="867"/>
                </a:cubicBezTo>
                <a:cubicBezTo>
                  <a:pt x="995" y="865"/>
                  <a:pt x="987" y="862"/>
                  <a:pt x="987" y="861"/>
                </a:cubicBezTo>
                <a:cubicBezTo>
                  <a:pt x="987" y="857"/>
                  <a:pt x="995" y="853"/>
                  <a:pt x="1007" y="851"/>
                </a:cubicBezTo>
                <a:cubicBezTo>
                  <a:pt x="1012" y="850"/>
                  <a:pt x="1019" y="847"/>
                  <a:pt x="1021" y="844"/>
                </a:cubicBezTo>
                <a:cubicBezTo>
                  <a:pt x="1024" y="841"/>
                  <a:pt x="1029" y="841"/>
                  <a:pt x="1037" y="842"/>
                </a:cubicBezTo>
                <a:cubicBezTo>
                  <a:pt x="1067" y="846"/>
                  <a:pt x="1082" y="846"/>
                  <a:pt x="1103" y="842"/>
                </a:cubicBezTo>
                <a:cubicBezTo>
                  <a:pt x="1124" y="838"/>
                  <a:pt x="1126" y="838"/>
                  <a:pt x="1129" y="843"/>
                </a:cubicBezTo>
                <a:cubicBezTo>
                  <a:pt x="1131" y="846"/>
                  <a:pt x="1133" y="850"/>
                  <a:pt x="1133" y="852"/>
                </a:cubicBezTo>
                <a:cubicBezTo>
                  <a:pt x="1133" y="854"/>
                  <a:pt x="1134" y="855"/>
                  <a:pt x="1136" y="855"/>
                </a:cubicBezTo>
                <a:cubicBezTo>
                  <a:pt x="1138" y="855"/>
                  <a:pt x="1138" y="854"/>
                  <a:pt x="1138" y="853"/>
                </a:cubicBezTo>
                <a:cubicBezTo>
                  <a:pt x="1137" y="851"/>
                  <a:pt x="1137" y="849"/>
                  <a:pt x="1139" y="848"/>
                </a:cubicBezTo>
                <a:cubicBezTo>
                  <a:pt x="1143" y="845"/>
                  <a:pt x="1142" y="841"/>
                  <a:pt x="1137" y="841"/>
                </a:cubicBezTo>
                <a:cubicBezTo>
                  <a:pt x="1131" y="841"/>
                  <a:pt x="1132" y="835"/>
                  <a:pt x="1138" y="835"/>
                </a:cubicBezTo>
                <a:cubicBezTo>
                  <a:pt x="1141" y="835"/>
                  <a:pt x="1156" y="834"/>
                  <a:pt x="1172" y="834"/>
                </a:cubicBezTo>
                <a:cubicBezTo>
                  <a:pt x="1187" y="833"/>
                  <a:pt x="1218" y="832"/>
                  <a:pt x="1239" y="831"/>
                </a:cubicBezTo>
                <a:cubicBezTo>
                  <a:pt x="1262" y="830"/>
                  <a:pt x="1278" y="828"/>
                  <a:pt x="1280" y="826"/>
                </a:cubicBezTo>
                <a:cubicBezTo>
                  <a:pt x="1283" y="823"/>
                  <a:pt x="1280" y="823"/>
                  <a:pt x="1271" y="825"/>
                </a:cubicBezTo>
                <a:cubicBezTo>
                  <a:pt x="1251" y="828"/>
                  <a:pt x="1260" y="822"/>
                  <a:pt x="1283" y="816"/>
                </a:cubicBezTo>
                <a:cubicBezTo>
                  <a:pt x="1300" y="812"/>
                  <a:pt x="1318" y="811"/>
                  <a:pt x="1379" y="810"/>
                </a:cubicBezTo>
                <a:cubicBezTo>
                  <a:pt x="1511" y="809"/>
                  <a:pt x="1606" y="806"/>
                  <a:pt x="1651" y="801"/>
                </a:cubicBezTo>
                <a:cubicBezTo>
                  <a:pt x="1660" y="800"/>
                  <a:pt x="1675" y="799"/>
                  <a:pt x="1686" y="799"/>
                </a:cubicBezTo>
                <a:cubicBezTo>
                  <a:pt x="1696" y="798"/>
                  <a:pt x="1707" y="797"/>
                  <a:pt x="1710" y="795"/>
                </a:cubicBezTo>
                <a:cubicBezTo>
                  <a:pt x="1713" y="793"/>
                  <a:pt x="1723" y="791"/>
                  <a:pt x="1733" y="790"/>
                </a:cubicBezTo>
                <a:cubicBezTo>
                  <a:pt x="1742" y="789"/>
                  <a:pt x="1754" y="788"/>
                  <a:pt x="1759" y="787"/>
                </a:cubicBezTo>
                <a:cubicBezTo>
                  <a:pt x="1768" y="785"/>
                  <a:pt x="1768" y="785"/>
                  <a:pt x="1767" y="790"/>
                </a:cubicBezTo>
                <a:cubicBezTo>
                  <a:pt x="1765" y="795"/>
                  <a:pt x="1767" y="795"/>
                  <a:pt x="1806" y="793"/>
                </a:cubicBezTo>
                <a:cubicBezTo>
                  <a:pt x="1828" y="792"/>
                  <a:pt x="1849" y="790"/>
                  <a:pt x="1851" y="788"/>
                </a:cubicBezTo>
                <a:cubicBezTo>
                  <a:pt x="1854" y="787"/>
                  <a:pt x="1869" y="786"/>
                  <a:pt x="1885" y="785"/>
                </a:cubicBezTo>
                <a:cubicBezTo>
                  <a:pt x="1900" y="785"/>
                  <a:pt x="1921" y="784"/>
                  <a:pt x="1930" y="782"/>
                </a:cubicBezTo>
                <a:cubicBezTo>
                  <a:pt x="1940" y="780"/>
                  <a:pt x="1949" y="779"/>
                  <a:pt x="1952" y="778"/>
                </a:cubicBezTo>
                <a:cubicBezTo>
                  <a:pt x="1954" y="778"/>
                  <a:pt x="1958" y="777"/>
                  <a:pt x="1960" y="776"/>
                </a:cubicBezTo>
                <a:cubicBezTo>
                  <a:pt x="1963" y="775"/>
                  <a:pt x="1969" y="773"/>
                  <a:pt x="1973" y="772"/>
                </a:cubicBezTo>
                <a:cubicBezTo>
                  <a:pt x="2005" y="766"/>
                  <a:pt x="2012" y="765"/>
                  <a:pt x="2021" y="765"/>
                </a:cubicBezTo>
                <a:cubicBezTo>
                  <a:pt x="2027" y="765"/>
                  <a:pt x="2032" y="764"/>
                  <a:pt x="2032" y="762"/>
                </a:cubicBezTo>
                <a:cubicBezTo>
                  <a:pt x="2032" y="761"/>
                  <a:pt x="2035" y="759"/>
                  <a:pt x="2039" y="759"/>
                </a:cubicBezTo>
                <a:cubicBezTo>
                  <a:pt x="2043" y="759"/>
                  <a:pt x="2047" y="758"/>
                  <a:pt x="2048" y="756"/>
                </a:cubicBezTo>
                <a:cubicBezTo>
                  <a:pt x="2049" y="755"/>
                  <a:pt x="2054" y="751"/>
                  <a:pt x="2059" y="749"/>
                </a:cubicBezTo>
                <a:cubicBezTo>
                  <a:pt x="2064" y="747"/>
                  <a:pt x="2066" y="745"/>
                  <a:pt x="2063" y="745"/>
                </a:cubicBezTo>
                <a:cubicBezTo>
                  <a:pt x="2060" y="745"/>
                  <a:pt x="2058" y="743"/>
                  <a:pt x="2058" y="742"/>
                </a:cubicBezTo>
                <a:cubicBezTo>
                  <a:pt x="2058" y="740"/>
                  <a:pt x="2065" y="739"/>
                  <a:pt x="2074" y="739"/>
                </a:cubicBezTo>
                <a:cubicBezTo>
                  <a:pt x="2089" y="740"/>
                  <a:pt x="2090" y="740"/>
                  <a:pt x="2081" y="742"/>
                </a:cubicBezTo>
                <a:cubicBezTo>
                  <a:pt x="2072" y="744"/>
                  <a:pt x="2072" y="744"/>
                  <a:pt x="2083" y="743"/>
                </a:cubicBezTo>
                <a:cubicBezTo>
                  <a:pt x="2091" y="742"/>
                  <a:pt x="2102" y="742"/>
                  <a:pt x="2108" y="742"/>
                </a:cubicBezTo>
                <a:cubicBezTo>
                  <a:pt x="2115" y="742"/>
                  <a:pt x="2121" y="740"/>
                  <a:pt x="2123" y="738"/>
                </a:cubicBezTo>
                <a:cubicBezTo>
                  <a:pt x="2126" y="734"/>
                  <a:pt x="2146" y="732"/>
                  <a:pt x="2170" y="733"/>
                </a:cubicBezTo>
                <a:cubicBezTo>
                  <a:pt x="2177" y="733"/>
                  <a:pt x="2180" y="732"/>
                  <a:pt x="2179" y="730"/>
                </a:cubicBezTo>
                <a:cubicBezTo>
                  <a:pt x="2178" y="729"/>
                  <a:pt x="2173" y="727"/>
                  <a:pt x="2166" y="727"/>
                </a:cubicBezTo>
                <a:cubicBezTo>
                  <a:pt x="2155" y="727"/>
                  <a:pt x="2150" y="722"/>
                  <a:pt x="2161" y="721"/>
                </a:cubicBezTo>
                <a:cubicBezTo>
                  <a:pt x="2165" y="721"/>
                  <a:pt x="2172" y="720"/>
                  <a:pt x="2177" y="720"/>
                </a:cubicBezTo>
                <a:cubicBezTo>
                  <a:pt x="2189" y="718"/>
                  <a:pt x="2207" y="718"/>
                  <a:pt x="2209" y="720"/>
                </a:cubicBezTo>
                <a:cubicBezTo>
                  <a:pt x="2211" y="721"/>
                  <a:pt x="2215" y="720"/>
                  <a:pt x="2219" y="719"/>
                </a:cubicBezTo>
                <a:cubicBezTo>
                  <a:pt x="2230" y="714"/>
                  <a:pt x="2255" y="712"/>
                  <a:pt x="2255" y="716"/>
                </a:cubicBezTo>
                <a:cubicBezTo>
                  <a:pt x="2255" y="717"/>
                  <a:pt x="2256" y="719"/>
                  <a:pt x="2258" y="719"/>
                </a:cubicBezTo>
                <a:cubicBezTo>
                  <a:pt x="2260" y="719"/>
                  <a:pt x="2260" y="717"/>
                  <a:pt x="2259" y="714"/>
                </a:cubicBezTo>
                <a:cubicBezTo>
                  <a:pt x="2258" y="711"/>
                  <a:pt x="2259" y="710"/>
                  <a:pt x="2262" y="712"/>
                </a:cubicBezTo>
                <a:cubicBezTo>
                  <a:pt x="2265" y="713"/>
                  <a:pt x="2267" y="712"/>
                  <a:pt x="2267" y="710"/>
                </a:cubicBezTo>
                <a:cubicBezTo>
                  <a:pt x="2267" y="702"/>
                  <a:pt x="2303" y="695"/>
                  <a:pt x="2330" y="698"/>
                </a:cubicBezTo>
                <a:cubicBezTo>
                  <a:pt x="2332" y="698"/>
                  <a:pt x="2340" y="697"/>
                  <a:pt x="2348" y="696"/>
                </a:cubicBezTo>
                <a:cubicBezTo>
                  <a:pt x="2360" y="693"/>
                  <a:pt x="2363" y="693"/>
                  <a:pt x="2366" y="697"/>
                </a:cubicBezTo>
                <a:cubicBezTo>
                  <a:pt x="2368" y="700"/>
                  <a:pt x="2372" y="701"/>
                  <a:pt x="2378" y="700"/>
                </a:cubicBezTo>
                <a:cubicBezTo>
                  <a:pt x="2383" y="700"/>
                  <a:pt x="2387" y="700"/>
                  <a:pt x="2387" y="701"/>
                </a:cubicBezTo>
                <a:cubicBezTo>
                  <a:pt x="2387" y="704"/>
                  <a:pt x="2366" y="707"/>
                  <a:pt x="2363" y="704"/>
                </a:cubicBezTo>
                <a:cubicBezTo>
                  <a:pt x="2359" y="702"/>
                  <a:pt x="2312" y="704"/>
                  <a:pt x="2308" y="706"/>
                </a:cubicBezTo>
                <a:cubicBezTo>
                  <a:pt x="2307" y="707"/>
                  <a:pt x="2303" y="708"/>
                  <a:pt x="2300" y="707"/>
                </a:cubicBezTo>
                <a:cubicBezTo>
                  <a:pt x="2296" y="707"/>
                  <a:pt x="2295" y="707"/>
                  <a:pt x="2296" y="708"/>
                </a:cubicBezTo>
                <a:cubicBezTo>
                  <a:pt x="2300" y="713"/>
                  <a:pt x="2290" y="718"/>
                  <a:pt x="2277" y="717"/>
                </a:cubicBezTo>
                <a:cubicBezTo>
                  <a:pt x="2270" y="716"/>
                  <a:pt x="2264" y="717"/>
                  <a:pt x="2265" y="719"/>
                </a:cubicBezTo>
                <a:cubicBezTo>
                  <a:pt x="2266" y="720"/>
                  <a:pt x="2262" y="721"/>
                  <a:pt x="2256" y="721"/>
                </a:cubicBezTo>
                <a:cubicBezTo>
                  <a:pt x="2238" y="721"/>
                  <a:pt x="2198" y="728"/>
                  <a:pt x="2200" y="731"/>
                </a:cubicBezTo>
                <a:cubicBezTo>
                  <a:pt x="2201" y="732"/>
                  <a:pt x="2199" y="733"/>
                  <a:pt x="2197" y="733"/>
                </a:cubicBezTo>
                <a:cubicBezTo>
                  <a:pt x="2194" y="733"/>
                  <a:pt x="2192" y="734"/>
                  <a:pt x="2192" y="736"/>
                </a:cubicBezTo>
                <a:cubicBezTo>
                  <a:pt x="2192" y="738"/>
                  <a:pt x="2195" y="739"/>
                  <a:pt x="2199" y="739"/>
                </a:cubicBezTo>
                <a:cubicBezTo>
                  <a:pt x="2204" y="739"/>
                  <a:pt x="2206" y="738"/>
                  <a:pt x="2205" y="735"/>
                </a:cubicBezTo>
                <a:cubicBezTo>
                  <a:pt x="2204" y="731"/>
                  <a:pt x="2206" y="731"/>
                  <a:pt x="2215" y="731"/>
                </a:cubicBezTo>
                <a:cubicBezTo>
                  <a:pt x="2237" y="731"/>
                  <a:pt x="2223" y="738"/>
                  <a:pt x="2183" y="747"/>
                </a:cubicBezTo>
                <a:cubicBezTo>
                  <a:pt x="2169" y="749"/>
                  <a:pt x="2158" y="753"/>
                  <a:pt x="2158" y="754"/>
                </a:cubicBezTo>
                <a:cubicBezTo>
                  <a:pt x="2158" y="755"/>
                  <a:pt x="2160" y="756"/>
                  <a:pt x="2162" y="756"/>
                </a:cubicBezTo>
                <a:cubicBezTo>
                  <a:pt x="2164" y="756"/>
                  <a:pt x="2167" y="759"/>
                  <a:pt x="2169" y="761"/>
                </a:cubicBezTo>
                <a:cubicBezTo>
                  <a:pt x="2172" y="766"/>
                  <a:pt x="2173" y="766"/>
                  <a:pt x="2187" y="761"/>
                </a:cubicBezTo>
                <a:cubicBezTo>
                  <a:pt x="2195" y="758"/>
                  <a:pt x="2210" y="755"/>
                  <a:pt x="2220" y="755"/>
                </a:cubicBezTo>
                <a:cubicBezTo>
                  <a:pt x="2236" y="754"/>
                  <a:pt x="2254" y="747"/>
                  <a:pt x="2251" y="744"/>
                </a:cubicBezTo>
                <a:cubicBezTo>
                  <a:pt x="2250" y="743"/>
                  <a:pt x="2246" y="743"/>
                  <a:pt x="2242" y="745"/>
                </a:cubicBezTo>
                <a:cubicBezTo>
                  <a:pt x="2238" y="746"/>
                  <a:pt x="2231" y="747"/>
                  <a:pt x="2227" y="747"/>
                </a:cubicBezTo>
                <a:cubicBezTo>
                  <a:pt x="2219" y="747"/>
                  <a:pt x="2219" y="747"/>
                  <a:pt x="2219" y="747"/>
                </a:cubicBezTo>
                <a:cubicBezTo>
                  <a:pt x="2228" y="745"/>
                  <a:pt x="2228" y="745"/>
                  <a:pt x="2228" y="745"/>
                </a:cubicBezTo>
                <a:cubicBezTo>
                  <a:pt x="2233" y="743"/>
                  <a:pt x="2242" y="740"/>
                  <a:pt x="2248" y="738"/>
                </a:cubicBezTo>
                <a:cubicBezTo>
                  <a:pt x="2256" y="735"/>
                  <a:pt x="2261" y="735"/>
                  <a:pt x="2263" y="737"/>
                </a:cubicBezTo>
                <a:cubicBezTo>
                  <a:pt x="2265" y="738"/>
                  <a:pt x="2271" y="738"/>
                  <a:pt x="2280" y="735"/>
                </a:cubicBezTo>
                <a:cubicBezTo>
                  <a:pt x="2309" y="726"/>
                  <a:pt x="2329" y="724"/>
                  <a:pt x="2348" y="727"/>
                </a:cubicBezTo>
                <a:cubicBezTo>
                  <a:pt x="2353" y="728"/>
                  <a:pt x="2337" y="736"/>
                  <a:pt x="2330" y="736"/>
                </a:cubicBezTo>
                <a:cubicBezTo>
                  <a:pt x="2326" y="736"/>
                  <a:pt x="2316" y="738"/>
                  <a:pt x="2308" y="740"/>
                </a:cubicBezTo>
                <a:cubicBezTo>
                  <a:pt x="2301" y="743"/>
                  <a:pt x="2286" y="745"/>
                  <a:pt x="2276" y="745"/>
                </a:cubicBezTo>
                <a:cubicBezTo>
                  <a:pt x="2263" y="745"/>
                  <a:pt x="2258" y="746"/>
                  <a:pt x="2259" y="748"/>
                </a:cubicBezTo>
                <a:cubicBezTo>
                  <a:pt x="2260" y="750"/>
                  <a:pt x="2256" y="754"/>
                  <a:pt x="2251" y="757"/>
                </a:cubicBezTo>
                <a:cubicBezTo>
                  <a:pt x="2243" y="761"/>
                  <a:pt x="2243" y="761"/>
                  <a:pt x="2249" y="764"/>
                </a:cubicBezTo>
                <a:cubicBezTo>
                  <a:pt x="2254" y="765"/>
                  <a:pt x="2257" y="764"/>
                  <a:pt x="2259" y="761"/>
                </a:cubicBezTo>
                <a:cubicBezTo>
                  <a:pt x="2261" y="757"/>
                  <a:pt x="2264" y="756"/>
                  <a:pt x="2271" y="758"/>
                </a:cubicBezTo>
                <a:cubicBezTo>
                  <a:pt x="2276" y="759"/>
                  <a:pt x="2278" y="759"/>
                  <a:pt x="2276" y="757"/>
                </a:cubicBezTo>
                <a:cubicBezTo>
                  <a:pt x="2274" y="756"/>
                  <a:pt x="2282" y="755"/>
                  <a:pt x="2294" y="755"/>
                </a:cubicBezTo>
                <a:cubicBezTo>
                  <a:pt x="2306" y="755"/>
                  <a:pt x="2315" y="756"/>
                  <a:pt x="2315" y="757"/>
                </a:cubicBezTo>
                <a:cubicBezTo>
                  <a:pt x="2315" y="758"/>
                  <a:pt x="2317" y="759"/>
                  <a:pt x="2319" y="758"/>
                </a:cubicBezTo>
                <a:cubicBezTo>
                  <a:pt x="2321" y="756"/>
                  <a:pt x="2329" y="755"/>
                  <a:pt x="2337" y="755"/>
                </a:cubicBezTo>
                <a:cubicBezTo>
                  <a:pt x="2346" y="754"/>
                  <a:pt x="2353" y="753"/>
                  <a:pt x="2354" y="753"/>
                </a:cubicBezTo>
                <a:cubicBezTo>
                  <a:pt x="2355" y="752"/>
                  <a:pt x="2370" y="752"/>
                  <a:pt x="2387" y="752"/>
                </a:cubicBezTo>
                <a:cubicBezTo>
                  <a:pt x="2423" y="754"/>
                  <a:pt x="2431" y="750"/>
                  <a:pt x="2400" y="745"/>
                </a:cubicBezTo>
                <a:cubicBezTo>
                  <a:pt x="2385" y="742"/>
                  <a:pt x="2376" y="742"/>
                  <a:pt x="2365" y="745"/>
                </a:cubicBezTo>
                <a:cubicBezTo>
                  <a:pt x="2342" y="750"/>
                  <a:pt x="2341" y="747"/>
                  <a:pt x="2364" y="738"/>
                </a:cubicBezTo>
                <a:cubicBezTo>
                  <a:pt x="2377" y="733"/>
                  <a:pt x="2387" y="730"/>
                  <a:pt x="2391" y="732"/>
                </a:cubicBezTo>
                <a:cubicBezTo>
                  <a:pt x="2411" y="738"/>
                  <a:pt x="2416" y="738"/>
                  <a:pt x="2420" y="734"/>
                </a:cubicBezTo>
                <a:cubicBezTo>
                  <a:pt x="2423" y="732"/>
                  <a:pt x="2428" y="730"/>
                  <a:pt x="2431" y="730"/>
                </a:cubicBezTo>
                <a:cubicBezTo>
                  <a:pt x="2435" y="730"/>
                  <a:pt x="2439" y="729"/>
                  <a:pt x="2439" y="728"/>
                </a:cubicBezTo>
                <a:cubicBezTo>
                  <a:pt x="2440" y="727"/>
                  <a:pt x="2420" y="725"/>
                  <a:pt x="2395" y="725"/>
                </a:cubicBezTo>
                <a:cubicBezTo>
                  <a:pt x="2357" y="724"/>
                  <a:pt x="2335" y="722"/>
                  <a:pt x="2335" y="718"/>
                </a:cubicBezTo>
                <a:cubicBezTo>
                  <a:pt x="2335" y="717"/>
                  <a:pt x="2345" y="717"/>
                  <a:pt x="2357" y="716"/>
                </a:cubicBezTo>
                <a:cubicBezTo>
                  <a:pt x="2370" y="716"/>
                  <a:pt x="2380" y="715"/>
                  <a:pt x="2381" y="713"/>
                </a:cubicBezTo>
                <a:cubicBezTo>
                  <a:pt x="2383" y="710"/>
                  <a:pt x="2405" y="707"/>
                  <a:pt x="2411" y="710"/>
                </a:cubicBezTo>
                <a:cubicBezTo>
                  <a:pt x="2416" y="712"/>
                  <a:pt x="2415" y="712"/>
                  <a:pt x="2408" y="713"/>
                </a:cubicBezTo>
                <a:cubicBezTo>
                  <a:pt x="2403" y="713"/>
                  <a:pt x="2398" y="714"/>
                  <a:pt x="2397" y="715"/>
                </a:cubicBezTo>
                <a:cubicBezTo>
                  <a:pt x="2396" y="718"/>
                  <a:pt x="2425" y="716"/>
                  <a:pt x="2428" y="713"/>
                </a:cubicBezTo>
                <a:cubicBezTo>
                  <a:pt x="2431" y="710"/>
                  <a:pt x="2512" y="712"/>
                  <a:pt x="2526" y="715"/>
                </a:cubicBezTo>
                <a:cubicBezTo>
                  <a:pt x="2532" y="717"/>
                  <a:pt x="2564" y="718"/>
                  <a:pt x="2597" y="719"/>
                </a:cubicBezTo>
                <a:cubicBezTo>
                  <a:pt x="2630" y="719"/>
                  <a:pt x="2682" y="719"/>
                  <a:pt x="2712" y="720"/>
                </a:cubicBezTo>
                <a:cubicBezTo>
                  <a:pt x="2742" y="720"/>
                  <a:pt x="2768" y="720"/>
                  <a:pt x="2769" y="718"/>
                </a:cubicBezTo>
                <a:cubicBezTo>
                  <a:pt x="2773" y="715"/>
                  <a:pt x="2817" y="714"/>
                  <a:pt x="2822" y="717"/>
                </a:cubicBezTo>
                <a:cubicBezTo>
                  <a:pt x="2824" y="718"/>
                  <a:pt x="2827" y="718"/>
                  <a:pt x="2829" y="716"/>
                </a:cubicBezTo>
                <a:cubicBezTo>
                  <a:pt x="2833" y="712"/>
                  <a:pt x="2835" y="712"/>
                  <a:pt x="2758" y="711"/>
                </a:cubicBezTo>
                <a:cubicBezTo>
                  <a:pt x="2666" y="710"/>
                  <a:pt x="2646" y="710"/>
                  <a:pt x="2648" y="709"/>
                </a:cubicBezTo>
                <a:cubicBezTo>
                  <a:pt x="2652" y="704"/>
                  <a:pt x="2792" y="701"/>
                  <a:pt x="2811" y="704"/>
                </a:cubicBezTo>
                <a:cubicBezTo>
                  <a:pt x="2825" y="708"/>
                  <a:pt x="2833" y="708"/>
                  <a:pt x="2836" y="706"/>
                </a:cubicBezTo>
                <a:cubicBezTo>
                  <a:pt x="2839" y="702"/>
                  <a:pt x="2833" y="700"/>
                  <a:pt x="2816" y="699"/>
                </a:cubicBezTo>
                <a:cubicBezTo>
                  <a:pt x="2807" y="698"/>
                  <a:pt x="2799" y="696"/>
                  <a:pt x="2799" y="695"/>
                </a:cubicBezTo>
                <a:cubicBezTo>
                  <a:pt x="2799" y="693"/>
                  <a:pt x="2803" y="692"/>
                  <a:pt x="2808" y="693"/>
                </a:cubicBezTo>
                <a:cubicBezTo>
                  <a:pt x="2814" y="694"/>
                  <a:pt x="2820" y="694"/>
                  <a:pt x="2823" y="692"/>
                </a:cubicBezTo>
                <a:cubicBezTo>
                  <a:pt x="2829" y="690"/>
                  <a:pt x="2829" y="690"/>
                  <a:pt x="2823" y="690"/>
                </a:cubicBezTo>
                <a:cubicBezTo>
                  <a:pt x="2813" y="689"/>
                  <a:pt x="2815" y="684"/>
                  <a:pt x="2825" y="684"/>
                </a:cubicBezTo>
                <a:cubicBezTo>
                  <a:pt x="2835" y="684"/>
                  <a:pt x="2842" y="686"/>
                  <a:pt x="2840" y="690"/>
                </a:cubicBezTo>
                <a:cubicBezTo>
                  <a:pt x="2840" y="691"/>
                  <a:pt x="2840" y="692"/>
                  <a:pt x="2842" y="692"/>
                </a:cubicBezTo>
                <a:cubicBezTo>
                  <a:pt x="2844" y="692"/>
                  <a:pt x="2845" y="690"/>
                  <a:pt x="2844" y="688"/>
                </a:cubicBezTo>
                <a:cubicBezTo>
                  <a:pt x="2841" y="681"/>
                  <a:pt x="2861" y="675"/>
                  <a:pt x="2890" y="674"/>
                </a:cubicBezTo>
                <a:cubicBezTo>
                  <a:pt x="2938" y="672"/>
                  <a:pt x="2922" y="669"/>
                  <a:pt x="2863" y="669"/>
                </a:cubicBezTo>
                <a:cubicBezTo>
                  <a:pt x="2832" y="669"/>
                  <a:pt x="2799" y="669"/>
                  <a:pt x="2790" y="669"/>
                </a:cubicBezTo>
                <a:cubicBezTo>
                  <a:pt x="2780" y="669"/>
                  <a:pt x="2773" y="668"/>
                  <a:pt x="2773" y="666"/>
                </a:cubicBezTo>
                <a:cubicBezTo>
                  <a:pt x="2773" y="665"/>
                  <a:pt x="2770" y="665"/>
                  <a:pt x="2765" y="667"/>
                </a:cubicBezTo>
                <a:cubicBezTo>
                  <a:pt x="2760" y="668"/>
                  <a:pt x="2749" y="669"/>
                  <a:pt x="2740" y="668"/>
                </a:cubicBezTo>
                <a:cubicBezTo>
                  <a:pt x="2731" y="668"/>
                  <a:pt x="2719" y="668"/>
                  <a:pt x="2714" y="669"/>
                </a:cubicBezTo>
                <a:cubicBezTo>
                  <a:pt x="2704" y="671"/>
                  <a:pt x="2704" y="671"/>
                  <a:pt x="2709" y="666"/>
                </a:cubicBezTo>
                <a:cubicBezTo>
                  <a:pt x="2713" y="662"/>
                  <a:pt x="2715" y="661"/>
                  <a:pt x="2716" y="664"/>
                </a:cubicBezTo>
                <a:cubicBezTo>
                  <a:pt x="2718" y="666"/>
                  <a:pt x="2720" y="666"/>
                  <a:pt x="2722" y="664"/>
                </a:cubicBezTo>
                <a:cubicBezTo>
                  <a:pt x="2728" y="660"/>
                  <a:pt x="2752" y="656"/>
                  <a:pt x="2754" y="660"/>
                </a:cubicBezTo>
                <a:cubicBezTo>
                  <a:pt x="2755" y="661"/>
                  <a:pt x="2761" y="662"/>
                  <a:pt x="2770" y="660"/>
                </a:cubicBezTo>
                <a:cubicBezTo>
                  <a:pt x="2777" y="659"/>
                  <a:pt x="2821" y="658"/>
                  <a:pt x="2867" y="658"/>
                </a:cubicBezTo>
                <a:cubicBezTo>
                  <a:pt x="2936" y="659"/>
                  <a:pt x="2951" y="660"/>
                  <a:pt x="2958" y="664"/>
                </a:cubicBezTo>
                <a:cubicBezTo>
                  <a:pt x="2963" y="667"/>
                  <a:pt x="2970" y="669"/>
                  <a:pt x="2975" y="670"/>
                </a:cubicBezTo>
                <a:cubicBezTo>
                  <a:pt x="2980" y="672"/>
                  <a:pt x="2982" y="674"/>
                  <a:pt x="2981" y="676"/>
                </a:cubicBezTo>
                <a:cubicBezTo>
                  <a:pt x="2980" y="679"/>
                  <a:pt x="2986" y="680"/>
                  <a:pt x="3009" y="679"/>
                </a:cubicBezTo>
                <a:cubicBezTo>
                  <a:pt x="3027" y="679"/>
                  <a:pt x="3046" y="680"/>
                  <a:pt x="3058" y="683"/>
                </a:cubicBezTo>
                <a:cubicBezTo>
                  <a:pt x="3081" y="688"/>
                  <a:pt x="3155" y="687"/>
                  <a:pt x="3251" y="680"/>
                </a:cubicBezTo>
                <a:cubicBezTo>
                  <a:pt x="3284" y="677"/>
                  <a:pt x="3335" y="674"/>
                  <a:pt x="3365" y="672"/>
                </a:cubicBezTo>
                <a:cubicBezTo>
                  <a:pt x="3394" y="670"/>
                  <a:pt x="3420" y="667"/>
                  <a:pt x="3421" y="666"/>
                </a:cubicBezTo>
                <a:cubicBezTo>
                  <a:pt x="3423" y="665"/>
                  <a:pt x="3405" y="664"/>
                  <a:pt x="3383" y="665"/>
                </a:cubicBezTo>
                <a:cubicBezTo>
                  <a:pt x="3361" y="665"/>
                  <a:pt x="3337" y="665"/>
                  <a:pt x="3330" y="664"/>
                </a:cubicBezTo>
                <a:cubicBezTo>
                  <a:pt x="3323" y="662"/>
                  <a:pt x="3318" y="662"/>
                  <a:pt x="3319" y="664"/>
                </a:cubicBezTo>
                <a:cubicBezTo>
                  <a:pt x="3320" y="665"/>
                  <a:pt x="3323" y="666"/>
                  <a:pt x="3325" y="666"/>
                </a:cubicBezTo>
                <a:cubicBezTo>
                  <a:pt x="3328" y="666"/>
                  <a:pt x="3329" y="667"/>
                  <a:pt x="3328" y="668"/>
                </a:cubicBezTo>
                <a:cubicBezTo>
                  <a:pt x="3327" y="669"/>
                  <a:pt x="3301" y="670"/>
                  <a:pt x="3271" y="671"/>
                </a:cubicBezTo>
                <a:cubicBezTo>
                  <a:pt x="3241" y="672"/>
                  <a:pt x="3214" y="674"/>
                  <a:pt x="3213" y="675"/>
                </a:cubicBezTo>
                <a:cubicBezTo>
                  <a:pt x="3208" y="679"/>
                  <a:pt x="3154" y="679"/>
                  <a:pt x="3151" y="675"/>
                </a:cubicBezTo>
                <a:cubicBezTo>
                  <a:pt x="3149" y="671"/>
                  <a:pt x="3113" y="668"/>
                  <a:pt x="3115" y="672"/>
                </a:cubicBezTo>
                <a:cubicBezTo>
                  <a:pt x="3116" y="674"/>
                  <a:pt x="3115" y="675"/>
                  <a:pt x="3113" y="675"/>
                </a:cubicBezTo>
                <a:cubicBezTo>
                  <a:pt x="3110" y="675"/>
                  <a:pt x="3109" y="674"/>
                  <a:pt x="3110" y="672"/>
                </a:cubicBezTo>
                <a:cubicBezTo>
                  <a:pt x="3110" y="671"/>
                  <a:pt x="3104" y="669"/>
                  <a:pt x="3096" y="668"/>
                </a:cubicBezTo>
                <a:cubicBezTo>
                  <a:pt x="3088" y="667"/>
                  <a:pt x="3083" y="665"/>
                  <a:pt x="3084" y="664"/>
                </a:cubicBezTo>
                <a:cubicBezTo>
                  <a:pt x="3087" y="661"/>
                  <a:pt x="3125" y="661"/>
                  <a:pt x="3136" y="665"/>
                </a:cubicBezTo>
                <a:cubicBezTo>
                  <a:pt x="3145" y="668"/>
                  <a:pt x="3151" y="669"/>
                  <a:pt x="3159" y="666"/>
                </a:cubicBezTo>
                <a:cubicBezTo>
                  <a:pt x="3165" y="665"/>
                  <a:pt x="3170" y="664"/>
                  <a:pt x="3172" y="665"/>
                </a:cubicBezTo>
                <a:cubicBezTo>
                  <a:pt x="3173" y="666"/>
                  <a:pt x="3181" y="665"/>
                  <a:pt x="3189" y="664"/>
                </a:cubicBezTo>
                <a:cubicBezTo>
                  <a:pt x="3201" y="661"/>
                  <a:pt x="3273" y="657"/>
                  <a:pt x="3305" y="657"/>
                </a:cubicBezTo>
                <a:cubicBezTo>
                  <a:pt x="3308" y="657"/>
                  <a:pt x="3312" y="655"/>
                  <a:pt x="3313" y="653"/>
                </a:cubicBezTo>
                <a:cubicBezTo>
                  <a:pt x="3314" y="651"/>
                  <a:pt x="3307" y="650"/>
                  <a:pt x="3284" y="651"/>
                </a:cubicBezTo>
                <a:cubicBezTo>
                  <a:pt x="3266" y="651"/>
                  <a:pt x="3254" y="651"/>
                  <a:pt x="3254" y="649"/>
                </a:cubicBezTo>
                <a:cubicBezTo>
                  <a:pt x="3254" y="647"/>
                  <a:pt x="3252" y="646"/>
                  <a:pt x="3249" y="646"/>
                </a:cubicBezTo>
                <a:cubicBezTo>
                  <a:pt x="3246" y="645"/>
                  <a:pt x="3246" y="645"/>
                  <a:pt x="3251" y="642"/>
                </a:cubicBezTo>
                <a:cubicBezTo>
                  <a:pt x="3255" y="641"/>
                  <a:pt x="3261" y="638"/>
                  <a:pt x="3264" y="637"/>
                </a:cubicBezTo>
                <a:cubicBezTo>
                  <a:pt x="3266" y="635"/>
                  <a:pt x="3280" y="634"/>
                  <a:pt x="3294" y="634"/>
                </a:cubicBezTo>
                <a:cubicBezTo>
                  <a:pt x="3327" y="634"/>
                  <a:pt x="3350" y="631"/>
                  <a:pt x="3345" y="628"/>
                </a:cubicBezTo>
                <a:cubicBezTo>
                  <a:pt x="3343" y="626"/>
                  <a:pt x="3349" y="625"/>
                  <a:pt x="3363" y="626"/>
                </a:cubicBezTo>
                <a:cubicBezTo>
                  <a:pt x="3380" y="627"/>
                  <a:pt x="3383" y="627"/>
                  <a:pt x="3376" y="625"/>
                </a:cubicBezTo>
                <a:cubicBezTo>
                  <a:pt x="3371" y="623"/>
                  <a:pt x="3355" y="623"/>
                  <a:pt x="3326" y="625"/>
                </a:cubicBezTo>
                <a:cubicBezTo>
                  <a:pt x="3303" y="626"/>
                  <a:pt x="3277" y="627"/>
                  <a:pt x="3269" y="625"/>
                </a:cubicBezTo>
                <a:cubicBezTo>
                  <a:pt x="3260" y="624"/>
                  <a:pt x="3245" y="623"/>
                  <a:pt x="3235" y="623"/>
                </a:cubicBezTo>
                <a:cubicBezTo>
                  <a:pt x="3225" y="623"/>
                  <a:pt x="3217" y="621"/>
                  <a:pt x="3217" y="620"/>
                </a:cubicBezTo>
                <a:cubicBezTo>
                  <a:pt x="3217" y="617"/>
                  <a:pt x="3240" y="611"/>
                  <a:pt x="3251" y="611"/>
                </a:cubicBezTo>
                <a:cubicBezTo>
                  <a:pt x="3256" y="611"/>
                  <a:pt x="3260" y="609"/>
                  <a:pt x="3260" y="608"/>
                </a:cubicBezTo>
                <a:cubicBezTo>
                  <a:pt x="3260" y="606"/>
                  <a:pt x="3257" y="605"/>
                  <a:pt x="3252" y="606"/>
                </a:cubicBezTo>
                <a:cubicBezTo>
                  <a:pt x="3242" y="609"/>
                  <a:pt x="3236" y="603"/>
                  <a:pt x="3245" y="600"/>
                </a:cubicBezTo>
                <a:cubicBezTo>
                  <a:pt x="3249" y="599"/>
                  <a:pt x="3251" y="597"/>
                  <a:pt x="3251" y="596"/>
                </a:cubicBezTo>
                <a:cubicBezTo>
                  <a:pt x="3251" y="595"/>
                  <a:pt x="3255" y="593"/>
                  <a:pt x="3260" y="593"/>
                </a:cubicBezTo>
                <a:cubicBezTo>
                  <a:pt x="3264" y="593"/>
                  <a:pt x="3269" y="592"/>
                  <a:pt x="3269" y="590"/>
                </a:cubicBezTo>
                <a:cubicBezTo>
                  <a:pt x="3270" y="587"/>
                  <a:pt x="3272" y="587"/>
                  <a:pt x="3275" y="590"/>
                </a:cubicBezTo>
                <a:cubicBezTo>
                  <a:pt x="3277" y="592"/>
                  <a:pt x="3280" y="593"/>
                  <a:pt x="3281" y="593"/>
                </a:cubicBezTo>
                <a:cubicBezTo>
                  <a:pt x="3283" y="593"/>
                  <a:pt x="3283" y="592"/>
                  <a:pt x="3280" y="591"/>
                </a:cubicBezTo>
                <a:cubicBezTo>
                  <a:pt x="3277" y="589"/>
                  <a:pt x="3280" y="588"/>
                  <a:pt x="3289" y="586"/>
                </a:cubicBezTo>
                <a:cubicBezTo>
                  <a:pt x="3296" y="586"/>
                  <a:pt x="3307" y="584"/>
                  <a:pt x="3313" y="583"/>
                </a:cubicBezTo>
                <a:cubicBezTo>
                  <a:pt x="3319" y="582"/>
                  <a:pt x="3335" y="581"/>
                  <a:pt x="3347" y="580"/>
                </a:cubicBezTo>
                <a:cubicBezTo>
                  <a:pt x="3375" y="578"/>
                  <a:pt x="3383" y="573"/>
                  <a:pt x="3358" y="573"/>
                </a:cubicBezTo>
                <a:cubicBezTo>
                  <a:pt x="3349" y="573"/>
                  <a:pt x="3340" y="572"/>
                  <a:pt x="3340" y="570"/>
                </a:cubicBezTo>
                <a:cubicBezTo>
                  <a:pt x="3339" y="569"/>
                  <a:pt x="3331" y="569"/>
                  <a:pt x="3320" y="571"/>
                </a:cubicBezTo>
                <a:cubicBezTo>
                  <a:pt x="3304" y="573"/>
                  <a:pt x="3267" y="574"/>
                  <a:pt x="3229" y="573"/>
                </a:cubicBezTo>
                <a:cubicBezTo>
                  <a:pt x="3221" y="572"/>
                  <a:pt x="3207" y="572"/>
                  <a:pt x="3196" y="573"/>
                </a:cubicBezTo>
                <a:cubicBezTo>
                  <a:pt x="3160" y="574"/>
                  <a:pt x="3074" y="571"/>
                  <a:pt x="3072" y="569"/>
                </a:cubicBezTo>
                <a:cubicBezTo>
                  <a:pt x="3071" y="568"/>
                  <a:pt x="3068" y="567"/>
                  <a:pt x="3065" y="567"/>
                </a:cubicBezTo>
                <a:cubicBezTo>
                  <a:pt x="3056" y="567"/>
                  <a:pt x="3056" y="562"/>
                  <a:pt x="3065" y="557"/>
                </a:cubicBezTo>
                <a:cubicBezTo>
                  <a:pt x="3070" y="555"/>
                  <a:pt x="3074" y="553"/>
                  <a:pt x="3074" y="554"/>
                </a:cubicBezTo>
                <a:cubicBezTo>
                  <a:pt x="3074" y="555"/>
                  <a:pt x="3077" y="554"/>
                  <a:pt x="3080" y="552"/>
                </a:cubicBezTo>
                <a:cubicBezTo>
                  <a:pt x="3084" y="550"/>
                  <a:pt x="3088" y="549"/>
                  <a:pt x="3090" y="549"/>
                </a:cubicBezTo>
                <a:cubicBezTo>
                  <a:pt x="3092" y="550"/>
                  <a:pt x="3098" y="548"/>
                  <a:pt x="3102" y="546"/>
                </a:cubicBezTo>
                <a:cubicBezTo>
                  <a:pt x="3107" y="543"/>
                  <a:pt x="3114" y="541"/>
                  <a:pt x="3118" y="541"/>
                </a:cubicBezTo>
                <a:cubicBezTo>
                  <a:pt x="3123" y="541"/>
                  <a:pt x="3125" y="540"/>
                  <a:pt x="3124" y="538"/>
                </a:cubicBezTo>
                <a:cubicBezTo>
                  <a:pt x="3123" y="536"/>
                  <a:pt x="3117" y="535"/>
                  <a:pt x="3107" y="536"/>
                </a:cubicBezTo>
                <a:cubicBezTo>
                  <a:pt x="3083" y="539"/>
                  <a:pt x="3053" y="539"/>
                  <a:pt x="3051" y="536"/>
                </a:cubicBezTo>
                <a:cubicBezTo>
                  <a:pt x="3050" y="535"/>
                  <a:pt x="3053" y="533"/>
                  <a:pt x="3057" y="533"/>
                </a:cubicBezTo>
                <a:cubicBezTo>
                  <a:pt x="3070" y="531"/>
                  <a:pt x="3073" y="529"/>
                  <a:pt x="3067" y="526"/>
                </a:cubicBezTo>
                <a:cubicBezTo>
                  <a:pt x="3061" y="524"/>
                  <a:pt x="3061" y="524"/>
                  <a:pt x="3068" y="524"/>
                </a:cubicBezTo>
                <a:cubicBezTo>
                  <a:pt x="3072" y="524"/>
                  <a:pt x="3074" y="522"/>
                  <a:pt x="3074" y="518"/>
                </a:cubicBezTo>
                <a:cubicBezTo>
                  <a:pt x="3074" y="515"/>
                  <a:pt x="3075" y="512"/>
                  <a:pt x="3077" y="512"/>
                </a:cubicBezTo>
                <a:cubicBezTo>
                  <a:pt x="3078" y="512"/>
                  <a:pt x="3080" y="514"/>
                  <a:pt x="3080" y="516"/>
                </a:cubicBezTo>
                <a:cubicBezTo>
                  <a:pt x="3080" y="519"/>
                  <a:pt x="3081" y="520"/>
                  <a:pt x="3082" y="519"/>
                </a:cubicBezTo>
                <a:cubicBezTo>
                  <a:pt x="3084" y="518"/>
                  <a:pt x="3084" y="516"/>
                  <a:pt x="3084" y="514"/>
                </a:cubicBezTo>
                <a:cubicBezTo>
                  <a:pt x="3083" y="511"/>
                  <a:pt x="3075" y="509"/>
                  <a:pt x="3058" y="509"/>
                </a:cubicBezTo>
                <a:cubicBezTo>
                  <a:pt x="3045" y="508"/>
                  <a:pt x="3035" y="509"/>
                  <a:pt x="3036" y="510"/>
                </a:cubicBezTo>
                <a:cubicBezTo>
                  <a:pt x="3036" y="511"/>
                  <a:pt x="3036" y="512"/>
                  <a:pt x="3034" y="512"/>
                </a:cubicBezTo>
                <a:cubicBezTo>
                  <a:pt x="3033" y="512"/>
                  <a:pt x="3030" y="510"/>
                  <a:pt x="3029" y="509"/>
                </a:cubicBezTo>
                <a:cubicBezTo>
                  <a:pt x="3028" y="506"/>
                  <a:pt x="3018" y="506"/>
                  <a:pt x="2996" y="507"/>
                </a:cubicBezTo>
                <a:cubicBezTo>
                  <a:pt x="2971" y="508"/>
                  <a:pt x="2963" y="510"/>
                  <a:pt x="2960" y="514"/>
                </a:cubicBezTo>
                <a:cubicBezTo>
                  <a:pt x="2956" y="518"/>
                  <a:pt x="2956" y="519"/>
                  <a:pt x="2960" y="515"/>
                </a:cubicBezTo>
                <a:cubicBezTo>
                  <a:pt x="2962" y="513"/>
                  <a:pt x="2976" y="512"/>
                  <a:pt x="2994" y="511"/>
                </a:cubicBezTo>
                <a:cubicBezTo>
                  <a:pt x="3022" y="511"/>
                  <a:pt x="3024" y="511"/>
                  <a:pt x="3024" y="516"/>
                </a:cubicBezTo>
                <a:cubicBezTo>
                  <a:pt x="3024" y="521"/>
                  <a:pt x="3021" y="522"/>
                  <a:pt x="3004" y="525"/>
                </a:cubicBezTo>
                <a:cubicBezTo>
                  <a:pt x="2983" y="527"/>
                  <a:pt x="2975" y="526"/>
                  <a:pt x="2978" y="520"/>
                </a:cubicBezTo>
                <a:cubicBezTo>
                  <a:pt x="2980" y="517"/>
                  <a:pt x="2980" y="517"/>
                  <a:pt x="2976" y="520"/>
                </a:cubicBezTo>
                <a:cubicBezTo>
                  <a:pt x="2972" y="524"/>
                  <a:pt x="2945" y="525"/>
                  <a:pt x="2945" y="521"/>
                </a:cubicBezTo>
                <a:cubicBezTo>
                  <a:pt x="2945" y="519"/>
                  <a:pt x="2947" y="518"/>
                  <a:pt x="2950" y="518"/>
                </a:cubicBezTo>
                <a:cubicBezTo>
                  <a:pt x="2954" y="517"/>
                  <a:pt x="2954" y="517"/>
                  <a:pt x="2951" y="516"/>
                </a:cubicBezTo>
                <a:cubicBezTo>
                  <a:pt x="2948" y="514"/>
                  <a:pt x="2948" y="514"/>
                  <a:pt x="2951" y="512"/>
                </a:cubicBezTo>
                <a:cubicBezTo>
                  <a:pt x="2954" y="510"/>
                  <a:pt x="2954" y="509"/>
                  <a:pt x="2950" y="509"/>
                </a:cubicBezTo>
                <a:cubicBezTo>
                  <a:pt x="2948" y="509"/>
                  <a:pt x="2945" y="511"/>
                  <a:pt x="2944" y="513"/>
                </a:cubicBezTo>
                <a:cubicBezTo>
                  <a:pt x="2943" y="516"/>
                  <a:pt x="2942" y="516"/>
                  <a:pt x="2939" y="513"/>
                </a:cubicBezTo>
                <a:cubicBezTo>
                  <a:pt x="2936" y="510"/>
                  <a:pt x="2931" y="510"/>
                  <a:pt x="2927" y="511"/>
                </a:cubicBezTo>
                <a:cubicBezTo>
                  <a:pt x="2923" y="512"/>
                  <a:pt x="2919" y="511"/>
                  <a:pt x="2916" y="508"/>
                </a:cubicBezTo>
                <a:cubicBezTo>
                  <a:pt x="2914" y="506"/>
                  <a:pt x="2906" y="504"/>
                  <a:pt x="2899" y="504"/>
                </a:cubicBezTo>
                <a:cubicBezTo>
                  <a:pt x="2884" y="504"/>
                  <a:pt x="2866" y="497"/>
                  <a:pt x="2875" y="495"/>
                </a:cubicBezTo>
                <a:cubicBezTo>
                  <a:pt x="2877" y="495"/>
                  <a:pt x="2888" y="495"/>
                  <a:pt x="2898" y="497"/>
                </a:cubicBezTo>
                <a:cubicBezTo>
                  <a:pt x="2920" y="501"/>
                  <a:pt x="2926" y="501"/>
                  <a:pt x="2924" y="497"/>
                </a:cubicBezTo>
                <a:cubicBezTo>
                  <a:pt x="2923" y="496"/>
                  <a:pt x="2919" y="494"/>
                  <a:pt x="2916" y="494"/>
                </a:cubicBezTo>
                <a:cubicBezTo>
                  <a:pt x="2910" y="494"/>
                  <a:pt x="2910" y="494"/>
                  <a:pt x="2914" y="492"/>
                </a:cubicBezTo>
                <a:cubicBezTo>
                  <a:pt x="2917" y="490"/>
                  <a:pt x="2926" y="490"/>
                  <a:pt x="2937" y="491"/>
                </a:cubicBezTo>
                <a:cubicBezTo>
                  <a:pt x="2946" y="493"/>
                  <a:pt x="2957" y="493"/>
                  <a:pt x="2961" y="492"/>
                </a:cubicBezTo>
                <a:cubicBezTo>
                  <a:pt x="2964" y="492"/>
                  <a:pt x="2972" y="492"/>
                  <a:pt x="2978" y="494"/>
                </a:cubicBezTo>
                <a:cubicBezTo>
                  <a:pt x="2985" y="496"/>
                  <a:pt x="2998" y="496"/>
                  <a:pt x="3011" y="495"/>
                </a:cubicBezTo>
                <a:cubicBezTo>
                  <a:pt x="3030" y="494"/>
                  <a:pt x="3031" y="493"/>
                  <a:pt x="3024" y="491"/>
                </a:cubicBezTo>
                <a:cubicBezTo>
                  <a:pt x="3019" y="489"/>
                  <a:pt x="3015" y="487"/>
                  <a:pt x="3014" y="486"/>
                </a:cubicBezTo>
                <a:cubicBezTo>
                  <a:pt x="3013" y="485"/>
                  <a:pt x="3001" y="483"/>
                  <a:pt x="2988" y="482"/>
                </a:cubicBezTo>
                <a:cubicBezTo>
                  <a:pt x="2962" y="480"/>
                  <a:pt x="2928" y="470"/>
                  <a:pt x="2931" y="464"/>
                </a:cubicBezTo>
                <a:cubicBezTo>
                  <a:pt x="2932" y="462"/>
                  <a:pt x="2934" y="461"/>
                  <a:pt x="2935" y="462"/>
                </a:cubicBezTo>
                <a:cubicBezTo>
                  <a:pt x="2937" y="463"/>
                  <a:pt x="2957" y="463"/>
                  <a:pt x="2979" y="463"/>
                </a:cubicBezTo>
                <a:cubicBezTo>
                  <a:pt x="3002" y="463"/>
                  <a:pt x="3031" y="464"/>
                  <a:pt x="3044" y="466"/>
                </a:cubicBezTo>
                <a:cubicBezTo>
                  <a:pt x="3070" y="469"/>
                  <a:pt x="3107" y="472"/>
                  <a:pt x="3098" y="469"/>
                </a:cubicBezTo>
                <a:cubicBezTo>
                  <a:pt x="3094" y="469"/>
                  <a:pt x="3091" y="466"/>
                  <a:pt x="3091" y="464"/>
                </a:cubicBezTo>
                <a:cubicBezTo>
                  <a:pt x="3091" y="461"/>
                  <a:pt x="3088" y="460"/>
                  <a:pt x="3083" y="460"/>
                </a:cubicBezTo>
                <a:cubicBezTo>
                  <a:pt x="3070" y="459"/>
                  <a:pt x="3062" y="456"/>
                  <a:pt x="3064" y="452"/>
                </a:cubicBezTo>
                <a:cubicBezTo>
                  <a:pt x="3065" y="449"/>
                  <a:pt x="3062" y="448"/>
                  <a:pt x="3052" y="449"/>
                </a:cubicBezTo>
                <a:cubicBezTo>
                  <a:pt x="3044" y="449"/>
                  <a:pt x="3029" y="448"/>
                  <a:pt x="3018" y="446"/>
                </a:cubicBezTo>
                <a:cubicBezTo>
                  <a:pt x="3007" y="444"/>
                  <a:pt x="2988" y="442"/>
                  <a:pt x="2975" y="442"/>
                </a:cubicBezTo>
                <a:cubicBezTo>
                  <a:pt x="2963" y="442"/>
                  <a:pt x="2948" y="440"/>
                  <a:pt x="2944" y="439"/>
                </a:cubicBezTo>
                <a:cubicBezTo>
                  <a:pt x="2935" y="437"/>
                  <a:pt x="2935" y="437"/>
                  <a:pt x="2935" y="437"/>
                </a:cubicBezTo>
                <a:cubicBezTo>
                  <a:pt x="2944" y="436"/>
                  <a:pt x="2944" y="436"/>
                  <a:pt x="2944" y="436"/>
                </a:cubicBezTo>
                <a:cubicBezTo>
                  <a:pt x="2948" y="436"/>
                  <a:pt x="2961" y="436"/>
                  <a:pt x="2971" y="436"/>
                </a:cubicBezTo>
                <a:cubicBezTo>
                  <a:pt x="2990" y="437"/>
                  <a:pt x="3005" y="432"/>
                  <a:pt x="3001" y="427"/>
                </a:cubicBezTo>
                <a:cubicBezTo>
                  <a:pt x="2998" y="425"/>
                  <a:pt x="2976" y="424"/>
                  <a:pt x="2964" y="426"/>
                </a:cubicBezTo>
                <a:cubicBezTo>
                  <a:pt x="2955" y="427"/>
                  <a:pt x="2933" y="428"/>
                  <a:pt x="2920" y="428"/>
                </a:cubicBezTo>
                <a:cubicBezTo>
                  <a:pt x="2914" y="428"/>
                  <a:pt x="2913" y="427"/>
                  <a:pt x="2917" y="423"/>
                </a:cubicBezTo>
                <a:cubicBezTo>
                  <a:pt x="2920" y="419"/>
                  <a:pt x="2919" y="418"/>
                  <a:pt x="2905" y="419"/>
                </a:cubicBezTo>
                <a:cubicBezTo>
                  <a:pt x="2896" y="419"/>
                  <a:pt x="2888" y="419"/>
                  <a:pt x="2887" y="419"/>
                </a:cubicBezTo>
                <a:cubicBezTo>
                  <a:pt x="2885" y="419"/>
                  <a:pt x="2890" y="415"/>
                  <a:pt x="2897" y="411"/>
                </a:cubicBezTo>
                <a:cubicBezTo>
                  <a:pt x="2908" y="403"/>
                  <a:pt x="2923" y="400"/>
                  <a:pt x="2939" y="401"/>
                </a:cubicBezTo>
                <a:cubicBezTo>
                  <a:pt x="2942" y="401"/>
                  <a:pt x="2954" y="402"/>
                  <a:pt x="2967" y="403"/>
                </a:cubicBezTo>
                <a:cubicBezTo>
                  <a:pt x="2989" y="405"/>
                  <a:pt x="2991" y="404"/>
                  <a:pt x="2989" y="400"/>
                </a:cubicBezTo>
                <a:cubicBezTo>
                  <a:pt x="2986" y="393"/>
                  <a:pt x="2993" y="390"/>
                  <a:pt x="3013" y="390"/>
                </a:cubicBezTo>
                <a:cubicBezTo>
                  <a:pt x="3025" y="390"/>
                  <a:pt x="3031" y="389"/>
                  <a:pt x="3030" y="387"/>
                </a:cubicBezTo>
                <a:cubicBezTo>
                  <a:pt x="3027" y="382"/>
                  <a:pt x="3039" y="383"/>
                  <a:pt x="3053" y="389"/>
                </a:cubicBezTo>
                <a:cubicBezTo>
                  <a:pt x="3063" y="393"/>
                  <a:pt x="3066" y="393"/>
                  <a:pt x="3068" y="390"/>
                </a:cubicBezTo>
                <a:cubicBezTo>
                  <a:pt x="3069" y="388"/>
                  <a:pt x="3073" y="387"/>
                  <a:pt x="3076" y="388"/>
                </a:cubicBezTo>
                <a:cubicBezTo>
                  <a:pt x="3080" y="389"/>
                  <a:pt x="3083" y="389"/>
                  <a:pt x="3083" y="387"/>
                </a:cubicBezTo>
                <a:cubicBezTo>
                  <a:pt x="3083" y="385"/>
                  <a:pt x="3086" y="384"/>
                  <a:pt x="3093" y="385"/>
                </a:cubicBezTo>
                <a:cubicBezTo>
                  <a:pt x="3103" y="386"/>
                  <a:pt x="3103" y="386"/>
                  <a:pt x="3097" y="381"/>
                </a:cubicBezTo>
                <a:cubicBezTo>
                  <a:pt x="3093" y="379"/>
                  <a:pt x="3082" y="373"/>
                  <a:pt x="3071" y="369"/>
                </a:cubicBezTo>
                <a:cubicBezTo>
                  <a:pt x="3057" y="362"/>
                  <a:pt x="3052" y="359"/>
                  <a:pt x="3049" y="352"/>
                </a:cubicBezTo>
                <a:cubicBezTo>
                  <a:pt x="3046" y="343"/>
                  <a:pt x="3035" y="340"/>
                  <a:pt x="2978" y="330"/>
                </a:cubicBezTo>
                <a:cubicBezTo>
                  <a:pt x="2953" y="326"/>
                  <a:pt x="2925" y="320"/>
                  <a:pt x="2911" y="316"/>
                </a:cubicBezTo>
                <a:cubicBezTo>
                  <a:pt x="2893" y="311"/>
                  <a:pt x="2890" y="309"/>
                  <a:pt x="2888" y="306"/>
                </a:cubicBezTo>
                <a:cubicBezTo>
                  <a:pt x="2888" y="303"/>
                  <a:pt x="2888" y="302"/>
                  <a:pt x="2890" y="304"/>
                </a:cubicBezTo>
                <a:cubicBezTo>
                  <a:pt x="2892" y="305"/>
                  <a:pt x="2902" y="306"/>
                  <a:pt x="2912" y="306"/>
                </a:cubicBezTo>
                <a:cubicBezTo>
                  <a:pt x="2922" y="307"/>
                  <a:pt x="2932" y="309"/>
                  <a:pt x="2934" y="311"/>
                </a:cubicBezTo>
                <a:cubicBezTo>
                  <a:pt x="2936" y="313"/>
                  <a:pt x="2942" y="314"/>
                  <a:pt x="2946" y="314"/>
                </a:cubicBezTo>
                <a:cubicBezTo>
                  <a:pt x="2953" y="313"/>
                  <a:pt x="2954" y="313"/>
                  <a:pt x="2949" y="312"/>
                </a:cubicBezTo>
                <a:cubicBezTo>
                  <a:pt x="2945" y="311"/>
                  <a:pt x="2942" y="310"/>
                  <a:pt x="2942" y="308"/>
                </a:cubicBezTo>
                <a:cubicBezTo>
                  <a:pt x="2942" y="306"/>
                  <a:pt x="2957" y="307"/>
                  <a:pt x="2985" y="311"/>
                </a:cubicBezTo>
                <a:cubicBezTo>
                  <a:pt x="2994" y="312"/>
                  <a:pt x="3002" y="313"/>
                  <a:pt x="3004" y="312"/>
                </a:cubicBezTo>
                <a:cubicBezTo>
                  <a:pt x="3011" y="309"/>
                  <a:pt x="3005" y="305"/>
                  <a:pt x="2995" y="305"/>
                </a:cubicBezTo>
                <a:cubicBezTo>
                  <a:pt x="2984" y="305"/>
                  <a:pt x="2974" y="301"/>
                  <a:pt x="2974" y="297"/>
                </a:cubicBezTo>
                <a:cubicBezTo>
                  <a:pt x="2974" y="296"/>
                  <a:pt x="2986" y="294"/>
                  <a:pt x="3001" y="293"/>
                </a:cubicBezTo>
                <a:cubicBezTo>
                  <a:pt x="3016" y="293"/>
                  <a:pt x="3029" y="291"/>
                  <a:pt x="3030" y="290"/>
                </a:cubicBezTo>
                <a:cubicBezTo>
                  <a:pt x="3031" y="289"/>
                  <a:pt x="3030" y="286"/>
                  <a:pt x="3026" y="284"/>
                </a:cubicBezTo>
                <a:cubicBezTo>
                  <a:pt x="3021" y="279"/>
                  <a:pt x="3021" y="279"/>
                  <a:pt x="3027" y="279"/>
                </a:cubicBezTo>
                <a:cubicBezTo>
                  <a:pt x="3030" y="279"/>
                  <a:pt x="3040" y="281"/>
                  <a:pt x="3048" y="283"/>
                </a:cubicBezTo>
                <a:cubicBezTo>
                  <a:pt x="3086" y="293"/>
                  <a:pt x="3151" y="296"/>
                  <a:pt x="3151" y="288"/>
                </a:cubicBezTo>
                <a:cubicBezTo>
                  <a:pt x="3151" y="287"/>
                  <a:pt x="3146" y="285"/>
                  <a:pt x="3140" y="284"/>
                </a:cubicBezTo>
                <a:cubicBezTo>
                  <a:pt x="3132" y="283"/>
                  <a:pt x="3128" y="281"/>
                  <a:pt x="3128" y="278"/>
                </a:cubicBezTo>
                <a:cubicBezTo>
                  <a:pt x="3128" y="274"/>
                  <a:pt x="3130" y="274"/>
                  <a:pt x="3138" y="275"/>
                </a:cubicBezTo>
                <a:cubicBezTo>
                  <a:pt x="3144" y="276"/>
                  <a:pt x="3148" y="276"/>
                  <a:pt x="3150" y="274"/>
                </a:cubicBezTo>
                <a:cubicBezTo>
                  <a:pt x="3151" y="272"/>
                  <a:pt x="3150" y="270"/>
                  <a:pt x="3148" y="270"/>
                </a:cubicBezTo>
                <a:cubicBezTo>
                  <a:pt x="3146" y="270"/>
                  <a:pt x="3138" y="270"/>
                  <a:pt x="3131" y="269"/>
                </a:cubicBezTo>
                <a:cubicBezTo>
                  <a:pt x="3120" y="268"/>
                  <a:pt x="3083" y="265"/>
                  <a:pt x="3065" y="263"/>
                </a:cubicBezTo>
                <a:cubicBezTo>
                  <a:pt x="3059" y="263"/>
                  <a:pt x="3035" y="258"/>
                  <a:pt x="2991" y="248"/>
                </a:cubicBezTo>
                <a:cubicBezTo>
                  <a:pt x="2978" y="245"/>
                  <a:pt x="2979" y="245"/>
                  <a:pt x="3001" y="244"/>
                </a:cubicBezTo>
                <a:cubicBezTo>
                  <a:pt x="3024" y="244"/>
                  <a:pt x="3024" y="244"/>
                  <a:pt x="3024" y="244"/>
                </a:cubicBezTo>
                <a:cubicBezTo>
                  <a:pt x="3008" y="237"/>
                  <a:pt x="3008" y="237"/>
                  <a:pt x="3008" y="237"/>
                </a:cubicBezTo>
                <a:cubicBezTo>
                  <a:pt x="2991" y="229"/>
                  <a:pt x="2990" y="229"/>
                  <a:pt x="2992" y="233"/>
                </a:cubicBezTo>
                <a:cubicBezTo>
                  <a:pt x="2993" y="234"/>
                  <a:pt x="2989" y="236"/>
                  <a:pt x="2981" y="236"/>
                </a:cubicBezTo>
                <a:cubicBezTo>
                  <a:pt x="2972" y="236"/>
                  <a:pt x="2968" y="234"/>
                  <a:pt x="2970" y="232"/>
                </a:cubicBezTo>
                <a:cubicBezTo>
                  <a:pt x="2971" y="231"/>
                  <a:pt x="2969" y="229"/>
                  <a:pt x="2965" y="228"/>
                </a:cubicBezTo>
                <a:cubicBezTo>
                  <a:pt x="2962" y="227"/>
                  <a:pt x="2959" y="225"/>
                  <a:pt x="2959" y="223"/>
                </a:cubicBezTo>
                <a:cubicBezTo>
                  <a:pt x="2959" y="222"/>
                  <a:pt x="2963" y="221"/>
                  <a:pt x="2967" y="223"/>
                </a:cubicBezTo>
                <a:cubicBezTo>
                  <a:pt x="2977" y="225"/>
                  <a:pt x="2977" y="225"/>
                  <a:pt x="2994" y="224"/>
                </a:cubicBezTo>
                <a:cubicBezTo>
                  <a:pt x="3005" y="224"/>
                  <a:pt x="3006" y="223"/>
                  <a:pt x="3002" y="220"/>
                </a:cubicBezTo>
                <a:cubicBezTo>
                  <a:pt x="2994" y="214"/>
                  <a:pt x="2995" y="209"/>
                  <a:pt x="3003" y="211"/>
                </a:cubicBezTo>
                <a:cubicBezTo>
                  <a:pt x="3008" y="212"/>
                  <a:pt x="3009" y="212"/>
                  <a:pt x="3005" y="210"/>
                </a:cubicBezTo>
                <a:cubicBezTo>
                  <a:pt x="3003" y="208"/>
                  <a:pt x="2997" y="207"/>
                  <a:pt x="2992" y="207"/>
                </a:cubicBezTo>
                <a:cubicBezTo>
                  <a:pt x="2985" y="207"/>
                  <a:pt x="2985" y="207"/>
                  <a:pt x="2989" y="209"/>
                </a:cubicBezTo>
                <a:cubicBezTo>
                  <a:pt x="2995" y="212"/>
                  <a:pt x="2994" y="212"/>
                  <a:pt x="2988" y="212"/>
                </a:cubicBezTo>
                <a:cubicBezTo>
                  <a:pt x="2983" y="212"/>
                  <a:pt x="2979" y="210"/>
                  <a:pt x="2978" y="208"/>
                </a:cubicBezTo>
                <a:cubicBezTo>
                  <a:pt x="2978" y="206"/>
                  <a:pt x="2974" y="204"/>
                  <a:pt x="2970" y="204"/>
                </a:cubicBezTo>
                <a:cubicBezTo>
                  <a:pt x="2962" y="204"/>
                  <a:pt x="2948" y="197"/>
                  <a:pt x="2948" y="194"/>
                </a:cubicBezTo>
                <a:cubicBezTo>
                  <a:pt x="2948" y="193"/>
                  <a:pt x="2944" y="192"/>
                  <a:pt x="2939" y="192"/>
                </a:cubicBezTo>
                <a:cubicBezTo>
                  <a:pt x="2933" y="192"/>
                  <a:pt x="2927" y="190"/>
                  <a:pt x="2923" y="188"/>
                </a:cubicBezTo>
                <a:cubicBezTo>
                  <a:pt x="2918" y="184"/>
                  <a:pt x="2918" y="184"/>
                  <a:pt x="2926" y="182"/>
                </a:cubicBezTo>
                <a:cubicBezTo>
                  <a:pt x="2934" y="179"/>
                  <a:pt x="2953" y="184"/>
                  <a:pt x="2964" y="191"/>
                </a:cubicBezTo>
                <a:cubicBezTo>
                  <a:pt x="2968" y="193"/>
                  <a:pt x="2977" y="195"/>
                  <a:pt x="2986" y="196"/>
                </a:cubicBezTo>
                <a:cubicBezTo>
                  <a:pt x="2994" y="197"/>
                  <a:pt x="2999" y="197"/>
                  <a:pt x="2997" y="196"/>
                </a:cubicBezTo>
                <a:cubicBezTo>
                  <a:pt x="2991" y="193"/>
                  <a:pt x="2994" y="189"/>
                  <a:pt x="3002" y="189"/>
                </a:cubicBezTo>
                <a:cubicBezTo>
                  <a:pt x="3007" y="189"/>
                  <a:pt x="3011" y="188"/>
                  <a:pt x="3012" y="186"/>
                </a:cubicBezTo>
                <a:cubicBezTo>
                  <a:pt x="3014" y="183"/>
                  <a:pt x="3008" y="182"/>
                  <a:pt x="2997" y="183"/>
                </a:cubicBezTo>
                <a:cubicBezTo>
                  <a:pt x="2988" y="184"/>
                  <a:pt x="2977" y="178"/>
                  <a:pt x="2977" y="173"/>
                </a:cubicBezTo>
                <a:cubicBezTo>
                  <a:pt x="2977" y="168"/>
                  <a:pt x="2979" y="168"/>
                  <a:pt x="2997" y="169"/>
                </a:cubicBezTo>
                <a:cubicBezTo>
                  <a:pt x="3004" y="169"/>
                  <a:pt x="3008" y="168"/>
                  <a:pt x="3007" y="167"/>
                </a:cubicBezTo>
                <a:cubicBezTo>
                  <a:pt x="3005" y="164"/>
                  <a:pt x="3003" y="164"/>
                  <a:pt x="2992" y="163"/>
                </a:cubicBezTo>
                <a:cubicBezTo>
                  <a:pt x="2988" y="163"/>
                  <a:pt x="2986" y="162"/>
                  <a:pt x="2987" y="159"/>
                </a:cubicBezTo>
                <a:cubicBezTo>
                  <a:pt x="2988" y="156"/>
                  <a:pt x="2984" y="154"/>
                  <a:pt x="2972" y="152"/>
                </a:cubicBezTo>
                <a:cubicBezTo>
                  <a:pt x="2955" y="150"/>
                  <a:pt x="2955" y="150"/>
                  <a:pt x="2955" y="150"/>
                </a:cubicBezTo>
                <a:cubicBezTo>
                  <a:pt x="2974" y="147"/>
                  <a:pt x="2974" y="147"/>
                  <a:pt x="2974" y="147"/>
                </a:cubicBezTo>
                <a:cubicBezTo>
                  <a:pt x="2992" y="144"/>
                  <a:pt x="2992" y="144"/>
                  <a:pt x="2992" y="144"/>
                </a:cubicBezTo>
                <a:cubicBezTo>
                  <a:pt x="2971" y="142"/>
                  <a:pt x="2971" y="142"/>
                  <a:pt x="2971" y="142"/>
                </a:cubicBezTo>
                <a:cubicBezTo>
                  <a:pt x="2933" y="138"/>
                  <a:pt x="2921" y="136"/>
                  <a:pt x="2917" y="132"/>
                </a:cubicBezTo>
                <a:cubicBezTo>
                  <a:pt x="2915" y="130"/>
                  <a:pt x="2914" y="128"/>
                  <a:pt x="2914" y="127"/>
                </a:cubicBezTo>
                <a:cubicBezTo>
                  <a:pt x="2914" y="124"/>
                  <a:pt x="2936" y="125"/>
                  <a:pt x="2938" y="128"/>
                </a:cubicBezTo>
                <a:cubicBezTo>
                  <a:pt x="2939" y="130"/>
                  <a:pt x="2942" y="131"/>
                  <a:pt x="2945" y="131"/>
                </a:cubicBezTo>
                <a:cubicBezTo>
                  <a:pt x="2948" y="131"/>
                  <a:pt x="2949" y="130"/>
                  <a:pt x="2945" y="128"/>
                </a:cubicBezTo>
                <a:cubicBezTo>
                  <a:pt x="2941" y="125"/>
                  <a:pt x="2944" y="118"/>
                  <a:pt x="2949" y="120"/>
                </a:cubicBezTo>
                <a:cubicBezTo>
                  <a:pt x="2951" y="121"/>
                  <a:pt x="2955" y="120"/>
                  <a:pt x="2957" y="119"/>
                </a:cubicBezTo>
                <a:cubicBezTo>
                  <a:pt x="2968" y="113"/>
                  <a:pt x="2989" y="114"/>
                  <a:pt x="3000" y="120"/>
                </a:cubicBezTo>
                <a:cubicBezTo>
                  <a:pt x="3009" y="124"/>
                  <a:pt x="3012" y="125"/>
                  <a:pt x="3015" y="122"/>
                </a:cubicBezTo>
                <a:cubicBezTo>
                  <a:pt x="3018" y="120"/>
                  <a:pt x="3023" y="119"/>
                  <a:pt x="3028" y="120"/>
                </a:cubicBezTo>
                <a:cubicBezTo>
                  <a:pt x="3033" y="121"/>
                  <a:pt x="3037" y="120"/>
                  <a:pt x="3037" y="118"/>
                </a:cubicBezTo>
                <a:cubicBezTo>
                  <a:pt x="3038" y="117"/>
                  <a:pt x="3044" y="119"/>
                  <a:pt x="3052" y="122"/>
                </a:cubicBezTo>
                <a:cubicBezTo>
                  <a:pt x="3063" y="127"/>
                  <a:pt x="3065" y="127"/>
                  <a:pt x="3065" y="123"/>
                </a:cubicBezTo>
                <a:cubicBezTo>
                  <a:pt x="3065" y="121"/>
                  <a:pt x="3063" y="119"/>
                  <a:pt x="3061" y="119"/>
                </a:cubicBezTo>
                <a:cubicBezTo>
                  <a:pt x="3059" y="119"/>
                  <a:pt x="3057" y="118"/>
                  <a:pt x="3057" y="116"/>
                </a:cubicBezTo>
                <a:cubicBezTo>
                  <a:pt x="3057" y="114"/>
                  <a:pt x="3061" y="113"/>
                  <a:pt x="3069" y="114"/>
                </a:cubicBezTo>
                <a:cubicBezTo>
                  <a:pt x="3118" y="121"/>
                  <a:pt x="3127" y="123"/>
                  <a:pt x="3139" y="129"/>
                </a:cubicBezTo>
                <a:cubicBezTo>
                  <a:pt x="3154" y="138"/>
                  <a:pt x="3165" y="139"/>
                  <a:pt x="3155" y="132"/>
                </a:cubicBezTo>
                <a:cubicBezTo>
                  <a:pt x="3144" y="124"/>
                  <a:pt x="3147" y="121"/>
                  <a:pt x="3162" y="123"/>
                </a:cubicBezTo>
                <a:cubicBezTo>
                  <a:pt x="3186" y="127"/>
                  <a:pt x="3223" y="128"/>
                  <a:pt x="3221" y="125"/>
                </a:cubicBezTo>
                <a:cubicBezTo>
                  <a:pt x="3220" y="123"/>
                  <a:pt x="3216" y="121"/>
                  <a:pt x="3212" y="119"/>
                </a:cubicBezTo>
                <a:cubicBezTo>
                  <a:pt x="3208" y="118"/>
                  <a:pt x="3206" y="115"/>
                  <a:pt x="3207" y="114"/>
                </a:cubicBezTo>
                <a:cubicBezTo>
                  <a:pt x="3208" y="112"/>
                  <a:pt x="3204" y="110"/>
                  <a:pt x="3199" y="109"/>
                </a:cubicBezTo>
                <a:cubicBezTo>
                  <a:pt x="3180" y="106"/>
                  <a:pt x="3130" y="99"/>
                  <a:pt x="3124" y="99"/>
                </a:cubicBezTo>
                <a:cubicBezTo>
                  <a:pt x="3108" y="99"/>
                  <a:pt x="3085" y="95"/>
                  <a:pt x="3083" y="92"/>
                </a:cubicBezTo>
                <a:cubicBezTo>
                  <a:pt x="3082" y="90"/>
                  <a:pt x="3088" y="90"/>
                  <a:pt x="3101" y="91"/>
                </a:cubicBezTo>
                <a:cubicBezTo>
                  <a:pt x="3111" y="92"/>
                  <a:pt x="3120" y="91"/>
                  <a:pt x="3121" y="90"/>
                </a:cubicBezTo>
                <a:cubicBezTo>
                  <a:pt x="3123" y="87"/>
                  <a:pt x="3070" y="83"/>
                  <a:pt x="2997" y="80"/>
                </a:cubicBezTo>
                <a:cubicBezTo>
                  <a:pt x="2988" y="80"/>
                  <a:pt x="2979" y="79"/>
                  <a:pt x="2978" y="78"/>
                </a:cubicBezTo>
                <a:cubicBezTo>
                  <a:pt x="2975" y="74"/>
                  <a:pt x="2943" y="75"/>
                  <a:pt x="2917" y="79"/>
                </a:cubicBezTo>
                <a:cubicBezTo>
                  <a:pt x="2899" y="82"/>
                  <a:pt x="2892" y="82"/>
                  <a:pt x="2888" y="79"/>
                </a:cubicBezTo>
                <a:cubicBezTo>
                  <a:pt x="2884" y="77"/>
                  <a:pt x="2882" y="77"/>
                  <a:pt x="2881" y="79"/>
                </a:cubicBezTo>
                <a:cubicBezTo>
                  <a:pt x="2880" y="82"/>
                  <a:pt x="2879" y="82"/>
                  <a:pt x="2877" y="79"/>
                </a:cubicBezTo>
                <a:cubicBezTo>
                  <a:pt x="2875" y="76"/>
                  <a:pt x="2871" y="75"/>
                  <a:pt x="2863" y="77"/>
                </a:cubicBezTo>
                <a:cubicBezTo>
                  <a:pt x="2842" y="81"/>
                  <a:pt x="2826" y="80"/>
                  <a:pt x="2827" y="76"/>
                </a:cubicBezTo>
                <a:cubicBezTo>
                  <a:pt x="2828" y="73"/>
                  <a:pt x="2826" y="73"/>
                  <a:pt x="2824" y="74"/>
                </a:cubicBezTo>
                <a:cubicBezTo>
                  <a:pt x="2821" y="75"/>
                  <a:pt x="2819" y="74"/>
                  <a:pt x="2819" y="71"/>
                </a:cubicBezTo>
                <a:cubicBezTo>
                  <a:pt x="2819" y="67"/>
                  <a:pt x="2818" y="66"/>
                  <a:pt x="2816" y="69"/>
                </a:cubicBezTo>
                <a:cubicBezTo>
                  <a:pt x="2814" y="71"/>
                  <a:pt x="2811" y="73"/>
                  <a:pt x="2809" y="73"/>
                </a:cubicBezTo>
                <a:cubicBezTo>
                  <a:pt x="2803" y="73"/>
                  <a:pt x="2785" y="60"/>
                  <a:pt x="2786" y="57"/>
                </a:cubicBezTo>
                <a:cubicBezTo>
                  <a:pt x="2786" y="55"/>
                  <a:pt x="2794" y="54"/>
                  <a:pt x="2802" y="54"/>
                </a:cubicBezTo>
                <a:cubicBezTo>
                  <a:pt x="2814" y="55"/>
                  <a:pt x="2817" y="54"/>
                  <a:pt x="2814" y="52"/>
                </a:cubicBezTo>
                <a:cubicBezTo>
                  <a:pt x="2809" y="47"/>
                  <a:pt x="2810" y="43"/>
                  <a:pt x="2815" y="45"/>
                </a:cubicBezTo>
                <a:cubicBezTo>
                  <a:pt x="2817" y="46"/>
                  <a:pt x="2821" y="46"/>
                  <a:pt x="2824" y="44"/>
                </a:cubicBezTo>
                <a:cubicBezTo>
                  <a:pt x="2828" y="42"/>
                  <a:pt x="2824" y="41"/>
                  <a:pt x="2808" y="42"/>
                </a:cubicBezTo>
                <a:cubicBezTo>
                  <a:pt x="2782" y="43"/>
                  <a:pt x="2760" y="39"/>
                  <a:pt x="2754" y="33"/>
                </a:cubicBezTo>
                <a:cubicBezTo>
                  <a:pt x="2752" y="31"/>
                  <a:pt x="2749" y="29"/>
                  <a:pt x="2747" y="29"/>
                </a:cubicBezTo>
                <a:cubicBezTo>
                  <a:pt x="2746" y="29"/>
                  <a:pt x="2745" y="28"/>
                  <a:pt x="2745" y="26"/>
                </a:cubicBezTo>
                <a:cubicBezTo>
                  <a:pt x="2745" y="23"/>
                  <a:pt x="2749" y="23"/>
                  <a:pt x="2757" y="24"/>
                </a:cubicBezTo>
                <a:cubicBezTo>
                  <a:pt x="2764" y="25"/>
                  <a:pt x="2774" y="27"/>
                  <a:pt x="2781" y="28"/>
                </a:cubicBezTo>
                <a:cubicBezTo>
                  <a:pt x="2792" y="29"/>
                  <a:pt x="2792" y="29"/>
                  <a:pt x="2792" y="29"/>
                </a:cubicBezTo>
                <a:cubicBezTo>
                  <a:pt x="2783" y="25"/>
                  <a:pt x="2783" y="25"/>
                  <a:pt x="2783" y="25"/>
                </a:cubicBezTo>
                <a:cubicBezTo>
                  <a:pt x="2779" y="22"/>
                  <a:pt x="2771" y="20"/>
                  <a:pt x="2766" y="20"/>
                </a:cubicBezTo>
                <a:cubicBezTo>
                  <a:pt x="2755" y="20"/>
                  <a:pt x="2745" y="17"/>
                  <a:pt x="2745" y="14"/>
                </a:cubicBezTo>
                <a:cubicBezTo>
                  <a:pt x="2745" y="13"/>
                  <a:pt x="2747" y="12"/>
                  <a:pt x="2750" y="12"/>
                </a:cubicBezTo>
                <a:cubicBezTo>
                  <a:pt x="2753" y="11"/>
                  <a:pt x="2760" y="10"/>
                  <a:pt x="2766" y="7"/>
                </a:cubicBezTo>
                <a:cubicBezTo>
                  <a:pt x="2778" y="3"/>
                  <a:pt x="2778" y="3"/>
                  <a:pt x="2778" y="3"/>
                </a:cubicBezTo>
                <a:cubicBezTo>
                  <a:pt x="2767" y="3"/>
                  <a:pt x="2767" y="3"/>
                  <a:pt x="2767" y="3"/>
                </a:cubicBezTo>
                <a:cubicBezTo>
                  <a:pt x="2761" y="3"/>
                  <a:pt x="2750" y="4"/>
                  <a:pt x="2743" y="6"/>
                </a:cubicBezTo>
                <a:cubicBezTo>
                  <a:pt x="2710" y="12"/>
                  <a:pt x="2710" y="12"/>
                  <a:pt x="2710" y="5"/>
                </a:cubicBezTo>
                <a:cubicBezTo>
                  <a:pt x="2710" y="2"/>
                  <a:pt x="2709" y="0"/>
                  <a:pt x="2708" y="1"/>
                </a:cubicBezTo>
                <a:cubicBezTo>
                  <a:pt x="2706" y="2"/>
                  <a:pt x="2706" y="5"/>
                  <a:pt x="2707" y="7"/>
                </a:cubicBezTo>
                <a:cubicBezTo>
                  <a:pt x="2708" y="12"/>
                  <a:pt x="2707" y="12"/>
                  <a:pt x="2698" y="9"/>
                </a:cubicBezTo>
                <a:cubicBezTo>
                  <a:pt x="2691" y="6"/>
                  <a:pt x="2689" y="7"/>
                  <a:pt x="2683" y="13"/>
                </a:cubicBezTo>
                <a:cubicBezTo>
                  <a:pt x="2679" y="17"/>
                  <a:pt x="2674" y="19"/>
                  <a:pt x="2670" y="18"/>
                </a:cubicBezTo>
                <a:cubicBezTo>
                  <a:pt x="2664" y="17"/>
                  <a:pt x="2662" y="21"/>
                  <a:pt x="2668" y="25"/>
                </a:cubicBezTo>
                <a:cubicBezTo>
                  <a:pt x="2670" y="27"/>
                  <a:pt x="2674" y="31"/>
                  <a:pt x="2677" y="34"/>
                </a:cubicBezTo>
                <a:cubicBezTo>
                  <a:pt x="2682" y="40"/>
                  <a:pt x="2682" y="42"/>
                  <a:pt x="2679" y="43"/>
                </a:cubicBezTo>
                <a:cubicBezTo>
                  <a:pt x="2677" y="45"/>
                  <a:pt x="2680" y="46"/>
                  <a:pt x="2688" y="48"/>
                </a:cubicBezTo>
                <a:cubicBezTo>
                  <a:pt x="2701" y="50"/>
                  <a:pt x="2708" y="54"/>
                  <a:pt x="2708" y="60"/>
                </a:cubicBezTo>
                <a:cubicBezTo>
                  <a:pt x="2708" y="63"/>
                  <a:pt x="2706" y="64"/>
                  <a:pt x="2700" y="63"/>
                </a:cubicBezTo>
                <a:cubicBezTo>
                  <a:pt x="2691" y="60"/>
                  <a:pt x="2681" y="63"/>
                  <a:pt x="2683" y="67"/>
                </a:cubicBezTo>
                <a:cubicBezTo>
                  <a:pt x="2684" y="69"/>
                  <a:pt x="2689" y="70"/>
                  <a:pt x="2694" y="70"/>
                </a:cubicBezTo>
                <a:cubicBezTo>
                  <a:pt x="2701" y="70"/>
                  <a:pt x="2702" y="70"/>
                  <a:pt x="2698" y="73"/>
                </a:cubicBezTo>
                <a:cubicBezTo>
                  <a:pt x="2693" y="76"/>
                  <a:pt x="2594" y="82"/>
                  <a:pt x="2547" y="82"/>
                </a:cubicBezTo>
                <a:cubicBezTo>
                  <a:pt x="2491" y="83"/>
                  <a:pt x="2331" y="82"/>
                  <a:pt x="2318" y="81"/>
                </a:cubicBezTo>
                <a:cubicBezTo>
                  <a:pt x="2311" y="81"/>
                  <a:pt x="2301" y="80"/>
                  <a:pt x="2296" y="81"/>
                </a:cubicBezTo>
                <a:cubicBezTo>
                  <a:pt x="2291" y="81"/>
                  <a:pt x="2287" y="80"/>
                  <a:pt x="2287" y="78"/>
                </a:cubicBezTo>
                <a:cubicBezTo>
                  <a:pt x="2287" y="77"/>
                  <a:pt x="2291" y="76"/>
                  <a:pt x="2296" y="76"/>
                </a:cubicBezTo>
                <a:cubicBezTo>
                  <a:pt x="2308" y="76"/>
                  <a:pt x="2312" y="72"/>
                  <a:pt x="2304" y="68"/>
                </a:cubicBezTo>
                <a:cubicBezTo>
                  <a:pt x="2298" y="65"/>
                  <a:pt x="2298" y="65"/>
                  <a:pt x="2307" y="63"/>
                </a:cubicBezTo>
                <a:cubicBezTo>
                  <a:pt x="2324" y="60"/>
                  <a:pt x="2395" y="52"/>
                  <a:pt x="2426" y="50"/>
                </a:cubicBezTo>
                <a:cubicBezTo>
                  <a:pt x="2450" y="49"/>
                  <a:pt x="2455" y="48"/>
                  <a:pt x="2452" y="45"/>
                </a:cubicBezTo>
                <a:cubicBezTo>
                  <a:pt x="2450" y="42"/>
                  <a:pt x="2444" y="41"/>
                  <a:pt x="2427" y="43"/>
                </a:cubicBezTo>
                <a:cubicBezTo>
                  <a:pt x="2415" y="44"/>
                  <a:pt x="2405" y="45"/>
                  <a:pt x="2404" y="47"/>
                </a:cubicBezTo>
                <a:cubicBezTo>
                  <a:pt x="2403" y="48"/>
                  <a:pt x="2396" y="49"/>
                  <a:pt x="2387" y="49"/>
                </a:cubicBezTo>
                <a:cubicBezTo>
                  <a:pt x="2378" y="49"/>
                  <a:pt x="2361" y="50"/>
                  <a:pt x="2348" y="51"/>
                </a:cubicBezTo>
                <a:cubicBezTo>
                  <a:pt x="2336" y="52"/>
                  <a:pt x="2314" y="53"/>
                  <a:pt x="2300" y="54"/>
                </a:cubicBezTo>
                <a:cubicBezTo>
                  <a:pt x="2286" y="55"/>
                  <a:pt x="2273" y="56"/>
                  <a:pt x="2271" y="56"/>
                </a:cubicBezTo>
                <a:cubicBezTo>
                  <a:pt x="2270" y="56"/>
                  <a:pt x="2268" y="55"/>
                  <a:pt x="2269" y="53"/>
                </a:cubicBezTo>
                <a:cubicBezTo>
                  <a:pt x="2270" y="49"/>
                  <a:pt x="2267" y="49"/>
                  <a:pt x="2256" y="50"/>
                </a:cubicBezTo>
                <a:cubicBezTo>
                  <a:pt x="2249" y="51"/>
                  <a:pt x="2241" y="54"/>
                  <a:pt x="2238" y="56"/>
                </a:cubicBezTo>
                <a:cubicBezTo>
                  <a:pt x="2235" y="59"/>
                  <a:pt x="2226" y="60"/>
                  <a:pt x="2211" y="61"/>
                </a:cubicBezTo>
                <a:cubicBezTo>
                  <a:pt x="2198" y="61"/>
                  <a:pt x="2187" y="63"/>
                  <a:pt x="2185" y="64"/>
                </a:cubicBezTo>
                <a:cubicBezTo>
                  <a:pt x="2181" y="68"/>
                  <a:pt x="2177" y="67"/>
                  <a:pt x="2179" y="63"/>
                </a:cubicBezTo>
                <a:cubicBezTo>
                  <a:pt x="2180" y="61"/>
                  <a:pt x="2179" y="57"/>
                  <a:pt x="2178" y="55"/>
                </a:cubicBezTo>
                <a:cubicBezTo>
                  <a:pt x="2175" y="51"/>
                  <a:pt x="2175" y="51"/>
                  <a:pt x="2173" y="55"/>
                </a:cubicBezTo>
                <a:cubicBezTo>
                  <a:pt x="2170" y="58"/>
                  <a:pt x="2168" y="58"/>
                  <a:pt x="2161" y="56"/>
                </a:cubicBezTo>
                <a:cubicBezTo>
                  <a:pt x="2153" y="53"/>
                  <a:pt x="2149" y="53"/>
                  <a:pt x="2140" y="58"/>
                </a:cubicBezTo>
                <a:cubicBezTo>
                  <a:pt x="2129" y="64"/>
                  <a:pt x="2128" y="64"/>
                  <a:pt x="2125" y="60"/>
                </a:cubicBezTo>
                <a:cubicBezTo>
                  <a:pt x="2121" y="55"/>
                  <a:pt x="2108" y="53"/>
                  <a:pt x="2111" y="58"/>
                </a:cubicBezTo>
                <a:cubicBezTo>
                  <a:pt x="2112" y="60"/>
                  <a:pt x="2110" y="61"/>
                  <a:pt x="2107" y="61"/>
                </a:cubicBezTo>
                <a:cubicBezTo>
                  <a:pt x="2104" y="61"/>
                  <a:pt x="2101" y="59"/>
                  <a:pt x="2100" y="57"/>
                </a:cubicBezTo>
                <a:cubicBezTo>
                  <a:pt x="2099" y="55"/>
                  <a:pt x="2098" y="55"/>
                  <a:pt x="2097" y="56"/>
                </a:cubicBezTo>
                <a:cubicBezTo>
                  <a:pt x="2095" y="57"/>
                  <a:pt x="2096" y="60"/>
                  <a:pt x="2098" y="64"/>
                </a:cubicBezTo>
                <a:cubicBezTo>
                  <a:pt x="2101" y="69"/>
                  <a:pt x="2101" y="70"/>
                  <a:pt x="2098" y="73"/>
                </a:cubicBezTo>
                <a:cubicBezTo>
                  <a:pt x="2093" y="76"/>
                  <a:pt x="2065" y="81"/>
                  <a:pt x="2038" y="83"/>
                </a:cubicBezTo>
                <a:cubicBezTo>
                  <a:pt x="2027" y="84"/>
                  <a:pt x="2014" y="85"/>
                  <a:pt x="2008" y="86"/>
                </a:cubicBezTo>
                <a:cubicBezTo>
                  <a:pt x="2001" y="86"/>
                  <a:pt x="1977" y="88"/>
                  <a:pt x="1955" y="90"/>
                </a:cubicBezTo>
                <a:cubicBezTo>
                  <a:pt x="1932" y="92"/>
                  <a:pt x="1905" y="95"/>
                  <a:pt x="1895" y="96"/>
                </a:cubicBezTo>
                <a:cubicBezTo>
                  <a:pt x="1870" y="100"/>
                  <a:pt x="1870" y="100"/>
                  <a:pt x="1875" y="94"/>
                </a:cubicBezTo>
                <a:cubicBezTo>
                  <a:pt x="1877" y="91"/>
                  <a:pt x="1877" y="90"/>
                  <a:pt x="1873" y="90"/>
                </a:cubicBezTo>
                <a:cubicBezTo>
                  <a:pt x="1871" y="90"/>
                  <a:pt x="1869" y="92"/>
                  <a:pt x="1869" y="94"/>
                </a:cubicBezTo>
                <a:cubicBezTo>
                  <a:pt x="1869" y="97"/>
                  <a:pt x="1867" y="99"/>
                  <a:pt x="1864" y="99"/>
                </a:cubicBezTo>
                <a:cubicBezTo>
                  <a:pt x="1862" y="99"/>
                  <a:pt x="1860" y="98"/>
                  <a:pt x="1860" y="96"/>
                </a:cubicBezTo>
                <a:cubicBezTo>
                  <a:pt x="1860" y="90"/>
                  <a:pt x="1870" y="84"/>
                  <a:pt x="1879" y="84"/>
                </a:cubicBezTo>
                <a:cubicBezTo>
                  <a:pt x="1884" y="84"/>
                  <a:pt x="1889" y="83"/>
                  <a:pt x="1889" y="81"/>
                </a:cubicBezTo>
                <a:cubicBezTo>
                  <a:pt x="1889" y="79"/>
                  <a:pt x="1886" y="79"/>
                  <a:pt x="1881" y="80"/>
                </a:cubicBezTo>
                <a:cubicBezTo>
                  <a:pt x="1877" y="81"/>
                  <a:pt x="1869" y="82"/>
                  <a:pt x="1864" y="82"/>
                </a:cubicBezTo>
                <a:cubicBezTo>
                  <a:pt x="1858" y="82"/>
                  <a:pt x="1854" y="84"/>
                  <a:pt x="1854" y="87"/>
                </a:cubicBezTo>
                <a:cubicBezTo>
                  <a:pt x="1854" y="90"/>
                  <a:pt x="1854" y="90"/>
                  <a:pt x="1852" y="88"/>
                </a:cubicBezTo>
                <a:cubicBezTo>
                  <a:pt x="1850" y="85"/>
                  <a:pt x="1820" y="83"/>
                  <a:pt x="1786" y="84"/>
                </a:cubicBezTo>
                <a:cubicBezTo>
                  <a:pt x="1769" y="84"/>
                  <a:pt x="1769" y="85"/>
                  <a:pt x="1769" y="92"/>
                </a:cubicBezTo>
                <a:cubicBezTo>
                  <a:pt x="1769" y="98"/>
                  <a:pt x="1770" y="99"/>
                  <a:pt x="1775" y="98"/>
                </a:cubicBezTo>
                <a:cubicBezTo>
                  <a:pt x="1779" y="97"/>
                  <a:pt x="1783" y="97"/>
                  <a:pt x="1785" y="99"/>
                </a:cubicBezTo>
                <a:cubicBezTo>
                  <a:pt x="1788" y="100"/>
                  <a:pt x="1787" y="101"/>
                  <a:pt x="1781" y="103"/>
                </a:cubicBezTo>
                <a:cubicBezTo>
                  <a:pt x="1777" y="103"/>
                  <a:pt x="1767" y="106"/>
                  <a:pt x="1760" y="107"/>
                </a:cubicBezTo>
                <a:cubicBezTo>
                  <a:pt x="1753" y="109"/>
                  <a:pt x="1739" y="111"/>
                  <a:pt x="1727" y="112"/>
                </a:cubicBezTo>
                <a:cubicBezTo>
                  <a:pt x="1702" y="114"/>
                  <a:pt x="1685" y="115"/>
                  <a:pt x="1653" y="119"/>
                </a:cubicBezTo>
                <a:cubicBezTo>
                  <a:pt x="1638" y="121"/>
                  <a:pt x="1619" y="123"/>
                  <a:pt x="1608" y="123"/>
                </a:cubicBezTo>
                <a:cubicBezTo>
                  <a:pt x="1585" y="125"/>
                  <a:pt x="1565" y="128"/>
                  <a:pt x="1548" y="130"/>
                </a:cubicBezTo>
                <a:cubicBezTo>
                  <a:pt x="1541" y="131"/>
                  <a:pt x="1530" y="131"/>
                  <a:pt x="1523" y="131"/>
                </a:cubicBezTo>
                <a:cubicBezTo>
                  <a:pt x="1516" y="131"/>
                  <a:pt x="1508" y="132"/>
                  <a:pt x="1507" y="133"/>
                </a:cubicBezTo>
                <a:cubicBezTo>
                  <a:pt x="1505" y="134"/>
                  <a:pt x="1496" y="135"/>
                  <a:pt x="1487" y="135"/>
                </a:cubicBezTo>
                <a:cubicBezTo>
                  <a:pt x="1477" y="136"/>
                  <a:pt x="1459" y="137"/>
                  <a:pt x="1445" y="138"/>
                </a:cubicBezTo>
                <a:cubicBezTo>
                  <a:pt x="1432" y="139"/>
                  <a:pt x="1395" y="140"/>
                  <a:pt x="1364" y="141"/>
                </a:cubicBezTo>
                <a:cubicBezTo>
                  <a:pt x="1308" y="141"/>
                  <a:pt x="1291" y="143"/>
                  <a:pt x="1287" y="149"/>
                </a:cubicBezTo>
                <a:cubicBezTo>
                  <a:pt x="1286" y="150"/>
                  <a:pt x="1272" y="152"/>
                  <a:pt x="1255" y="153"/>
                </a:cubicBezTo>
                <a:cubicBezTo>
                  <a:pt x="1228" y="154"/>
                  <a:pt x="1224" y="154"/>
                  <a:pt x="1226" y="150"/>
                </a:cubicBezTo>
                <a:cubicBezTo>
                  <a:pt x="1227" y="147"/>
                  <a:pt x="1226" y="145"/>
                  <a:pt x="1222" y="145"/>
                </a:cubicBezTo>
                <a:cubicBezTo>
                  <a:pt x="1218" y="145"/>
                  <a:pt x="1217" y="147"/>
                  <a:pt x="1218" y="150"/>
                </a:cubicBezTo>
                <a:cubicBezTo>
                  <a:pt x="1219" y="152"/>
                  <a:pt x="1218" y="154"/>
                  <a:pt x="1216" y="154"/>
                </a:cubicBezTo>
                <a:cubicBezTo>
                  <a:pt x="1214" y="154"/>
                  <a:pt x="1210" y="156"/>
                  <a:pt x="1207" y="159"/>
                </a:cubicBezTo>
                <a:cubicBezTo>
                  <a:pt x="1204" y="162"/>
                  <a:pt x="1195" y="163"/>
                  <a:pt x="1172" y="164"/>
                </a:cubicBezTo>
                <a:cubicBezTo>
                  <a:pt x="1155" y="165"/>
                  <a:pt x="1140" y="166"/>
                  <a:pt x="1138" y="168"/>
                </a:cubicBezTo>
                <a:cubicBezTo>
                  <a:pt x="1136" y="169"/>
                  <a:pt x="1133" y="172"/>
                  <a:pt x="1130" y="173"/>
                </a:cubicBezTo>
                <a:cubicBezTo>
                  <a:pt x="1128" y="174"/>
                  <a:pt x="1130" y="174"/>
                  <a:pt x="1135" y="174"/>
                </a:cubicBezTo>
                <a:cubicBezTo>
                  <a:pt x="1164" y="173"/>
                  <a:pt x="1162" y="177"/>
                  <a:pt x="1131" y="181"/>
                </a:cubicBezTo>
                <a:cubicBezTo>
                  <a:pt x="1112" y="183"/>
                  <a:pt x="1108" y="182"/>
                  <a:pt x="1105" y="179"/>
                </a:cubicBezTo>
                <a:cubicBezTo>
                  <a:pt x="1103" y="176"/>
                  <a:pt x="1101" y="175"/>
                  <a:pt x="1100" y="177"/>
                </a:cubicBezTo>
                <a:cubicBezTo>
                  <a:pt x="1099" y="179"/>
                  <a:pt x="1094" y="180"/>
                  <a:pt x="1088" y="180"/>
                </a:cubicBezTo>
                <a:cubicBezTo>
                  <a:pt x="1077" y="180"/>
                  <a:pt x="1077" y="180"/>
                  <a:pt x="1077" y="180"/>
                </a:cubicBezTo>
                <a:cubicBezTo>
                  <a:pt x="1092" y="174"/>
                  <a:pt x="1092" y="174"/>
                  <a:pt x="1092" y="174"/>
                </a:cubicBezTo>
                <a:cubicBezTo>
                  <a:pt x="1099" y="171"/>
                  <a:pt x="1107" y="169"/>
                  <a:pt x="1109" y="170"/>
                </a:cubicBezTo>
                <a:cubicBezTo>
                  <a:pt x="1111" y="171"/>
                  <a:pt x="1113" y="169"/>
                  <a:pt x="1114" y="167"/>
                </a:cubicBezTo>
                <a:cubicBezTo>
                  <a:pt x="1116" y="161"/>
                  <a:pt x="1109" y="162"/>
                  <a:pt x="1084" y="170"/>
                </a:cubicBezTo>
                <a:cubicBezTo>
                  <a:pt x="1064" y="177"/>
                  <a:pt x="1059" y="178"/>
                  <a:pt x="1009" y="178"/>
                </a:cubicBezTo>
                <a:cubicBezTo>
                  <a:pt x="979" y="178"/>
                  <a:pt x="952" y="179"/>
                  <a:pt x="948" y="181"/>
                </a:cubicBezTo>
                <a:cubicBezTo>
                  <a:pt x="945" y="182"/>
                  <a:pt x="944" y="183"/>
                  <a:pt x="946" y="183"/>
                </a:cubicBezTo>
                <a:cubicBezTo>
                  <a:pt x="949" y="183"/>
                  <a:pt x="949" y="185"/>
                  <a:pt x="948" y="186"/>
                </a:cubicBezTo>
                <a:cubicBezTo>
                  <a:pt x="946" y="191"/>
                  <a:pt x="928" y="190"/>
                  <a:pt x="924" y="185"/>
                </a:cubicBezTo>
                <a:cubicBezTo>
                  <a:pt x="920" y="180"/>
                  <a:pt x="922" y="179"/>
                  <a:pt x="937" y="176"/>
                </a:cubicBezTo>
                <a:cubicBezTo>
                  <a:pt x="942" y="176"/>
                  <a:pt x="951" y="173"/>
                  <a:pt x="957" y="171"/>
                </a:cubicBezTo>
                <a:cubicBezTo>
                  <a:pt x="963" y="168"/>
                  <a:pt x="987" y="163"/>
                  <a:pt x="1010" y="160"/>
                </a:cubicBezTo>
                <a:cubicBezTo>
                  <a:pt x="1112" y="145"/>
                  <a:pt x="1107" y="146"/>
                  <a:pt x="1090" y="146"/>
                </a:cubicBezTo>
                <a:cubicBezTo>
                  <a:pt x="1078" y="145"/>
                  <a:pt x="1078" y="145"/>
                  <a:pt x="1083" y="141"/>
                </a:cubicBezTo>
                <a:cubicBezTo>
                  <a:pt x="1088" y="136"/>
                  <a:pt x="1088" y="136"/>
                  <a:pt x="1080" y="138"/>
                </a:cubicBezTo>
                <a:cubicBezTo>
                  <a:pt x="1075" y="139"/>
                  <a:pt x="1063" y="141"/>
                  <a:pt x="1052" y="143"/>
                </a:cubicBezTo>
                <a:cubicBezTo>
                  <a:pt x="1040" y="145"/>
                  <a:pt x="1029" y="147"/>
                  <a:pt x="1025" y="149"/>
                </a:cubicBezTo>
                <a:cubicBezTo>
                  <a:pt x="1021" y="151"/>
                  <a:pt x="1010" y="151"/>
                  <a:pt x="990" y="149"/>
                </a:cubicBezTo>
                <a:cubicBezTo>
                  <a:pt x="965" y="145"/>
                  <a:pt x="960" y="146"/>
                  <a:pt x="951" y="150"/>
                </a:cubicBezTo>
                <a:cubicBezTo>
                  <a:pt x="945" y="153"/>
                  <a:pt x="938" y="154"/>
                  <a:pt x="934" y="153"/>
                </a:cubicBezTo>
                <a:cubicBezTo>
                  <a:pt x="930" y="152"/>
                  <a:pt x="925" y="152"/>
                  <a:pt x="923" y="154"/>
                </a:cubicBezTo>
                <a:cubicBezTo>
                  <a:pt x="921" y="155"/>
                  <a:pt x="914" y="157"/>
                  <a:pt x="906" y="158"/>
                </a:cubicBezTo>
                <a:cubicBezTo>
                  <a:pt x="894" y="160"/>
                  <a:pt x="892" y="160"/>
                  <a:pt x="894" y="156"/>
                </a:cubicBezTo>
                <a:cubicBezTo>
                  <a:pt x="895" y="153"/>
                  <a:pt x="894" y="151"/>
                  <a:pt x="891" y="151"/>
                </a:cubicBezTo>
                <a:cubicBezTo>
                  <a:pt x="888" y="151"/>
                  <a:pt x="887" y="153"/>
                  <a:pt x="888" y="155"/>
                </a:cubicBezTo>
                <a:cubicBezTo>
                  <a:pt x="889" y="159"/>
                  <a:pt x="886" y="160"/>
                  <a:pt x="876" y="161"/>
                </a:cubicBezTo>
                <a:cubicBezTo>
                  <a:pt x="869" y="162"/>
                  <a:pt x="854" y="168"/>
                  <a:pt x="843" y="173"/>
                </a:cubicBezTo>
                <a:cubicBezTo>
                  <a:pt x="821" y="184"/>
                  <a:pt x="789" y="191"/>
                  <a:pt x="799" y="182"/>
                </a:cubicBezTo>
                <a:cubicBezTo>
                  <a:pt x="802" y="180"/>
                  <a:pt x="804" y="177"/>
                  <a:pt x="804" y="175"/>
                </a:cubicBezTo>
                <a:cubicBezTo>
                  <a:pt x="804" y="174"/>
                  <a:pt x="806" y="171"/>
                  <a:pt x="809" y="170"/>
                </a:cubicBezTo>
                <a:cubicBezTo>
                  <a:pt x="811" y="169"/>
                  <a:pt x="813" y="168"/>
                  <a:pt x="812" y="167"/>
                </a:cubicBezTo>
                <a:cubicBezTo>
                  <a:pt x="811" y="166"/>
                  <a:pt x="801" y="168"/>
                  <a:pt x="790" y="172"/>
                </a:cubicBezTo>
                <a:cubicBezTo>
                  <a:pt x="774" y="176"/>
                  <a:pt x="768" y="177"/>
                  <a:pt x="767" y="174"/>
                </a:cubicBezTo>
                <a:cubicBezTo>
                  <a:pt x="764" y="170"/>
                  <a:pt x="748" y="173"/>
                  <a:pt x="725" y="182"/>
                </a:cubicBezTo>
                <a:cubicBezTo>
                  <a:pt x="716" y="186"/>
                  <a:pt x="702" y="190"/>
                  <a:pt x="694" y="190"/>
                </a:cubicBezTo>
                <a:cubicBezTo>
                  <a:pt x="686" y="191"/>
                  <a:pt x="676" y="193"/>
                  <a:pt x="672" y="194"/>
                </a:cubicBezTo>
                <a:cubicBezTo>
                  <a:pt x="668" y="196"/>
                  <a:pt x="660" y="196"/>
                  <a:pt x="654" y="196"/>
                </a:cubicBezTo>
                <a:cubicBezTo>
                  <a:pt x="648" y="195"/>
                  <a:pt x="638" y="196"/>
                  <a:pt x="631" y="199"/>
                </a:cubicBezTo>
                <a:cubicBezTo>
                  <a:pt x="625" y="201"/>
                  <a:pt x="616" y="203"/>
                  <a:pt x="611" y="202"/>
                </a:cubicBezTo>
                <a:cubicBezTo>
                  <a:pt x="607" y="202"/>
                  <a:pt x="592" y="203"/>
                  <a:pt x="578" y="205"/>
                </a:cubicBezTo>
                <a:cubicBezTo>
                  <a:pt x="554" y="209"/>
                  <a:pt x="547" y="208"/>
                  <a:pt x="555" y="204"/>
                </a:cubicBezTo>
                <a:cubicBezTo>
                  <a:pt x="557" y="202"/>
                  <a:pt x="558" y="200"/>
                  <a:pt x="557" y="198"/>
                </a:cubicBezTo>
                <a:cubicBezTo>
                  <a:pt x="557" y="196"/>
                  <a:pt x="552" y="197"/>
                  <a:pt x="545" y="201"/>
                </a:cubicBezTo>
                <a:cubicBezTo>
                  <a:pt x="539" y="204"/>
                  <a:pt x="532" y="206"/>
                  <a:pt x="530" y="206"/>
                </a:cubicBezTo>
                <a:cubicBezTo>
                  <a:pt x="528" y="206"/>
                  <a:pt x="526" y="208"/>
                  <a:pt x="526" y="209"/>
                </a:cubicBezTo>
                <a:cubicBezTo>
                  <a:pt x="526" y="210"/>
                  <a:pt x="521" y="213"/>
                  <a:pt x="515" y="215"/>
                </a:cubicBezTo>
                <a:cubicBezTo>
                  <a:pt x="510" y="218"/>
                  <a:pt x="504" y="220"/>
                  <a:pt x="502" y="221"/>
                </a:cubicBezTo>
                <a:cubicBezTo>
                  <a:pt x="501" y="221"/>
                  <a:pt x="500" y="220"/>
                  <a:pt x="501" y="217"/>
                </a:cubicBezTo>
                <a:cubicBezTo>
                  <a:pt x="502" y="214"/>
                  <a:pt x="501" y="213"/>
                  <a:pt x="497" y="215"/>
                </a:cubicBezTo>
                <a:cubicBezTo>
                  <a:pt x="493" y="215"/>
                  <a:pt x="488" y="218"/>
                  <a:pt x="485" y="220"/>
                </a:cubicBezTo>
                <a:cubicBezTo>
                  <a:pt x="482" y="222"/>
                  <a:pt x="466" y="226"/>
                  <a:pt x="450" y="228"/>
                </a:cubicBezTo>
                <a:cubicBezTo>
                  <a:pt x="435" y="231"/>
                  <a:pt x="404" y="237"/>
                  <a:pt x="381" y="243"/>
                </a:cubicBezTo>
                <a:cubicBezTo>
                  <a:pt x="359" y="248"/>
                  <a:pt x="337" y="253"/>
                  <a:pt x="333" y="253"/>
                </a:cubicBezTo>
                <a:cubicBezTo>
                  <a:pt x="328" y="253"/>
                  <a:pt x="321" y="257"/>
                  <a:pt x="315" y="262"/>
                </a:cubicBezTo>
                <a:cubicBezTo>
                  <a:pt x="310" y="267"/>
                  <a:pt x="303" y="270"/>
                  <a:pt x="301" y="270"/>
                </a:cubicBezTo>
                <a:cubicBezTo>
                  <a:pt x="298" y="270"/>
                  <a:pt x="292" y="273"/>
                  <a:pt x="286" y="276"/>
                </a:cubicBezTo>
                <a:cubicBezTo>
                  <a:pt x="281" y="280"/>
                  <a:pt x="275" y="282"/>
                  <a:pt x="273" y="282"/>
                </a:cubicBezTo>
                <a:cubicBezTo>
                  <a:pt x="271" y="282"/>
                  <a:pt x="263" y="288"/>
                  <a:pt x="255" y="296"/>
                </a:cubicBezTo>
                <a:cubicBezTo>
                  <a:pt x="244" y="306"/>
                  <a:pt x="243" y="308"/>
                  <a:pt x="248" y="307"/>
                </a:cubicBezTo>
                <a:cubicBezTo>
                  <a:pt x="252" y="306"/>
                  <a:pt x="257" y="303"/>
                  <a:pt x="259" y="301"/>
                </a:cubicBezTo>
                <a:cubicBezTo>
                  <a:pt x="267" y="293"/>
                  <a:pt x="287" y="284"/>
                  <a:pt x="295" y="284"/>
                </a:cubicBezTo>
                <a:cubicBezTo>
                  <a:pt x="300" y="285"/>
                  <a:pt x="312" y="281"/>
                  <a:pt x="321" y="276"/>
                </a:cubicBezTo>
                <a:cubicBezTo>
                  <a:pt x="347" y="264"/>
                  <a:pt x="417" y="242"/>
                  <a:pt x="432" y="241"/>
                </a:cubicBezTo>
                <a:cubicBezTo>
                  <a:pt x="441" y="241"/>
                  <a:pt x="427" y="250"/>
                  <a:pt x="415" y="253"/>
                </a:cubicBezTo>
                <a:cubicBezTo>
                  <a:pt x="382" y="260"/>
                  <a:pt x="263" y="310"/>
                  <a:pt x="246" y="325"/>
                </a:cubicBezTo>
                <a:cubicBezTo>
                  <a:pt x="243" y="327"/>
                  <a:pt x="230" y="334"/>
                  <a:pt x="217" y="341"/>
                </a:cubicBezTo>
                <a:cubicBezTo>
                  <a:pt x="194" y="352"/>
                  <a:pt x="180" y="361"/>
                  <a:pt x="160" y="378"/>
                </a:cubicBezTo>
                <a:cubicBezTo>
                  <a:pt x="155" y="382"/>
                  <a:pt x="150" y="384"/>
                  <a:pt x="150" y="383"/>
                </a:cubicBezTo>
                <a:cubicBezTo>
                  <a:pt x="148" y="381"/>
                  <a:pt x="131" y="397"/>
                  <a:pt x="131" y="401"/>
                </a:cubicBezTo>
                <a:cubicBezTo>
                  <a:pt x="131" y="403"/>
                  <a:pt x="127" y="408"/>
                  <a:pt x="121" y="412"/>
                </a:cubicBezTo>
                <a:cubicBezTo>
                  <a:pt x="116" y="416"/>
                  <a:pt x="111" y="421"/>
                  <a:pt x="111" y="423"/>
                </a:cubicBezTo>
                <a:cubicBezTo>
                  <a:pt x="111" y="431"/>
                  <a:pt x="117" y="431"/>
                  <a:pt x="126" y="424"/>
                </a:cubicBezTo>
                <a:cubicBezTo>
                  <a:pt x="139" y="414"/>
                  <a:pt x="149" y="411"/>
                  <a:pt x="138" y="420"/>
                </a:cubicBezTo>
                <a:cubicBezTo>
                  <a:pt x="134" y="424"/>
                  <a:pt x="129" y="428"/>
                  <a:pt x="128" y="428"/>
                </a:cubicBezTo>
                <a:cubicBezTo>
                  <a:pt x="127" y="428"/>
                  <a:pt x="117" y="434"/>
                  <a:pt x="107" y="442"/>
                </a:cubicBezTo>
                <a:cubicBezTo>
                  <a:pt x="96" y="450"/>
                  <a:pt x="87" y="457"/>
                  <a:pt x="85" y="457"/>
                </a:cubicBezTo>
                <a:cubicBezTo>
                  <a:pt x="80" y="457"/>
                  <a:pt x="43" y="493"/>
                  <a:pt x="42" y="497"/>
                </a:cubicBezTo>
                <a:cubicBezTo>
                  <a:pt x="42" y="503"/>
                  <a:pt x="34" y="512"/>
                  <a:pt x="29" y="512"/>
                </a:cubicBezTo>
                <a:cubicBezTo>
                  <a:pt x="24" y="512"/>
                  <a:pt x="24" y="506"/>
                  <a:pt x="30" y="498"/>
                </a:cubicBezTo>
                <a:cubicBezTo>
                  <a:pt x="35" y="491"/>
                  <a:pt x="31" y="490"/>
                  <a:pt x="22" y="495"/>
                </a:cubicBezTo>
                <a:cubicBezTo>
                  <a:pt x="18" y="497"/>
                  <a:pt x="17" y="501"/>
                  <a:pt x="17" y="514"/>
                </a:cubicBezTo>
                <a:cubicBezTo>
                  <a:pt x="17" y="525"/>
                  <a:pt x="15" y="535"/>
                  <a:pt x="11" y="542"/>
                </a:cubicBezTo>
                <a:cubicBezTo>
                  <a:pt x="0" y="562"/>
                  <a:pt x="5" y="592"/>
                  <a:pt x="17" y="577"/>
                </a:cubicBezTo>
                <a:close/>
              </a:path>
            </a:pathLst>
          </a:custGeom>
          <a:solidFill>
            <a:srgbClr val="FFC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schemeClr val="tx1">
                  <a:lumMod val="75000"/>
                  <a:lumOff val="25000"/>
                </a:schemeClr>
              </a:solidFill>
            </a:endParaRPr>
          </a:p>
        </p:txBody>
      </p:sp>
      <p:sp>
        <p:nvSpPr>
          <p:cNvPr id="17" name="矩形 16"/>
          <p:cNvSpPr/>
          <p:nvPr/>
        </p:nvSpPr>
        <p:spPr>
          <a:xfrm>
            <a:off x="369570" y="321945"/>
            <a:ext cx="3389630"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3E3A39"/>
                </a:solidFill>
                <a:latin typeface="Heiti TC Medium" panose="02000000000000000000" charset="-122"/>
                <a:ea typeface="Heiti TC Medium" panose="02000000000000000000" charset="-122"/>
                <a:cs typeface="+mn-ea"/>
                <a:sym typeface="+mn-lt"/>
              </a:rPr>
              <a:t>“一边倒”</a:t>
            </a:r>
          </a:p>
        </p:txBody>
      </p:sp>
      <p:sp>
        <p:nvSpPr>
          <p:cNvPr id="26" name="文本框 25"/>
          <p:cNvSpPr txBox="1"/>
          <p:nvPr/>
        </p:nvSpPr>
        <p:spPr>
          <a:xfrm>
            <a:off x="664210" y="1654810"/>
            <a:ext cx="11524615" cy="583565"/>
          </a:xfrm>
          <a:prstGeom prst="rect">
            <a:avLst/>
          </a:prstGeom>
          <a:noFill/>
        </p:spPr>
        <p:txBody>
          <a:bodyPr wrap="square" rtlCol="0">
            <a:spAutoFit/>
          </a:bodyPr>
          <a:lstStyle/>
          <a:p>
            <a:pPr algn="ctr"/>
            <a:r>
              <a:rPr lang="zh-CN" altLang="en-US" sz="3200" b="1">
                <a:solidFill>
                  <a:schemeClr val="bg1"/>
                </a:solidFill>
                <a:latin typeface="+mn-ea"/>
              </a:rPr>
              <a:t>在中华人民共和国成立之初，我们为什么要实行一边倒政策？</a:t>
            </a:r>
          </a:p>
        </p:txBody>
      </p:sp>
      <p:sp>
        <p:nvSpPr>
          <p:cNvPr id="28" name="文本框 27"/>
          <p:cNvSpPr txBox="1"/>
          <p:nvPr/>
        </p:nvSpPr>
        <p:spPr>
          <a:xfrm>
            <a:off x="1468120" y="2647315"/>
            <a:ext cx="10197465" cy="3969385"/>
          </a:xfrm>
          <a:prstGeom prst="rect">
            <a:avLst/>
          </a:prstGeom>
          <a:noFill/>
        </p:spPr>
        <p:txBody>
          <a:bodyPr wrap="square" rtlCol="0">
            <a:spAutoFit/>
          </a:bodyPr>
          <a:lstStyle/>
          <a:p>
            <a:r>
              <a:rPr lang="zh-CN" altLang="en-US" sz="2800">
                <a:solidFill>
                  <a:schemeClr val="accent1"/>
                </a:solidFill>
              </a:rPr>
              <a:t>(1)它是近代中国人民革命斗争经验的总结。</a:t>
            </a:r>
          </a:p>
          <a:p>
            <a:endParaRPr lang="zh-CN" altLang="en-US" sz="2800">
              <a:solidFill>
                <a:schemeClr val="accent1"/>
              </a:solidFill>
            </a:endParaRPr>
          </a:p>
          <a:p>
            <a:r>
              <a:rPr lang="zh-CN" altLang="en-US" sz="2800">
                <a:solidFill>
                  <a:schemeClr val="accent1"/>
                </a:solidFill>
              </a:rPr>
              <a:t>(2)帝国主义国家反共反华的局势迫使中国与苏联等国接近。</a:t>
            </a:r>
          </a:p>
          <a:p>
            <a:endParaRPr lang="zh-CN" altLang="en-US" sz="2800">
              <a:solidFill>
                <a:schemeClr val="accent1"/>
              </a:solidFill>
            </a:endParaRPr>
          </a:p>
          <a:p>
            <a:r>
              <a:rPr lang="zh-CN" altLang="en-US" sz="2800">
                <a:solidFill>
                  <a:schemeClr val="accent1"/>
                </a:solidFill>
              </a:rPr>
              <a:t>(3)为了维护世界和平、安全和扩大新中国的国际影响。</a:t>
            </a:r>
          </a:p>
          <a:p>
            <a:endParaRPr lang="zh-CN" altLang="en-US" sz="2800">
              <a:solidFill>
                <a:schemeClr val="accent1"/>
              </a:solidFill>
            </a:endParaRPr>
          </a:p>
          <a:p>
            <a:r>
              <a:rPr lang="zh-CN" altLang="en-US" sz="2800">
                <a:solidFill>
                  <a:schemeClr val="accent1"/>
                </a:solidFill>
              </a:rPr>
              <a:t>(4)有助于统一全国人民的思想。</a:t>
            </a:r>
          </a:p>
          <a:p>
            <a:endParaRPr lang="zh-CN" altLang="en-US" sz="2800">
              <a:solidFill>
                <a:schemeClr val="accent1"/>
              </a:solidFill>
            </a:endParaRPr>
          </a:p>
          <a:p>
            <a:r>
              <a:rPr lang="zh-CN" altLang="en-US" sz="2800">
                <a:solidFill>
                  <a:schemeClr val="accent1"/>
                </a:solidFill>
              </a:rPr>
              <a:t>(5)中苏意识形态相同。</a:t>
            </a:r>
          </a:p>
        </p:txBody>
      </p:sp>
      <p:cxnSp>
        <p:nvCxnSpPr>
          <p:cNvPr id="29" name="直接连接符 28"/>
          <p:cNvCxnSpPr/>
          <p:nvPr/>
        </p:nvCxnSpPr>
        <p:spPr>
          <a:xfrm flipH="1" flipV="1">
            <a:off x="4857115" y="3291840"/>
            <a:ext cx="3138805" cy="1778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flipV="1">
            <a:off x="4857115" y="4149725"/>
            <a:ext cx="3138805" cy="1778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H="1" flipV="1">
            <a:off x="4857115" y="4985385"/>
            <a:ext cx="3138805" cy="1778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flipV="1">
            <a:off x="4857115" y="5864225"/>
            <a:ext cx="3138805" cy="1778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flipV="1">
            <a:off x="4857115" y="6616700"/>
            <a:ext cx="3138805" cy="1778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1" name="文本框 10">
            <a:extLst>
              <a:ext uri="{FF2B5EF4-FFF2-40B4-BE49-F238E27FC236}">
                <a16:creationId xmlns:a16="http://schemas.microsoft.com/office/drawing/2014/main" id="{76139C6A-40DE-4EB3-BD90-31C40EAF5866}"/>
              </a:ext>
            </a:extLst>
          </p:cNvPr>
          <p:cNvSpPr txBox="1"/>
          <p:nvPr/>
        </p:nvSpPr>
        <p:spPr>
          <a:xfrm>
            <a:off x="526415" y="4158615"/>
            <a:ext cx="11662410" cy="2677656"/>
          </a:xfrm>
          <a:prstGeom prst="rect">
            <a:avLst/>
          </a:prstGeom>
          <a:solidFill>
            <a:srgbClr val="FFFF00"/>
          </a:solidFill>
        </p:spPr>
        <p:txBody>
          <a:bodyPr wrap="square" rtlCol="0">
            <a:spAutoFit/>
          </a:bodyPr>
          <a:lstStyle/>
          <a:p>
            <a:r>
              <a:rPr lang="zh-CN" altLang="en-US" sz="2800" b="1" dirty="0">
                <a:latin typeface="黑体" panose="02010609060101010101" pitchFamily="2" charset="-122"/>
                <a:ea typeface="黑体" panose="02010609060101010101" pitchFamily="2" charset="-122"/>
              </a:rPr>
              <a:t>意义：</a:t>
            </a:r>
          </a:p>
          <a:p>
            <a:r>
              <a:rPr lang="zh-CN" altLang="en-US" sz="2800" b="1" dirty="0">
                <a:latin typeface="黑体" panose="02010609060101010101" pitchFamily="2" charset="-122"/>
                <a:ea typeface="黑体" panose="02010609060101010101" pitchFamily="2" charset="-122"/>
              </a:rPr>
              <a:t>①赢得了苏联的支持和帮助，出现第一次建交高潮；</a:t>
            </a:r>
          </a:p>
          <a:p>
            <a:r>
              <a:rPr lang="zh-CN" altLang="en-US" sz="2800" b="1" dirty="0">
                <a:latin typeface="黑体" panose="02010609060101010101" pitchFamily="2" charset="-122"/>
                <a:ea typeface="黑体" panose="02010609060101010101" pitchFamily="2" charset="-122"/>
              </a:rPr>
              <a:t>②利于</a:t>
            </a:r>
            <a:r>
              <a:rPr lang="zh-CN" altLang="en-US" sz="2800" b="1" dirty="0">
                <a:solidFill>
                  <a:srgbClr val="FF0000"/>
                </a:solidFill>
                <a:latin typeface="黑体" panose="02010609060101010101" pitchFamily="2" charset="-122"/>
                <a:ea typeface="黑体" panose="02010609060101010101" pitchFamily="2" charset="-122"/>
              </a:rPr>
              <a:t>巩固政权、维护国防安全，保障经济建设</a:t>
            </a:r>
            <a:r>
              <a:rPr lang="zh-CN" altLang="en-US" sz="2800" b="1" dirty="0">
                <a:latin typeface="黑体" panose="02010609060101010101" pitchFamily="2" charset="-122"/>
                <a:ea typeface="黑体" panose="02010609060101010101" pitchFamily="2" charset="-122"/>
              </a:rPr>
              <a:t>；</a:t>
            </a:r>
          </a:p>
          <a:p>
            <a:r>
              <a:rPr lang="zh-CN" altLang="en-US" sz="2800" b="1" dirty="0">
                <a:latin typeface="黑体" panose="02010609060101010101" pitchFamily="2" charset="-122"/>
                <a:ea typeface="黑体" panose="02010609060101010101" pitchFamily="2" charset="-122"/>
              </a:rPr>
              <a:t>③改善与周边邻国关系；</a:t>
            </a:r>
          </a:p>
          <a:p>
            <a:r>
              <a:rPr lang="zh-CN" altLang="en-US" sz="2800" b="1" dirty="0">
                <a:latin typeface="黑体" panose="02010609060101010101" pitchFamily="2" charset="-122"/>
                <a:ea typeface="黑体" panose="02010609060101010101" pitchFamily="2" charset="-122"/>
              </a:rPr>
              <a:t>④为国内经济建设赢得良好的</a:t>
            </a:r>
            <a:r>
              <a:rPr lang="zh-CN" altLang="en-US" sz="2800" b="1" dirty="0">
                <a:solidFill>
                  <a:srgbClr val="FF0000"/>
                </a:solidFill>
                <a:latin typeface="黑体" panose="02010609060101010101" pitchFamily="2" charset="-122"/>
                <a:ea typeface="黑体" panose="02010609060101010101" pitchFamily="2" charset="-122"/>
              </a:rPr>
              <a:t>国际环境</a:t>
            </a:r>
            <a:r>
              <a:rPr lang="zh-CN" altLang="en-US" sz="2800" b="1" dirty="0">
                <a:latin typeface="黑体" panose="02010609060101010101" pitchFamily="2" charset="-122"/>
                <a:ea typeface="黑体" panose="02010609060101010101" pitchFamily="2" charset="-122"/>
              </a:rPr>
              <a:t>。</a:t>
            </a:r>
          </a:p>
          <a:p>
            <a:r>
              <a:rPr lang="zh-CN" altLang="en-US" sz="2800" b="1" dirty="0">
                <a:latin typeface="黑体" panose="02010609060101010101" pitchFamily="2" charset="-122"/>
                <a:ea typeface="黑体" panose="02010609060101010101" pitchFamily="2" charset="-122"/>
              </a:rPr>
              <a:t>⑤利于维护</a:t>
            </a:r>
            <a:r>
              <a:rPr lang="zh-CN" altLang="en-US" sz="2800" b="1" dirty="0">
                <a:solidFill>
                  <a:srgbClr val="FF0000"/>
                </a:solidFill>
                <a:latin typeface="黑体" panose="02010609060101010101" pitchFamily="2" charset="-122"/>
                <a:ea typeface="黑体" panose="02010609060101010101" pitchFamily="2" charset="-122"/>
              </a:rPr>
              <a:t>世界和平</a:t>
            </a:r>
            <a:r>
              <a:rPr lang="zh-CN" altLang="en-US" sz="2800" b="1" dirty="0">
                <a:latin typeface="黑体" panose="02010609060101010101" pitchFamily="2" charset="-122"/>
                <a:ea typeface="黑体" panose="02010609060101010101" pitchFamily="2" charset="-12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3389630"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3E3A39"/>
                </a:solidFill>
                <a:latin typeface="Heiti TC Medium" panose="02000000000000000000" charset="-122"/>
                <a:ea typeface="Heiti TC Medium" panose="02000000000000000000" charset="-122"/>
                <a:cs typeface="+mn-ea"/>
                <a:sym typeface="+mn-lt"/>
              </a:rPr>
              <a:t>新中国成立之初</a:t>
            </a:r>
          </a:p>
        </p:txBody>
      </p:sp>
      <p:pic>
        <p:nvPicPr>
          <p:cNvPr id="2" name="图片 1"/>
          <p:cNvPicPr>
            <a:picLocks noChangeAspect="1"/>
          </p:cNvPicPr>
          <p:nvPr/>
        </p:nvPicPr>
        <p:blipFill>
          <a:blip r:embed="rId3"/>
          <a:srcRect t="6980"/>
          <a:stretch>
            <a:fillRect/>
          </a:stretch>
        </p:blipFill>
        <p:spPr>
          <a:xfrm>
            <a:off x="689610" y="1416685"/>
            <a:ext cx="5080000" cy="3543935"/>
          </a:xfrm>
          <a:prstGeom prst="rect">
            <a:avLst/>
          </a:prstGeom>
        </p:spPr>
      </p:pic>
      <p:pic>
        <p:nvPicPr>
          <p:cNvPr id="4" name="图片 3"/>
          <p:cNvPicPr>
            <a:picLocks noChangeAspect="1"/>
          </p:cNvPicPr>
          <p:nvPr/>
        </p:nvPicPr>
        <p:blipFill>
          <a:blip r:embed="rId4"/>
          <a:stretch>
            <a:fillRect/>
          </a:stretch>
        </p:blipFill>
        <p:spPr>
          <a:xfrm>
            <a:off x="6086475" y="1591310"/>
            <a:ext cx="5678170" cy="3195320"/>
          </a:xfrm>
          <a:prstGeom prst="rect">
            <a:avLst/>
          </a:prstGeom>
        </p:spPr>
      </p:pic>
      <p:sp>
        <p:nvSpPr>
          <p:cNvPr id="22" name="文本框 21"/>
          <p:cNvSpPr txBox="1"/>
          <p:nvPr/>
        </p:nvSpPr>
        <p:spPr>
          <a:xfrm>
            <a:off x="817880" y="5131435"/>
            <a:ext cx="10946765" cy="1568450"/>
          </a:xfrm>
          <a:prstGeom prst="rect">
            <a:avLst/>
          </a:prstGeom>
          <a:noFill/>
        </p:spPr>
        <p:txBody>
          <a:bodyPr wrap="square" rtlCol="0">
            <a:spAutoFit/>
          </a:bodyPr>
          <a:lstStyle/>
          <a:p>
            <a:r>
              <a:rPr lang="en-US" altLang="zh-CN" sz="3200">
                <a:solidFill>
                  <a:srgbClr val="FAB500"/>
                </a:solidFill>
              </a:rPr>
              <a:t>      </a:t>
            </a:r>
            <a:r>
              <a:rPr lang="zh-CN" altLang="en-US" sz="3200">
                <a:solidFill>
                  <a:srgbClr val="FAB500"/>
                </a:solidFill>
              </a:rPr>
              <a:t>新中国成立之初，中国首先与苏联建交，接着与保加利亚、朝鲜、越南等</a:t>
            </a:r>
            <a:r>
              <a:rPr lang="en-US" altLang="zh-CN" sz="3200">
                <a:solidFill>
                  <a:srgbClr val="FAB500"/>
                </a:solidFill>
              </a:rPr>
              <a:t>10</a:t>
            </a:r>
            <a:r>
              <a:rPr lang="zh-CN" altLang="en-US" sz="3200">
                <a:solidFill>
                  <a:srgbClr val="FAB500"/>
                </a:solidFill>
              </a:rPr>
              <a:t>个人民民主国家，以及印度、印度尼西亚、缅甸、巴基斯坦、瑞典、丹麦、瑞士、芬兰等国建交。</a:t>
            </a:r>
          </a:p>
        </p:txBody>
      </p:sp>
      <p:grpSp>
        <p:nvGrpSpPr>
          <p:cNvPr id="6" name="组合 5">
            <a:extLst>
              <a:ext uri="{FF2B5EF4-FFF2-40B4-BE49-F238E27FC236}">
                <a16:creationId xmlns:a16="http://schemas.microsoft.com/office/drawing/2014/main" id="{C652087E-A95F-44A8-8C2F-0E1B935B87B6}"/>
              </a:ext>
            </a:extLst>
          </p:cNvPr>
          <p:cNvGrpSpPr/>
          <p:nvPr/>
        </p:nvGrpSpPr>
        <p:grpSpPr>
          <a:xfrm>
            <a:off x="177258" y="1948513"/>
            <a:ext cx="11818434" cy="5250930"/>
            <a:chOff x="407" y="1185"/>
            <a:chExt cx="13795" cy="4151"/>
          </a:xfrm>
        </p:grpSpPr>
        <p:sp>
          <p:nvSpPr>
            <p:cNvPr id="7" name="文本框 6">
              <a:extLst>
                <a:ext uri="{FF2B5EF4-FFF2-40B4-BE49-F238E27FC236}">
                  <a16:creationId xmlns:a16="http://schemas.microsoft.com/office/drawing/2014/main" id="{F29543A4-FB7D-4162-93A9-FD304EF141EA}"/>
                </a:ext>
              </a:extLst>
            </p:cNvPr>
            <p:cNvSpPr txBox="1"/>
            <p:nvPr/>
          </p:nvSpPr>
          <p:spPr>
            <a:xfrm>
              <a:off x="407" y="1320"/>
              <a:ext cx="13670" cy="3723"/>
            </a:xfrm>
            <a:prstGeom prst="rect">
              <a:avLst/>
            </a:prstGeom>
            <a:solidFill>
              <a:schemeClr val="accent5">
                <a:lumMod val="20000"/>
                <a:lumOff val="80000"/>
              </a:schemeClr>
            </a:solidFill>
          </p:spPr>
          <p:txBody>
            <a:bodyPr wrap="square" rtlCol="0">
              <a:sp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grpSp>
          <p:nvGrpSpPr>
            <p:cNvPr id="8" name="组合 7">
              <a:extLst>
                <a:ext uri="{FF2B5EF4-FFF2-40B4-BE49-F238E27FC236}">
                  <a16:creationId xmlns:a16="http://schemas.microsoft.com/office/drawing/2014/main" id="{4FFBCACF-AFC9-4B4B-87D8-3E95DBFCDA05}"/>
                </a:ext>
              </a:extLst>
            </p:cNvPr>
            <p:cNvGrpSpPr/>
            <p:nvPr/>
          </p:nvGrpSpPr>
          <p:grpSpPr>
            <a:xfrm>
              <a:off x="521" y="1185"/>
              <a:ext cx="13681" cy="4151"/>
              <a:chOff x="594" y="2240"/>
              <a:chExt cx="13881" cy="4542"/>
            </a:xfrm>
          </p:grpSpPr>
          <p:grpSp>
            <p:nvGrpSpPr>
              <p:cNvPr id="9" name="组合 8">
                <a:extLst>
                  <a:ext uri="{FF2B5EF4-FFF2-40B4-BE49-F238E27FC236}">
                    <a16:creationId xmlns:a16="http://schemas.microsoft.com/office/drawing/2014/main" id="{13844BBB-F872-46E8-8EFB-945F24F4E2A6}"/>
                  </a:ext>
                </a:extLst>
              </p:cNvPr>
              <p:cNvGrpSpPr/>
              <p:nvPr/>
            </p:nvGrpSpPr>
            <p:grpSpPr>
              <a:xfrm>
                <a:off x="594" y="2378"/>
                <a:ext cx="7951" cy="4234"/>
                <a:chOff x="540200" y="2181727"/>
                <a:chExt cx="7322842" cy="4048538"/>
              </a:xfrm>
            </p:grpSpPr>
            <p:grpSp>
              <p:nvGrpSpPr>
                <p:cNvPr id="12" name="组合 11">
                  <a:extLst>
                    <a:ext uri="{FF2B5EF4-FFF2-40B4-BE49-F238E27FC236}">
                      <a16:creationId xmlns:a16="http://schemas.microsoft.com/office/drawing/2014/main" id="{BEF17127-AC94-44E9-AC08-EF92DA546987}"/>
                    </a:ext>
                  </a:extLst>
                </p:cNvPr>
                <p:cNvGrpSpPr/>
                <p:nvPr/>
              </p:nvGrpSpPr>
              <p:grpSpPr>
                <a:xfrm>
                  <a:off x="540200" y="2190802"/>
                  <a:ext cx="1802765" cy="775141"/>
                  <a:chOff x="7092044" y="1819725"/>
                  <a:chExt cx="2205575" cy="775141"/>
                </a:xfrm>
              </p:grpSpPr>
              <p:pic>
                <p:nvPicPr>
                  <p:cNvPr id="60" name="Picture 4" descr="https://timgsa.baidu.com/timg?image&amp;quality=80&amp;size=b9999_10000&amp;sec=1536352763755&amp;di=ecd6a567d4225fc8bbf2eb7a944abcac&amp;imgtype=0&amp;src=http%3A%2F%2Fpic.baike.soso.com%2Fp%2F20131220%2F20131220063009-1891974008.jpg">
                    <a:extLst>
                      <a:ext uri="{FF2B5EF4-FFF2-40B4-BE49-F238E27FC236}">
                        <a16:creationId xmlns:a16="http://schemas.microsoft.com/office/drawing/2014/main" id="{086DB8D2-9549-4696-BE54-A3CBD1BDDE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044" y="1819725"/>
                    <a:ext cx="679190" cy="407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1" name="文本框 60">
                    <a:extLst>
                      <a:ext uri="{FF2B5EF4-FFF2-40B4-BE49-F238E27FC236}">
                        <a16:creationId xmlns:a16="http://schemas.microsoft.com/office/drawing/2014/main" id="{6A773FEC-1549-405A-8B5C-DA3EF806B195}"/>
                      </a:ext>
                    </a:extLst>
                  </p:cNvPr>
                  <p:cNvSpPr txBox="1"/>
                  <p:nvPr/>
                </p:nvSpPr>
                <p:spPr>
                  <a:xfrm>
                    <a:off x="7771041" y="1858910"/>
                    <a:ext cx="1526578" cy="735956"/>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保加利亚</a:t>
                    </a:r>
                  </a:p>
                </p:txBody>
              </p:sp>
            </p:grpSp>
            <p:grpSp>
              <p:nvGrpSpPr>
                <p:cNvPr id="13" name="组合 12">
                  <a:extLst>
                    <a:ext uri="{FF2B5EF4-FFF2-40B4-BE49-F238E27FC236}">
                      <a16:creationId xmlns:a16="http://schemas.microsoft.com/office/drawing/2014/main" id="{3447110B-42D2-4827-A5AE-D36837F73710}"/>
                    </a:ext>
                  </a:extLst>
                </p:cNvPr>
                <p:cNvGrpSpPr/>
                <p:nvPr/>
              </p:nvGrpSpPr>
              <p:grpSpPr>
                <a:xfrm>
                  <a:off x="540200" y="3321162"/>
                  <a:ext cx="1722755" cy="735957"/>
                  <a:chOff x="9512517" y="1810650"/>
                  <a:chExt cx="2045966" cy="751991"/>
                </a:xfrm>
              </p:grpSpPr>
              <p:pic>
                <p:nvPicPr>
                  <p:cNvPr id="58" name="Picture 6" descr="https://timgsa.baidu.com/timg?image&amp;quality=80&amp;size=b9999_10000&amp;sec=1536352827157&amp;di=f120b2781266c17082dbeb3f3f864147&amp;imgtype=0&amp;src=http%3A%2F%2Fimgsrc.baidu.com%2Fimage%2Fc0%253Dshijue1%252C0%252C0%252C294%252C40%2Fsign%3D5d8021ce9b2397ddc274904731ebd8c2%2Fa044ad345982b2b7e81a21ed3badcbef76099b15.jpg">
                    <a:extLst>
                      <a:ext uri="{FF2B5EF4-FFF2-40B4-BE49-F238E27FC236}">
                        <a16:creationId xmlns:a16="http://schemas.microsoft.com/office/drawing/2014/main" id="{D4D30577-AE1E-49E0-9088-9951F1551E2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4631" b="4631"/>
                  <a:stretch>
                    <a:fillRect/>
                  </a:stretch>
                </p:blipFill>
                <p:spPr bwMode="auto">
                  <a:xfrm>
                    <a:off x="9512517" y="1820819"/>
                    <a:ext cx="624013" cy="415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9" name="文本框 58">
                    <a:extLst>
                      <a:ext uri="{FF2B5EF4-FFF2-40B4-BE49-F238E27FC236}">
                        <a16:creationId xmlns:a16="http://schemas.microsoft.com/office/drawing/2014/main" id="{DD72A301-8ADF-4E11-A01E-00F768C3D88C}"/>
                      </a:ext>
                    </a:extLst>
                  </p:cNvPr>
                  <p:cNvSpPr txBox="1"/>
                  <p:nvPr/>
                </p:nvSpPr>
                <p:spPr>
                  <a:xfrm>
                    <a:off x="10136186" y="1810650"/>
                    <a:ext cx="1422297" cy="751991"/>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罗马尼亚</a:t>
                    </a:r>
                  </a:p>
                </p:txBody>
              </p:sp>
            </p:grpSp>
            <p:grpSp>
              <p:nvGrpSpPr>
                <p:cNvPr id="14" name="组合 13">
                  <a:extLst>
                    <a:ext uri="{FF2B5EF4-FFF2-40B4-BE49-F238E27FC236}">
                      <a16:creationId xmlns:a16="http://schemas.microsoft.com/office/drawing/2014/main" id="{FABEF184-E53A-4582-9216-C6B917D96BF3}"/>
                    </a:ext>
                  </a:extLst>
                </p:cNvPr>
                <p:cNvGrpSpPr/>
                <p:nvPr/>
              </p:nvGrpSpPr>
              <p:grpSpPr>
                <a:xfrm>
                  <a:off x="5946389" y="2181727"/>
                  <a:ext cx="1800604" cy="759317"/>
                  <a:chOff x="5159376" y="2766943"/>
                  <a:chExt cx="1917397" cy="757327"/>
                </a:xfrm>
              </p:grpSpPr>
              <p:pic>
                <p:nvPicPr>
                  <p:cNvPr id="56" name="Picture 8" descr="https://timgsa.baidu.com/timg?image&amp;quality=80&amp;size=b9999_10000&amp;sec=1536352907687&amp;di=f48038cfb32def18899a527e1164f483&amp;imgtype=0&amp;src=http%3A%2F%2Fimgsrc.baidu.com%2Fimage%2Fc0%253Dshijue1%252C0%252C0%252C294%252C40%2Fsign%3D03b8f9d371cb0a46912f837a030a9c51%2Ff31fbe096b63f624642b222a8d44ebf81a4ca3a0.jpg">
                    <a:extLst>
                      <a:ext uri="{FF2B5EF4-FFF2-40B4-BE49-F238E27FC236}">
                        <a16:creationId xmlns:a16="http://schemas.microsoft.com/office/drawing/2014/main" id="{6AC586AA-A413-4215-9635-076D8D9010D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5348" b="5348"/>
                  <a:stretch>
                    <a:fillRect/>
                  </a:stretch>
                </p:blipFill>
                <p:spPr bwMode="auto">
                  <a:xfrm>
                    <a:off x="5159376" y="2766943"/>
                    <a:ext cx="665928" cy="4154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7" name="文本框 56">
                    <a:extLst>
                      <a:ext uri="{FF2B5EF4-FFF2-40B4-BE49-F238E27FC236}">
                        <a16:creationId xmlns:a16="http://schemas.microsoft.com/office/drawing/2014/main" id="{0554E273-7887-40B4-8A39-FC72F0A05D93}"/>
                      </a:ext>
                    </a:extLst>
                  </p:cNvPr>
                  <p:cNvSpPr txBox="1"/>
                  <p:nvPr/>
                </p:nvSpPr>
                <p:spPr>
                  <a:xfrm>
                    <a:off x="5825316" y="2790243"/>
                    <a:ext cx="1251457" cy="734027"/>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匈牙利</a:t>
                    </a:r>
                  </a:p>
                </p:txBody>
              </p:sp>
            </p:grpSp>
            <p:grpSp>
              <p:nvGrpSpPr>
                <p:cNvPr id="15" name="组合 14">
                  <a:extLst>
                    <a:ext uri="{FF2B5EF4-FFF2-40B4-BE49-F238E27FC236}">
                      <a16:creationId xmlns:a16="http://schemas.microsoft.com/office/drawing/2014/main" id="{706283B3-C70B-46C0-86D6-1FF0E5BABEA0}"/>
                    </a:ext>
                  </a:extLst>
                </p:cNvPr>
                <p:cNvGrpSpPr/>
                <p:nvPr/>
              </p:nvGrpSpPr>
              <p:grpSpPr>
                <a:xfrm>
                  <a:off x="2342263" y="2181727"/>
                  <a:ext cx="1801524" cy="481317"/>
                  <a:chOff x="7091698" y="2748983"/>
                  <a:chExt cx="2016956" cy="500806"/>
                </a:xfrm>
              </p:grpSpPr>
              <p:pic>
                <p:nvPicPr>
                  <p:cNvPr id="54" name="Picture 10" descr="https://timgsa.baidu.com/timg?image&amp;quality=80&amp;size=b9999_10000&amp;sec=1536352971793&amp;di=21eb5089d0bc196e0c45767e50e09acb&amp;imgtype=0&amp;src=http%3A%2F%2Fimgsrc.baidu.com%2Fimgad%2Fpic%2Fitem%2Faec379310a55b3196118d06749a98226cffc173a.jpg">
                    <a:extLst>
                      <a:ext uri="{FF2B5EF4-FFF2-40B4-BE49-F238E27FC236}">
                        <a16:creationId xmlns:a16="http://schemas.microsoft.com/office/drawing/2014/main" id="{AEE511D1-F1DC-4089-AB2A-402467F5F18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3749" r="237" b="4390"/>
                  <a:stretch>
                    <a:fillRect/>
                  </a:stretch>
                </p:blipFill>
                <p:spPr bwMode="auto">
                  <a:xfrm>
                    <a:off x="7091698" y="2748983"/>
                    <a:ext cx="706804" cy="433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5" name="文本框 54">
                    <a:extLst>
                      <a:ext uri="{FF2B5EF4-FFF2-40B4-BE49-F238E27FC236}">
                        <a16:creationId xmlns:a16="http://schemas.microsoft.com/office/drawing/2014/main" id="{FAA39A6C-53DC-4138-ADE6-62F7C4305E09}"/>
                      </a:ext>
                    </a:extLst>
                  </p:cNvPr>
                  <p:cNvSpPr txBox="1"/>
                  <p:nvPr/>
                </p:nvSpPr>
                <p:spPr>
                  <a:xfrm>
                    <a:off x="7798045" y="2812645"/>
                    <a:ext cx="1310609" cy="437144"/>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朝鲜</a:t>
                    </a:r>
                  </a:p>
                </p:txBody>
              </p:sp>
            </p:grpSp>
            <p:grpSp>
              <p:nvGrpSpPr>
                <p:cNvPr id="16" name="组合 15">
                  <a:extLst>
                    <a:ext uri="{FF2B5EF4-FFF2-40B4-BE49-F238E27FC236}">
                      <a16:creationId xmlns:a16="http://schemas.microsoft.com/office/drawing/2014/main" id="{82BF0F2D-B9B0-475C-B331-B89729336824}"/>
                    </a:ext>
                  </a:extLst>
                </p:cNvPr>
                <p:cNvGrpSpPr/>
                <p:nvPr/>
              </p:nvGrpSpPr>
              <p:grpSpPr>
                <a:xfrm>
                  <a:off x="2342263" y="3307977"/>
                  <a:ext cx="1801525" cy="451281"/>
                  <a:chOff x="9512517" y="2748983"/>
                  <a:chExt cx="2024679" cy="469554"/>
                </a:xfrm>
              </p:grpSpPr>
              <p:pic>
                <p:nvPicPr>
                  <p:cNvPr id="52" name="Picture 12" descr="https://timgsa.baidu.com/timg?image&amp;quality=80&amp;size=b9999_10000&amp;sec=1536353052455&amp;di=519df479a2834e727ba5c1249174cc6d&amp;imgtype=0&amp;src=http%3A%2F%2Fupload.17u.net%2Fuploadpicbase%2F2014%2F5%2F9%2Faa%2F201405090918145938.png">
                    <a:extLst>
                      <a:ext uri="{FF2B5EF4-FFF2-40B4-BE49-F238E27FC236}">
                        <a16:creationId xmlns:a16="http://schemas.microsoft.com/office/drawing/2014/main" id="{9BFACF5B-C93A-4F1F-9597-B74632E4609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12517" y="2748983"/>
                    <a:ext cx="737799" cy="433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3" name="文本框 52">
                    <a:extLst>
                      <a:ext uri="{FF2B5EF4-FFF2-40B4-BE49-F238E27FC236}">
                        <a16:creationId xmlns:a16="http://schemas.microsoft.com/office/drawing/2014/main" id="{411A8609-0B9E-40C1-A42F-DC15B082AA73}"/>
                      </a:ext>
                    </a:extLst>
                  </p:cNvPr>
                  <p:cNvSpPr txBox="1"/>
                  <p:nvPr/>
                </p:nvSpPr>
                <p:spPr>
                  <a:xfrm>
                    <a:off x="10279535" y="2781393"/>
                    <a:ext cx="1257661" cy="437144"/>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波兰</a:t>
                    </a:r>
                  </a:p>
                </p:txBody>
              </p:sp>
            </p:grpSp>
            <p:grpSp>
              <p:nvGrpSpPr>
                <p:cNvPr id="18" name="组合 17">
                  <a:extLst>
                    <a:ext uri="{FF2B5EF4-FFF2-40B4-BE49-F238E27FC236}">
                      <a16:creationId xmlns:a16="http://schemas.microsoft.com/office/drawing/2014/main" id="{36B55CD3-663C-4346-96E6-04E868735157}"/>
                    </a:ext>
                  </a:extLst>
                </p:cNvPr>
                <p:cNvGrpSpPr/>
                <p:nvPr/>
              </p:nvGrpSpPr>
              <p:grpSpPr>
                <a:xfrm>
                  <a:off x="4144326" y="3321162"/>
                  <a:ext cx="1803366" cy="463517"/>
                  <a:chOff x="5159376" y="3637603"/>
                  <a:chExt cx="2243388" cy="520587"/>
                </a:xfrm>
              </p:grpSpPr>
              <p:pic>
                <p:nvPicPr>
                  <p:cNvPr id="50" name="Picture 14" descr="https://timgsa.baidu.com/timg?image&amp;quality=80&amp;size=b9999_10000&amp;sec=1536353111616&amp;di=7c0926eb9dd3d4ca4900a341bc80d168&amp;imgtype=0&amp;src=http%3A%2F%2Fa2.att.hudong.com%2F86%2F88%2F01200000026584134408888466902.jpg">
                    <a:extLst>
                      <a:ext uri="{FF2B5EF4-FFF2-40B4-BE49-F238E27FC236}">
                        <a16:creationId xmlns:a16="http://schemas.microsoft.com/office/drawing/2014/main" id="{484AE986-E011-4EC3-BC5D-4E7D9BD2704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59376" y="3637603"/>
                    <a:ext cx="941957" cy="467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1" name="文本框 50">
                    <a:extLst>
                      <a:ext uri="{FF2B5EF4-FFF2-40B4-BE49-F238E27FC236}">
                        <a16:creationId xmlns:a16="http://schemas.microsoft.com/office/drawing/2014/main" id="{00A8EAD2-994D-42A0-9C86-FF64946732A3}"/>
                      </a:ext>
                    </a:extLst>
                  </p:cNvPr>
                  <p:cNvSpPr txBox="1"/>
                  <p:nvPr/>
                </p:nvSpPr>
                <p:spPr>
                  <a:xfrm>
                    <a:off x="6095458" y="3686330"/>
                    <a:ext cx="1307306" cy="471860"/>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蒙古</a:t>
                    </a:r>
                  </a:p>
                </p:txBody>
              </p:sp>
            </p:grpSp>
            <p:grpSp>
              <p:nvGrpSpPr>
                <p:cNvPr id="19" name="组合 18">
                  <a:extLst>
                    <a:ext uri="{FF2B5EF4-FFF2-40B4-BE49-F238E27FC236}">
                      <a16:creationId xmlns:a16="http://schemas.microsoft.com/office/drawing/2014/main" id="{E1792EEE-E7DF-46A8-971E-8EEAF50BC4E7}"/>
                    </a:ext>
                  </a:extLst>
                </p:cNvPr>
                <p:cNvGrpSpPr/>
                <p:nvPr/>
              </p:nvGrpSpPr>
              <p:grpSpPr>
                <a:xfrm>
                  <a:off x="5946389" y="3206591"/>
                  <a:ext cx="1916653" cy="735957"/>
                  <a:chOff x="7091698" y="3475686"/>
                  <a:chExt cx="2544357" cy="840621"/>
                </a:xfrm>
              </p:grpSpPr>
              <p:pic>
                <p:nvPicPr>
                  <p:cNvPr id="48" name="Picture 16" descr="https://timgsa.baidu.com/timg?image&amp;quality=80&amp;size=b9999_10000&amp;sec=1536353152471&amp;di=e3dd3c3a1ffd44b9a539a2d416a0243b&amp;imgtype=jpg&amp;src=http%3A%2F%2Fimg2.imgtn.bdimg.com%2Fit%2Fu%3D4088256242%2C2138529089%26fm%3D214%26gp%3D0.jpg">
                    <a:extLst>
                      <a:ext uri="{FF2B5EF4-FFF2-40B4-BE49-F238E27FC236}">
                        <a16:creationId xmlns:a16="http://schemas.microsoft.com/office/drawing/2014/main" id="{093F4403-F5F7-493F-AEE5-F99876C0B7A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91698" y="3629647"/>
                    <a:ext cx="665928" cy="475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9" name="文本框 48">
                    <a:extLst>
                      <a:ext uri="{FF2B5EF4-FFF2-40B4-BE49-F238E27FC236}">
                        <a16:creationId xmlns:a16="http://schemas.microsoft.com/office/drawing/2014/main" id="{63E2F885-177B-4A68-B673-E31CB48DE4B7}"/>
                      </a:ext>
                    </a:extLst>
                  </p:cNvPr>
                  <p:cNvSpPr txBox="1"/>
                  <p:nvPr/>
                </p:nvSpPr>
                <p:spPr>
                  <a:xfrm>
                    <a:off x="7758048" y="3475686"/>
                    <a:ext cx="1878007" cy="840621"/>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阿尔巴尼亚</a:t>
                    </a:r>
                  </a:p>
                </p:txBody>
              </p:sp>
            </p:grpSp>
            <p:grpSp>
              <p:nvGrpSpPr>
                <p:cNvPr id="20" name="组合 19">
                  <a:extLst>
                    <a:ext uri="{FF2B5EF4-FFF2-40B4-BE49-F238E27FC236}">
                      <a16:creationId xmlns:a16="http://schemas.microsoft.com/office/drawing/2014/main" id="{B3D51AF3-CCAF-422B-81EC-D04718A622E1}"/>
                    </a:ext>
                  </a:extLst>
                </p:cNvPr>
                <p:cNvGrpSpPr/>
                <p:nvPr/>
              </p:nvGrpSpPr>
              <p:grpSpPr>
                <a:xfrm>
                  <a:off x="4144326" y="2181727"/>
                  <a:ext cx="1802446" cy="441268"/>
                  <a:chOff x="9512516" y="3722352"/>
                  <a:chExt cx="1904599" cy="434525"/>
                </a:xfrm>
              </p:grpSpPr>
              <p:pic>
                <p:nvPicPr>
                  <p:cNvPr id="46" name="Picture 18" descr="https://timgsa.baidu.com/timg?image&amp;quality=80&amp;size=b9999_10000&amp;sec=1536353207967&amp;di=f1bf60f5459bb016332967583ecc76a5&amp;imgtype=0&amp;src=http%3A%2F%2Fs11.sinaimg.cn%2Fmiddle%2F5948c6dct959e75ab4aaa%26690">
                    <a:extLst>
                      <a:ext uri="{FF2B5EF4-FFF2-40B4-BE49-F238E27FC236}">
                        <a16:creationId xmlns:a16="http://schemas.microsoft.com/office/drawing/2014/main" id="{A5188710-B6B3-41F8-A21D-B0F2D4FFA8B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512516" y="3722352"/>
                    <a:ext cx="665927" cy="4102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7" name="文本框 46">
                    <a:extLst>
                      <a:ext uri="{FF2B5EF4-FFF2-40B4-BE49-F238E27FC236}">
                        <a16:creationId xmlns:a16="http://schemas.microsoft.com/office/drawing/2014/main" id="{DA790C6D-D68F-4EBC-ADB1-FAE3932F7FE4}"/>
                      </a:ext>
                    </a:extLst>
                  </p:cNvPr>
                  <p:cNvSpPr txBox="1"/>
                  <p:nvPr/>
                </p:nvSpPr>
                <p:spPr>
                  <a:xfrm>
                    <a:off x="10178201" y="3743165"/>
                    <a:ext cx="1238914" cy="413712"/>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越南</a:t>
                    </a:r>
                  </a:p>
                </p:txBody>
              </p:sp>
            </p:grpSp>
            <p:grpSp>
              <p:nvGrpSpPr>
                <p:cNvPr id="21" name="组合 20">
                  <a:extLst>
                    <a:ext uri="{FF2B5EF4-FFF2-40B4-BE49-F238E27FC236}">
                      <a16:creationId xmlns:a16="http://schemas.microsoft.com/office/drawing/2014/main" id="{CDD5AA22-B292-4364-8155-1121352EBB90}"/>
                    </a:ext>
                  </a:extLst>
                </p:cNvPr>
                <p:cNvGrpSpPr/>
                <p:nvPr/>
              </p:nvGrpSpPr>
              <p:grpSpPr>
                <a:xfrm>
                  <a:off x="540200" y="4460597"/>
                  <a:ext cx="1803366" cy="463517"/>
                  <a:chOff x="4735922" y="4596662"/>
                  <a:chExt cx="1819206" cy="520587"/>
                </a:xfrm>
              </p:grpSpPr>
              <p:pic>
                <p:nvPicPr>
                  <p:cNvPr id="44" name="Picture 20" descr="https://timgsa.baidu.com/timg?image&amp;quality=80&amp;size=b9999_10000&amp;sec=1536353275890&amp;di=f8dd5ffb49b285ad1c6ac29622affce7&amp;imgtype=0&amp;src=http%3A%2F%2Fp7.qhmsg.com%2Ft016b44d5dd18514397.jpg">
                    <a:extLst>
                      <a:ext uri="{FF2B5EF4-FFF2-40B4-BE49-F238E27FC236}">
                        <a16:creationId xmlns:a16="http://schemas.microsoft.com/office/drawing/2014/main" id="{DA7151CB-C32A-4B86-91B7-A8DDDE81F39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735922" y="4596662"/>
                    <a:ext cx="703662" cy="467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5" name="文本框 44">
                    <a:extLst>
                      <a:ext uri="{FF2B5EF4-FFF2-40B4-BE49-F238E27FC236}">
                        <a16:creationId xmlns:a16="http://schemas.microsoft.com/office/drawing/2014/main" id="{196F794B-7CE9-4C69-8FF0-01C0CEF54DBE}"/>
                      </a:ext>
                    </a:extLst>
                  </p:cNvPr>
                  <p:cNvSpPr txBox="1"/>
                  <p:nvPr/>
                </p:nvSpPr>
                <p:spPr>
                  <a:xfrm>
                    <a:off x="5453198" y="4645389"/>
                    <a:ext cx="1101930" cy="471860"/>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印度</a:t>
                    </a:r>
                  </a:p>
                </p:txBody>
              </p:sp>
            </p:grpSp>
            <p:grpSp>
              <p:nvGrpSpPr>
                <p:cNvPr id="23" name="组合 22">
                  <a:extLst>
                    <a:ext uri="{FF2B5EF4-FFF2-40B4-BE49-F238E27FC236}">
                      <a16:creationId xmlns:a16="http://schemas.microsoft.com/office/drawing/2014/main" id="{97A2CE1E-5D98-4A80-A9DA-9F26297FC213}"/>
                    </a:ext>
                  </a:extLst>
                </p:cNvPr>
                <p:cNvGrpSpPr/>
                <p:nvPr/>
              </p:nvGrpSpPr>
              <p:grpSpPr>
                <a:xfrm>
                  <a:off x="2342263" y="4359297"/>
                  <a:ext cx="1802445" cy="735957"/>
                  <a:chOff x="7091698" y="4316969"/>
                  <a:chExt cx="2406793" cy="810699"/>
                </a:xfrm>
              </p:grpSpPr>
              <p:pic>
                <p:nvPicPr>
                  <p:cNvPr id="42" name="Picture 24" descr="https://timgsa.baidu.com/timg?image&amp;quality=80&amp;size=b9999_10000&amp;sec=1536353321413&amp;di=aa2c82ea13212741678333ac22fa1a31&amp;imgtype=0&amp;src=http%3A%2F%2Fimgsrc.baidu.com%2Fimgad%2Fpic%2Fitem%2F4bed2e738bd4b31c9cf54c738dd6277f9f2ff829.jpg">
                    <a:extLst>
                      <a:ext uri="{FF2B5EF4-FFF2-40B4-BE49-F238E27FC236}">
                        <a16:creationId xmlns:a16="http://schemas.microsoft.com/office/drawing/2014/main" id="{902FFAB7-1D3D-4B9E-BA5E-4D2ADB09DC2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7091698" y="4443083"/>
                    <a:ext cx="656372" cy="458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3" name="文本框 42">
                    <a:extLst>
                      <a:ext uri="{FF2B5EF4-FFF2-40B4-BE49-F238E27FC236}">
                        <a16:creationId xmlns:a16="http://schemas.microsoft.com/office/drawing/2014/main" id="{4A8B0452-3EEC-4FFC-B5F1-45A02283626C}"/>
                      </a:ext>
                    </a:extLst>
                  </p:cNvPr>
                  <p:cNvSpPr txBox="1"/>
                  <p:nvPr/>
                </p:nvSpPr>
                <p:spPr>
                  <a:xfrm>
                    <a:off x="7774258" y="4316969"/>
                    <a:ext cx="1724233" cy="810699"/>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印度尼西亚</a:t>
                    </a:r>
                  </a:p>
                </p:txBody>
              </p:sp>
            </p:grpSp>
            <p:grpSp>
              <p:nvGrpSpPr>
                <p:cNvPr id="24" name="组合 23">
                  <a:extLst>
                    <a:ext uri="{FF2B5EF4-FFF2-40B4-BE49-F238E27FC236}">
                      <a16:creationId xmlns:a16="http://schemas.microsoft.com/office/drawing/2014/main" id="{C8F5AF95-DEDB-430A-8A7A-8001591F5230}"/>
                    </a:ext>
                  </a:extLst>
                </p:cNvPr>
                <p:cNvGrpSpPr/>
                <p:nvPr/>
              </p:nvGrpSpPr>
              <p:grpSpPr>
                <a:xfrm>
                  <a:off x="5946389" y="4428478"/>
                  <a:ext cx="1800603" cy="461294"/>
                  <a:chOff x="9512516" y="4438650"/>
                  <a:chExt cx="1980561" cy="508142"/>
                </a:xfrm>
              </p:grpSpPr>
              <p:pic>
                <p:nvPicPr>
                  <p:cNvPr id="40" name="Picture 26" descr="https://timgsa.baidu.com/timg?image&amp;quality=80&amp;size=b9999_10000&amp;sec=1536353366758&amp;di=7b810106b58021e4be5de87f4d43ef88&amp;imgtype=0&amp;src=http%3A%2F%2Fpic.58pic.com%2F58pic%2F15%2F59%2F30%2F52v58PICDU3_1024.png">
                    <a:extLst>
                      <a:ext uri="{FF2B5EF4-FFF2-40B4-BE49-F238E27FC236}">
                        <a16:creationId xmlns:a16="http://schemas.microsoft.com/office/drawing/2014/main" id="{038B642B-F433-4043-998C-D8824260B91B}"/>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512516" y="4438650"/>
                    <a:ext cx="731310" cy="4588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1" name="文本框 40">
                    <a:extLst>
                      <a:ext uri="{FF2B5EF4-FFF2-40B4-BE49-F238E27FC236}">
                        <a16:creationId xmlns:a16="http://schemas.microsoft.com/office/drawing/2014/main" id="{D0A9F192-EE12-4ACB-8415-8664BC15CDD4}"/>
                      </a:ext>
                    </a:extLst>
                  </p:cNvPr>
                  <p:cNvSpPr txBox="1"/>
                  <p:nvPr/>
                </p:nvSpPr>
                <p:spPr>
                  <a:xfrm>
                    <a:off x="10243956" y="4483991"/>
                    <a:ext cx="1249121" cy="462801"/>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瑞典</a:t>
                    </a:r>
                  </a:p>
                </p:txBody>
              </p:sp>
            </p:grpSp>
            <p:grpSp>
              <p:nvGrpSpPr>
                <p:cNvPr id="25" name="组合 24">
                  <a:extLst>
                    <a:ext uri="{FF2B5EF4-FFF2-40B4-BE49-F238E27FC236}">
                      <a16:creationId xmlns:a16="http://schemas.microsoft.com/office/drawing/2014/main" id="{02AD5D85-4713-46D8-A0DD-87B968D26622}"/>
                    </a:ext>
                  </a:extLst>
                </p:cNvPr>
                <p:cNvGrpSpPr/>
                <p:nvPr/>
              </p:nvGrpSpPr>
              <p:grpSpPr>
                <a:xfrm>
                  <a:off x="540200" y="5600033"/>
                  <a:ext cx="1801524" cy="445718"/>
                  <a:chOff x="5125406" y="5203623"/>
                  <a:chExt cx="1926677" cy="500596"/>
                </a:xfrm>
              </p:grpSpPr>
              <p:pic>
                <p:nvPicPr>
                  <p:cNvPr id="38" name="Picture 28" descr="https://timgsa.baidu.com/timg?image&amp;quality=80&amp;size=b9999_10000&amp;sec=1536353417061&amp;di=23188c9475c2970b96c5b0bdb105b35d&amp;imgtype=0&amp;src=http%3A%2F%2Fs4.sinaimg.cn%2Fmw690%2F001C48szgy6HfIthEIz73%26690">
                    <a:extLst>
                      <a:ext uri="{FF2B5EF4-FFF2-40B4-BE49-F238E27FC236}">
                        <a16:creationId xmlns:a16="http://schemas.microsoft.com/office/drawing/2014/main" id="{85C4E88D-68D7-4589-BBCD-D2511982FEB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25406" y="5203623"/>
                    <a:ext cx="814917" cy="467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9" name="文本框 38">
                    <a:extLst>
                      <a:ext uri="{FF2B5EF4-FFF2-40B4-BE49-F238E27FC236}">
                        <a16:creationId xmlns:a16="http://schemas.microsoft.com/office/drawing/2014/main" id="{E60677F0-6D4B-4711-9DA9-D8F5EDAC9CC5}"/>
                      </a:ext>
                    </a:extLst>
                  </p:cNvPr>
                  <p:cNvSpPr txBox="1"/>
                  <p:nvPr/>
                </p:nvSpPr>
                <p:spPr>
                  <a:xfrm>
                    <a:off x="5910458" y="5232359"/>
                    <a:ext cx="1141625" cy="471860"/>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丹麦</a:t>
                    </a:r>
                  </a:p>
                </p:txBody>
              </p:sp>
            </p:grpSp>
            <p:grpSp>
              <p:nvGrpSpPr>
                <p:cNvPr id="26" name="组合 25">
                  <a:extLst>
                    <a:ext uri="{FF2B5EF4-FFF2-40B4-BE49-F238E27FC236}">
                      <a16:creationId xmlns:a16="http://schemas.microsoft.com/office/drawing/2014/main" id="{ECA3A3D6-EF1E-4A19-84DB-A989CBA541D2}"/>
                    </a:ext>
                  </a:extLst>
                </p:cNvPr>
                <p:cNvGrpSpPr/>
                <p:nvPr/>
              </p:nvGrpSpPr>
              <p:grpSpPr>
                <a:xfrm>
                  <a:off x="4144326" y="4460597"/>
                  <a:ext cx="1801524" cy="464631"/>
                  <a:chOff x="7091698" y="5203623"/>
                  <a:chExt cx="1805270" cy="520287"/>
                </a:xfrm>
              </p:grpSpPr>
              <p:pic>
                <p:nvPicPr>
                  <p:cNvPr id="36" name="Picture 30" descr="https://timgsa.baidu.com/timg?image&amp;quality=80&amp;size=b9999_10000&amp;sec=1536353461779&amp;di=1b9b7540f7f6ab8ed63575c2e72e5df5&amp;imgtype=0&amp;src=http%3A%2F%2Fa2.att.hudong.com%2F68%2F15%2F01300001248577134111157744300_s.jpg">
                    <a:extLst>
                      <a:ext uri="{FF2B5EF4-FFF2-40B4-BE49-F238E27FC236}">
                        <a16:creationId xmlns:a16="http://schemas.microsoft.com/office/drawing/2014/main" id="{41BAEAF8-1EFF-4FB6-A146-ADF4EA4628A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91698" y="5203623"/>
                    <a:ext cx="706804" cy="4664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7" name="文本框 36">
                    <a:extLst>
                      <a:ext uri="{FF2B5EF4-FFF2-40B4-BE49-F238E27FC236}">
                        <a16:creationId xmlns:a16="http://schemas.microsoft.com/office/drawing/2014/main" id="{4909B06B-DC08-4A83-8B2D-8E0254E0F78B}"/>
                      </a:ext>
                    </a:extLst>
                  </p:cNvPr>
                  <p:cNvSpPr txBox="1"/>
                  <p:nvPr/>
                </p:nvSpPr>
                <p:spPr>
                  <a:xfrm>
                    <a:off x="7798670" y="5253451"/>
                    <a:ext cx="1098298" cy="470459"/>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缅甸</a:t>
                    </a:r>
                  </a:p>
                </p:txBody>
              </p:sp>
            </p:grpSp>
            <p:grpSp>
              <p:nvGrpSpPr>
                <p:cNvPr id="27" name="组合 26">
                  <a:extLst>
                    <a:ext uri="{FF2B5EF4-FFF2-40B4-BE49-F238E27FC236}">
                      <a16:creationId xmlns:a16="http://schemas.microsoft.com/office/drawing/2014/main" id="{6CB7E39C-77D5-4F92-871E-F5EFD1E0558F}"/>
                    </a:ext>
                  </a:extLst>
                </p:cNvPr>
                <p:cNvGrpSpPr/>
                <p:nvPr/>
              </p:nvGrpSpPr>
              <p:grpSpPr>
                <a:xfrm>
                  <a:off x="4144326" y="5600033"/>
                  <a:ext cx="1802446" cy="445719"/>
                  <a:chOff x="9506314" y="5216473"/>
                  <a:chExt cx="1953357" cy="503530"/>
                </a:xfrm>
              </p:grpSpPr>
              <p:pic>
                <p:nvPicPr>
                  <p:cNvPr id="34" name="Picture 32" descr="https://timgsa.baidu.com/timg?image&amp;quality=80&amp;size=b9999_10000&amp;sec=1536353520488&amp;di=1d7a90b9fcf5a2c9250b0aa9c1ad9d54&amp;imgtype=0&amp;src=http%3A%2F%2Fimgsrc.baidu.com%2Fimage%2Fc0%253Dshijue1%252C0%252C0%252C294%252C40%2Fsign%3D687cd9c0b63eb13550cabff8ce77c2a6%2F32fa828ba61ea8d31569812c9d0a304e251f584b.jpg">
                    <a:extLst>
                      <a:ext uri="{FF2B5EF4-FFF2-40B4-BE49-F238E27FC236}">
                        <a16:creationId xmlns:a16="http://schemas.microsoft.com/office/drawing/2014/main" id="{AE8EB4ED-DE8A-4B01-94E0-F81F4225E2D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H="1">
                    <a:off x="9506314" y="5216473"/>
                    <a:ext cx="706804" cy="4706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5" name="文本框 34">
                    <a:extLst>
                      <a:ext uri="{FF2B5EF4-FFF2-40B4-BE49-F238E27FC236}">
                        <a16:creationId xmlns:a16="http://schemas.microsoft.com/office/drawing/2014/main" id="{0FEBCDF3-ECC1-4BC8-9158-DC962CC51569}"/>
                      </a:ext>
                    </a:extLst>
                  </p:cNvPr>
                  <p:cNvSpPr txBox="1"/>
                  <p:nvPr/>
                </p:nvSpPr>
                <p:spPr>
                  <a:xfrm>
                    <a:off x="10212996" y="5245378"/>
                    <a:ext cx="1246675" cy="474625"/>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瑞士</a:t>
                    </a:r>
                  </a:p>
                </p:txBody>
              </p:sp>
            </p:grpSp>
            <p:grpSp>
              <p:nvGrpSpPr>
                <p:cNvPr id="28" name="组合 27">
                  <a:extLst>
                    <a:ext uri="{FF2B5EF4-FFF2-40B4-BE49-F238E27FC236}">
                      <a16:creationId xmlns:a16="http://schemas.microsoft.com/office/drawing/2014/main" id="{B6811545-B2BA-46E4-AE20-32AF87E735F4}"/>
                    </a:ext>
                  </a:extLst>
                </p:cNvPr>
                <p:cNvGrpSpPr/>
                <p:nvPr/>
              </p:nvGrpSpPr>
              <p:grpSpPr>
                <a:xfrm>
                  <a:off x="5946389" y="5494308"/>
                  <a:ext cx="1916652" cy="735957"/>
                  <a:chOff x="5159376" y="5925777"/>
                  <a:chExt cx="2675493" cy="826568"/>
                </a:xfrm>
              </p:grpSpPr>
              <p:pic>
                <p:nvPicPr>
                  <p:cNvPr id="32" name="Picture 34" descr="https://timgsa.baidu.com/timg?image&amp;quality=80&amp;size=b9999_10000&amp;sec=1536353571975&amp;di=2eb9c3d0cd0a4b8fce8a3986651f70fa&amp;imgtype=0&amp;src=http%3A%2F%2Fimages.huanqiu.com%2Fsarons%2F2012%2F12%2F9befbbd466e14cc2fbd57216442a5fe0.png">
                    <a:extLst>
                      <a:ext uri="{FF2B5EF4-FFF2-40B4-BE49-F238E27FC236}">
                        <a16:creationId xmlns:a16="http://schemas.microsoft.com/office/drawing/2014/main" id="{FFB8B47D-CB93-4ECE-934D-9F807640A154}"/>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159376" y="6044524"/>
                    <a:ext cx="779800" cy="467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3" name="文本框 32">
                    <a:extLst>
                      <a:ext uri="{FF2B5EF4-FFF2-40B4-BE49-F238E27FC236}">
                        <a16:creationId xmlns:a16="http://schemas.microsoft.com/office/drawing/2014/main" id="{CEBDD902-8D10-41FD-9864-9D870B9BB474}"/>
                      </a:ext>
                    </a:extLst>
                  </p:cNvPr>
                  <p:cNvSpPr txBox="1"/>
                  <p:nvPr/>
                </p:nvSpPr>
                <p:spPr>
                  <a:xfrm>
                    <a:off x="5934639" y="5925777"/>
                    <a:ext cx="1900230" cy="826568"/>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列支敦士登</a:t>
                    </a:r>
                  </a:p>
                </p:txBody>
              </p:sp>
            </p:grpSp>
            <p:grpSp>
              <p:nvGrpSpPr>
                <p:cNvPr id="29" name="组合 28">
                  <a:extLst>
                    <a:ext uri="{FF2B5EF4-FFF2-40B4-BE49-F238E27FC236}">
                      <a16:creationId xmlns:a16="http://schemas.microsoft.com/office/drawing/2014/main" id="{ABB0E46E-E20A-4311-9E4B-550BDC26FACA}"/>
                    </a:ext>
                  </a:extLst>
                </p:cNvPr>
                <p:cNvGrpSpPr/>
                <p:nvPr/>
              </p:nvGrpSpPr>
              <p:grpSpPr>
                <a:xfrm>
                  <a:off x="2342263" y="5600033"/>
                  <a:ext cx="1802446" cy="471305"/>
                  <a:chOff x="8202228" y="6044524"/>
                  <a:chExt cx="1743700" cy="529333"/>
                </a:xfrm>
              </p:grpSpPr>
              <p:pic>
                <p:nvPicPr>
                  <p:cNvPr id="30" name="Picture 36" descr="https://timgsa.baidu.com/timg?image&amp;quality=80&amp;size=b9999_10000&amp;sec=1536353618059&amp;di=6681087f2d11c53e64f1baed6dd8631f&amp;imgtype=0&amp;src=http%3A%2F%2Fimgsrc.baidu.com%2Fimage%2Fc0%253Dshijue1%252C0%252C0%252C294%252C40%2Fsign%3D8ccc0d9494510fb36c147fd4b15aa2e0%2F0e2442a7d933c895bb42db56db1373f0820200da.jpg">
                    <a:extLst>
                      <a:ext uri="{FF2B5EF4-FFF2-40B4-BE49-F238E27FC236}">
                        <a16:creationId xmlns:a16="http://schemas.microsoft.com/office/drawing/2014/main" id="{8E6162FE-E606-4CDF-BBFC-C21CD9FD947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02228" y="6044524"/>
                    <a:ext cx="643118" cy="4678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1" name="文本框 30">
                    <a:extLst>
                      <a:ext uri="{FF2B5EF4-FFF2-40B4-BE49-F238E27FC236}">
                        <a16:creationId xmlns:a16="http://schemas.microsoft.com/office/drawing/2014/main" id="{F9997E08-F106-4D7B-A5E9-E3B0AF0D5305}"/>
                      </a:ext>
                    </a:extLst>
                  </p:cNvPr>
                  <p:cNvSpPr txBox="1"/>
                  <p:nvPr/>
                </p:nvSpPr>
                <p:spPr>
                  <a:xfrm>
                    <a:off x="8856227" y="6101997"/>
                    <a:ext cx="1089701" cy="471860"/>
                  </a:xfrm>
                  <a:prstGeom prst="rect">
                    <a:avLst/>
                  </a:prstGeom>
                  <a:noFill/>
                </p:spPr>
                <p:txBody>
                  <a:bodyPr wrap="square" rtlCol="0">
                    <a:spAutoFit/>
                  </a:bodyPr>
                  <a:lstStyle/>
                  <a:p>
                    <a:pPr algn="dist"/>
                    <a:r>
                      <a:rPr lang="zh-CN" altLang="en-US" b="1" dirty="0">
                        <a:solidFill>
                          <a:schemeClr val="tx1"/>
                        </a:solidFill>
                        <a:effectLst>
                          <a:outerShdw blurRad="38100" dist="38100" dir="2700000" algn="tl">
                            <a:srgbClr val="000000">
                              <a:alpha val="43137"/>
                            </a:srgbClr>
                          </a:outerShdw>
                        </a:effectLst>
                        <a:latin typeface="方正宋刻本秀楷简体" panose="02000000000000000000" pitchFamily="2" charset="-122"/>
                        <a:ea typeface="方正宋刻本秀楷简体" panose="02000000000000000000" pitchFamily="2" charset="-122"/>
                      </a:rPr>
                      <a:t>芬兰</a:t>
                    </a:r>
                  </a:p>
                </p:txBody>
              </p:sp>
            </p:grpSp>
          </p:grpSp>
          <p:pic>
            <p:nvPicPr>
              <p:cNvPr id="10" name="图片 9">
                <a:extLst>
                  <a:ext uri="{FF2B5EF4-FFF2-40B4-BE49-F238E27FC236}">
                    <a16:creationId xmlns:a16="http://schemas.microsoft.com/office/drawing/2014/main" id="{23657132-A3AE-4B74-B7A5-110FF4900068}"/>
                  </a:ext>
                </a:extLst>
              </p:cNvPr>
              <p:cNvPicPr/>
              <p:nvPr/>
            </p:nvPicPr>
            <p:blipFill>
              <a:blip r:embed="rId21" cstate="print">
                <a:extLst>
                  <a:ext uri="{28A0092B-C50C-407E-A947-70E740481C1C}">
                    <a14:useLocalDpi xmlns:a14="http://schemas.microsoft.com/office/drawing/2010/main" val="0"/>
                  </a:ext>
                </a:extLst>
              </a:blip>
              <a:stretch>
                <a:fillRect/>
              </a:stretch>
            </p:blipFill>
            <p:spPr>
              <a:xfrm>
                <a:off x="8419" y="2240"/>
                <a:ext cx="5930" cy="4372"/>
              </a:xfrm>
              <a:prstGeom prst="rect">
                <a:avLst/>
              </a:prstGeom>
              <a:ln>
                <a:noFill/>
              </a:ln>
              <a:effectLst>
                <a:outerShdw blurRad="292100" dist="139700" dir="2700000" algn="tl" rotWithShape="0">
                  <a:srgbClr val="333333">
                    <a:alpha val="65000"/>
                  </a:srgbClr>
                </a:outerShdw>
              </a:effectLst>
            </p:spPr>
          </p:pic>
          <p:sp>
            <p:nvSpPr>
              <p:cNvPr id="11" name="矩形 10">
                <a:extLst>
                  <a:ext uri="{FF2B5EF4-FFF2-40B4-BE49-F238E27FC236}">
                    <a16:creationId xmlns:a16="http://schemas.microsoft.com/office/drawing/2014/main" id="{2902E286-8C2C-4CDF-962E-A19087BAEB64}"/>
                  </a:ext>
                </a:extLst>
              </p:cNvPr>
              <p:cNvSpPr/>
              <p:nvPr/>
            </p:nvSpPr>
            <p:spPr>
              <a:xfrm>
                <a:off x="8545" y="5484"/>
                <a:ext cx="5930" cy="1298"/>
              </a:xfrm>
              <a:prstGeom prst="rect">
                <a:avLst/>
              </a:prstGeom>
            </p:spPr>
            <p:txBody>
              <a:bodyPr wrap="square">
                <a:spAutoFit/>
              </a:bodyPr>
              <a:lstStyle/>
              <a:p>
                <a:pPr algn="ctr">
                  <a:lnSpc>
                    <a:spcPct val="120000"/>
                  </a:lnSpc>
                </a:pPr>
                <a:r>
                  <a:rPr lang="en-US" altLang="zh-CN" b="1" dirty="0">
                    <a:solidFill>
                      <a:schemeClr val="tx1"/>
                    </a:solidFill>
                    <a:effectLst>
                      <a:outerShdw blurRad="38100" dist="38100" dir="2700000" algn="tl">
                        <a:srgbClr val="000000">
                          <a:alpha val="43137"/>
                        </a:srgbClr>
                      </a:outerShdw>
                    </a:effectLst>
                    <a:latin typeface="柳公权柳体" panose="02000000000000000000" pitchFamily="2" charset="-122"/>
                    <a:ea typeface="柳公权柳体" panose="02000000000000000000" pitchFamily="2" charset="-122"/>
                  </a:rPr>
                  <a:t>1953</a:t>
                </a:r>
                <a:r>
                  <a:rPr lang="zh-CN" altLang="en-US" b="1" dirty="0">
                    <a:solidFill>
                      <a:schemeClr val="tx1"/>
                    </a:solidFill>
                    <a:effectLst>
                      <a:outerShdw blurRad="38100" dist="38100" dir="2700000" algn="tl">
                        <a:srgbClr val="000000">
                          <a:alpha val="43137"/>
                        </a:srgbClr>
                      </a:outerShdw>
                    </a:effectLst>
                    <a:latin typeface="柳公权柳体" panose="02000000000000000000" pitchFamily="2" charset="-122"/>
                    <a:ea typeface="柳公权柳体" panose="02000000000000000000" pitchFamily="2" charset="-122"/>
                  </a:rPr>
                  <a:t>年</a:t>
                </a:r>
                <a:r>
                  <a:rPr lang="en-US" altLang="zh-CN" b="1" dirty="0">
                    <a:solidFill>
                      <a:schemeClr val="tx1"/>
                    </a:solidFill>
                    <a:effectLst>
                      <a:outerShdw blurRad="38100" dist="38100" dir="2700000" algn="tl">
                        <a:srgbClr val="000000">
                          <a:alpha val="43137"/>
                        </a:srgbClr>
                      </a:outerShdw>
                    </a:effectLst>
                    <a:latin typeface="柳公权柳体" panose="02000000000000000000" pitchFamily="2" charset="-122"/>
                    <a:ea typeface="柳公权柳体" panose="02000000000000000000" pitchFamily="2" charset="-122"/>
                  </a:rPr>
                  <a:t>12</a:t>
                </a:r>
                <a:r>
                  <a:rPr lang="zh-CN" altLang="en-US" b="1" dirty="0">
                    <a:solidFill>
                      <a:schemeClr val="tx1"/>
                    </a:solidFill>
                    <a:effectLst>
                      <a:outerShdw blurRad="38100" dist="38100" dir="2700000" algn="tl">
                        <a:srgbClr val="000000">
                          <a:alpha val="43137"/>
                        </a:srgbClr>
                      </a:outerShdw>
                    </a:effectLst>
                    <a:latin typeface="柳公权柳体" panose="02000000000000000000" pitchFamily="2" charset="-122"/>
                    <a:ea typeface="柳公权柳体" panose="02000000000000000000" pitchFamily="2" charset="-122"/>
                  </a:rPr>
                  <a:t>月，周恩来接见印度代表团时，首次提出和平共处五项原则，作为处理两国关系的原则。</a:t>
                </a: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1+#ppt_w/2"/>
                                          </p:val>
                                        </p:tav>
                                        <p:tav tm="100000">
                                          <p:val>
                                            <p:strVal val="#ppt_x"/>
                                          </p:val>
                                        </p:tav>
                                      </p:tavLst>
                                    </p:anim>
                                    <p:anim calcmode="lin" valueType="num">
                                      <p:cBhvr additive="base">
                                        <p:cTn id="8" dur="5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xit" presetSubtype="8" fill="hold" nodeType="clickEffect">
                                  <p:stCondLst>
                                    <p:cond delay="0"/>
                                  </p:stCondLst>
                                  <p:childTnLst>
                                    <p:anim calcmode="lin" valueType="num">
                                      <p:cBhvr additive="base">
                                        <p:cTn id="12" dur="5000"/>
                                        <p:tgtEl>
                                          <p:spTgt spid="6"/>
                                        </p:tgtEl>
                                        <p:attrNameLst>
                                          <p:attrName>ppt_x</p:attrName>
                                        </p:attrNameLst>
                                      </p:cBhvr>
                                      <p:tavLst>
                                        <p:tav tm="0">
                                          <p:val>
                                            <p:strVal val="ppt_x"/>
                                          </p:val>
                                        </p:tav>
                                        <p:tav tm="100000">
                                          <p:val>
                                            <p:strVal val="0-ppt_w/2"/>
                                          </p:val>
                                        </p:tav>
                                      </p:tavLst>
                                    </p:anim>
                                    <p:anim calcmode="lin" valueType="num">
                                      <p:cBhvr additive="base">
                                        <p:cTn id="13" dur="5000"/>
                                        <p:tgtEl>
                                          <p:spTgt spid="6"/>
                                        </p:tgtEl>
                                        <p:attrNameLst>
                                          <p:attrName>ppt_y</p:attrName>
                                        </p:attrNameLst>
                                      </p:cBhvr>
                                      <p:tavLst>
                                        <p:tav tm="0">
                                          <p:val>
                                            <p:strVal val="ppt_y"/>
                                          </p:val>
                                        </p:tav>
                                        <p:tav tm="100000">
                                          <p:val>
                                            <p:strVal val="ppt_y"/>
                                          </p:val>
                                        </p:tav>
                                      </p:tavLst>
                                    </p:anim>
                                    <p:set>
                                      <p:cBhvr>
                                        <p:cTn id="14"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685165" y="1586865"/>
            <a:ext cx="4613275" cy="3076575"/>
          </a:xfrm>
          <a:prstGeom prst="rect">
            <a:avLst/>
          </a:prstGeom>
        </p:spPr>
      </p:pic>
      <p:sp>
        <p:nvSpPr>
          <p:cNvPr id="5" name="文本框 4"/>
          <p:cNvSpPr txBox="1"/>
          <p:nvPr/>
        </p:nvSpPr>
        <p:spPr>
          <a:xfrm>
            <a:off x="5677535" y="1586865"/>
            <a:ext cx="6259195" cy="3107690"/>
          </a:xfrm>
          <a:prstGeom prst="rect">
            <a:avLst/>
          </a:prstGeom>
          <a:solidFill>
            <a:schemeClr val="accent1">
              <a:lumMod val="20000"/>
              <a:lumOff val="80000"/>
            </a:schemeClr>
          </a:solidFill>
        </p:spPr>
        <p:txBody>
          <a:bodyPr wrap="square" rtlCol="0">
            <a:spAutoFit/>
          </a:bodyPr>
          <a:lstStyle/>
          <a:p>
            <a:r>
              <a:rPr lang="en-US" altLang="zh-CN" sz="2800">
                <a:latin typeface="仿宋" charset="0"/>
                <a:ea typeface="仿宋" charset="0"/>
                <a:cs typeface="仿宋" charset="0"/>
              </a:rPr>
              <a:t>    </a:t>
            </a:r>
            <a:r>
              <a:rPr lang="zh-CN" altLang="en-US" sz="2800">
                <a:latin typeface="仿宋" charset="0"/>
                <a:ea typeface="仿宋" charset="0"/>
                <a:cs typeface="仿宋" charset="0"/>
              </a:rPr>
              <a:t>在1953年周恩来在接见印度代表团时首次提出互相尊重领土主权  、互不侵犯、互不干涉内政、平等互惠、和平共处的五项原则。（后来在措辞上作了修改，改为：互相尊重主权和领土完整、互不侵犯、互不干涉内政、平等互利、和平共处。）</a:t>
            </a:r>
          </a:p>
        </p:txBody>
      </p:sp>
      <p:sp>
        <p:nvSpPr>
          <p:cNvPr id="6" name="文本框 5"/>
          <p:cNvSpPr txBox="1"/>
          <p:nvPr/>
        </p:nvSpPr>
        <p:spPr>
          <a:xfrm>
            <a:off x="817880" y="5312410"/>
            <a:ext cx="10946765" cy="1076325"/>
          </a:xfrm>
          <a:prstGeom prst="rect">
            <a:avLst/>
          </a:prstGeom>
          <a:noFill/>
        </p:spPr>
        <p:txBody>
          <a:bodyPr wrap="square" rtlCol="0">
            <a:spAutoFit/>
          </a:bodyPr>
          <a:lstStyle/>
          <a:p>
            <a:r>
              <a:rPr lang="en-US" altLang="zh-CN" sz="3200">
                <a:solidFill>
                  <a:srgbClr val="FAB500"/>
                </a:solidFill>
              </a:rPr>
              <a:t>      1954</a:t>
            </a:r>
            <a:r>
              <a:rPr lang="zh-CN" altLang="en-US" sz="3200">
                <a:solidFill>
                  <a:srgbClr val="FAB500"/>
                </a:solidFill>
              </a:rPr>
              <a:t>年</a:t>
            </a:r>
            <a:r>
              <a:rPr lang="en-US" altLang="zh-CN" sz="3200">
                <a:solidFill>
                  <a:srgbClr val="FAB500"/>
                </a:solidFill>
              </a:rPr>
              <a:t>6</a:t>
            </a:r>
            <a:r>
              <a:rPr lang="zh-CN" altLang="en-US" sz="3200">
                <a:solidFill>
                  <a:srgbClr val="FAB500"/>
                </a:solidFill>
              </a:rPr>
              <a:t>月，中国倡导以和平共处五项原则作为国际关系准则。</a:t>
            </a:r>
          </a:p>
        </p:txBody>
      </p:sp>
      <p:sp>
        <p:nvSpPr>
          <p:cNvPr id="7" name="矩形 6"/>
          <p:cNvSpPr/>
          <p:nvPr/>
        </p:nvSpPr>
        <p:spPr>
          <a:xfrm>
            <a:off x="369570" y="321945"/>
            <a:ext cx="3389630"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3E3A39"/>
                </a:solidFill>
                <a:latin typeface="Heiti TC Medium" panose="02000000000000000000" charset="-122"/>
                <a:ea typeface="Heiti TC Medium" panose="02000000000000000000" charset="-122"/>
                <a:cs typeface="+mn-ea"/>
                <a:sym typeface="+mn-lt"/>
              </a:rPr>
              <a:t>新中国成立之初</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369570" y="321945"/>
            <a:ext cx="3389630"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3E3A39"/>
                </a:solidFill>
                <a:latin typeface="Heiti TC Medium" panose="02000000000000000000" charset="-122"/>
                <a:ea typeface="Heiti TC Medium" panose="02000000000000000000" charset="-122"/>
                <a:cs typeface="+mn-ea"/>
                <a:sym typeface="+mn-lt"/>
              </a:rPr>
              <a:t>新中国成立之初</a:t>
            </a:r>
          </a:p>
        </p:txBody>
      </p:sp>
      <p:grpSp>
        <p:nvGrpSpPr>
          <p:cNvPr id="8" name="组合 7"/>
          <p:cNvGrpSpPr/>
          <p:nvPr/>
        </p:nvGrpSpPr>
        <p:grpSpPr>
          <a:xfrm>
            <a:off x="661670" y="1388110"/>
            <a:ext cx="11296650" cy="2553367"/>
            <a:chOff x="5617091" y="2034275"/>
            <a:chExt cx="5803870" cy="2102756"/>
          </a:xfrm>
        </p:grpSpPr>
        <p:sp>
          <p:nvSpPr>
            <p:cNvPr id="9" name="矩形 8"/>
            <p:cNvSpPr/>
            <p:nvPr/>
          </p:nvSpPr>
          <p:spPr>
            <a:xfrm>
              <a:off x="5617092" y="2034275"/>
              <a:ext cx="5803869" cy="2085996"/>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4" name="矩形 13"/>
            <p:cNvSpPr/>
            <p:nvPr/>
          </p:nvSpPr>
          <p:spPr>
            <a:xfrm>
              <a:off x="5617091" y="2034301"/>
              <a:ext cx="5803820" cy="2102730"/>
            </a:xfrm>
            <a:prstGeom prst="rect">
              <a:avLst/>
            </a:prstGeom>
          </p:spPr>
          <p:txBody>
            <a:bodyPr wrap="square">
              <a:spAutoFit/>
            </a:bodyPr>
            <a:lstStyle/>
            <a:p>
              <a:r>
                <a:rPr lang="zh-CN" altLang="en-US" sz="2800">
                  <a:latin typeface="楷体_GB2312" charset="0"/>
                  <a:ea typeface="楷体_GB2312" charset="0"/>
                  <a:cs typeface="楷体_GB2312" charset="0"/>
                  <a:sym typeface="+mn-ea"/>
                </a:rPr>
                <a:t>材料：和平共处五项原则生动反映了联合国宪章宗旨和原则，并赋予这些宗旨和原则以可见、可行、可依循的内涵。和平共处五项原则中包含 4 个“互”字、1 个“共”字，既代表了亚洲国家对国际关系的新期待，也体现了各国权利、义务、责任相统一的国际法治精神。</a:t>
              </a:r>
            </a:p>
            <a:p>
              <a:pPr algn="r"/>
              <a:r>
                <a:rPr lang="zh-CN" altLang="en-US" sz="2400" dirty="0">
                  <a:latin typeface="楷体_GB2312" charset="0"/>
                  <a:ea typeface="楷体_GB2312" charset="0"/>
                  <a:sym typeface="+mn-ea"/>
                </a:rPr>
                <a:t>——弘扬和平共处五项原则 建设合作共赢美好世界（习近平在和平共处五项原则发表 60 周年纪念大会上的讲话）</a:t>
              </a:r>
            </a:p>
          </p:txBody>
        </p:sp>
      </p:grpSp>
      <p:sp>
        <p:nvSpPr>
          <p:cNvPr id="4" name="文本框 3"/>
          <p:cNvSpPr txBox="1"/>
          <p:nvPr/>
        </p:nvSpPr>
        <p:spPr>
          <a:xfrm>
            <a:off x="868680" y="3941445"/>
            <a:ext cx="10454005" cy="583565"/>
          </a:xfrm>
          <a:prstGeom prst="rect">
            <a:avLst/>
          </a:prstGeom>
          <a:noFill/>
        </p:spPr>
        <p:txBody>
          <a:bodyPr wrap="square" rtlCol="0">
            <a:spAutoFit/>
          </a:bodyPr>
          <a:lstStyle/>
          <a:p>
            <a:pPr algn="ctr"/>
            <a:r>
              <a:rPr lang="zh-CN" altLang="en-US" sz="3200">
                <a:solidFill>
                  <a:schemeClr val="accent1"/>
                </a:solidFill>
              </a:rPr>
              <a:t>用唯物史观全面认识和平共处五项原则的特点和意义。</a:t>
            </a:r>
          </a:p>
        </p:txBody>
      </p:sp>
      <p:sp>
        <p:nvSpPr>
          <p:cNvPr id="10" name="文本框 9"/>
          <p:cNvSpPr txBox="1"/>
          <p:nvPr/>
        </p:nvSpPr>
        <p:spPr>
          <a:xfrm>
            <a:off x="661670" y="4525010"/>
            <a:ext cx="1563370" cy="583565"/>
          </a:xfrm>
          <a:prstGeom prst="rect">
            <a:avLst/>
          </a:prstGeom>
          <a:noFill/>
        </p:spPr>
        <p:txBody>
          <a:bodyPr wrap="square" rtlCol="0">
            <a:spAutoFit/>
          </a:bodyPr>
          <a:lstStyle/>
          <a:p>
            <a:r>
              <a:rPr lang="zh-CN" altLang="en-US" sz="3200">
                <a:solidFill>
                  <a:schemeClr val="bg1"/>
                </a:solidFill>
              </a:rPr>
              <a:t>包容性             </a:t>
            </a:r>
          </a:p>
        </p:txBody>
      </p:sp>
      <p:sp>
        <p:nvSpPr>
          <p:cNvPr id="11" name="文本框 10"/>
          <p:cNvSpPr txBox="1"/>
          <p:nvPr/>
        </p:nvSpPr>
        <p:spPr>
          <a:xfrm>
            <a:off x="661670" y="5313680"/>
            <a:ext cx="1563370" cy="583565"/>
          </a:xfrm>
          <a:prstGeom prst="rect">
            <a:avLst/>
          </a:prstGeom>
          <a:noFill/>
        </p:spPr>
        <p:txBody>
          <a:bodyPr wrap="square" rtlCol="0">
            <a:spAutoFit/>
          </a:bodyPr>
          <a:lstStyle/>
          <a:p>
            <a:r>
              <a:rPr lang="zh-CN" altLang="en-US" sz="3200">
                <a:solidFill>
                  <a:schemeClr val="bg1"/>
                </a:solidFill>
              </a:rPr>
              <a:t>开放性            </a:t>
            </a:r>
          </a:p>
        </p:txBody>
      </p:sp>
      <p:sp>
        <p:nvSpPr>
          <p:cNvPr id="12" name="文本框 11"/>
          <p:cNvSpPr txBox="1"/>
          <p:nvPr/>
        </p:nvSpPr>
        <p:spPr>
          <a:xfrm>
            <a:off x="661670" y="6144260"/>
            <a:ext cx="1563370" cy="583565"/>
          </a:xfrm>
          <a:prstGeom prst="rect">
            <a:avLst/>
          </a:prstGeom>
          <a:noFill/>
        </p:spPr>
        <p:txBody>
          <a:bodyPr wrap="square" rtlCol="0">
            <a:spAutoFit/>
          </a:bodyPr>
          <a:lstStyle/>
          <a:p>
            <a:r>
              <a:rPr lang="zh-CN" altLang="en-US" sz="3200">
                <a:solidFill>
                  <a:schemeClr val="bg1"/>
                </a:solidFill>
              </a:rPr>
              <a:t>创新性             </a:t>
            </a:r>
          </a:p>
        </p:txBody>
      </p:sp>
      <p:sp>
        <p:nvSpPr>
          <p:cNvPr id="15" name="文本框 14"/>
          <p:cNvSpPr txBox="1"/>
          <p:nvPr/>
        </p:nvSpPr>
        <p:spPr>
          <a:xfrm>
            <a:off x="2646680" y="4482465"/>
            <a:ext cx="9311640" cy="2245360"/>
          </a:xfrm>
          <a:prstGeom prst="rect">
            <a:avLst/>
          </a:prstGeom>
          <a:noFill/>
        </p:spPr>
        <p:txBody>
          <a:bodyPr wrap="square" rtlCol="0">
            <a:spAutoFit/>
          </a:bodyPr>
          <a:lstStyle/>
          <a:p>
            <a:r>
              <a:rPr lang="en-US" altLang="zh-CN" sz="2800">
                <a:solidFill>
                  <a:schemeClr val="bg1"/>
                </a:solidFill>
              </a:rPr>
              <a:t>       </a:t>
            </a:r>
            <a:r>
              <a:rPr lang="zh-CN" altLang="en-US" sz="2800">
                <a:solidFill>
                  <a:schemeClr val="bg1"/>
                </a:solidFill>
              </a:rPr>
              <a:t>标志着新中国外交政策的成熟，它是我国处理国与国之间的关系，参与国际事务所遵循的一项基本准则，为开创中国外交新局面奠定了基础。</a:t>
            </a:r>
          </a:p>
          <a:p>
            <a:r>
              <a:rPr lang="zh-CN" altLang="en-US" sz="2800">
                <a:solidFill>
                  <a:schemeClr val="bg1"/>
                </a:solidFill>
              </a:rPr>
              <a:t>       为维护亚洲与世界的和平与稳定，促进国际关系的健康发展，做出了不可磨灭的贡献。</a:t>
            </a:r>
          </a:p>
        </p:txBody>
      </p:sp>
      <p:cxnSp>
        <p:nvCxnSpPr>
          <p:cNvPr id="16" name="直接连接符 15"/>
          <p:cNvCxnSpPr/>
          <p:nvPr/>
        </p:nvCxnSpPr>
        <p:spPr>
          <a:xfrm flipH="1">
            <a:off x="2426970" y="4624705"/>
            <a:ext cx="17780" cy="1960245"/>
          </a:xfrm>
          <a:prstGeom prst="line">
            <a:avLst/>
          </a:prstGeom>
          <a:ln w="38100">
            <a:solidFill>
              <a:srgbClr val="FFC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631055" y="4679950"/>
            <a:ext cx="7465060" cy="2061210"/>
          </a:xfrm>
          <a:prstGeom prst="rect">
            <a:avLst/>
          </a:prstGeom>
          <a:noFill/>
        </p:spPr>
        <p:txBody>
          <a:bodyPr wrap="square" rtlCol="0">
            <a:spAutoFit/>
          </a:bodyPr>
          <a:lstStyle/>
          <a:p>
            <a:r>
              <a:rPr lang="en-US" altLang="zh-CN" sz="3200">
                <a:solidFill>
                  <a:srgbClr val="FAB500"/>
                </a:solidFill>
              </a:rPr>
              <a:t>      </a:t>
            </a:r>
            <a:r>
              <a:rPr lang="en-US" sz="3200">
                <a:solidFill>
                  <a:srgbClr val="FAB500"/>
                </a:solidFill>
              </a:rPr>
              <a:t>1955</a:t>
            </a:r>
            <a:r>
              <a:rPr lang="zh-CN" altLang="en-US" sz="3200">
                <a:solidFill>
                  <a:srgbClr val="FAB500"/>
                </a:solidFill>
              </a:rPr>
              <a:t>年的万隆会议上，中国提出“求同存异”方针，为进一步开展同亚非各国间的友好合作关系创造了条件，中国独立自主的和平外交取得新的进展。</a:t>
            </a:r>
          </a:p>
        </p:txBody>
      </p:sp>
      <p:pic>
        <p:nvPicPr>
          <p:cNvPr id="2" name="图片 1"/>
          <p:cNvPicPr>
            <a:picLocks noChangeAspect="1"/>
          </p:cNvPicPr>
          <p:nvPr/>
        </p:nvPicPr>
        <p:blipFill>
          <a:blip r:embed="rId3"/>
          <a:stretch>
            <a:fillRect/>
          </a:stretch>
        </p:blipFill>
        <p:spPr>
          <a:xfrm>
            <a:off x="5624830" y="816610"/>
            <a:ext cx="5203825" cy="3663950"/>
          </a:xfrm>
          <a:prstGeom prst="rect">
            <a:avLst/>
          </a:prstGeom>
        </p:spPr>
      </p:pic>
      <p:pic>
        <p:nvPicPr>
          <p:cNvPr id="4" name="图片 3"/>
          <p:cNvPicPr>
            <a:picLocks noChangeAspect="1"/>
          </p:cNvPicPr>
          <p:nvPr/>
        </p:nvPicPr>
        <p:blipFill>
          <a:blip r:embed="rId4"/>
          <a:srcRect l="6000" t="6083" r="5296" b="4759"/>
          <a:stretch>
            <a:fillRect/>
          </a:stretch>
        </p:blipFill>
        <p:spPr>
          <a:xfrm>
            <a:off x="678180" y="1324610"/>
            <a:ext cx="3843020" cy="5150485"/>
          </a:xfrm>
          <a:prstGeom prst="rect">
            <a:avLst/>
          </a:prstGeom>
        </p:spPr>
      </p:pic>
      <p:sp>
        <p:nvSpPr>
          <p:cNvPr id="7" name="矩形 6"/>
          <p:cNvSpPr/>
          <p:nvPr/>
        </p:nvSpPr>
        <p:spPr>
          <a:xfrm>
            <a:off x="369570" y="321945"/>
            <a:ext cx="3389630"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3E3A39"/>
                </a:solidFill>
                <a:latin typeface="Heiti TC Medium" panose="02000000000000000000" charset="-122"/>
                <a:ea typeface="Heiti TC Medium" panose="02000000000000000000" charset="-122"/>
                <a:cs typeface="+mn-ea"/>
                <a:sym typeface="+mn-lt"/>
              </a:rPr>
              <a:t>新中国成立之初</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6071235"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3E3A39"/>
                </a:solidFill>
                <a:latin typeface="Heiti TC Medium" panose="02000000000000000000" charset="-122"/>
                <a:ea typeface="Heiti TC Medium" panose="02000000000000000000" charset="-122"/>
                <a:cs typeface="+mn-ea"/>
                <a:sym typeface="+mn-lt"/>
              </a:rPr>
              <a:t>20</a:t>
            </a:r>
            <a:r>
              <a:rPr lang="zh-CN" altLang="en-US" sz="3600" b="1">
                <a:solidFill>
                  <a:srgbClr val="3E3A39"/>
                </a:solidFill>
                <a:latin typeface="Heiti TC Medium" panose="02000000000000000000" charset="-122"/>
                <a:ea typeface="Heiti TC Medium" panose="02000000000000000000" charset="-122"/>
                <a:cs typeface="+mn-ea"/>
                <a:sym typeface="+mn-lt"/>
              </a:rPr>
              <a:t>世纪</a:t>
            </a:r>
            <a:r>
              <a:rPr lang="en-US" altLang="zh-CN" sz="3600" b="1">
                <a:solidFill>
                  <a:srgbClr val="3E3A39"/>
                </a:solidFill>
                <a:latin typeface="Heiti TC Medium" panose="02000000000000000000" charset="-122"/>
                <a:ea typeface="Heiti TC Medium" panose="02000000000000000000" charset="-122"/>
                <a:cs typeface="+mn-ea"/>
                <a:sym typeface="+mn-lt"/>
              </a:rPr>
              <a:t>50</a:t>
            </a:r>
            <a:r>
              <a:rPr lang="zh-CN" altLang="en-US" sz="3600" b="1">
                <a:solidFill>
                  <a:srgbClr val="3E3A39"/>
                </a:solidFill>
                <a:latin typeface="Heiti TC Medium" panose="02000000000000000000" charset="-122"/>
                <a:ea typeface="Heiti TC Medium" panose="02000000000000000000" charset="-122"/>
                <a:cs typeface="+mn-ea"/>
                <a:sym typeface="+mn-lt"/>
              </a:rPr>
              <a:t>年代末至</a:t>
            </a:r>
            <a:r>
              <a:rPr lang="en-US" altLang="zh-CN" sz="3600" b="1">
                <a:solidFill>
                  <a:srgbClr val="3E3A39"/>
                </a:solidFill>
                <a:latin typeface="Heiti TC Medium" panose="02000000000000000000" charset="-122"/>
                <a:ea typeface="Heiti TC Medium" panose="02000000000000000000" charset="-122"/>
                <a:cs typeface="+mn-ea"/>
                <a:sym typeface="+mn-lt"/>
              </a:rPr>
              <a:t>60</a:t>
            </a:r>
            <a:r>
              <a:rPr lang="zh-CN" altLang="en-US" sz="3600" b="1">
                <a:solidFill>
                  <a:srgbClr val="3E3A39"/>
                </a:solidFill>
                <a:latin typeface="Heiti TC Medium" panose="02000000000000000000" charset="-122"/>
                <a:ea typeface="Heiti TC Medium" panose="02000000000000000000" charset="-122"/>
                <a:cs typeface="+mn-ea"/>
                <a:sym typeface="+mn-lt"/>
              </a:rPr>
              <a:t>年代初</a:t>
            </a:r>
          </a:p>
        </p:txBody>
      </p:sp>
      <p:sp>
        <p:nvSpPr>
          <p:cNvPr id="6" name="文本框 5"/>
          <p:cNvSpPr txBox="1"/>
          <p:nvPr/>
        </p:nvSpPr>
        <p:spPr>
          <a:xfrm>
            <a:off x="3857625" y="1445260"/>
            <a:ext cx="8074660" cy="2553335"/>
          </a:xfrm>
          <a:prstGeom prst="rect">
            <a:avLst/>
          </a:prstGeom>
          <a:noFill/>
        </p:spPr>
        <p:txBody>
          <a:bodyPr wrap="square" rtlCol="0">
            <a:spAutoFit/>
          </a:bodyPr>
          <a:lstStyle/>
          <a:p>
            <a:r>
              <a:rPr lang="en-US" altLang="zh-CN" sz="3200">
                <a:solidFill>
                  <a:srgbClr val="FAB500"/>
                </a:solidFill>
              </a:rPr>
              <a:t>      </a:t>
            </a:r>
            <a:r>
              <a:rPr lang="en-US" sz="3200">
                <a:solidFill>
                  <a:srgbClr val="FAB500"/>
                </a:solidFill>
              </a:rPr>
              <a:t>20</a:t>
            </a:r>
            <a:r>
              <a:rPr lang="zh-CN" altLang="en-US" sz="3200">
                <a:solidFill>
                  <a:srgbClr val="FAB500"/>
                </a:solidFill>
              </a:rPr>
              <a:t>世纪</a:t>
            </a:r>
            <a:r>
              <a:rPr lang="en-US" altLang="zh-CN" sz="3200">
                <a:solidFill>
                  <a:srgbClr val="FAB500"/>
                </a:solidFill>
              </a:rPr>
              <a:t>50</a:t>
            </a:r>
            <a:r>
              <a:rPr lang="zh-CN" altLang="en-US" sz="3200">
                <a:solidFill>
                  <a:srgbClr val="FAB500"/>
                </a:solidFill>
              </a:rPr>
              <a:t>年代末至</a:t>
            </a:r>
            <a:r>
              <a:rPr lang="en-US" altLang="zh-CN" sz="3200">
                <a:solidFill>
                  <a:srgbClr val="FAB500"/>
                </a:solidFill>
              </a:rPr>
              <a:t>60</a:t>
            </a:r>
            <a:r>
              <a:rPr lang="zh-CN" altLang="en-US" sz="3200">
                <a:solidFill>
                  <a:srgbClr val="FAB500"/>
                </a:solidFill>
              </a:rPr>
              <a:t>年代初，亚非拉国家反对殖民主义、种族主义和侵略干涉的民族解放运动蓬勃发展，中国给予了多方面的支持和援助，赢得了这些国家的友谊和信任，也赢得了良好的国际声誉。</a:t>
            </a:r>
          </a:p>
        </p:txBody>
      </p:sp>
      <p:pic>
        <p:nvPicPr>
          <p:cNvPr id="3" name="图片 2"/>
          <p:cNvPicPr>
            <a:picLocks noChangeAspect="1"/>
          </p:cNvPicPr>
          <p:nvPr/>
        </p:nvPicPr>
        <p:blipFill>
          <a:blip r:embed="rId3"/>
          <a:srcRect b="11122"/>
          <a:stretch>
            <a:fillRect/>
          </a:stretch>
        </p:blipFill>
        <p:spPr>
          <a:xfrm>
            <a:off x="664845" y="1445260"/>
            <a:ext cx="3065780" cy="2098675"/>
          </a:xfrm>
          <a:prstGeom prst="rect">
            <a:avLst/>
          </a:prstGeom>
        </p:spPr>
      </p:pic>
      <p:pic>
        <p:nvPicPr>
          <p:cNvPr id="5" name="图片 4"/>
          <p:cNvPicPr>
            <a:picLocks noChangeAspect="1"/>
          </p:cNvPicPr>
          <p:nvPr/>
        </p:nvPicPr>
        <p:blipFill>
          <a:blip r:embed="rId4"/>
          <a:stretch>
            <a:fillRect/>
          </a:stretch>
        </p:blipFill>
        <p:spPr>
          <a:xfrm>
            <a:off x="1256030" y="3961765"/>
            <a:ext cx="2027555" cy="2751455"/>
          </a:xfrm>
          <a:prstGeom prst="rect">
            <a:avLst/>
          </a:prstGeom>
        </p:spPr>
      </p:pic>
      <p:sp>
        <p:nvSpPr>
          <p:cNvPr id="8" name="文本框 7"/>
          <p:cNvSpPr txBox="1"/>
          <p:nvPr/>
        </p:nvSpPr>
        <p:spPr>
          <a:xfrm>
            <a:off x="3857625" y="4359910"/>
            <a:ext cx="8074660" cy="1076325"/>
          </a:xfrm>
          <a:prstGeom prst="rect">
            <a:avLst/>
          </a:prstGeom>
          <a:noFill/>
        </p:spPr>
        <p:txBody>
          <a:bodyPr wrap="square" rtlCol="0">
            <a:spAutoFit/>
          </a:bodyPr>
          <a:lstStyle/>
          <a:p>
            <a:r>
              <a:rPr lang="en-US" altLang="zh-CN" sz="3200">
                <a:solidFill>
                  <a:srgbClr val="FAB500"/>
                </a:solidFill>
              </a:rPr>
              <a:t>     </a:t>
            </a:r>
            <a:r>
              <a:rPr lang="en-US" sz="3200">
                <a:solidFill>
                  <a:srgbClr val="FAB500"/>
                </a:solidFill>
              </a:rPr>
              <a:t>1964</a:t>
            </a:r>
            <a:r>
              <a:rPr lang="zh-CN" altLang="en-US" sz="3200">
                <a:solidFill>
                  <a:srgbClr val="FAB500"/>
                </a:solidFill>
              </a:rPr>
              <a:t>年，中国与法国建交，实现了中国同西方大国关系的突破。</a:t>
            </a:r>
          </a:p>
        </p:txBody>
      </p:sp>
      <p:cxnSp>
        <p:nvCxnSpPr>
          <p:cNvPr id="9" name="直接连接符 8"/>
          <p:cNvCxnSpPr/>
          <p:nvPr/>
        </p:nvCxnSpPr>
        <p:spPr>
          <a:xfrm>
            <a:off x="3857625" y="1732280"/>
            <a:ext cx="0" cy="451739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3917950" y="4181475"/>
            <a:ext cx="7638415" cy="1778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flipV="1">
            <a:off x="688975" y="3764280"/>
            <a:ext cx="3138805" cy="1778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3712845"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b="1">
                <a:solidFill>
                  <a:srgbClr val="3E3A39"/>
                </a:solidFill>
                <a:latin typeface="Heiti TC Medium" panose="02000000000000000000" charset="-122"/>
                <a:ea typeface="Heiti TC Medium" panose="02000000000000000000" charset="-122"/>
                <a:cs typeface="+mn-ea"/>
                <a:sym typeface="+mn-lt"/>
              </a:rPr>
              <a:t>20</a:t>
            </a:r>
            <a:r>
              <a:rPr lang="zh-CN" altLang="en-US" sz="3600" b="1">
                <a:solidFill>
                  <a:srgbClr val="3E3A39"/>
                </a:solidFill>
                <a:latin typeface="Heiti TC Medium" panose="02000000000000000000" charset="-122"/>
                <a:ea typeface="Heiti TC Medium" panose="02000000000000000000" charset="-122"/>
                <a:cs typeface="+mn-ea"/>
                <a:sym typeface="+mn-lt"/>
              </a:rPr>
              <a:t>世纪</a:t>
            </a:r>
            <a:r>
              <a:rPr lang="en-US" altLang="zh-CN" sz="3600" b="1">
                <a:solidFill>
                  <a:srgbClr val="3E3A39"/>
                </a:solidFill>
                <a:latin typeface="Heiti TC Medium" panose="02000000000000000000" charset="-122"/>
                <a:ea typeface="Heiti TC Medium" panose="02000000000000000000" charset="-122"/>
                <a:cs typeface="+mn-ea"/>
                <a:sym typeface="+mn-lt"/>
              </a:rPr>
              <a:t>70</a:t>
            </a:r>
            <a:r>
              <a:rPr lang="zh-CN" altLang="en-US" sz="3600" b="1">
                <a:solidFill>
                  <a:srgbClr val="3E3A39"/>
                </a:solidFill>
                <a:latin typeface="Heiti TC Medium" panose="02000000000000000000" charset="-122"/>
                <a:ea typeface="Heiti TC Medium" panose="02000000000000000000" charset="-122"/>
                <a:cs typeface="+mn-ea"/>
                <a:sym typeface="+mn-lt"/>
              </a:rPr>
              <a:t>年代</a:t>
            </a:r>
          </a:p>
        </p:txBody>
      </p:sp>
      <p:sp>
        <p:nvSpPr>
          <p:cNvPr id="2" name="矩形 1"/>
          <p:cNvSpPr/>
          <p:nvPr/>
        </p:nvSpPr>
        <p:spPr>
          <a:xfrm>
            <a:off x="6658610" y="2552065"/>
            <a:ext cx="301625" cy="22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7201535" y="2552065"/>
            <a:ext cx="4806315" cy="953135"/>
          </a:xfrm>
          <a:prstGeom prst="rect">
            <a:avLst/>
          </a:prstGeom>
          <a:noFill/>
        </p:spPr>
        <p:txBody>
          <a:bodyPr wrap="square" rtlCol="0">
            <a:spAutoFit/>
          </a:bodyPr>
          <a:lstStyle/>
          <a:p>
            <a:r>
              <a:rPr lang="en-US" altLang="zh-CN" sz="2800">
                <a:solidFill>
                  <a:srgbClr val="FAB500"/>
                </a:solidFill>
              </a:rPr>
              <a:t>1971</a:t>
            </a:r>
            <a:r>
              <a:rPr lang="zh-CN" altLang="en-US" sz="2800">
                <a:solidFill>
                  <a:srgbClr val="FAB500"/>
                </a:solidFill>
              </a:rPr>
              <a:t>年，中华人民共和国恢复在联合国的一切合法权利</a:t>
            </a:r>
          </a:p>
        </p:txBody>
      </p:sp>
      <p:sp>
        <p:nvSpPr>
          <p:cNvPr id="9" name="文本框 8"/>
          <p:cNvSpPr txBox="1"/>
          <p:nvPr/>
        </p:nvSpPr>
        <p:spPr>
          <a:xfrm>
            <a:off x="7201535" y="3858895"/>
            <a:ext cx="4806315" cy="953135"/>
          </a:xfrm>
          <a:prstGeom prst="rect">
            <a:avLst/>
          </a:prstGeom>
          <a:noFill/>
        </p:spPr>
        <p:txBody>
          <a:bodyPr wrap="square" rtlCol="0">
            <a:spAutoFit/>
          </a:bodyPr>
          <a:lstStyle/>
          <a:p>
            <a:r>
              <a:rPr lang="en-US" altLang="zh-CN" sz="2800">
                <a:solidFill>
                  <a:srgbClr val="FAB500"/>
                </a:solidFill>
              </a:rPr>
              <a:t>1972</a:t>
            </a:r>
            <a:r>
              <a:rPr lang="zh-CN" altLang="en-US" sz="2800">
                <a:solidFill>
                  <a:srgbClr val="FAB500"/>
                </a:solidFill>
              </a:rPr>
              <a:t>年，中美关系走向正常化，中日正式建交。</a:t>
            </a:r>
          </a:p>
        </p:txBody>
      </p:sp>
      <p:sp>
        <p:nvSpPr>
          <p:cNvPr id="10" name="文本框 9"/>
          <p:cNvSpPr txBox="1"/>
          <p:nvPr/>
        </p:nvSpPr>
        <p:spPr>
          <a:xfrm>
            <a:off x="7201535" y="5215890"/>
            <a:ext cx="4806315" cy="953135"/>
          </a:xfrm>
          <a:prstGeom prst="rect">
            <a:avLst/>
          </a:prstGeom>
          <a:noFill/>
        </p:spPr>
        <p:txBody>
          <a:bodyPr wrap="square" rtlCol="0">
            <a:spAutoFit/>
          </a:bodyPr>
          <a:lstStyle/>
          <a:p>
            <a:r>
              <a:rPr lang="en-US" altLang="zh-CN" sz="2800">
                <a:solidFill>
                  <a:srgbClr val="FAB500"/>
                </a:solidFill>
              </a:rPr>
              <a:t>1976</a:t>
            </a:r>
            <a:r>
              <a:rPr lang="zh-CN" altLang="en-US" sz="2800">
                <a:solidFill>
                  <a:srgbClr val="FAB500"/>
                </a:solidFill>
              </a:rPr>
              <a:t>年，与中国建交的国家达到</a:t>
            </a:r>
            <a:r>
              <a:rPr lang="en-US" altLang="zh-CN" sz="2800">
                <a:solidFill>
                  <a:srgbClr val="FAB500"/>
                </a:solidFill>
              </a:rPr>
              <a:t>111</a:t>
            </a:r>
            <a:r>
              <a:rPr lang="zh-CN" altLang="en-US" sz="2800">
                <a:solidFill>
                  <a:srgbClr val="FAB500"/>
                </a:solidFill>
              </a:rPr>
              <a:t>个。</a:t>
            </a:r>
          </a:p>
        </p:txBody>
      </p:sp>
      <p:sp>
        <p:nvSpPr>
          <p:cNvPr id="11" name="矩形 10"/>
          <p:cNvSpPr/>
          <p:nvPr/>
        </p:nvSpPr>
        <p:spPr>
          <a:xfrm>
            <a:off x="6658610" y="3858895"/>
            <a:ext cx="301625" cy="22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微软雅黑" panose="020B0503020204020204" pitchFamily="34" charset="-122"/>
              <a:ea typeface="微软雅黑" panose="020B0503020204020204" pitchFamily="34" charset="-122"/>
            </a:endParaRPr>
          </a:p>
        </p:txBody>
      </p:sp>
      <p:sp>
        <p:nvSpPr>
          <p:cNvPr id="12" name="矩形 11"/>
          <p:cNvSpPr/>
          <p:nvPr/>
        </p:nvSpPr>
        <p:spPr>
          <a:xfrm>
            <a:off x="6658610" y="5215890"/>
            <a:ext cx="301625" cy="22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微软雅黑" panose="020B0503020204020204" pitchFamily="34" charset="-122"/>
              <a:ea typeface="微软雅黑" panose="020B0503020204020204" pitchFamily="34" charset="-122"/>
            </a:endParaRPr>
          </a:p>
        </p:txBody>
      </p:sp>
      <p:cxnSp>
        <p:nvCxnSpPr>
          <p:cNvPr id="14" name="直接连接符 13"/>
          <p:cNvCxnSpPr>
            <a:stCxn id="2" idx="2"/>
            <a:endCxn id="11" idx="0"/>
          </p:cNvCxnSpPr>
          <p:nvPr/>
        </p:nvCxnSpPr>
        <p:spPr>
          <a:xfrm>
            <a:off x="6809740" y="2774315"/>
            <a:ext cx="0" cy="108458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809740" y="3858895"/>
            <a:ext cx="0" cy="135699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996315" y="1392555"/>
            <a:ext cx="10614025" cy="953135"/>
          </a:xfrm>
          <a:prstGeom prst="rect">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txBody>
          <a:bodyPr wrap="square" rtlCol="0">
            <a:spAutoFit/>
          </a:bodyPr>
          <a:lstStyle/>
          <a:p>
            <a:pPr lvl="0" algn="l"/>
            <a:r>
              <a:rPr lang="en-US" altLang="zh-CN" sz="2800">
                <a:solidFill>
                  <a:srgbClr val="FAB500"/>
                </a:solidFill>
                <a:sym typeface="+mn-ea"/>
              </a:rPr>
              <a:t>       自1970年起，中国先后同意大利、奥地利、比利时、希腊、联邦德国等西方国家建立外交关系。</a:t>
            </a:r>
          </a:p>
        </p:txBody>
      </p:sp>
      <p:pic>
        <p:nvPicPr>
          <p:cNvPr id="18" name="图片 17"/>
          <p:cNvPicPr>
            <a:picLocks noChangeAspect="1"/>
          </p:cNvPicPr>
          <p:nvPr/>
        </p:nvPicPr>
        <p:blipFill>
          <a:blip r:embed="rId3"/>
          <a:stretch>
            <a:fillRect/>
          </a:stretch>
        </p:blipFill>
        <p:spPr>
          <a:xfrm>
            <a:off x="1264285" y="2774315"/>
            <a:ext cx="4877435" cy="30353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文本框 296"/>
          <p:cNvSpPr txBox="1"/>
          <p:nvPr>
            <p:custDataLst>
              <p:tags r:id="rId1"/>
            </p:custDataLst>
          </p:nvPr>
        </p:nvSpPr>
        <p:spPr>
          <a:xfrm>
            <a:off x="215152" y="1127125"/>
            <a:ext cx="11672047" cy="3477619"/>
          </a:xfrm>
          <a:prstGeom prst="rect">
            <a:avLst/>
          </a:prstGeom>
          <a:noFill/>
          <a:ln>
            <a:noFill/>
            <a:prstDash val="dash"/>
          </a:ln>
        </p:spPr>
        <p:txBody>
          <a:bodyPr wrap="square" lIns="71755" tIns="36195" rIns="71755" bIns="36195" rtlCol="0">
            <a:spAutoFit/>
          </a:bodyPr>
          <a:lstStyle>
            <a:defPPr>
              <a:defRPr lang="zh-CN"/>
            </a:defPPr>
            <a:lvl1pPr fontAlgn="auto">
              <a:lnSpc>
                <a:spcPct val="130000"/>
              </a:lnSpc>
              <a:spcAft>
                <a:spcPts val="1000"/>
              </a:spcAft>
              <a:defRPr sz="1600" spc="150"/>
            </a:lvl1pPr>
          </a:lstStyle>
          <a:p>
            <a:pPr marL="437515" fontAlgn="ctr">
              <a:lnSpc>
                <a:spcPct val="110000"/>
              </a:lnSpc>
              <a:spcBef>
                <a:spcPts val="1000"/>
              </a:spcBef>
              <a:spcAft>
                <a:spcPts val="0"/>
              </a:spcAft>
              <a:buSzPct val="100000"/>
              <a:buFont typeface="Wingdings" panose="05000000000000000000" charset="0"/>
              <a:buChar char="v"/>
            </a:pPr>
            <a:r>
              <a:rPr lang="zh-CN" altLang="en-US" sz="2700" b="1" spc="0" dirty="0">
                <a:solidFill>
                  <a:schemeClr val="bg1"/>
                </a:solidFill>
                <a:latin typeface="黑体" panose="02010609060101010101" pitchFamily="2" charset="-122"/>
                <a:ea typeface="黑体" panose="02010609060101010101" pitchFamily="2" charset="-122"/>
                <a:cs typeface="黑体" panose="02010609060101010101" pitchFamily="2" charset="-122"/>
                <a:sym typeface="+mn-ea"/>
              </a:rPr>
              <a:t>史料：卡特总统突然采取令人意外的行动，决定在明年元旦同中华人民共和国建立正式外交关系，其中有许多战略上和政治上的原因。可是简单的商业上的原因往往被人遗忘。美国企业界领导人....认为中国....是解决他们本身问题的一把钥匙。</a:t>
            </a:r>
          </a:p>
          <a:p>
            <a:pPr marL="488315" lvl="1" algn="r" fontAlgn="ctr">
              <a:lnSpc>
                <a:spcPct val="110000"/>
              </a:lnSpc>
              <a:spcBef>
                <a:spcPts val="600"/>
              </a:spcBef>
              <a:buClr>
                <a:srgbClr val="000000"/>
              </a:buClr>
              <a:buSzPct val="80000"/>
            </a:pPr>
            <a:r>
              <a:rPr lang="zh-CN" altLang="en-US" sz="2700" b="1" dirty="0">
                <a:solidFill>
                  <a:schemeClr val="bg1"/>
                </a:solidFill>
                <a:latin typeface="黑体" panose="02010609060101010101" pitchFamily="2" charset="-122"/>
                <a:ea typeface="黑体" panose="02010609060101010101" pitchFamily="2" charset="-122"/>
                <a:cs typeface="黑体" panose="02010609060101010101" pitchFamily="2" charset="-122"/>
              </a:rPr>
              <a:t>——1978年12月18日，英国《每日电讯报》报道</a:t>
            </a:r>
          </a:p>
          <a:p>
            <a:pPr marL="437515" fontAlgn="ctr">
              <a:lnSpc>
                <a:spcPct val="110000"/>
              </a:lnSpc>
              <a:spcBef>
                <a:spcPts val="1000"/>
              </a:spcBef>
              <a:spcAft>
                <a:spcPts val="0"/>
              </a:spcAft>
              <a:buSzPct val="100000"/>
              <a:buFont typeface="Wingdings" panose="05000000000000000000" charset="0"/>
              <a:buChar char="v"/>
            </a:pPr>
            <a:r>
              <a:rPr lang="zh-CN" altLang="en-US" sz="2700" b="1" spc="0" dirty="0">
                <a:solidFill>
                  <a:schemeClr val="bg1"/>
                </a:solidFill>
                <a:latin typeface="黑体" panose="02010609060101010101" pitchFamily="2" charset="-122"/>
                <a:ea typeface="黑体" panose="02010609060101010101" pitchFamily="2" charset="-122"/>
                <a:cs typeface="黑体" panose="02010609060101010101" pitchFamily="2" charset="-122"/>
                <a:sym typeface="+mn-ea"/>
              </a:rPr>
              <a:t>问题：根据材料并结合所学知识，分析美国决定同中华人民共和国建立正式外交关系的原因。</a:t>
            </a:r>
          </a:p>
        </p:txBody>
      </p:sp>
      <p:sp>
        <p:nvSpPr>
          <p:cNvPr id="2" name="文本框 1"/>
          <p:cNvSpPr txBox="1"/>
          <p:nvPr/>
        </p:nvSpPr>
        <p:spPr>
          <a:xfrm>
            <a:off x="1622426" y="126365"/>
            <a:ext cx="5367655" cy="521970"/>
          </a:xfrm>
          <a:prstGeom prst="rect">
            <a:avLst/>
          </a:prstGeom>
          <a:solidFill>
            <a:schemeClr val="accent3">
              <a:lumMod val="40000"/>
              <a:lumOff val="60000"/>
            </a:schemeClr>
          </a:solidFill>
          <a:ln>
            <a:solidFill>
              <a:srgbClr val="FF0000"/>
            </a:solidFill>
          </a:ln>
        </p:spPr>
        <p:txBody>
          <a:bodyPr wrap="none" rtlCol="0" anchor="t">
            <a:spAutoFit/>
          </a:bodyPr>
          <a:lstStyle/>
          <a:p>
            <a:r>
              <a:rPr lang="en-US" altLang="zh-CN" sz="28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rPr>
              <a:t>3</a:t>
            </a:r>
            <a:r>
              <a:rPr lang="zh-CN" altLang="en-US" sz="28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rPr>
              <a:t>、跨洋握手</a:t>
            </a:r>
            <a:r>
              <a:rPr lang="en-US" altLang="zh-CN" sz="28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rPr>
              <a:t>——</a:t>
            </a:r>
            <a:r>
              <a:rPr lang="zh-CN" altLang="en-US" sz="28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rPr>
              <a:t>中美关系正常化</a:t>
            </a:r>
            <a:endParaRPr lang="en-US" altLang="zh-CN" sz="28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grpSp>
        <p:nvGrpSpPr>
          <p:cNvPr id="5" name="组合 4"/>
          <p:cNvGrpSpPr/>
          <p:nvPr/>
        </p:nvGrpSpPr>
        <p:grpSpPr>
          <a:xfrm>
            <a:off x="1856740" y="4604744"/>
            <a:ext cx="8479790" cy="1647825"/>
            <a:chOff x="342" y="7334"/>
            <a:chExt cx="13354" cy="3224"/>
          </a:xfrm>
        </p:grpSpPr>
        <p:pic>
          <p:nvPicPr>
            <p:cNvPr id="3" name="图片 2"/>
            <p:cNvPicPr>
              <a:picLocks noChangeAspect="1"/>
            </p:cNvPicPr>
            <p:nvPr/>
          </p:nvPicPr>
          <p:blipFill>
            <a:blip r:embed="rId3" cstate="print"/>
            <a:stretch>
              <a:fillRect/>
            </a:stretch>
          </p:blipFill>
          <p:spPr>
            <a:xfrm>
              <a:off x="342" y="7335"/>
              <a:ext cx="6448" cy="3223"/>
            </a:xfrm>
            <a:prstGeom prst="rect">
              <a:avLst/>
            </a:prstGeom>
          </p:spPr>
        </p:pic>
        <p:pic>
          <p:nvPicPr>
            <p:cNvPr id="4" name="图片 3"/>
            <p:cNvPicPr>
              <a:picLocks noChangeAspect="1"/>
            </p:cNvPicPr>
            <p:nvPr/>
          </p:nvPicPr>
          <p:blipFill>
            <a:blip r:embed="rId4" cstate="print"/>
            <a:stretch>
              <a:fillRect/>
            </a:stretch>
          </p:blipFill>
          <p:spPr>
            <a:xfrm>
              <a:off x="7166" y="7334"/>
              <a:ext cx="6531" cy="3224"/>
            </a:xfrm>
            <a:prstGeom prst="rect">
              <a:avLst/>
            </a:prstGeom>
          </p:spPr>
        </p:pic>
      </p:grpSp>
      <p:sp>
        <p:nvSpPr>
          <p:cNvPr id="11" name="文本框 10"/>
          <p:cNvSpPr txBox="1"/>
          <p:nvPr/>
        </p:nvSpPr>
        <p:spPr>
          <a:xfrm>
            <a:off x="1856740" y="648336"/>
            <a:ext cx="6062878" cy="461665"/>
          </a:xfrm>
          <a:prstGeom prst="rect">
            <a:avLst/>
          </a:prstGeom>
          <a:solidFill>
            <a:schemeClr val="accent6">
              <a:lumMod val="20000"/>
              <a:lumOff val="80000"/>
            </a:schemeClr>
          </a:solidFill>
          <a:ln>
            <a:solidFill>
              <a:srgbClr val="FF0000"/>
            </a:solidFill>
          </a:ln>
        </p:spPr>
        <p:txBody>
          <a:bodyPr wrap="none" rtlCol="0" anchor="t">
            <a:spAutoFit/>
          </a:bodyPr>
          <a:lstStyle/>
          <a:p>
            <a:r>
              <a:rPr lang="zh-CN" altLang="en-US" sz="24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rPr>
              <a:t>史料史证能力训练：中美关系正常化的原因</a:t>
            </a:r>
            <a:endParaRPr lang="zh-CN" altLang="en-US"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0" y="43202"/>
            <a:ext cx="4873450" cy="523220"/>
          </a:xfrm>
          <a:prstGeom prst="rect">
            <a:avLst/>
          </a:prstGeom>
          <a:solidFill>
            <a:schemeClr val="accent3">
              <a:lumMod val="40000"/>
              <a:lumOff val="60000"/>
            </a:schemeClr>
          </a:solidFill>
          <a:ln>
            <a:solidFill>
              <a:srgbClr val="FF0000"/>
            </a:solidFill>
          </a:ln>
        </p:spPr>
        <p:txBody>
          <a:bodyPr wrap="none" rtlCol="0" anchor="t">
            <a:spAutoFit/>
          </a:bodyPr>
          <a:lstStyle/>
          <a:p>
            <a:r>
              <a:rPr lang="zh-CN" altLang="en-US" sz="28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rPr>
              <a:t>跨洋握手</a:t>
            </a:r>
            <a:r>
              <a:rPr lang="en-US" altLang="zh-CN" sz="28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rPr>
              <a:t>——</a:t>
            </a:r>
            <a:r>
              <a:rPr lang="zh-CN" altLang="en-US" sz="28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rPr>
              <a:t>中美关系正常化</a:t>
            </a:r>
            <a:endParaRPr lang="en-US" altLang="zh-CN" sz="28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endParaRPr>
          </a:p>
        </p:txBody>
      </p:sp>
      <p:sp>
        <p:nvSpPr>
          <p:cNvPr id="4" name="椭圆 3"/>
          <p:cNvSpPr/>
          <p:nvPr/>
        </p:nvSpPr>
        <p:spPr>
          <a:xfrm>
            <a:off x="1755775" y="812165"/>
            <a:ext cx="4819650" cy="2759710"/>
          </a:xfrm>
          <a:prstGeom prst="ellipse">
            <a:avLst/>
          </a:prstGeom>
          <a:solidFill>
            <a:srgbClr val="C00000"/>
          </a:solidFill>
          <a:ln>
            <a:no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4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改善中国的国际地位</a:t>
            </a:r>
            <a:endParaRPr lang="en-US" altLang="zh-CN" sz="24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a:p>
            <a:pPr algn="ctr">
              <a:lnSpc>
                <a:spcPct val="130000"/>
              </a:lnSpc>
            </a:pPr>
            <a:r>
              <a:rPr lang="zh-CN" altLang="en-US" sz="24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应对苏联的军事威胁</a:t>
            </a:r>
            <a:endParaRPr lang="en-US" altLang="zh-CN" sz="24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a:p>
            <a:pPr algn="ctr">
              <a:lnSpc>
                <a:spcPct val="130000"/>
              </a:lnSpc>
            </a:pPr>
            <a:r>
              <a:rPr lang="zh-CN" altLang="en-US" sz="24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利于和平解决台湾问题</a:t>
            </a:r>
            <a:endParaRPr lang="en-US" altLang="zh-CN" sz="24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a:p>
            <a:pPr algn="ctr">
              <a:lnSpc>
                <a:spcPct val="130000"/>
              </a:lnSpc>
            </a:pPr>
            <a:r>
              <a:rPr lang="zh-CN" altLang="en-US" sz="24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rPr>
              <a:t>利于解决中美长期争端</a:t>
            </a:r>
            <a:endParaRPr lang="en-US" altLang="zh-CN" sz="2400" b="1" dirty="0">
              <a:effectLst>
                <a:outerShdw blurRad="38100" dist="38100" dir="2700000" algn="tl">
                  <a:srgbClr val="000000">
                    <a:alpha val="43137"/>
                  </a:srgbClr>
                </a:outerShdw>
              </a:effectLst>
              <a:latin typeface="江西拙楷" panose="02010600040101010101" pitchFamily="2" charset="-122"/>
              <a:ea typeface="江西拙楷" panose="02010600040101010101" pitchFamily="2" charset="-122"/>
            </a:endParaRPr>
          </a:p>
        </p:txBody>
      </p:sp>
      <p:sp>
        <p:nvSpPr>
          <p:cNvPr id="6" name="椭圆 5"/>
          <p:cNvSpPr/>
          <p:nvPr/>
        </p:nvSpPr>
        <p:spPr>
          <a:xfrm>
            <a:off x="1506220" y="4144010"/>
            <a:ext cx="5259070" cy="2674620"/>
          </a:xfrm>
          <a:prstGeom prst="ellipse">
            <a:avLst/>
          </a:prstGeom>
          <a:solidFill>
            <a:schemeClr val="accent3">
              <a:lumMod val="20000"/>
              <a:lumOff val="80000"/>
            </a:schemeClr>
          </a:solidFill>
          <a:ln>
            <a:no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zh-CN" altLang="en-US" sz="2400" b="1"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孤立中国政策的失败</a:t>
            </a:r>
            <a:endParaRPr lang="en-US" altLang="zh-CN" sz="2400" b="1"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ctr">
              <a:lnSpc>
                <a:spcPct val="130000"/>
              </a:lnSpc>
            </a:pPr>
            <a:r>
              <a:rPr lang="zh-CN" altLang="en-US" sz="2400" b="1"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美苏争霸中处于守势</a:t>
            </a:r>
            <a:endParaRPr lang="en-US" altLang="zh-CN" sz="2400" b="1"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ctr">
              <a:lnSpc>
                <a:spcPct val="130000"/>
              </a:lnSpc>
            </a:pPr>
            <a:r>
              <a:rPr lang="zh-CN" altLang="en-US" sz="2400" b="1"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中国国际地位不断提高</a:t>
            </a:r>
            <a:endParaRPr lang="en-US" altLang="zh-CN" sz="2400" b="1"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ctr">
              <a:lnSpc>
                <a:spcPct val="130000"/>
              </a:lnSpc>
            </a:pPr>
            <a:r>
              <a:rPr lang="zh-CN" altLang="en-US" sz="2400" b="1"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陷入越南战争难以自拔</a:t>
            </a:r>
            <a:endParaRPr lang="en-US" altLang="zh-CN" sz="2400" b="1"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endParaRPr>
          </a:p>
          <a:p>
            <a:pPr algn="ctr">
              <a:lnSpc>
                <a:spcPct val="130000"/>
              </a:lnSpc>
            </a:pPr>
            <a:r>
              <a:rPr lang="zh-CN" altLang="en-US" sz="2400" b="1" dirty="0">
                <a:solidFill>
                  <a:schemeClr val="tx1"/>
                </a:solidFill>
                <a:effectLst>
                  <a:outerShdw blurRad="38100" dist="38100" dir="2700000" algn="tl">
                    <a:srgbClr val="000000">
                      <a:alpha val="43137"/>
                    </a:srgbClr>
                  </a:outerShdw>
                </a:effectLst>
                <a:latin typeface="宋体" panose="02010600030101010101" pitchFamily="2" charset="-122"/>
                <a:ea typeface="宋体" panose="02010600030101010101" pitchFamily="2" charset="-122"/>
              </a:rPr>
              <a:t>霸主地位遭到欧日挑战</a:t>
            </a:r>
          </a:p>
        </p:txBody>
      </p:sp>
      <p:grpSp>
        <p:nvGrpSpPr>
          <p:cNvPr id="10" name="组合 9"/>
          <p:cNvGrpSpPr/>
          <p:nvPr/>
        </p:nvGrpSpPr>
        <p:grpSpPr>
          <a:xfrm>
            <a:off x="6545581" y="613410"/>
            <a:ext cx="4016375" cy="6000750"/>
            <a:chOff x="7861" y="658"/>
            <a:chExt cx="6325" cy="9846"/>
          </a:xfrm>
        </p:grpSpPr>
        <p:pic>
          <p:nvPicPr>
            <p:cNvPr id="3" name="图片 2"/>
            <p:cNvPicPr>
              <a:picLocks noChangeAspect="1"/>
            </p:cNvPicPr>
            <p:nvPr/>
          </p:nvPicPr>
          <p:blipFill>
            <a:blip r:embed="rId2" cstate="print"/>
            <a:stretch>
              <a:fillRect/>
            </a:stretch>
          </p:blipFill>
          <p:spPr>
            <a:xfrm>
              <a:off x="7908" y="658"/>
              <a:ext cx="6278" cy="4854"/>
            </a:xfrm>
            <a:prstGeom prst="rect">
              <a:avLst/>
            </a:prstGeom>
          </p:spPr>
        </p:pic>
        <p:pic>
          <p:nvPicPr>
            <p:cNvPr id="8" name="图片 7"/>
            <p:cNvPicPr>
              <a:picLocks noChangeAspect="1"/>
            </p:cNvPicPr>
            <p:nvPr/>
          </p:nvPicPr>
          <p:blipFill>
            <a:blip r:embed="rId3" cstate="print"/>
            <a:stretch>
              <a:fillRect/>
            </a:stretch>
          </p:blipFill>
          <p:spPr>
            <a:xfrm>
              <a:off x="7861" y="5512"/>
              <a:ext cx="6325" cy="4992"/>
            </a:xfrm>
            <a:prstGeom prst="rect">
              <a:avLst/>
            </a:prstGeom>
          </p:spPr>
        </p:pic>
      </p:grpSp>
      <p:sp>
        <p:nvSpPr>
          <p:cNvPr id="11" name="文本框 10"/>
          <p:cNvSpPr txBox="1"/>
          <p:nvPr/>
        </p:nvSpPr>
        <p:spPr>
          <a:xfrm>
            <a:off x="1856740" y="648336"/>
            <a:ext cx="3278462" cy="461665"/>
          </a:xfrm>
          <a:prstGeom prst="rect">
            <a:avLst/>
          </a:prstGeom>
          <a:solidFill>
            <a:schemeClr val="accent6">
              <a:lumMod val="20000"/>
              <a:lumOff val="80000"/>
            </a:schemeClr>
          </a:solidFill>
          <a:ln>
            <a:solidFill>
              <a:srgbClr val="FF0000"/>
            </a:solidFill>
          </a:ln>
        </p:spPr>
        <p:txBody>
          <a:bodyPr wrap="none" rtlCol="0" anchor="t">
            <a:spAutoFit/>
          </a:bodyPr>
          <a:lstStyle/>
          <a:p>
            <a:r>
              <a:rPr lang="zh-CN" altLang="en-US" sz="24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rPr>
              <a:t>中美关系正常化的原因</a:t>
            </a:r>
            <a:endParaRPr lang="zh-CN" altLang="en-US" sz="2400"/>
          </a:p>
        </p:txBody>
      </p:sp>
      <p:sp>
        <p:nvSpPr>
          <p:cNvPr id="12" name="心形 11"/>
          <p:cNvSpPr/>
          <p:nvPr/>
        </p:nvSpPr>
        <p:spPr>
          <a:xfrm>
            <a:off x="6501766" y="2512061"/>
            <a:ext cx="4104005" cy="2458085"/>
          </a:xfrm>
          <a:prstGeom prst="heart">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tx1"/>
                </a:solidFill>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rPr>
              <a:t>根本原因：中美双方共同的战略利益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wipe(up)">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wipe(up)">
                                      <p:cBhvr>
                                        <p:cTn id="14" dur="500"/>
                                        <p:tgtEl>
                                          <p:spTgt spid="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up)">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ipe(up)">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22" presetClass="entr" presetSubtype="1" fill="hold" nodeType="with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animEffect transition="in" filter="wipe(up)">
                                      <p:cBhvr>
                                        <p:cTn id="31" dur="500"/>
                                        <p:tgtEl>
                                          <p:spTgt spid="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up)">
                                      <p:cBhvr>
                                        <p:cTn id="36" dur="500"/>
                                        <p:tgtEl>
                                          <p:spTgt spid="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up)">
                                      <p:cBhvr>
                                        <p:cTn id="41" dur="500"/>
                                        <p:tgtEl>
                                          <p:spTgt spid="6">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wipe(up)">
                                      <p:cBhvr>
                                        <p:cTn id="46" dur="500"/>
                                        <p:tgtEl>
                                          <p:spTgt spid="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wipe(up)">
                                      <p:cBhvr>
                                        <p:cTn id="51" dur="500"/>
                                        <p:tgtEl>
                                          <p:spTgt spid="6">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amond(in)">
                                      <p:cBhvr>
                                        <p:cTn id="5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12"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文本框 107"/>
          <p:cNvSpPr txBox="1"/>
          <p:nvPr/>
        </p:nvSpPr>
        <p:spPr>
          <a:xfrm>
            <a:off x="1769111" y="1062990"/>
            <a:ext cx="8698865" cy="4148828"/>
          </a:xfrm>
          <a:prstGeom prst="rect">
            <a:avLst/>
          </a:prstGeom>
          <a:noFill/>
        </p:spPr>
        <p:txBody>
          <a:bodyPr wrap="square">
            <a:spAutoFit/>
          </a:bodyPr>
          <a:lstStyle/>
          <a:p>
            <a:pPr>
              <a:lnSpc>
                <a:spcPct val="140000"/>
              </a:lnSpc>
            </a:pPr>
            <a:r>
              <a:rPr lang="en-US" altLang="zh-CN" sz="3200" b="1" dirty="0">
                <a:solidFill>
                  <a:schemeClr val="bg1"/>
                </a:solidFill>
                <a:latin typeface="宋体" panose="02010600030101010101" pitchFamily="2" charset="-122"/>
                <a:cs typeface="宋体" panose="02010600030101010101" pitchFamily="2" charset="-122"/>
              </a:rPr>
              <a:t>(1)</a:t>
            </a:r>
            <a:r>
              <a:rPr lang="zh-CN" altLang="en-US" sz="3200" b="1" dirty="0">
                <a:solidFill>
                  <a:schemeClr val="bg1"/>
                </a:solidFill>
                <a:latin typeface="宋体" panose="02010600030101010101" pitchFamily="2" charset="-122"/>
                <a:cs typeface="宋体" panose="02010600030101010101" pitchFamily="2" charset="-122"/>
              </a:rPr>
              <a:t>结束旧中国一百多年的屈辱外交，有利于提高国际地位。</a:t>
            </a:r>
            <a:endParaRPr lang="en-US" altLang="zh-CN" sz="3200" b="1" dirty="0">
              <a:solidFill>
                <a:schemeClr val="bg1"/>
              </a:solidFill>
              <a:latin typeface="宋体" panose="02010600030101010101" pitchFamily="2" charset="-122"/>
              <a:cs typeface="宋体" panose="02010600030101010101" pitchFamily="2" charset="-122"/>
            </a:endParaRPr>
          </a:p>
          <a:p>
            <a:pPr>
              <a:lnSpc>
                <a:spcPct val="140000"/>
              </a:lnSpc>
            </a:pPr>
            <a:r>
              <a:rPr lang="en-US" altLang="zh-CN" sz="3200" b="1" dirty="0">
                <a:solidFill>
                  <a:schemeClr val="bg1"/>
                </a:solidFill>
                <a:latin typeface="宋体" panose="02010600030101010101" pitchFamily="2" charset="-122"/>
                <a:cs typeface="宋体" panose="02010600030101010101" pitchFamily="2" charset="-122"/>
              </a:rPr>
              <a:t>(2)</a:t>
            </a:r>
            <a:r>
              <a:rPr lang="zh-CN" altLang="en-US" sz="3200" b="1" dirty="0">
                <a:solidFill>
                  <a:schemeClr val="bg1"/>
                </a:solidFill>
                <a:latin typeface="宋体" panose="02010600030101010101" pitchFamily="2" charset="-122"/>
                <a:cs typeface="宋体" panose="02010600030101010101" pitchFamily="2" charset="-122"/>
              </a:rPr>
              <a:t>为巩固新生政权和新中国经济建设创造有利条件。</a:t>
            </a:r>
            <a:endParaRPr lang="en-US" altLang="zh-CN" sz="3200" b="1" dirty="0">
              <a:solidFill>
                <a:schemeClr val="bg1"/>
              </a:solidFill>
              <a:latin typeface="宋体" panose="02010600030101010101" pitchFamily="2" charset="-122"/>
              <a:cs typeface="宋体" panose="02010600030101010101" pitchFamily="2" charset="-122"/>
            </a:endParaRPr>
          </a:p>
          <a:p>
            <a:pPr>
              <a:lnSpc>
                <a:spcPct val="140000"/>
              </a:lnSpc>
            </a:pPr>
            <a:r>
              <a:rPr lang="en-US" altLang="zh-CN" sz="3200" b="1" dirty="0">
                <a:solidFill>
                  <a:schemeClr val="bg1"/>
                </a:solidFill>
                <a:latin typeface="宋体" panose="02010600030101010101" pitchFamily="2" charset="-122"/>
                <a:cs typeface="宋体" panose="02010600030101010101" pitchFamily="2" charset="-122"/>
              </a:rPr>
              <a:t>(3)</a:t>
            </a:r>
            <a:r>
              <a:rPr lang="zh-CN" altLang="en-US" sz="3200" b="1" dirty="0">
                <a:solidFill>
                  <a:schemeClr val="bg1"/>
                </a:solidFill>
                <a:latin typeface="宋体" panose="02010600030101010101" pitchFamily="2" charset="-122"/>
                <a:cs typeface="宋体" panose="02010600030101010101" pitchFamily="2" charset="-122"/>
              </a:rPr>
              <a:t>推动了世界和平事业的发展，加强了各国间的交往与合作。</a:t>
            </a:r>
          </a:p>
        </p:txBody>
      </p:sp>
      <p:sp>
        <p:nvSpPr>
          <p:cNvPr id="109" name="文本框 108"/>
          <p:cNvSpPr txBox="1"/>
          <p:nvPr/>
        </p:nvSpPr>
        <p:spPr>
          <a:xfrm>
            <a:off x="1769110" y="494665"/>
            <a:ext cx="7705090" cy="491490"/>
          </a:xfrm>
          <a:prstGeom prst="rect">
            <a:avLst/>
          </a:prstGeom>
          <a:solidFill>
            <a:schemeClr val="accent3">
              <a:lumMod val="40000"/>
              <a:lumOff val="60000"/>
            </a:schemeClr>
          </a:solidFill>
          <a:ln>
            <a:solidFill>
              <a:srgbClr val="FF0000"/>
            </a:solidFill>
          </a:ln>
        </p:spPr>
        <p:txBody>
          <a:bodyPr wrap="square" rtlCol="0">
            <a:spAutoFit/>
          </a:bodyPr>
          <a:lstStyle/>
          <a:p>
            <a:r>
              <a:rPr lang="zh-CN" altLang="en-US" sz="2600" b="1" dirty="0">
                <a:latin typeface="黑体" panose="02010609060101010101" pitchFamily="2" charset="-122"/>
                <a:ea typeface="黑体" panose="02010609060101010101" pitchFamily="2" charset="-122"/>
                <a:cs typeface="黑体" panose="02010609060101010101" pitchFamily="2" charset="-122"/>
              </a:rPr>
              <a:t>新中国独立自主和平外交方针政策的历史意义</a:t>
            </a:r>
            <a:endParaRPr lang="zh-CN" altLang="en-US" sz="2600" b="1" dirty="0">
              <a:solidFill>
                <a:srgbClr val="C00000"/>
              </a:solidFill>
              <a:latin typeface="黑体" panose="02010609060101010101" pitchFamily="2" charset="-122"/>
              <a:ea typeface="黑体" panose="02010609060101010101" pitchFamily="2" charset="-122"/>
              <a:cs typeface="黑体" panose="0201060906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circle(in)">
                                      <p:cBhvr>
                                        <p:cTn id="7" dur="20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60342" y="533997"/>
            <a:ext cx="8871585" cy="1112882"/>
            <a:chOff x="181788" y="164203"/>
            <a:chExt cx="11828780" cy="1483843"/>
          </a:xfrm>
        </p:grpSpPr>
        <p:sp>
          <p:nvSpPr>
            <p:cNvPr id="10" name="Freeform 31242"/>
            <p:cNvSpPr/>
            <p:nvPr/>
          </p:nvSpPr>
          <p:spPr bwMode="auto">
            <a:xfrm>
              <a:off x="181788" y="164203"/>
              <a:ext cx="11828425" cy="1483843"/>
            </a:xfrm>
            <a:custGeom>
              <a:avLst/>
              <a:gdLst>
                <a:gd name="T0" fmla="*/ 2419 w 2492"/>
                <a:gd name="T1" fmla="*/ 333 h 505"/>
                <a:gd name="T2" fmla="*/ 2456 w 2492"/>
                <a:gd name="T3" fmla="*/ 300 h 505"/>
                <a:gd name="T4" fmla="*/ 2479 w 2492"/>
                <a:gd name="T5" fmla="*/ 262 h 505"/>
                <a:gd name="T6" fmla="*/ 2458 w 2492"/>
                <a:gd name="T7" fmla="*/ 223 h 505"/>
                <a:gd name="T8" fmla="*/ 2469 w 2492"/>
                <a:gd name="T9" fmla="*/ 194 h 505"/>
                <a:gd name="T10" fmla="*/ 2466 w 2492"/>
                <a:gd name="T11" fmla="*/ 143 h 505"/>
                <a:gd name="T12" fmla="*/ 2387 w 2492"/>
                <a:gd name="T13" fmla="*/ 112 h 505"/>
                <a:gd name="T14" fmla="*/ 2186 w 2492"/>
                <a:gd name="T15" fmla="*/ 74 h 505"/>
                <a:gd name="T16" fmla="*/ 2084 w 2492"/>
                <a:gd name="T17" fmla="*/ 59 h 505"/>
                <a:gd name="T18" fmla="*/ 1971 w 2492"/>
                <a:gd name="T19" fmla="*/ 43 h 505"/>
                <a:gd name="T20" fmla="*/ 1884 w 2492"/>
                <a:gd name="T21" fmla="*/ 40 h 505"/>
                <a:gd name="T22" fmla="*/ 1786 w 2492"/>
                <a:gd name="T23" fmla="*/ 27 h 505"/>
                <a:gd name="T24" fmla="*/ 1688 w 2492"/>
                <a:gd name="T25" fmla="*/ 15 h 505"/>
                <a:gd name="T26" fmla="*/ 1629 w 2492"/>
                <a:gd name="T27" fmla="*/ 17 h 505"/>
                <a:gd name="T28" fmla="*/ 1564 w 2492"/>
                <a:gd name="T29" fmla="*/ 9 h 505"/>
                <a:gd name="T30" fmla="*/ 1297 w 2492"/>
                <a:gd name="T31" fmla="*/ 6 h 505"/>
                <a:gd name="T32" fmla="*/ 1032 w 2492"/>
                <a:gd name="T33" fmla="*/ 5 h 505"/>
                <a:gd name="T34" fmla="*/ 684 w 2492"/>
                <a:gd name="T35" fmla="*/ 28 h 505"/>
                <a:gd name="T36" fmla="*/ 462 w 2492"/>
                <a:gd name="T37" fmla="*/ 60 h 505"/>
                <a:gd name="T38" fmla="*/ 369 w 2492"/>
                <a:gd name="T39" fmla="*/ 66 h 505"/>
                <a:gd name="T40" fmla="*/ 310 w 2492"/>
                <a:gd name="T41" fmla="*/ 78 h 505"/>
                <a:gd name="T42" fmla="*/ 212 w 2492"/>
                <a:gd name="T43" fmla="*/ 106 h 505"/>
                <a:gd name="T44" fmla="*/ 110 w 2492"/>
                <a:gd name="T45" fmla="*/ 124 h 505"/>
                <a:gd name="T46" fmla="*/ 45 w 2492"/>
                <a:gd name="T47" fmla="*/ 180 h 505"/>
                <a:gd name="T48" fmla="*/ 0 w 2492"/>
                <a:gd name="T49" fmla="*/ 182 h 505"/>
                <a:gd name="T50" fmla="*/ 35 w 2492"/>
                <a:gd name="T51" fmla="*/ 240 h 505"/>
                <a:gd name="T52" fmla="*/ 75 w 2492"/>
                <a:gd name="T53" fmla="*/ 292 h 505"/>
                <a:gd name="T54" fmla="*/ 99 w 2492"/>
                <a:gd name="T55" fmla="*/ 350 h 505"/>
                <a:gd name="T56" fmla="*/ 166 w 2492"/>
                <a:gd name="T57" fmla="*/ 357 h 505"/>
                <a:gd name="T58" fmla="*/ 121 w 2492"/>
                <a:gd name="T59" fmla="*/ 396 h 505"/>
                <a:gd name="T60" fmla="*/ 150 w 2492"/>
                <a:gd name="T61" fmla="*/ 397 h 505"/>
                <a:gd name="T62" fmla="*/ 162 w 2492"/>
                <a:gd name="T63" fmla="*/ 421 h 505"/>
                <a:gd name="T64" fmla="*/ 177 w 2492"/>
                <a:gd name="T65" fmla="*/ 440 h 505"/>
                <a:gd name="T66" fmla="*/ 193 w 2492"/>
                <a:gd name="T67" fmla="*/ 466 h 505"/>
                <a:gd name="T68" fmla="*/ 294 w 2492"/>
                <a:gd name="T69" fmla="*/ 467 h 505"/>
                <a:gd name="T70" fmla="*/ 369 w 2492"/>
                <a:gd name="T71" fmla="*/ 490 h 505"/>
                <a:gd name="T72" fmla="*/ 512 w 2492"/>
                <a:gd name="T73" fmla="*/ 472 h 505"/>
                <a:gd name="T74" fmla="*/ 608 w 2492"/>
                <a:gd name="T75" fmla="*/ 450 h 505"/>
                <a:gd name="T76" fmla="*/ 720 w 2492"/>
                <a:gd name="T77" fmla="*/ 437 h 505"/>
                <a:gd name="T78" fmla="*/ 992 w 2492"/>
                <a:gd name="T79" fmla="*/ 421 h 505"/>
                <a:gd name="T80" fmla="*/ 1375 w 2492"/>
                <a:gd name="T81" fmla="*/ 420 h 505"/>
                <a:gd name="T82" fmla="*/ 1613 w 2492"/>
                <a:gd name="T83" fmla="*/ 424 h 505"/>
                <a:gd name="T84" fmla="*/ 1736 w 2492"/>
                <a:gd name="T85" fmla="*/ 427 h 505"/>
                <a:gd name="T86" fmla="*/ 1829 w 2492"/>
                <a:gd name="T87" fmla="*/ 436 h 505"/>
                <a:gd name="T88" fmla="*/ 1970 w 2492"/>
                <a:gd name="T89" fmla="*/ 452 h 505"/>
                <a:gd name="T90" fmla="*/ 2138 w 2492"/>
                <a:gd name="T91" fmla="*/ 464 h 505"/>
                <a:gd name="T92" fmla="*/ 2270 w 2492"/>
                <a:gd name="T93" fmla="*/ 487 h 505"/>
                <a:gd name="T94" fmla="*/ 2368 w 2492"/>
                <a:gd name="T95" fmla="*/ 498 h 505"/>
                <a:gd name="T96" fmla="*/ 2395 w 2492"/>
                <a:gd name="T97" fmla="*/ 458 h 505"/>
                <a:gd name="T98" fmla="*/ 2407 w 2492"/>
                <a:gd name="T99" fmla="*/ 437 h 505"/>
                <a:gd name="T100" fmla="*/ 2436 w 2492"/>
                <a:gd name="T101" fmla="*/ 437 h 505"/>
                <a:gd name="T102" fmla="*/ 2468 w 2492"/>
                <a:gd name="T103" fmla="*/ 400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92" h="505">
                  <a:moveTo>
                    <a:pt x="2482" y="326"/>
                  </a:moveTo>
                  <a:cubicBezTo>
                    <a:pt x="2480" y="325"/>
                    <a:pt x="2474" y="327"/>
                    <a:pt x="2469" y="331"/>
                  </a:cubicBezTo>
                  <a:cubicBezTo>
                    <a:pt x="2458" y="338"/>
                    <a:pt x="2416" y="340"/>
                    <a:pt x="2419" y="333"/>
                  </a:cubicBezTo>
                  <a:cubicBezTo>
                    <a:pt x="2420" y="330"/>
                    <a:pt x="2425" y="329"/>
                    <a:pt x="2429" y="329"/>
                  </a:cubicBezTo>
                  <a:cubicBezTo>
                    <a:pt x="2433" y="330"/>
                    <a:pt x="2441" y="327"/>
                    <a:pt x="2447" y="323"/>
                  </a:cubicBezTo>
                  <a:cubicBezTo>
                    <a:pt x="2455" y="318"/>
                    <a:pt x="2457" y="313"/>
                    <a:pt x="2456" y="300"/>
                  </a:cubicBezTo>
                  <a:cubicBezTo>
                    <a:pt x="2456" y="291"/>
                    <a:pt x="2454" y="282"/>
                    <a:pt x="2451" y="281"/>
                  </a:cubicBezTo>
                  <a:cubicBezTo>
                    <a:pt x="2441" y="275"/>
                    <a:pt x="2447" y="267"/>
                    <a:pt x="2462" y="267"/>
                  </a:cubicBezTo>
                  <a:cubicBezTo>
                    <a:pt x="2471" y="267"/>
                    <a:pt x="2478" y="265"/>
                    <a:pt x="2479" y="262"/>
                  </a:cubicBezTo>
                  <a:cubicBezTo>
                    <a:pt x="2480" y="259"/>
                    <a:pt x="2478" y="257"/>
                    <a:pt x="2473" y="257"/>
                  </a:cubicBezTo>
                  <a:cubicBezTo>
                    <a:pt x="2463" y="257"/>
                    <a:pt x="2456" y="251"/>
                    <a:pt x="2452" y="235"/>
                  </a:cubicBezTo>
                  <a:cubicBezTo>
                    <a:pt x="2449" y="225"/>
                    <a:pt x="2450" y="224"/>
                    <a:pt x="2458" y="223"/>
                  </a:cubicBezTo>
                  <a:cubicBezTo>
                    <a:pt x="2463" y="223"/>
                    <a:pt x="2467" y="220"/>
                    <a:pt x="2466" y="217"/>
                  </a:cubicBezTo>
                  <a:cubicBezTo>
                    <a:pt x="2466" y="214"/>
                    <a:pt x="2469" y="210"/>
                    <a:pt x="2471" y="209"/>
                  </a:cubicBezTo>
                  <a:cubicBezTo>
                    <a:pt x="2475" y="207"/>
                    <a:pt x="2475" y="204"/>
                    <a:pt x="2469" y="194"/>
                  </a:cubicBezTo>
                  <a:cubicBezTo>
                    <a:pt x="2463" y="183"/>
                    <a:pt x="2463" y="181"/>
                    <a:pt x="2468" y="179"/>
                  </a:cubicBezTo>
                  <a:cubicBezTo>
                    <a:pt x="2472" y="177"/>
                    <a:pt x="2473" y="174"/>
                    <a:pt x="2471" y="171"/>
                  </a:cubicBezTo>
                  <a:cubicBezTo>
                    <a:pt x="2469" y="168"/>
                    <a:pt x="2467" y="155"/>
                    <a:pt x="2466" y="143"/>
                  </a:cubicBezTo>
                  <a:cubicBezTo>
                    <a:pt x="2466" y="119"/>
                    <a:pt x="2466" y="119"/>
                    <a:pt x="2466" y="119"/>
                  </a:cubicBezTo>
                  <a:cubicBezTo>
                    <a:pt x="2432" y="122"/>
                    <a:pt x="2432" y="122"/>
                    <a:pt x="2432" y="122"/>
                  </a:cubicBezTo>
                  <a:cubicBezTo>
                    <a:pt x="2400" y="124"/>
                    <a:pt x="2399" y="124"/>
                    <a:pt x="2387" y="112"/>
                  </a:cubicBezTo>
                  <a:cubicBezTo>
                    <a:pt x="2378" y="102"/>
                    <a:pt x="2368" y="98"/>
                    <a:pt x="2343" y="93"/>
                  </a:cubicBezTo>
                  <a:cubicBezTo>
                    <a:pt x="2303" y="86"/>
                    <a:pt x="2267" y="83"/>
                    <a:pt x="2217" y="82"/>
                  </a:cubicBezTo>
                  <a:cubicBezTo>
                    <a:pt x="2213" y="82"/>
                    <a:pt x="2199" y="78"/>
                    <a:pt x="2186" y="74"/>
                  </a:cubicBezTo>
                  <a:cubicBezTo>
                    <a:pt x="2172" y="71"/>
                    <a:pt x="2156" y="67"/>
                    <a:pt x="2149" y="68"/>
                  </a:cubicBezTo>
                  <a:cubicBezTo>
                    <a:pt x="2143" y="68"/>
                    <a:pt x="2135" y="66"/>
                    <a:pt x="2133" y="64"/>
                  </a:cubicBezTo>
                  <a:cubicBezTo>
                    <a:pt x="2130" y="61"/>
                    <a:pt x="2108" y="59"/>
                    <a:pt x="2084" y="59"/>
                  </a:cubicBezTo>
                  <a:cubicBezTo>
                    <a:pt x="2060" y="59"/>
                    <a:pt x="2030" y="56"/>
                    <a:pt x="2019" y="53"/>
                  </a:cubicBezTo>
                  <a:cubicBezTo>
                    <a:pt x="2007" y="50"/>
                    <a:pt x="1992" y="47"/>
                    <a:pt x="1986" y="47"/>
                  </a:cubicBezTo>
                  <a:cubicBezTo>
                    <a:pt x="1980" y="47"/>
                    <a:pt x="1973" y="46"/>
                    <a:pt x="1971" y="43"/>
                  </a:cubicBezTo>
                  <a:cubicBezTo>
                    <a:pt x="1969" y="40"/>
                    <a:pt x="1967" y="40"/>
                    <a:pt x="1965" y="44"/>
                  </a:cubicBezTo>
                  <a:cubicBezTo>
                    <a:pt x="1962" y="49"/>
                    <a:pt x="1955" y="49"/>
                    <a:pt x="1926" y="44"/>
                  </a:cubicBezTo>
                  <a:cubicBezTo>
                    <a:pt x="1906" y="40"/>
                    <a:pt x="1887" y="38"/>
                    <a:pt x="1884" y="40"/>
                  </a:cubicBezTo>
                  <a:cubicBezTo>
                    <a:pt x="1880" y="41"/>
                    <a:pt x="1874" y="39"/>
                    <a:pt x="1870" y="35"/>
                  </a:cubicBezTo>
                  <a:cubicBezTo>
                    <a:pt x="1862" y="28"/>
                    <a:pt x="1851" y="27"/>
                    <a:pt x="1810" y="32"/>
                  </a:cubicBezTo>
                  <a:cubicBezTo>
                    <a:pt x="1796" y="33"/>
                    <a:pt x="1790" y="32"/>
                    <a:pt x="1786" y="27"/>
                  </a:cubicBezTo>
                  <a:cubicBezTo>
                    <a:pt x="1778" y="17"/>
                    <a:pt x="1743" y="11"/>
                    <a:pt x="1729" y="17"/>
                  </a:cubicBezTo>
                  <a:cubicBezTo>
                    <a:pt x="1714" y="23"/>
                    <a:pt x="1704" y="23"/>
                    <a:pt x="1696" y="16"/>
                  </a:cubicBezTo>
                  <a:cubicBezTo>
                    <a:pt x="1691" y="11"/>
                    <a:pt x="1689" y="11"/>
                    <a:pt x="1688" y="15"/>
                  </a:cubicBezTo>
                  <a:cubicBezTo>
                    <a:pt x="1687" y="19"/>
                    <a:pt x="1684" y="18"/>
                    <a:pt x="1679" y="13"/>
                  </a:cubicBezTo>
                  <a:cubicBezTo>
                    <a:pt x="1672" y="7"/>
                    <a:pt x="1667" y="6"/>
                    <a:pt x="1651" y="9"/>
                  </a:cubicBezTo>
                  <a:cubicBezTo>
                    <a:pt x="1641" y="11"/>
                    <a:pt x="1631" y="14"/>
                    <a:pt x="1629" y="17"/>
                  </a:cubicBezTo>
                  <a:cubicBezTo>
                    <a:pt x="1627" y="20"/>
                    <a:pt x="1623" y="20"/>
                    <a:pt x="1614" y="17"/>
                  </a:cubicBezTo>
                  <a:cubicBezTo>
                    <a:pt x="1608" y="15"/>
                    <a:pt x="1598" y="13"/>
                    <a:pt x="1592" y="13"/>
                  </a:cubicBezTo>
                  <a:cubicBezTo>
                    <a:pt x="1586" y="14"/>
                    <a:pt x="1573" y="12"/>
                    <a:pt x="1564" y="9"/>
                  </a:cubicBezTo>
                  <a:cubicBezTo>
                    <a:pt x="1547" y="5"/>
                    <a:pt x="1522" y="2"/>
                    <a:pt x="1505" y="2"/>
                  </a:cubicBezTo>
                  <a:cubicBezTo>
                    <a:pt x="1500" y="2"/>
                    <a:pt x="1464" y="4"/>
                    <a:pt x="1424" y="5"/>
                  </a:cubicBezTo>
                  <a:cubicBezTo>
                    <a:pt x="1385" y="6"/>
                    <a:pt x="1327" y="7"/>
                    <a:pt x="1297" y="6"/>
                  </a:cubicBezTo>
                  <a:cubicBezTo>
                    <a:pt x="1267" y="5"/>
                    <a:pt x="1211" y="6"/>
                    <a:pt x="1174" y="7"/>
                  </a:cubicBezTo>
                  <a:cubicBezTo>
                    <a:pt x="1137" y="9"/>
                    <a:pt x="1101" y="11"/>
                    <a:pt x="1094" y="11"/>
                  </a:cubicBezTo>
                  <a:cubicBezTo>
                    <a:pt x="1057" y="12"/>
                    <a:pt x="1036" y="10"/>
                    <a:pt x="1032" y="5"/>
                  </a:cubicBezTo>
                  <a:cubicBezTo>
                    <a:pt x="1029" y="0"/>
                    <a:pt x="1027" y="0"/>
                    <a:pt x="1025" y="3"/>
                  </a:cubicBezTo>
                  <a:cubicBezTo>
                    <a:pt x="1021" y="10"/>
                    <a:pt x="942" y="15"/>
                    <a:pt x="796" y="20"/>
                  </a:cubicBezTo>
                  <a:cubicBezTo>
                    <a:pt x="736" y="22"/>
                    <a:pt x="686" y="25"/>
                    <a:pt x="684" y="28"/>
                  </a:cubicBezTo>
                  <a:cubicBezTo>
                    <a:pt x="681" y="30"/>
                    <a:pt x="657" y="33"/>
                    <a:pt x="631" y="34"/>
                  </a:cubicBezTo>
                  <a:cubicBezTo>
                    <a:pt x="572" y="37"/>
                    <a:pt x="500" y="53"/>
                    <a:pt x="500" y="63"/>
                  </a:cubicBezTo>
                  <a:cubicBezTo>
                    <a:pt x="500" y="70"/>
                    <a:pt x="481" y="69"/>
                    <a:pt x="462" y="60"/>
                  </a:cubicBezTo>
                  <a:cubicBezTo>
                    <a:pt x="444" y="53"/>
                    <a:pt x="423" y="54"/>
                    <a:pt x="413" y="62"/>
                  </a:cubicBezTo>
                  <a:cubicBezTo>
                    <a:pt x="411" y="64"/>
                    <a:pt x="400" y="67"/>
                    <a:pt x="389" y="69"/>
                  </a:cubicBezTo>
                  <a:cubicBezTo>
                    <a:pt x="373" y="72"/>
                    <a:pt x="369" y="71"/>
                    <a:pt x="369" y="66"/>
                  </a:cubicBezTo>
                  <a:cubicBezTo>
                    <a:pt x="369" y="62"/>
                    <a:pt x="365" y="58"/>
                    <a:pt x="361" y="57"/>
                  </a:cubicBezTo>
                  <a:cubicBezTo>
                    <a:pt x="352" y="55"/>
                    <a:pt x="322" y="67"/>
                    <a:pt x="323" y="73"/>
                  </a:cubicBezTo>
                  <a:cubicBezTo>
                    <a:pt x="323" y="75"/>
                    <a:pt x="317" y="77"/>
                    <a:pt x="310" y="78"/>
                  </a:cubicBezTo>
                  <a:cubicBezTo>
                    <a:pt x="302" y="78"/>
                    <a:pt x="294" y="81"/>
                    <a:pt x="290" y="87"/>
                  </a:cubicBezTo>
                  <a:cubicBezTo>
                    <a:pt x="285" y="93"/>
                    <a:pt x="276" y="96"/>
                    <a:pt x="258" y="98"/>
                  </a:cubicBezTo>
                  <a:cubicBezTo>
                    <a:pt x="244" y="99"/>
                    <a:pt x="223" y="103"/>
                    <a:pt x="212" y="106"/>
                  </a:cubicBezTo>
                  <a:cubicBezTo>
                    <a:pt x="160" y="119"/>
                    <a:pt x="152" y="121"/>
                    <a:pt x="141" y="119"/>
                  </a:cubicBezTo>
                  <a:cubicBezTo>
                    <a:pt x="135" y="117"/>
                    <a:pt x="129" y="119"/>
                    <a:pt x="127" y="121"/>
                  </a:cubicBezTo>
                  <a:cubicBezTo>
                    <a:pt x="126" y="124"/>
                    <a:pt x="119" y="125"/>
                    <a:pt x="110" y="124"/>
                  </a:cubicBezTo>
                  <a:cubicBezTo>
                    <a:pt x="87" y="120"/>
                    <a:pt x="60" y="133"/>
                    <a:pt x="53" y="150"/>
                  </a:cubicBezTo>
                  <a:cubicBezTo>
                    <a:pt x="50" y="160"/>
                    <a:pt x="50" y="164"/>
                    <a:pt x="53" y="165"/>
                  </a:cubicBezTo>
                  <a:cubicBezTo>
                    <a:pt x="65" y="168"/>
                    <a:pt x="59" y="178"/>
                    <a:pt x="45" y="180"/>
                  </a:cubicBezTo>
                  <a:cubicBezTo>
                    <a:pt x="24" y="181"/>
                    <a:pt x="19" y="181"/>
                    <a:pt x="9" y="178"/>
                  </a:cubicBezTo>
                  <a:cubicBezTo>
                    <a:pt x="9" y="178"/>
                    <a:pt x="9" y="178"/>
                    <a:pt x="9" y="178"/>
                  </a:cubicBezTo>
                  <a:cubicBezTo>
                    <a:pt x="2" y="176"/>
                    <a:pt x="0" y="177"/>
                    <a:pt x="0" y="182"/>
                  </a:cubicBezTo>
                  <a:cubicBezTo>
                    <a:pt x="0" y="186"/>
                    <a:pt x="2" y="189"/>
                    <a:pt x="3" y="189"/>
                  </a:cubicBezTo>
                  <a:cubicBezTo>
                    <a:pt x="8" y="189"/>
                    <a:pt x="22" y="216"/>
                    <a:pt x="22" y="224"/>
                  </a:cubicBezTo>
                  <a:cubicBezTo>
                    <a:pt x="22" y="227"/>
                    <a:pt x="28" y="234"/>
                    <a:pt x="35" y="240"/>
                  </a:cubicBezTo>
                  <a:cubicBezTo>
                    <a:pt x="42" y="245"/>
                    <a:pt x="48" y="254"/>
                    <a:pt x="49" y="260"/>
                  </a:cubicBezTo>
                  <a:cubicBezTo>
                    <a:pt x="50" y="266"/>
                    <a:pt x="56" y="272"/>
                    <a:pt x="63" y="275"/>
                  </a:cubicBezTo>
                  <a:cubicBezTo>
                    <a:pt x="73" y="279"/>
                    <a:pt x="75" y="283"/>
                    <a:pt x="75" y="292"/>
                  </a:cubicBezTo>
                  <a:cubicBezTo>
                    <a:pt x="74" y="299"/>
                    <a:pt x="77" y="308"/>
                    <a:pt x="83" y="315"/>
                  </a:cubicBezTo>
                  <a:cubicBezTo>
                    <a:pt x="88" y="321"/>
                    <a:pt x="94" y="332"/>
                    <a:pt x="96" y="338"/>
                  </a:cubicBezTo>
                  <a:cubicBezTo>
                    <a:pt x="99" y="350"/>
                    <a:pt x="99" y="350"/>
                    <a:pt x="99" y="350"/>
                  </a:cubicBezTo>
                  <a:cubicBezTo>
                    <a:pt x="135" y="349"/>
                    <a:pt x="135" y="349"/>
                    <a:pt x="135" y="349"/>
                  </a:cubicBezTo>
                  <a:cubicBezTo>
                    <a:pt x="161" y="347"/>
                    <a:pt x="172" y="348"/>
                    <a:pt x="173" y="352"/>
                  </a:cubicBezTo>
                  <a:cubicBezTo>
                    <a:pt x="175" y="355"/>
                    <a:pt x="172" y="357"/>
                    <a:pt x="166" y="357"/>
                  </a:cubicBezTo>
                  <a:cubicBezTo>
                    <a:pt x="161" y="357"/>
                    <a:pt x="158" y="360"/>
                    <a:pt x="158" y="365"/>
                  </a:cubicBezTo>
                  <a:cubicBezTo>
                    <a:pt x="158" y="378"/>
                    <a:pt x="151" y="384"/>
                    <a:pt x="137" y="385"/>
                  </a:cubicBezTo>
                  <a:cubicBezTo>
                    <a:pt x="125" y="386"/>
                    <a:pt x="122" y="388"/>
                    <a:pt x="121" y="396"/>
                  </a:cubicBezTo>
                  <a:cubicBezTo>
                    <a:pt x="121" y="403"/>
                    <a:pt x="123" y="405"/>
                    <a:pt x="129" y="405"/>
                  </a:cubicBezTo>
                  <a:cubicBezTo>
                    <a:pt x="134" y="405"/>
                    <a:pt x="139" y="402"/>
                    <a:pt x="141" y="398"/>
                  </a:cubicBezTo>
                  <a:cubicBezTo>
                    <a:pt x="144" y="392"/>
                    <a:pt x="145" y="392"/>
                    <a:pt x="150" y="397"/>
                  </a:cubicBezTo>
                  <a:cubicBezTo>
                    <a:pt x="154" y="403"/>
                    <a:pt x="154" y="405"/>
                    <a:pt x="147" y="409"/>
                  </a:cubicBezTo>
                  <a:cubicBezTo>
                    <a:pt x="135" y="415"/>
                    <a:pt x="136" y="426"/>
                    <a:pt x="149" y="426"/>
                  </a:cubicBezTo>
                  <a:cubicBezTo>
                    <a:pt x="155" y="425"/>
                    <a:pt x="160" y="423"/>
                    <a:pt x="162" y="421"/>
                  </a:cubicBezTo>
                  <a:cubicBezTo>
                    <a:pt x="165" y="414"/>
                    <a:pt x="172" y="420"/>
                    <a:pt x="170" y="427"/>
                  </a:cubicBezTo>
                  <a:cubicBezTo>
                    <a:pt x="169" y="431"/>
                    <a:pt x="170" y="433"/>
                    <a:pt x="172" y="433"/>
                  </a:cubicBezTo>
                  <a:cubicBezTo>
                    <a:pt x="175" y="433"/>
                    <a:pt x="177" y="436"/>
                    <a:pt x="177" y="440"/>
                  </a:cubicBezTo>
                  <a:cubicBezTo>
                    <a:pt x="177" y="443"/>
                    <a:pt x="175" y="446"/>
                    <a:pt x="173" y="446"/>
                  </a:cubicBezTo>
                  <a:cubicBezTo>
                    <a:pt x="165" y="446"/>
                    <a:pt x="169" y="455"/>
                    <a:pt x="179" y="458"/>
                  </a:cubicBezTo>
                  <a:cubicBezTo>
                    <a:pt x="185" y="460"/>
                    <a:pt x="191" y="464"/>
                    <a:pt x="193" y="466"/>
                  </a:cubicBezTo>
                  <a:cubicBezTo>
                    <a:pt x="194" y="469"/>
                    <a:pt x="203" y="469"/>
                    <a:pt x="213" y="468"/>
                  </a:cubicBezTo>
                  <a:cubicBezTo>
                    <a:pt x="223" y="466"/>
                    <a:pt x="242" y="466"/>
                    <a:pt x="256" y="468"/>
                  </a:cubicBezTo>
                  <a:cubicBezTo>
                    <a:pt x="270" y="470"/>
                    <a:pt x="287" y="470"/>
                    <a:pt x="294" y="467"/>
                  </a:cubicBezTo>
                  <a:cubicBezTo>
                    <a:pt x="310" y="462"/>
                    <a:pt x="317" y="466"/>
                    <a:pt x="306" y="474"/>
                  </a:cubicBezTo>
                  <a:cubicBezTo>
                    <a:pt x="301" y="478"/>
                    <a:pt x="297" y="483"/>
                    <a:pt x="297" y="487"/>
                  </a:cubicBezTo>
                  <a:cubicBezTo>
                    <a:pt x="297" y="494"/>
                    <a:pt x="319" y="495"/>
                    <a:pt x="369" y="490"/>
                  </a:cubicBezTo>
                  <a:cubicBezTo>
                    <a:pt x="391" y="487"/>
                    <a:pt x="422" y="484"/>
                    <a:pt x="437" y="483"/>
                  </a:cubicBezTo>
                  <a:cubicBezTo>
                    <a:pt x="452" y="481"/>
                    <a:pt x="473" y="478"/>
                    <a:pt x="483" y="475"/>
                  </a:cubicBezTo>
                  <a:cubicBezTo>
                    <a:pt x="494" y="472"/>
                    <a:pt x="507" y="471"/>
                    <a:pt x="512" y="472"/>
                  </a:cubicBezTo>
                  <a:cubicBezTo>
                    <a:pt x="518" y="474"/>
                    <a:pt x="525" y="472"/>
                    <a:pt x="529" y="468"/>
                  </a:cubicBezTo>
                  <a:cubicBezTo>
                    <a:pt x="537" y="461"/>
                    <a:pt x="585" y="449"/>
                    <a:pt x="595" y="453"/>
                  </a:cubicBezTo>
                  <a:cubicBezTo>
                    <a:pt x="599" y="454"/>
                    <a:pt x="604" y="453"/>
                    <a:pt x="608" y="450"/>
                  </a:cubicBezTo>
                  <a:cubicBezTo>
                    <a:pt x="611" y="446"/>
                    <a:pt x="621" y="445"/>
                    <a:pt x="632" y="446"/>
                  </a:cubicBezTo>
                  <a:cubicBezTo>
                    <a:pt x="643" y="447"/>
                    <a:pt x="653" y="445"/>
                    <a:pt x="656" y="443"/>
                  </a:cubicBezTo>
                  <a:cubicBezTo>
                    <a:pt x="658" y="440"/>
                    <a:pt x="683" y="438"/>
                    <a:pt x="720" y="437"/>
                  </a:cubicBezTo>
                  <a:cubicBezTo>
                    <a:pt x="821" y="435"/>
                    <a:pt x="834" y="434"/>
                    <a:pt x="878" y="430"/>
                  </a:cubicBezTo>
                  <a:cubicBezTo>
                    <a:pt x="901" y="428"/>
                    <a:pt x="936" y="426"/>
                    <a:pt x="955" y="426"/>
                  </a:cubicBezTo>
                  <a:cubicBezTo>
                    <a:pt x="976" y="426"/>
                    <a:pt x="990" y="424"/>
                    <a:pt x="992" y="421"/>
                  </a:cubicBezTo>
                  <a:cubicBezTo>
                    <a:pt x="993" y="419"/>
                    <a:pt x="997" y="418"/>
                    <a:pt x="1000" y="420"/>
                  </a:cubicBezTo>
                  <a:cubicBezTo>
                    <a:pt x="1003" y="421"/>
                    <a:pt x="1059" y="422"/>
                    <a:pt x="1125" y="420"/>
                  </a:cubicBezTo>
                  <a:cubicBezTo>
                    <a:pt x="1279" y="417"/>
                    <a:pt x="1351" y="417"/>
                    <a:pt x="1375" y="420"/>
                  </a:cubicBezTo>
                  <a:cubicBezTo>
                    <a:pt x="1386" y="421"/>
                    <a:pt x="1428" y="421"/>
                    <a:pt x="1468" y="419"/>
                  </a:cubicBezTo>
                  <a:cubicBezTo>
                    <a:pt x="1509" y="418"/>
                    <a:pt x="1549" y="418"/>
                    <a:pt x="1557" y="420"/>
                  </a:cubicBezTo>
                  <a:cubicBezTo>
                    <a:pt x="1566" y="422"/>
                    <a:pt x="1591" y="424"/>
                    <a:pt x="1613" y="424"/>
                  </a:cubicBezTo>
                  <a:cubicBezTo>
                    <a:pt x="1635" y="425"/>
                    <a:pt x="1666" y="427"/>
                    <a:pt x="1682" y="429"/>
                  </a:cubicBezTo>
                  <a:cubicBezTo>
                    <a:pt x="1698" y="432"/>
                    <a:pt x="1716" y="432"/>
                    <a:pt x="1722" y="430"/>
                  </a:cubicBezTo>
                  <a:cubicBezTo>
                    <a:pt x="1728" y="428"/>
                    <a:pt x="1735" y="427"/>
                    <a:pt x="1736" y="427"/>
                  </a:cubicBezTo>
                  <a:cubicBezTo>
                    <a:pt x="1738" y="427"/>
                    <a:pt x="1756" y="428"/>
                    <a:pt x="1776" y="428"/>
                  </a:cubicBezTo>
                  <a:cubicBezTo>
                    <a:pt x="1796" y="429"/>
                    <a:pt x="1816" y="431"/>
                    <a:pt x="1821" y="434"/>
                  </a:cubicBezTo>
                  <a:cubicBezTo>
                    <a:pt x="1825" y="436"/>
                    <a:pt x="1829" y="437"/>
                    <a:pt x="1829" y="436"/>
                  </a:cubicBezTo>
                  <a:cubicBezTo>
                    <a:pt x="1829" y="435"/>
                    <a:pt x="1835" y="436"/>
                    <a:pt x="1843" y="438"/>
                  </a:cubicBezTo>
                  <a:cubicBezTo>
                    <a:pt x="1865" y="444"/>
                    <a:pt x="1941" y="451"/>
                    <a:pt x="1949" y="448"/>
                  </a:cubicBezTo>
                  <a:cubicBezTo>
                    <a:pt x="1953" y="447"/>
                    <a:pt x="1963" y="448"/>
                    <a:pt x="1970" y="452"/>
                  </a:cubicBezTo>
                  <a:cubicBezTo>
                    <a:pt x="1999" y="463"/>
                    <a:pt x="2119" y="472"/>
                    <a:pt x="2124" y="463"/>
                  </a:cubicBezTo>
                  <a:cubicBezTo>
                    <a:pt x="2126" y="460"/>
                    <a:pt x="2131" y="458"/>
                    <a:pt x="2135" y="458"/>
                  </a:cubicBezTo>
                  <a:cubicBezTo>
                    <a:pt x="2143" y="458"/>
                    <a:pt x="2143" y="458"/>
                    <a:pt x="2138" y="464"/>
                  </a:cubicBezTo>
                  <a:cubicBezTo>
                    <a:pt x="2127" y="476"/>
                    <a:pt x="2130" y="479"/>
                    <a:pt x="2150" y="479"/>
                  </a:cubicBezTo>
                  <a:cubicBezTo>
                    <a:pt x="2160" y="478"/>
                    <a:pt x="2177" y="481"/>
                    <a:pt x="2187" y="486"/>
                  </a:cubicBezTo>
                  <a:cubicBezTo>
                    <a:pt x="2209" y="495"/>
                    <a:pt x="2249" y="495"/>
                    <a:pt x="2270" y="487"/>
                  </a:cubicBezTo>
                  <a:cubicBezTo>
                    <a:pt x="2281" y="482"/>
                    <a:pt x="2287" y="483"/>
                    <a:pt x="2304" y="489"/>
                  </a:cubicBezTo>
                  <a:cubicBezTo>
                    <a:pt x="2315" y="492"/>
                    <a:pt x="2333" y="495"/>
                    <a:pt x="2343" y="495"/>
                  </a:cubicBezTo>
                  <a:cubicBezTo>
                    <a:pt x="2354" y="494"/>
                    <a:pt x="2365" y="496"/>
                    <a:pt x="2368" y="498"/>
                  </a:cubicBezTo>
                  <a:cubicBezTo>
                    <a:pt x="2377" y="505"/>
                    <a:pt x="2381" y="498"/>
                    <a:pt x="2377" y="481"/>
                  </a:cubicBezTo>
                  <a:cubicBezTo>
                    <a:pt x="2374" y="472"/>
                    <a:pt x="2372" y="463"/>
                    <a:pt x="2372" y="460"/>
                  </a:cubicBezTo>
                  <a:cubicBezTo>
                    <a:pt x="2372" y="454"/>
                    <a:pt x="2391" y="452"/>
                    <a:pt x="2395" y="458"/>
                  </a:cubicBezTo>
                  <a:cubicBezTo>
                    <a:pt x="2399" y="464"/>
                    <a:pt x="2419" y="463"/>
                    <a:pt x="2427" y="457"/>
                  </a:cubicBezTo>
                  <a:cubicBezTo>
                    <a:pt x="2432" y="453"/>
                    <a:pt x="2432" y="452"/>
                    <a:pt x="2423" y="445"/>
                  </a:cubicBezTo>
                  <a:cubicBezTo>
                    <a:pt x="2418" y="440"/>
                    <a:pt x="2410" y="437"/>
                    <a:pt x="2407" y="437"/>
                  </a:cubicBezTo>
                  <a:cubicBezTo>
                    <a:pt x="2404" y="437"/>
                    <a:pt x="2401" y="434"/>
                    <a:pt x="2401" y="431"/>
                  </a:cubicBezTo>
                  <a:cubicBezTo>
                    <a:pt x="2401" y="426"/>
                    <a:pt x="2405" y="424"/>
                    <a:pt x="2412" y="424"/>
                  </a:cubicBezTo>
                  <a:cubicBezTo>
                    <a:pt x="2426" y="424"/>
                    <a:pt x="2432" y="427"/>
                    <a:pt x="2436" y="437"/>
                  </a:cubicBezTo>
                  <a:cubicBezTo>
                    <a:pt x="2439" y="444"/>
                    <a:pt x="2455" y="446"/>
                    <a:pt x="2464" y="440"/>
                  </a:cubicBezTo>
                  <a:cubicBezTo>
                    <a:pt x="2467" y="438"/>
                    <a:pt x="2464" y="433"/>
                    <a:pt x="2454" y="425"/>
                  </a:cubicBezTo>
                  <a:cubicBezTo>
                    <a:pt x="2430" y="406"/>
                    <a:pt x="2434" y="399"/>
                    <a:pt x="2468" y="400"/>
                  </a:cubicBezTo>
                  <a:cubicBezTo>
                    <a:pt x="2477" y="401"/>
                    <a:pt x="2480" y="398"/>
                    <a:pt x="2485" y="380"/>
                  </a:cubicBezTo>
                  <a:cubicBezTo>
                    <a:pt x="2492" y="360"/>
                    <a:pt x="2490" y="331"/>
                    <a:pt x="2482" y="326"/>
                  </a:cubicBezTo>
                  <a:close/>
                </a:path>
              </a:pathLst>
            </a:custGeom>
            <a:solidFill>
              <a:srgbClr val="FF0000"/>
            </a:solidFill>
            <a:ln>
              <a:noFill/>
            </a:ln>
          </p:spPr>
          <p:txBody>
            <a:bodyPr vert="horz" wrap="square" lIns="68580" tIns="34290" rIns="68580" bIns="34290" numCol="1" anchor="t" anchorCtr="0" compatLnSpc="1"/>
            <a:lstStyle/>
            <a:p>
              <a:endParaRPr lang="zh-CN" altLang="en-US" sz="100" b="1">
                <a:solidFill>
                  <a:schemeClr val="bg1"/>
                </a:solidFill>
                <a:effectLst>
                  <a:outerShdw blurRad="50800" dist="38100" dir="5400000" algn="t" rotWithShape="0">
                    <a:prstClr val="black">
                      <a:alpha val="40000"/>
                    </a:prstClr>
                  </a:outerShdw>
                </a:effectLst>
                <a:latin typeface="默陌山魂手迹" panose="02000603000000000000" pitchFamily="2" charset="-122"/>
                <a:ea typeface="默陌山魂手迹" panose="02000603000000000000" pitchFamily="2" charset="-122"/>
              </a:endParaRPr>
            </a:p>
          </p:txBody>
        </p:sp>
        <p:sp>
          <p:nvSpPr>
            <p:cNvPr id="11" name="矩形 10"/>
            <p:cNvSpPr/>
            <p:nvPr/>
          </p:nvSpPr>
          <p:spPr>
            <a:xfrm>
              <a:off x="382448" y="164203"/>
              <a:ext cx="11628120" cy="1435100"/>
            </a:xfrm>
            <a:prstGeom prst="rect">
              <a:avLst/>
            </a:prstGeom>
            <a:solidFill>
              <a:srgbClr val="FF0000"/>
            </a:solidFill>
          </p:spPr>
          <p:txBody>
            <a:bodyPr wrap="square">
              <a:spAutoFit/>
            </a:bodyPr>
            <a:lstStyle/>
            <a:p>
              <a:pPr algn="ctr"/>
              <a:r>
                <a:rPr lang="zh-CN" altLang="en-US" sz="3200" b="1" dirty="0">
                  <a:solidFill>
                    <a:schemeClr val="bg1"/>
                  </a:solidFill>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rPr>
                <a:t>回顾近代一百多年的历史，请用实际案例说明近代我国的外交情况？</a:t>
              </a:r>
            </a:p>
          </p:txBody>
        </p:sp>
      </p:grpSp>
      <p:pic>
        <p:nvPicPr>
          <p:cNvPr id="14" name="图片 13"/>
          <p:cNvPicPr/>
          <p:nvPr/>
        </p:nvPicPr>
        <p:blipFill>
          <a:blip r:embed="rId3" cstate="print">
            <a:grayscl/>
            <a:extLst>
              <a:ext uri="{28A0092B-C50C-407E-A947-70E740481C1C}">
                <a14:useLocalDpi xmlns:a14="http://schemas.microsoft.com/office/drawing/2010/main" val="0"/>
              </a:ext>
            </a:extLst>
          </a:blip>
          <a:stretch>
            <a:fillRect/>
          </a:stretch>
        </p:blipFill>
        <p:spPr>
          <a:xfrm>
            <a:off x="1958341" y="1864361"/>
            <a:ext cx="2705735" cy="2262505"/>
          </a:xfrm>
          <a:prstGeom prst="ellipse">
            <a:avLst/>
          </a:prstGeom>
          <a:ln w="190500" cap="rnd">
            <a:noFill/>
            <a:prstDash val="solid"/>
          </a:ln>
          <a:effectLst>
            <a:innerShdw blurRad="114300">
              <a:prstClr val="black"/>
            </a:innerShdw>
            <a:softEdge rad="63500"/>
          </a:effectLst>
          <a:scene3d>
            <a:camera prst="orthographicFront">
              <a:rot lat="0" lon="0" rev="0"/>
            </a:camera>
            <a:lightRig rig="balanced" dir="t">
              <a:rot lat="0" lon="0" rev="8700000"/>
            </a:lightRig>
          </a:scene3d>
          <a:sp3d/>
        </p:spPr>
      </p:pic>
      <p:pic>
        <p:nvPicPr>
          <p:cNvPr id="17" name="图片 16"/>
          <p:cNvPicPr/>
          <p:nvPr/>
        </p:nvPicPr>
        <p:blipFill>
          <a:blip r:embed="rId4" cstate="print">
            <a:grayscl/>
            <a:extLst>
              <a:ext uri="{28A0092B-C50C-407E-A947-70E740481C1C}">
                <a14:useLocalDpi xmlns:a14="http://schemas.microsoft.com/office/drawing/2010/main" val="0"/>
              </a:ext>
            </a:extLst>
          </a:blip>
          <a:stretch>
            <a:fillRect/>
          </a:stretch>
        </p:blipFill>
        <p:spPr>
          <a:xfrm>
            <a:off x="7755891" y="1968501"/>
            <a:ext cx="2553335" cy="2158365"/>
          </a:xfrm>
          <a:prstGeom prst="ellipse">
            <a:avLst/>
          </a:prstGeom>
          <a:ln w="190500" cap="rnd">
            <a:noFill/>
            <a:prstDash val="solid"/>
          </a:ln>
          <a:effectLst>
            <a:innerShdw blurRad="114300">
              <a:prstClr val="black"/>
            </a:innerShdw>
            <a:softEdge rad="63500"/>
          </a:effectLst>
          <a:scene3d>
            <a:camera prst="orthographicFront">
              <a:rot lat="0" lon="0" rev="0"/>
            </a:camera>
            <a:lightRig rig="balanced" dir="t">
              <a:rot lat="0" lon="0" rev="8700000"/>
            </a:lightRig>
          </a:scene3d>
          <a:sp3d/>
        </p:spPr>
      </p:pic>
      <p:pic>
        <p:nvPicPr>
          <p:cNvPr id="19" name="图片 18"/>
          <p:cNvPicPr/>
          <p:nvPr/>
        </p:nvPicPr>
        <p:blipFill>
          <a:blip r:embed="rId5" cstate="print">
            <a:grayscl/>
            <a:extLst>
              <a:ext uri="{28A0092B-C50C-407E-A947-70E740481C1C}">
                <a14:useLocalDpi xmlns:a14="http://schemas.microsoft.com/office/drawing/2010/main" val="0"/>
              </a:ext>
            </a:extLst>
          </a:blip>
          <a:stretch>
            <a:fillRect/>
          </a:stretch>
        </p:blipFill>
        <p:spPr>
          <a:xfrm>
            <a:off x="1660526" y="4264661"/>
            <a:ext cx="2775585" cy="1908175"/>
          </a:xfrm>
          <a:prstGeom prst="ellipse">
            <a:avLst/>
          </a:prstGeom>
          <a:ln w="190500" cap="rnd">
            <a:noFill/>
            <a:prstDash val="solid"/>
          </a:ln>
          <a:effectLst>
            <a:innerShdw blurRad="114300">
              <a:prstClr val="black"/>
            </a:innerShdw>
            <a:softEdge rad="63500"/>
          </a:effectLst>
          <a:scene3d>
            <a:camera prst="orthographicFront">
              <a:rot lat="0" lon="0" rev="0"/>
            </a:camera>
            <a:lightRig rig="balanced" dir="t">
              <a:rot lat="0" lon="0" rev="8700000"/>
            </a:lightRig>
          </a:scene3d>
          <a:sp3d/>
        </p:spPr>
      </p:pic>
      <p:pic>
        <p:nvPicPr>
          <p:cNvPr id="21" name="图片 20"/>
          <p:cNvPicPr/>
          <p:nvPr/>
        </p:nvPicPr>
        <p:blipFill>
          <a:blip r:embed="rId6" cstate="print">
            <a:grayscl/>
            <a:extLst>
              <a:ext uri="{28A0092B-C50C-407E-A947-70E740481C1C}">
                <a14:useLocalDpi xmlns:a14="http://schemas.microsoft.com/office/drawing/2010/main" val="0"/>
              </a:ext>
            </a:extLst>
          </a:blip>
          <a:stretch>
            <a:fillRect/>
          </a:stretch>
        </p:blipFill>
        <p:spPr>
          <a:xfrm>
            <a:off x="4791710" y="4264660"/>
            <a:ext cx="2438400" cy="2023110"/>
          </a:xfrm>
          <a:prstGeom prst="ellipse">
            <a:avLst/>
          </a:prstGeom>
          <a:ln w="190500" cap="rnd">
            <a:noFill/>
            <a:prstDash val="solid"/>
          </a:ln>
          <a:effectLst>
            <a:innerShdw blurRad="114300">
              <a:prstClr val="black"/>
            </a:innerShdw>
            <a:softEdge rad="63500"/>
          </a:effectLst>
          <a:scene3d>
            <a:camera prst="orthographicFront">
              <a:rot lat="0" lon="0" rev="0"/>
            </a:camera>
            <a:lightRig rig="balanced" dir="t">
              <a:rot lat="0" lon="0" rev="8700000"/>
            </a:lightRig>
          </a:scene3d>
          <a:sp3d/>
        </p:spPr>
      </p:pic>
      <p:pic>
        <p:nvPicPr>
          <p:cNvPr id="4" name="图片 3"/>
          <p:cNvPicPr/>
          <p:nvPr/>
        </p:nvPicPr>
        <p:blipFill rotWithShape="1">
          <a:blip r:embed="rId7" cstate="print">
            <a:grayscl/>
            <a:extLst>
              <a:ext uri="{28A0092B-C50C-407E-A947-70E740481C1C}">
                <a14:useLocalDpi xmlns:a14="http://schemas.microsoft.com/office/drawing/2010/main" val="0"/>
              </a:ext>
            </a:extLst>
          </a:blip>
          <a:srcRect b="9571"/>
          <a:stretch>
            <a:fillRect/>
          </a:stretch>
        </p:blipFill>
        <p:spPr>
          <a:xfrm>
            <a:off x="4791710" y="2092961"/>
            <a:ext cx="2835910" cy="2033905"/>
          </a:xfrm>
          <a:prstGeom prst="ellipse">
            <a:avLst/>
          </a:prstGeom>
          <a:ln w="190500" cap="rnd">
            <a:noFill/>
            <a:prstDash val="solid"/>
          </a:ln>
          <a:effectLst>
            <a:innerShdw blurRad="114300">
              <a:prstClr val="black"/>
            </a:innerShdw>
            <a:softEdge rad="63500"/>
          </a:effectLst>
          <a:scene3d>
            <a:camera prst="orthographicFront">
              <a:rot lat="0" lon="0" rev="0"/>
            </a:camera>
            <a:lightRig rig="balanced" dir="t">
              <a:rot lat="0" lon="0" rev="8700000"/>
            </a:lightRig>
          </a:scene3d>
          <a:sp3d/>
        </p:spPr>
      </p:pic>
      <p:pic>
        <p:nvPicPr>
          <p:cNvPr id="6" name="图片 5"/>
          <p:cNvPicPr/>
          <p:nvPr/>
        </p:nvPicPr>
        <p:blipFill>
          <a:blip r:embed="rId8" cstate="print">
            <a:grayscl/>
            <a:extLst>
              <a:ext uri="{28A0092B-C50C-407E-A947-70E740481C1C}">
                <a14:useLocalDpi xmlns:a14="http://schemas.microsoft.com/office/drawing/2010/main" val="0"/>
              </a:ext>
            </a:extLst>
          </a:blip>
          <a:stretch>
            <a:fillRect/>
          </a:stretch>
        </p:blipFill>
        <p:spPr>
          <a:xfrm>
            <a:off x="7755891" y="4264660"/>
            <a:ext cx="2359025" cy="1838960"/>
          </a:xfrm>
          <a:prstGeom prst="ellipse">
            <a:avLst/>
          </a:prstGeom>
          <a:ln w="190500" cap="rnd">
            <a:noFill/>
            <a:prstDash val="solid"/>
          </a:ln>
          <a:effectLst>
            <a:innerShdw blurRad="114300">
              <a:prstClr val="black"/>
            </a:innerShdw>
            <a:softEdge rad="63500"/>
          </a:effectLst>
          <a:scene3d>
            <a:camera prst="orthographicFront">
              <a:rot lat="0" lon="0" rev="0"/>
            </a:camera>
            <a:lightRig rig="balanced" dir="t">
              <a:rot lat="0" lon="0" rev="8700000"/>
            </a:lightRig>
          </a:scene3d>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824865" y="1875790"/>
            <a:ext cx="2721610" cy="2138680"/>
            <a:chOff x="-2401899" y="2362010"/>
            <a:chExt cx="890736" cy="750540"/>
          </a:xfrm>
          <a:solidFill>
            <a:schemeClr val="accent1"/>
          </a:solidFill>
        </p:grpSpPr>
        <p:sp>
          <p:nvSpPr>
            <p:cNvPr id="9" name="文本框 8"/>
            <p:cNvSpPr txBox="1"/>
            <p:nvPr/>
          </p:nvSpPr>
          <p:spPr>
            <a:xfrm>
              <a:off x="-2401899" y="2362010"/>
              <a:ext cx="425499" cy="750540"/>
            </a:xfrm>
            <a:custGeom>
              <a:avLst/>
              <a:gdLst/>
              <a:ahLst/>
              <a:cxnLst/>
              <a:rect l="l" t="t" r="r" b="b"/>
              <a:pathLst>
                <a:path w="425499" h="750540">
                  <a:moveTo>
                    <a:pt x="209401" y="0"/>
                  </a:moveTo>
                  <a:cubicBezTo>
                    <a:pt x="248989" y="0"/>
                    <a:pt x="284410" y="6920"/>
                    <a:pt x="315664" y="20761"/>
                  </a:cubicBezTo>
                  <a:cubicBezTo>
                    <a:pt x="346918" y="34602"/>
                    <a:pt x="370284" y="51494"/>
                    <a:pt x="385762" y="71437"/>
                  </a:cubicBezTo>
                  <a:cubicBezTo>
                    <a:pt x="401240" y="91380"/>
                    <a:pt x="411733" y="113853"/>
                    <a:pt x="417239" y="138857"/>
                  </a:cubicBezTo>
                  <a:cubicBezTo>
                    <a:pt x="422746" y="163860"/>
                    <a:pt x="425499" y="203746"/>
                    <a:pt x="425499" y="258514"/>
                  </a:cubicBezTo>
                  <a:lnTo>
                    <a:pt x="425499" y="499616"/>
                  </a:lnTo>
                  <a:cubicBezTo>
                    <a:pt x="425499" y="554385"/>
                    <a:pt x="422523" y="594271"/>
                    <a:pt x="416570" y="619274"/>
                  </a:cubicBezTo>
                  <a:cubicBezTo>
                    <a:pt x="410617" y="644277"/>
                    <a:pt x="398264" y="667643"/>
                    <a:pt x="379512" y="689372"/>
                  </a:cubicBezTo>
                  <a:cubicBezTo>
                    <a:pt x="360759" y="711101"/>
                    <a:pt x="338137" y="726728"/>
                    <a:pt x="311646" y="736253"/>
                  </a:cubicBezTo>
                  <a:cubicBezTo>
                    <a:pt x="285154" y="745778"/>
                    <a:pt x="255538" y="750540"/>
                    <a:pt x="222795" y="750540"/>
                  </a:cubicBezTo>
                  <a:cubicBezTo>
                    <a:pt x="179635" y="750540"/>
                    <a:pt x="143768" y="745554"/>
                    <a:pt x="115193" y="735583"/>
                  </a:cubicBezTo>
                  <a:cubicBezTo>
                    <a:pt x="86618" y="725611"/>
                    <a:pt x="63847" y="710059"/>
                    <a:pt x="46881" y="688925"/>
                  </a:cubicBezTo>
                  <a:cubicBezTo>
                    <a:pt x="29914" y="667792"/>
                    <a:pt x="17859" y="645542"/>
                    <a:pt x="10715" y="622176"/>
                  </a:cubicBezTo>
                  <a:cubicBezTo>
                    <a:pt x="3572" y="598810"/>
                    <a:pt x="0" y="561677"/>
                    <a:pt x="0" y="510778"/>
                  </a:cubicBezTo>
                  <a:lnTo>
                    <a:pt x="0" y="258514"/>
                  </a:lnTo>
                  <a:cubicBezTo>
                    <a:pt x="0" y="192137"/>
                    <a:pt x="5730" y="142428"/>
                    <a:pt x="17189" y="109389"/>
                  </a:cubicBezTo>
                  <a:cubicBezTo>
                    <a:pt x="28649" y="76349"/>
                    <a:pt x="51420" y="49857"/>
                    <a:pt x="85502" y="29914"/>
                  </a:cubicBezTo>
                  <a:cubicBezTo>
                    <a:pt x="119583" y="9971"/>
                    <a:pt x="160883" y="0"/>
                    <a:pt x="209401" y="0"/>
                  </a:cubicBezTo>
                  <a:close/>
                  <a:moveTo>
                    <a:pt x="213419" y="111175"/>
                  </a:moveTo>
                  <a:cubicBezTo>
                    <a:pt x="200025" y="111175"/>
                    <a:pt x="191169" y="116309"/>
                    <a:pt x="186853" y="126578"/>
                  </a:cubicBezTo>
                  <a:cubicBezTo>
                    <a:pt x="182537" y="136847"/>
                    <a:pt x="180379" y="160585"/>
                    <a:pt x="180379" y="197792"/>
                  </a:cubicBezTo>
                  <a:lnTo>
                    <a:pt x="180379" y="550515"/>
                  </a:lnTo>
                  <a:cubicBezTo>
                    <a:pt x="180379" y="592485"/>
                    <a:pt x="182389" y="617786"/>
                    <a:pt x="186407" y="626418"/>
                  </a:cubicBezTo>
                  <a:cubicBezTo>
                    <a:pt x="190425" y="635050"/>
                    <a:pt x="199132" y="639366"/>
                    <a:pt x="212526" y="639366"/>
                  </a:cubicBezTo>
                  <a:cubicBezTo>
                    <a:pt x="225921" y="639366"/>
                    <a:pt x="234702" y="634305"/>
                    <a:pt x="238869" y="624185"/>
                  </a:cubicBezTo>
                  <a:cubicBezTo>
                    <a:pt x="243036" y="614065"/>
                    <a:pt x="245120" y="591294"/>
                    <a:pt x="245120" y="555873"/>
                  </a:cubicBezTo>
                  <a:lnTo>
                    <a:pt x="245120" y="197792"/>
                  </a:lnTo>
                  <a:cubicBezTo>
                    <a:pt x="245120" y="159395"/>
                    <a:pt x="243259" y="135359"/>
                    <a:pt x="239539" y="125685"/>
                  </a:cubicBezTo>
                  <a:cubicBezTo>
                    <a:pt x="235818" y="116011"/>
                    <a:pt x="227111" y="111175"/>
                    <a:pt x="213419" y="111175"/>
                  </a:cubicBezTo>
                  <a:close/>
                </a:path>
              </a:pathLst>
            </a:custGeom>
            <a:grp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8800">
                <a:cs typeface="+mn-ea"/>
                <a:sym typeface="+mn-lt"/>
              </a:endParaRPr>
            </a:p>
          </p:txBody>
        </p:sp>
        <p:sp>
          <p:nvSpPr>
            <p:cNvPr id="10" name="文本框 9"/>
            <p:cNvSpPr txBox="1"/>
            <p:nvPr/>
          </p:nvSpPr>
          <p:spPr>
            <a:xfrm>
              <a:off x="-1924161" y="2362010"/>
              <a:ext cx="412998" cy="736699"/>
            </a:xfrm>
            <a:custGeom>
              <a:avLst/>
              <a:gdLst/>
              <a:ahLst/>
              <a:cxnLst/>
              <a:rect l="l" t="t" r="r" b="b"/>
              <a:pathLst>
                <a:path w="412998" h="736699">
                  <a:moveTo>
                    <a:pt x="195114" y="0"/>
                  </a:moveTo>
                  <a:cubicBezTo>
                    <a:pt x="266849" y="0"/>
                    <a:pt x="321097" y="17785"/>
                    <a:pt x="357857" y="53355"/>
                  </a:cubicBezTo>
                  <a:cubicBezTo>
                    <a:pt x="394618" y="88925"/>
                    <a:pt x="412998" y="133945"/>
                    <a:pt x="412998" y="188416"/>
                  </a:cubicBezTo>
                  <a:cubicBezTo>
                    <a:pt x="412998" y="229791"/>
                    <a:pt x="402653" y="273546"/>
                    <a:pt x="381964" y="319683"/>
                  </a:cubicBezTo>
                  <a:cubicBezTo>
                    <a:pt x="361275" y="365819"/>
                    <a:pt x="300326" y="463748"/>
                    <a:pt x="199118" y="613469"/>
                  </a:cubicBezTo>
                  <a:lnTo>
                    <a:pt x="396925" y="613469"/>
                  </a:lnTo>
                  <a:lnTo>
                    <a:pt x="396925" y="736699"/>
                  </a:lnTo>
                  <a:lnTo>
                    <a:pt x="0" y="736699"/>
                  </a:lnTo>
                  <a:lnTo>
                    <a:pt x="112" y="633561"/>
                  </a:lnTo>
                  <a:cubicBezTo>
                    <a:pt x="117686" y="441275"/>
                    <a:pt x="187561" y="322287"/>
                    <a:pt x="209736" y="276597"/>
                  </a:cubicBezTo>
                  <a:cubicBezTo>
                    <a:pt x="231911" y="230907"/>
                    <a:pt x="242999" y="195262"/>
                    <a:pt x="242999" y="169664"/>
                  </a:cubicBezTo>
                  <a:cubicBezTo>
                    <a:pt x="242999" y="150019"/>
                    <a:pt x="239646" y="135359"/>
                    <a:pt x="232939" y="125685"/>
                  </a:cubicBezTo>
                  <a:cubicBezTo>
                    <a:pt x="226233" y="116011"/>
                    <a:pt x="216024" y="111175"/>
                    <a:pt x="202313" y="111175"/>
                  </a:cubicBezTo>
                  <a:cubicBezTo>
                    <a:pt x="188602" y="111175"/>
                    <a:pt x="178394" y="116532"/>
                    <a:pt x="171687" y="127248"/>
                  </a:cubicBezTo>
                  <a:cubicBezTo>
                    <a:pt x="164981" y="137964"/>
                    <a:pt x="161627" y="159246"/>
                    <a:pt x="161627" y="191095"/>
                  </a:cubicBezTo>
                  <a:lnTo>
                    <a:pt x="161627" y="259854"/>
                  </a:lnTo>
                  <a:lnTo>
                    <a:pt x="0" y="259854"/>
                  </a:lnTo>
                  <a:lnTo>
                    <a:pt x="0" y="233511"/>
                  </a:lnTo>
                  <a:cubicBezTo>
                    <a:pt x="0" y="193030"/>
                    <a:pt x="2084" y="161106"/>
                    <a:pt x="6251" y="137740"/>
                  </a:cubicBezTo>
                  <a:cubicBezTo>
                    <a:pt x="10418" y="114374"/>
                    <a:pt x="20687" y="91380"/>
                    <a:pt x="37058" y="68759"/>
                  </a:cubicBezTo>
                  <a:cubicBezTo>
                    <a:pt x="53429" y="46137"/>
                    <a:pt x="74712" y="29021"/>
                    <a:pt x="100906" y="17413"/>
                  </a:cubicBezTo>
                  <a:cubicBezTo>
                    <a:pt x="127099" y="5804"/>
                    <a:pt x="158502" y="0"/>
                    <a:pt x="195114" y="0"/>
                  </a:cubicBezTo>
                  <a:close/>
                </a:path>
              </a:pathLst>
            </a:custGeom>
            <a:grp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8800">
                <a:cs typeface="+mn-ea"/>
                <a:sym typeface="+mn-lt"/>
              </a:endParaRPr>
            </a:p>
          </p:txBody>
        </p:sp>
      </p:grpSp>
      <p:cxnSp>
        <p:nvCxnSpPr>
          <p:cNvPr id="12" name="直接连接符 11"/>
          <p:cNvCxnSpPr/>
          <p:nvPr/>
        </p:nvCxnSpPr>
        <p:spPr>
          <a:xfrm flipH="1">
            <a:off x="3464560" y="4014470"/>
            <a:ext cx="7892415"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3546475" y="2687320"/>
            <a:ext cx="8536940" cy="1014730"/>
          </a:xfrm>
          <a:prstGeom prst="rect">
            <a:avLst/>
          </a:prstGeom>
          <a:noFill/>
        </p:spPr>
        <p:txBody>
          <a:bodyPr wrap="square" rtlCol="0">
            <a:spAutoFit/>
          </a:bodyPr>
          <a:lstStyle/>
          <a:p>
            <a:r>
              <a:rPr lang="zh-CN" altLang="en-US" sz="6000" b="1">
                <a:solidFill>
                  <a:schemeClr val="bg1"/>
                </a:solidFill>
                <a:latin typeface="Arial" panose="020B0604020202090204" pitchFamily="34" charset="0"/>
                <a:ea typeface="微软雅黑" panose="020B0503020204020204" pitchFamily="34" charset="-122"/>
                <a:cs typeface="+mn-ea"/>
                <a:sym typeface="Arial" panose="020B0604020202090204" pitchFamily="34" charset="0"/>
              </a:rPr>
              <a:t>改革开放后的外交成就</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2061845"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3E3A39"/>
                </a:solidFill>
                <a:latin typeface="Heiti TC Medium" panose="02000000000000000000" charset="-122"/>
                <a:ea typeface="Heiti TC Medium" panose="02000000000000000000" charset="-122"/>
                <a:cs typeface="+mn-ea"/>
                <a:sym typeface="+mn-lt"/>
              </a:rPr>
              <a:t>背景</a:t>
            </a:r>
          </a:p>
        </p:txBody>
      </p:sp>
      <p:pic>
        <p:nvPicPr>
          <p:cNvPr id="3" name="图片 2"/>
          <p:cNvPicPr>
            <a:picLocks noChangeAspect="1"/>
          </p:cNvPicPr>
          <p:nvPr/>
        </p:nvPicPr>
        <p:blipFill>
          <a:blip r:embed="rId3"/>
          <a:stretch>
            <a:fillRect/>
          </a:stretch>
        </p:blipFill>
        <p:spPr>
          <a:xfrm>
            <a:off x="1078865" y="2025650"/>
            <a:ext cx="4483100" cy="3150870"/>
          </a:xfrm>
          <a:prstGeom prst="rect">
            <a:avLst/>
          </a:prstGeom>
        </p:spPr>
      </p:pic>
      <p:sp>
        <p:nvSpPr>
          <p:cNvPr id="4" name="矩形 3"/>
          <p:cNvSpPr/>
          <p:nvPr/>
        </p:nvSpPr>
        <p:spPr>
          <a:xfrm rot="5400000">
            <a:off x="4621530" y="450850"/>
            <a:ext cx="144145" cy="23533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p>
        </p:txBody>
      </p:sp>
      <p:sp>
        <p:nvSpPr>
          <p:cNvPr id="5" name="矩形 4"/>
          <p:cNvSpPr/>
          <p:nvPr/>
        </p:nvSpPr>
        <p:spPr>
          <a:xfrm>
            <a:off x="5725160" y="1699260"/>
            <a:ext cx="145415" cy="2371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p>
        </p:txBody>
      </p:sp>
      <p:sp>
        <p:nvSpPr>
          <p:cNvPr id="8" name="文本框 7"/>
          <p:cNvSpPr txBox="1"/>
          <p:nvPr/>
        </p:nvSpPr>
        <p:spPr>
          <a:xfrm>
            <a:off x="6059170" y="2203450"/>
            <a:ext cx="5786755" cy="1383665"/>
          </a:xfrm>
          <a:prstGeom prst="rect">
            <a:avLst/>
          </a:prstGeom>
          <a:noFill/>
        </p:spPr>
        <p:txBody>
          <a:bodyPr wrap="square" rtlCol="0">
            <a:spAutoFit/>
          </a:bodyPr>
          <a:lstStyle/>
          <a:p>
            <a:pPr algn="just">
              <a:buClr>
                <a:srgbClr val="13CADD"/>
              </a:buClr>
            </a:pPr>
            <a:r>
              <a:rPr lang="zh-CN" altLang="en-US" sz="2800" dirty="0">
                <a:solidFill>
                  <a:schemeClr val="bg1"/>
                </a:solidFill>
                <a:latin typeface="微软雅黑" panose="020B0503020204020204" pitchFamily="34" charset="-122"/>
                <a:ea typeface="微软雅黑" panose="020B0503020204020204" pitchFamily="34" charset="-122"/>
                <a:sym typeface="+mn-ea"/>
              </a:rPr>
              <a:t>国内：中共十一届三中全会以后，外交政策朝着为改革开放和现代化建设服务的方向进行调整。</a:t>
            </a:r>
          </a:p>
        </p:txBody>
      </p:sp>
      <p:sp>
        <p:nvSpPr>
          <p:cNvPr id="13" name="矩形 12"/>
          <p:cNvSpPr/>
          <p:nvPr/>
        </p:nvSpPr>
        <p:spPr>
          <a:xfrm rot="5400000">
            <a:off x="6902413" y="2874756"/>
            <a:ext cx="144016" cy="22082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algn="ctr"/>
            <a:endParaRPr lang="zh-CN" altLang="en-US" sz="2400"/>
          </a:p>
        </p:txBody>
      </p:sp>
      <p:sp>
        <p:nvSpPr>
          <p:cNvPr id="19" name="文本框 18"/>
          <p:cNvSpPr txBox="1"/>
          <p:nvPr/>
        </p:nvSpPr>
        <p:spPr>
          <a:xfrm>
            <a:off x="6059170" y="4398645"/>
            <a:ext cx="5786755" cy="1383665"/>
          </a:xfrm>
          <a:prstGeom prst="rect">
            <a:avLst/>
          </a:prstGeom>
          <a:noFill/>
        </p:spPr>
        <p:txBody>
          <a:bodyPr wrap="square" rtlCol="0">
            <a:spAutoFit/>
          </a:bodyPr>
          <a:lstStyle/>
          <a:p>
            <a:pPr algn="just">
              <a:buClr>
                <a:srgbClr val="13CADD"/>
              </a:buClr>
            </a:pPr>
            <a:r>
              <a:rPr lang="zh-CN" altLang="en-US" sz="2800" dirty="0">
                <a:solidFill>
                  <a:schemeClr val="accent1"/>
                </a:solidFill>
                <a:latin typeface="微软雅黑" panose="020B0503020204020204" pitchFamily="34" charset="-122"/>
                <a:ea typeface="微软雅黑" panose="020B0503020204020204" pitchFamily="34" charset="-122"/>
                <a:sym typeface="+mn-ea"/>
              </a:rPr>
              <a:t>国际：根据国际形势变化，和平与发展是当代世界的主题。美苏争霸，世界局势紧张与缓和并存。</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1709421" y="822961"/>
            <a:ext cx="3099435" cy="2738329"/>
            <a:chOff x="318" y="1551"/>
            <a:chExt cx="4881" cy="3347"/>
          </a:xfrm>
        </p:grpSpPr>
        <p:pic>
          <p:nvPicPr>
            <p:cNvPr id="6" name="图片占位符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8" y="1551"/>
              <a:ext cx="4881" cy="2784"/>
            </a:xfrm>
            <a:prstGeom prst="rect">
              <a:avLst/>
            </a:prstGeom>
          </p:spPr>
        </p:pic>
        <p:sp>
          <p:nvSpPr>
            <p:cNvPr id="3" name="文本框 2"/>
            <p:cNvSpPr txBox="1"/>
            <p:nvPr/>
          </p:nvSpPr>
          <p:spPr>
            <a:xfrm>
              <a:off x="318" y="4335"/>
              <a:ext cx="4669" cy="563"/>
            </a:xfrm>
            <a:prstGeom prst="rect">
              <a:avLst/>
            </a:prstGeom>
            <a:noFill/>
          </p:spPr>
          <p:txBody>
            <a:bodyPr wrap="square" rtlCol="0">
              <a:spAutoFit/>
            </a:bodyPr>
            <a:lstStyle/>
            <a:p>
              <a:r>
                <a:rPr lang="zh-CN" altLang="en-US" sz="2400" b="1" dirty="0">
                  <a:solidFill>
                    <a:schemeClr val="bg1"/>
                  </a:solidFill>
                  <a:latin typeface="黑体" panose="02010609060101010101" pitchFamily="2" charset="-122"/>
                  <a:ea typeface="黑体" panose="02010609060101010101" pitchFamily="2" charset="-122"/>
                </a:rPr>
                <a:t>邓小平夫妇访问美国</a:t>
              </a:r>
            </a:p>
          </p:txBody>
        </p:sp>
      </p:grpSp>
      <p:sp>
        <p:nvSpPr>
          <p:cNvPr id="4" name="文本框 3"/>
          <p:cNvSpPr txBox="1"/>
          <p:nvPr/>
        </p:nvSpPr>
        <p:spPr>
          <a:xfrm>
            <a:off x="4961256" y="594360"/>
            <a:ext cx="5075555" cy="521970"/>
          </a:xfrm>
          <a:prstGeom prst="rect">
            <a:avLst/>
          </a:prstGeom>
          <a:noFill/>
        </p:spPr>
        <p:txBody>
          <a:bodyPr wrap="square" rtlCol="0">
            <a:spAutoFit/>
          </a:bodyPr>
          <a:lstStyle/>
          <a:p>
            <a:r>
              <a:rPr lang="en-US" altLang="zh-CN" sz="2800" b="1" dirty="0">
                <a:solidFill>
                  <a:schemeClr val="bg1"/>
                </a:solidFill>
                <a:latin typeface="黑体" panose="02010609060101010101" pitchFamily="2" charset="-122"/>
                <a:ea typeface="黑体" panose="02010609060101010101" pitchFamily="2" charset="-122"/>
                <a:cs typeface="黑体" panose="02010609060101010101" pitchFamily="2" charset="-122"/>
              </a:rPr>
              <a:t>(1)</a:t>
            </a:r>
            <a:r>
              <a:rPr lang="zh-CN" altLang="en-US" sz="2800" b="1" dirty="0">
                <a:solidFill>
                  <a:schemeClr val="bg1"/>
                </a:solidFill>
                <a:latin typeface="黑体" panose="02010609060101010101" pitchFamily="2" charset="-122"/>
                <a:ea typeface="黑体" panose="02010609060101010101" pitchFamily="2" charset="-122"/>
                <a:cs typeface="黑体" panose="02010609060101010101" pitchFamily="2" charset="-122"/>
              </a:rPr>
              <a:t>中美建交、中苏关系正常化</a:t>
            </a:r>
          </a:p>
        </p:txBody>
      </p:sp>
      <p:sp>
        <p:nvSpPr>
          <p:cNvPr id="13" name="文本框 12"/>
          <p:cNvSpPr txBox="1"/>
          <p:nvPr/>
        </p:nvSpPr>
        <p:spPr>
          <a:xfrm>
            <a:off x="694889" y="90915"/>
            <a:ext cx="2029064" cy="460375"/>
          </a:xfrm>
          <a:prstGeom prst="rect">
            <a:avLst/>
          </a:prstGeom>
          <a:solidFill>
            <a:srgbClr val="FFFF00"/>
          </a:solidFill>
          <a:ln w="15875">
            <a:solidFill>
              <a:srgbClr val="FF0000"/>
            </a:solidFill>
          </a:ln>
        </p:spPr>
        <p:txBody>
          <a:bodyPr wrap="square" rtlCol="0">
            <a:spAutoFit/>
          </a:bodyPr>
          <a:lstStyle/>
          <a:p>
            <a:pPr>
              <a:lnSpc>
                <a:spcPct val="80000"/>
              </a:lnSpc>
            </a:pPr>
            <a:r>
              <a:rPr lang="zh-CN" altLang="en-US" sz="2400" b="1" dirty="0">
                <a:latin typeface="黑体" panose="02010609060101010101" pitchFamily="2" charset="-122"/>
                <a:ea typeface="黑体" panose="02010609060101010101" pitchFamily="2" charset="-122"/>
                <a:cs typeface="黑体" panose="02010609060101010101" pitchFamily="2" charset="-122"/>
              </a:rPr>
              <a:t>成就</a:t>
            </a:r>
            <a:r>
              <a:rPr lang="zh-CN" altLang="en-US" sz="3000" b="1" dirty="0">
                <a:latin typeface="黑体" panose="02010609060101010101" pitchFamily="2" charset="-122"/>
                <a:ea typeface="黑体" panose="02010609060101010101" pitchFamily="2" charset="-122"/>
                <a:cs typeface="黑体" panose="02010609060101010101" pitchFamily="2" charset="-122"/>
              </a:rPr>
              <a:t>：</a:t>
            </a:r>
          </a:p>
        </p:txBody>
      </p:sp>
      <p:sp>
        <p:nvSpPr>
          <p:cNvPr id="30" name="文本框 29"/>
          <p:cNvSpPr txBox="1"/>
          <p:nvPr/>
        </p:nvSpPr>
        <p:spPr>
          <a:xfrm>
            <a:off x="4808855" y="1116331"/>
            <a:ext cx="5852160" cy="2460625"/>
          </a:xfrm>
          <a:prstGeom prst="rect">
            <a:avLst/>
          </a:prstGeom>
          <a:solidFill>
            <a:schemeClr val="bg1"/>
          </a:solidFill>
        </p:spPr>
        <p:txBody>
          <a:bodyPr wrap="square" rtlCol="0">
            <a:spAutoFit/>
          </a:bodyPr>
          <a:lstStyle/>
          <a:p>
            <a:pPr>
              <a:lnSpc>
                <a:spcPct val="110000"/>
              </a:lnSpc>
            </a:pPr>
            <a:r>
              <a:rPr lang="en-US" altLang="zh-CN" sz="2800" b="1" dirty="0">
                <a:latin typeface="黑体" panose="02010609060101010101" pitchFamily="2" charset="-122"/>
                <a:ea typeface="黑体" panose="02010609060101010101" pitchFamily="2" charset="-122"/>
                <a:cs typeface="黑体" panose="02010609060101010101" pitchFamily="2" charset="-122"/>
              </a:rPr>
              <a:t>(2)</a:t>
            </a:r>
            <a:r>
              <a:rPr lang="zh-CN" altLang="en-US" sz="2800" b="1" dirty="0">
                <a:latin typeface="黑体" panose="02010609060101010101" pitchFamily="2" charset="-122"/>
                <a:ea typeface="黑体" panose="02010609060101010101" pitchFamily="2" charset="-122"/>
                <a:cs typeface="黑体" panose="02010609060101010101" pitchFamily="2" charset="-122"/>
              </a:rPr>
              <a:t>巩固与发展周边国家关系</a:t>
            </a:r>
          </a:p>
          <a:p>
            <a:pPr>
              <a:lnSpc>
                <a:spcPct val="110000"/>
              </a:lnSpc>
            </a:pPr>
            <a:r>
              <a:rPr lang="en-US" altLang="zh-CN" sz="2800" b="1" dirty="0">
                <a:latin typeface="黑体" panose="02010609060101010101" pitchFamily="2" charset="-122"/>
                <a:ea typeface="黑体" panose="02010609060101010101" pitchFamily="2" charset="-122"/>
                <a:cs typeface="黑体" panose="02010609060101010101" pitchFamily="2" charset="-122"/>
                <a:sym typeface="+mn-ea"/>
              </a:rPr>
              <a:t>(3)</a:t>
            </a:r>
            <a:r>
              <a:rPr lang="zh-CN" altLang="en-US" sz="2800" b="1" dirty="0">
                <a:latin typeface="黑体" panose="02010609060101010101" pitchFamily="2" charset="-122"/>
                <a:ea typeface="黑体" panose="02010609060101010101" pitchFamily="2" charset="-122"/>
                <a:cs typeface="黑体" panose="02010609060101010101" pitchFamily="2" charset="-122"/>
                <a:sym typeface="+mn-ea"/>
              </a:rPr>
              <a:t>与世界各大国建立不同伙伴关系</a:t>
            </a:r>
          </a:p>
          <a:p>
            <a:pPr>
              <a:lnSpc>
                <a:spcPct val="110000"/>
              </a:lnSpc>
            </a:pPr>
            <a:r>
              <a:rPr lang="zh-CN" altLang="en-US" sz="2800" b="1" dirty="0">
                <a:latin typeface="黑体" panose="02010609060101010101" pitchFamily="2" charset="-122"/>
                <a:ea typeface="黑体" panose="02010609060101010101" pitchFamily="2" charset="-122"/>
                <a:cs typeface="黑体" panose="02010609060101010101" pitchFamily="2" charset="-122"/>
                <a:sym typeface="+mn-ea"/>
              </a:rPr>
              <a:t>①积极与发展中国家合作</a:t>
            </a:r>
          </a:p>
          <a:p>
            <a:pPr>
              <a:lnSpc>
                <a:spcPct val="110000"/>
              </a:lnSpc>
            </a:pPr>
            <a:r>
              <a:rPr lang="zh-CN" altLang="en-US" sz="2800" b="1" dirty="0">
                <a:latin typeface="黑体" panose="02010609060101010101" pitchFamily="2" charset="-122"/>
                <a:ea typeface="黑体" panose="02010609060101010101" pitchFamily="2" charset="-122"/>
                <a:cs typeface="黑体" panose="02010609060101010101" pitchFamily="2" charset="-122"/>
                <a:sym typeface="+mn-ea"/>
              </a:rPr>
              <a:t>②积极推动区域和国际合作</a:t>
            </a:r>
            <a:endParaRPr lang="zh-CN" altLang="en-US" sz="2800" b="1" dirty="0">
              <a:latin typeface="黑体" panose="02010609060101010101" pitchFamily="2" charset="-122"/>
              <a:ea typeface="黑体" panose="02010609060101010101" pitchFamily="2" charset="-122"/>
              <a:cs typeface="黑体" panose="02010609060101010101" pitchFamily="2" charset="-122"/>
            </a:endParaRPr>
          </a:p>
          <a:p>
            <a:pPr>
              <a:lnSpc>
                <a:spcPct val="110000"/>
              </a:lnSpc>
            </a:pPr>
            <a:r>
              <a:rPr lang="zh-CN" altLang="en-US" sz="2800" b="1" dirty="0">
                <a:latin typeface="黑体" panose="02010609060101010101" pitchFamily="2" charset="-122"/>
                <a:ea typeface="黑体" panose="02010609060101010101" pitchFamily="2" charset="-122"/>
                <a:cs typeface="黑体" panose="02010609060101010101" pitchFamily="2" charset="-122"/>
                <a:sym typeface="+mn-ea"/>
              </a:rPr>
              <a:t>③开展以联合国为中心的多边外交</a:t>
            </a:r>
            <a:endParaRPr lang="zh-CN" altLang="en-US" sz="2800" b="1" dirty="0">
              <a:latin typeface="黑体" panose="02010609060101010101" pitchFamily="2" charset="-122"/>
              <a:ea typeface="黑体" panose="02010609060101010101" pitchFamily="2" charset="-122"/>
              <a:cs typeface="黑体" panose="02010609060101010101" pitchFamily="2" charset="-122"/>
            </a:endParaRPr>
          </a:p>
        </p:txBody>
      </p:sp>
      <p:grpSp>
        <p:nvGrpSpPr>
          <p:cNvPr id="10" name="组合 9"/>
          <p:cNvGrpSpPr/>
          <p:nvPr/>
        </p:nvGrpSpPr>
        <p:grpSpPr>
          <a:xfrm>
            <a:off x="1782446" y="3772536"/>
            <a:ext cx="3583305" cy="2764361"/>
            <a:chOff x="4341" y="6175"/>
            <a:chExt cx="4652" cy="3929"/>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t="6450"/>
            <a:stretch>
              <a:fillRect/>
            </a:stretch>
          </p:blipFill>
          <p:spPr>
            <a:xfrm>
              <a:off x="4484" y="6175"/>
              <a:ext cx="4509" cy="3275"/>
            </a:xfrm>
            <a:prstGeom prst="rect">
              <a:avLst/>
            </a:prstGeom>
          </p:spPr>
        </p:pic>
        <p:sp>
          <p:nvSpPr>
            <p:cNvPr id="9" name="文本框 8"/>
            <p:cNvSpPr txBox="1"/>
            <p:nvPr/>
          </p:nvSpPr>
          <p:spPr>
            <a:xfrm>
              <a:off x="4341" y="9450"/>
              <a:ext cx="4626" cy="654"/>
            </a:xfrm>
            <a:prstGeom prst="rect">
              <a:avLst/>
            </a:prstGeom>
            <a:noFill/>
          </p:spPr>
          <p:txBody>
            <a:bodyPr wrap="square" rtlCol="0" anchor="t">
              <a:spAutoFit/>
            </a:bodyPr>
            <a:lstStyle/>
            <a:p>
              <a:r>
                <a:rPr lang="zh-CN" altLang="en-US" sz="2400" b="1" dirty="0">
                  <a:solidFill>
                    <a:schemeClr val="bg1"/>
                  </a:solidFill>
                  <a:latin typeface="黑体" panose="02010609060101010101" pitchFamily="2" charset="-122"/>
                  <a:ea typeface="黑体" panose="02010609060101010101" pitchFamily="2" charset="-122"/>
                  <a:sym typeface="+mn-ea"/>
                </a:rPr>
                <a:t>戈尔巴乔夫访问中国</a:t>
              </a:r>
              <a:endParaRPr lang="zh-CN" altLang="en-US" sz="2400" b="1" dirty="0">
                <a:solidFill>
                  <a:schemeClr val="bg1"/>
                </a:solidFill>
              </a:endParaRPr>
            </a:p>
          </p:txBody>
        </p:sp>
      </p:grpSp>
      <p:grpSp>
        <p:nvGrpSpPr>
          <p:cNvPr id="15" name="组合 14"/>
          <p:cNvGrpSpPr/>
          <p:nvPr/>
        </p:nvGrpSpPr>
        <p:grpSpPr>
          <a:xfrm>
            <a:off x="5890260" y="4069715"/>
            <a:ext cx="4591050" cy="2425654"/>
            <a:chOff x="8914" y="1599"/>
            <a:chExt cx="5590" cy="3411"/>
          </a:xfrm>
        </p:grpSpPr>
        <p:pic>
          <p:nvPicPr>
            <p:cNvPr id="7" name="图片占位符 8"/>
            <p:cNvPicPr>
              <a:picLocks noChangeAspect="1"/>
            </p:cNvPicPr>
            <p:nvPr/>
          </p:nvPicPr>
          <p:blipFill rotWithShape="1">
            <a:blip r:embed="rId4" cstate="print">
              <a:extLst>
                <a:ext uri="{28A0092B-C50C-407E-A947-70E740481C1C}">
                  <a14:useLocalDpi xmlns:a14="http://schemas.microsoft.com/office/drawing/2010/main" val="0"/>
                </a:ext>
              </a:extLst>
            </a:blip>
            <a:srcRect r="9591"/>
            <a:stretch>
              <a:fillRect/>
            </a:stretch>
          </p:blipFill>
          <p:spPr>
            <a:xfrm>
              <a:off x="9173" y="1599"/>
              <a:ext cx="5046" cy="2764"/>
            </a:xfrm>
            <a:prstGeom prst="rect">
              <a:avLst/>
            </a:prstGeom>
          </p:spPr>
        </p:pic>
        <p:sp>
          <p:nvSpPr>
            <p:cNvPr id="14" name="文本框 13"/>
            <p:cNvSpPr txBox="1"/>
            <p:nvPr/>
          </p:nvSpPr>
          <p:spPr>
            <a:xfrm>
              <a:off x="8914" y="4363"/>
              <a:ext cx="5590" cy="647"/>
            </a:xfrm>
            <a:prstGeom prst="rect">
              <a:avLst/>
            </a:prstGeom>
            <a:noFill/>
          </p:spPr>
          <p:txBody>
            <a:bodyPr wrap="square" rtlCol="0" anchor="t">
              <a:spAutoFit/>
            </a:bodyPr>
            <a:lstStyle/>
            <a:p>
              <a:r>
                <a:rPr lang="zh-CN" altLang="en-US" sz="2400" b="1" dirty="0">
                  <a:solidFill>
                    <a:schemeClr val="bg1"/>
                  </a:solidFill>
                  <a:latin typeface="黑体" panose="02010609060101010101" pitchFamily="2" charset="-122"/>
                  <a:ea typeface="黑体" panose="02010609060101010101" pitchFamily="2" charset="-122"/>
                  <a:sym typeface="+mn-ea"/>
                </a:rPr>
                <a:t>邓小平和戈尔巴乔夫会面</a:t>
              </a:r>
              <a:endParaRPr lang="zh-CN" altLang="en-US" sz="2400" b="1" dirty="0">
                <a:solidFill>
                  <a:schemeClr val="bg1"/>
                </a:solidFill>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1000"/>
                                        <p:tgtEl>
                                          <p:spTgt spid="30"/>
                                        </p:tgtEl>
                                      </p:cBhvr>
                                    </p:animEffect>
                                    <p:anim calcmode="lin" valueType="num">
                                      <p:cBhvr>
                                        <p:cTn id="14" dur="1000" fill="hold"/>
                                        <p:tgtEl>
                                          <p:spTgt spid="30"/>
                                        </p:tgtEl>
                                        <p:attrNameLst>
                                          <p:attrName>ppt_x</p:attrName>
                                        </p:attrNameLst>
                                      </p:cBhvr>
                                      <p:tavLst>
                                        <p:tav tm="0">
                                          <p:val>
                                            <p:strVal val="#ppt_x"/>
                                          </p:val>
                                        </p:tav>
                                        <p:tav tm="100000">
                                          <p:val>
                                            <p:strVal val="#ppt_x"/>
                                          </p:val>
                                        </p:tav>
                                      </p:tavLst>
                                    </p:anim>
                                    <p:anim calcmode="lin" valueType="num">
                                      <p:cBhvr>
                                        <p:cTn id="1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690282" y="626110"/>
            <a:ext cx="11322424" cy="5262979"/>
          </a:xfrm>
          <a:prstGeom prst="rect">
            <a:avLst/>
          </a:prstGeom>
          <a:noFill/>
          <a:ln w="9525">
            <a:noFill/>
          </a:ln>
        </p:spPr>
        <p:txBody>
          <a:bodyPr wrap="square">
            <a:spAutoFit/>
          </a:bodyPr>
          <a:lstStyle/>
          <a:p>
            <a:r>
              <a:rPr lang="en-US" sz="2800" b="1" dirty="0">
                <a:solidFill>
                  <a:srgbClr val="FFFF00"/>
                </a:solidFill>
                <a:latin typeface="黑体" panose="02010609060101010101" pitchFamily="2" charset="-122"/>
                <a:ea typeface="黑体" panose="02010609060101010101" pitchFamily="2" charset="-122"/>
                <a:cs typeface="黑体" panose="02010609060101010101" pitchFamily="2" charset="-122"/>
              </a:rPr>
              <a:t>1.</a:t>
            </a:r>
            <a:r>
              <a:rPr lang="zh-CN" altLang="en-US" sz="2800" b="1" dirty="0">
                <a:solidFill>
                  <a:srgbClr val="FFFF00"/>
                </a:solidFill>
                <a:latin typeface="黑体" panose="02010609060101010101" pitchFamily="2" charset="-122"/>
                <a:ea typeface="黑体" panose="02010609060101010101" pitchFamily="2" charset="-122"/>
                <a:cs typeface="黑体" panose="02010609060101010101" pitchFamily="2" charset="-122"/>
              </a:rPr>
              <a:t>从对抗僵持到建交：</a:t>
            </a:r>
            <a:r>
              <a:rPr lang="zh-CN" altLang="en-US" sz="2800" b="1" dirty="0">
                <a:solidFill>
                  <a:schemeClr val="bg1"/>
                </a:solidFill>
                <a:ea typeface="宋体" panose="02010600030101010101" pitchFamily="2" charset="-122"/>
              </a:rPr>
              <a:t>新中国成立初期，以美国为首的西方阵营中国实施外交封锁。从</a:t>
            </a:r>
            <a:r>
              <a:rPr lang="en-US" altLang="zh-CN" sz="2800" b="1" dirty="0">
                <a:solidFill>
                  <a:schemeClr val="bg1"/>
                </a:solidFill>
                <a:ea typeface="宋体" panose="02010600030101010101" pitchFamily="2" charset="-122"/>
              </a:rPr>
              <a:t>1971</a:t>
            </a:r>
            <a:r>
              <a:rPr lang="zh-CN" altLang="en-US" sz="2800" b="1" dirty="0">
                <a:solidFill>
                  <a:schemeClr val="bg1"/>
                </a:solidFill>
                <a:ea typeface="宋体" panose="02010600030101010101" pitchFamily="2" charset="-122"/>
              </a:rPr>
              <a:t>年的“乒乓外交”到</a:t>
            </a:r>
            <a:r>
              <a:rPr lang="en-US" altLang="zh-CN" sz="2800" b="1" dirty="0">
                <a:solidFill>
                  <a:schemeClr val="bg1"/>
                </a:solidFill>
                <a:ea typeface="宋体" panose="02010600030101010101" pitchFamily="2" charset="-122"/>
              </a:rPr>
              <a:t>1972</a:t>
            </a:r>
            <a:r>
              <a:rPr lang="zh-CN" altLang="en-US" sz="2800" b="1" dirty="0">
                <a:solidFill>
                  <a:schemeClr val="bg1"/>
                </a:solidFill>
                <a:ea typeface="宋体" panose="02010600030101010101" pitchFamily="2" charset="-122"/>
              </a:rPr>
              <a:t>年的尼克松访华，中美关系揭开了新的一页。</a:t>
            </a:r>
            <a:r>
              <a:rPr lang="en-US" altLang="zh-CN" sz="2800" b="1" dirty="0">
                <a:solidFill>
                  <a:schemeClr val="bg1"/>
                </a:solidFill>
                <a:ea typeface="宋体" panose="02010600030101010101" pitchFamily="2" charset="-122"/>
              </a:rPr>
              <a:t>1979</a:t>
            </a:r>
            <a:r>
              <a:rPr lang="zh-CN" altLang="en-US" sz="2800" b="1" dirty="0">
                <a:solidFill>
                  <a:schemeClr val="bg1"/>
                </a:solidFill>
                <a:ea typeface="宋体" panose="02010600030101010101" pitchFamily="2" charset="-122"/>
              </a:rPr>
              <a:t>年，中美两国正式建立外交关系。</a:t>
            </a:r>
            <a:endParaRPr lang="en-US" sz="2800" b="1" dirty="0">
              <a:solidFill>
                <a:schemeClr val="bg1"/>
              </a:solidFill>
              <a:latin typeface="宋体" panose="02010600030101010101" pitchFamily="2" charset="-122"/>
              <a:ea typeface="宋体" panose="02010600030101010101" pitchFamily="2" charset="-122"/>
            </a:endParaRPr>
          </a:p>
          <a:p>
            <a:r>
              <a:rPr lang="en-US" sz="2800" b="1" dirty="0">
                <a:solidFill>
                  <a:srgbClr val="FFFF00"/>
                </a:solidFill>
                <a:latin typeface="黑体" panose="02010609060101010101" pitchFamily="2" charset="-122"/>
                <a:ea typeface="黑体" panose="02010609060101010101" pitchFamily="2" charset="-122"/>
                <a:cs typeface="黑体" panose="02010609060101010101" pitchFamily="2" charset="-122"/>
              </a:rPr>
              <a:t>2.</a:t>
            </a:r>
            <a:r>
              <a:rPr lang="zh-CN" altLang="en-US" sz="2800" b="1" dirty="0">
                <a:solidFill>
                  <a:srgbClr val="FFFF00"/>
                </a:solidFill>
                <a:latin typeface="黑体" panose="02010609060101010101" pitchFamily="2" charset="-122"/>
                <a:ea typeface="黑体" panose="02010609060101010101" pitchFamily="2" charset="-122"/>
                <a:cs typeface="黑体" panose="02010609060101010101" pitchFamily="2" charset="-122"/>
              </a:rPr>
              <a:t>战略合作：</a:t>
            </a:r>
            <a:r>
              <a:rPr lang="en-US" altLang="zh-CN" sz="2800" b="1" dirty="0">
                <a:solidFill>
                  <a:schemeClr val="bg1"/>
                </a:solidFill>
                <a:ea typeface="宋体" panose="02010600030101010101" pitchFamily="2" charset="-122"/>
              </a:rPr>
              <a:t>1979-1989 </a:t>
            </a:r>
            <a:r>
              <a:rPr lang="zh-CN" altLang="en-US" sz="2800" b="1" dirty="0">
                <a:solidFill>
                  <a:schemeClr val="bg1"/>
                </a:solidFill>
                <a:ea typeface="宋体" panose="02010600030101010101" pitchFamily="2" charset="-122"/>
              </a:rPr>
              <a:t>年，由于中美两国之间存在共同对付苏联的战略基础，中美关系大大发展，表现为中美经贸交流、美对中技术转让等。</a:t>
            </a:r>
            <a:r>
              <a:rPr lang="en-US" altLang="zh-CN" sz="2800" b="1" dirty="0">
                <a:solidFill>
                  <a:schemeClr val="bg1"/>
                </a:solidFill>
                <a:ea typeface="宋体" panose="02010600030101010101" pitchFamily="2" charset="-122"/>
              </a:rPr>
              <a:t>1979</a:t>
            </a:r>
            <a:r>
              <a:rPr lang="zh-CN" altLang="en-US" sz="2800" b="1" dirty="0">
                <a:solidFill>
                  <a:schemeClr val="bg1"/>
                </a:solidFill>
                <a:ea typeface="宋体" panose="02010600030101010101" pitchFamily="2" charset="-122"/>
              </a:rPr>
              <a:t>年</a:t>
            </a:r>
            <a:r>
              <a:rPr lang="en-US" altLang="zh-CN" sz="2800" b="1" dirty="0">
                <a:solidFill>
                  <a:schemeClr val="bg1"/>
                </a:solidFill>
                <a:ea typeface="宋体" panose="02010600030101010101" pitchFamily="2" charset="-122"/>
              </a:rPr>
              <a:t>1</a:t>
            </a:r>
            <a:r>
              <a:rPr lang="zh-CN" altLang="en-US" sz="2800" b="1" dirty="0">
                <a:solidFill>
                  <a:schemeClr val="bg1"/>
                </a:solidFill>
                <a:ea typeface="宋体" panose="02010600030101010101" pitchFamily="2" charset="-122"/>
              </a:rPr>
              <a:t>月底，邓小平访美把两国刚刚建立的外交关系提到了新高度。</a:t>
            </a:r>
            <a:endParaRPr lang="en-US" sz="2800" b="1" dirty="0">
              <a:solidFill>
                <a:schemeClr val="bg1"/>
              </a:solidFill>
              <a:latin typeface="宋体" panose="02010600030101010101" pitchFamily="2" charset="-122"/>
              <a:ea typeface="宋体" panose="02010600030101010101" pitchFamily="2" charset="-122"/>
            </a:endParaRPr>
          </a:p>
          <a:p>
            <a:r>
              <a:rPr lang="en-US" sz="2800" b="1" dirty="0">
                <a:solidFill>
                  <a:srgbClr val="FFFF00"/>
                </a:solidFill>
                <a:latin typeface="黑体" panose="02010609060101010101" pitchFamily="2" charset="-122"/>
                <a:ea typeface="黑体" panose="02010609060101010101" pitchFamily="2" charset="-122"/>
                <a:cs typeface="黑体" panose="02010609060101010101" pitchFamily="2" charset="-122"/>
              </a:rPr>
              <a:t>3.</a:t>
            </a:r>
            <a:r>
              <a:rPr lang="zh-CN" altLang="en-US" sz="2800" b="1" dirty="0">
                <a:solidFill>
                  <a:srgbClr val="FFFF00"/>
                </a:solidFill>
                <a:latin typeface="黑体" panose="02010609060101010101" pitchFamily="2" charset="-122"/>
                <a:ea typeface="黑体" panose="02010609060101010101" pitchFamily="2" charset="-122"/>
                <a:cs typeface="黑体" panose="02010609060101010101" pitchFamily="2" charset="-122"/>
              </a:rPr>
              <a:t>调整适应：</a:t>
            </a:r>
            <a:r>
              <a:rPr lang="zh-CN" altLang="en-US" sz="2800" b="1" dirty="0">
                <a:solidFill>
                  <a:srgbClr val="FFFF00"/>
                </a:solidFill>
                <a:ea typeface="宋体" panose="02010600030101010101" pitchFamily="2" charset="-122"/>
              </a:rPr>
              <a:t>苏联</a:t>
            </a:r>
            <a:r>
              <a:rPr lang="zh-CN" altLang="en-US" sz="2800" b="1" dirty="0">
                <a:solidFill>
                  <a:schemeClr val="bg1"/>
                </a:solidFill>
                <a:ea typeface="宋体" panose="02010600030101010101" pitchFamily="2" charset="-122"/>
              </a:rPr>
              <a:t>解体，冷战结束后，中美关系进入动荡期，经历了一段波折，恢复中有所发展。</a:t>
            </a:r>
            <a:r>
              <a:rPr lang="en-US" altLang="zh-CN" sz="2800" b="1" dirty="0">
                <a:solidFill>
                  <a:schemeClr val="bg1"/>
                </a:solidFill>
                <a:ea typeface="宋体" panose="02010600030101010101" pitchFamily="2" charset="-122"/>
              </a:rPr>
              <a:t>2000</a:t>
            </a:r>
            <a:r>
              <a:rPr lang="zh-CN" altLang="en-US" sz="2800" b="1" dirty="0">
                <a:solidFill>
                  <a:schemeClr val="bg1"/>
                </a:solidFill>
                <a:ea typeface="宋体" panose="02010600030101010101" pitchFamily="2" charset="-122"/>
              </a:rPr>
              <a:t>年，美国通过了与中国建立永久性正常贸易关系的立法，这是中美关系当中最具实质性意义的发展。</a:t>
            </a:r>
            <a:endParaRPr lang="en-US" sz="2800" b="1" dirty="0">
              <a:solidFill>
                <a:schemeClr val="bg1"/>
              </a:solidFill>
              <a:latin typeface="宋体" panose="02010600030101010101" pitchFamily="2" charset="-122"/>
              <a:ea typeface="宋体" panose="02010600030101010101" pitchFamily="2" charset="-122"/>
            </a:endParaRPr>
          </a:p>
          <a:p>
            <a:r>
              <a:rPr lang="en-US" sz="2800" b="1" dirty="0">
                <a:solidFill>
                  <a:srgbClr val="FFFF00"/>
                </a:solidFill>
                <a:latin typeface="黑体" panose="02010609060101010101" pitchFamily="2" charset="-122"/>
                <a:ea typeface="黑体" panose="02010609060101010101" pitchFamily="2" charset="-122"/>
                <a:cs typeface="黑体" panose="02010609060101010101" pitchFamily="2" charset="-122"/>
              </a:rPr>
              <a:t>4.</a:t>
            </a:r>
            <a:r>
              <a:rPr lang="zh-CN" altLang="en-US" sz="2800" b="1" dirty="0">
                <a:solidFill>
                  <a:srgbClr val="FFFF00"/>
                </a:solidFill>
                <a:latin typeface="黑体" panose="02010609060101010101" pitchFamily="2" charset="-122"/>
                <a:ea typeface="黑体" panose="02010609060101010101" pitchFamily="2" charset="-122"/>
                <a:cs typeface="黑体" panose="02010609060101010101" pitchFamily="2" charset="-122"/>
              </a:rPr>
              <a:t>深化合作：</a:t>
            </a:r>
            <a:r>
              <a:rPr lang="en-US" altLang="zh-CN" sz="2800" b="1" dirty="0">
                <a:solidFill>
                  <a:srgbClr val="FFFF00"/>
                </a:solidFill>
                <a:ea typeface="宋体" panose="02010600030101010101" pitchFamily="2" charset="-122"/>
              </a:rPr>
              <a:t>21</a:t>
            </a:r>
            <a:r>
              <a:rPr lang="zh-CN" altLang="en-US" sz="2800" b="1" dirty="0">
                <a:solidFill>
                  <a:srgbClr val="FFFF00"/>
                </a:solidFill>
                <a:ea typeface="宋体" panose="02010600030101010101" pitchFamily="2" charset="-122"/>
              </a:rPr>
              <a:t>世纪</a:t>
            </a:r>
            <a:r>
              <a:rPr lang="zh-CN" altLang="en-US" sz="2800" b="1" dirty="0">
                <a:solidFill>
                  <a:schemeClr val="bg1"/>
                </a:solidFill>
                <a:ea typeface="宋体" panose="02010600030101010101" pitchFamily="2" charset="-122"/>
              </a:rPr>
              <a:t>以来，中美两国的建设性合作关系进入一个全面发展时期，</a:t>
            </a:r>
            <a:r>
              <a:rPr lang="zh-CN" altLang="en-US" sz="2800" b="1" dirty="0">
                <a:solidFill>
                  <a:schemeClr val="bg1"/>
                </a:solidFill>
                <a:sym typeface="+mn-ea"/>
              </a:rPr>
              <a:t>中美两国相互依存度、互补度比较高，经济发展联系日益密切，同时经贸竞争越来越多，贸易摩擦不断增多，</a:t>
            </a:r>
            <a:r>
              <a:rPr lang="zh-CN" altLang="en-US" sz="2800" b="1" dirty="0">
                <a:solidFill>
                  <a:schemeClr val="bg1"/>
                </a:solidFill>
                <a:ea typeface="宋体" panose="02010600030101010101" pitchFamily="2" charset="-122"/>
              </a:rPr>
              <a:t>并且有政治化的趋势。</a:t>
            </a:r>
            <a:endParaRPr lang="zh-CN" altLang="en-US" sz="2800" b="1" dirty="0">
              <a:solidFill>
                <a:schemeClr val="bg1"/>
              </a:solidFill>
            </a:endParaRPr>
          </a:p>
        </p:txBody>
      </p:sp>
      <p:sp>
        <p:nvSpPr>
          <p:cNvPr id="4" name="文本框 3"/>
          <p:cNvSpPr txBox="1"/>
          <p:nvPr/>
        </p:nvSpPr>
        <p:spPr>
          <a:xfrm>
            <a:off x="1827530" y="134620"/>
            <a:ext cx="5026660" cy="491490"/>
          </a:xfrm>
          <a:prstGeom prst="rect">
            <a:avLst/>
          </a:prstGeom>
          <a:solidFill>
            <a:schemeClr val="accent3">
              <a:lumMod val="40000"/>
              <a:lumOff val="60000"/>
            </a:schemeClr>
          </a:solidFill>
          <a:ln w="15875">
            <a:solidFill>
              <a:srgbClr val="FF0000"/>
            </a:solidFill>
          </a:ln>
        </p:spPr>
        <p:txBody>
          <a:bodyPr wrap="square" rtlCol="0" anchor="t">
            <a:spAutoFit/>
          </a:bodyPr>
          <a:lstStyle/>
          <a:p>
            <a:r>
              <a:rPr lang="zh-CN" altLang="en-US" sz="2600" b="1">
                <a:solidFill>
                  <a:srgbClr val="000000"/>
                </a:solidFill>
                <a:latin typeface="黑体" panose="02010609060101010101" pitchFamily="2" charset="-122"/>
                <a:ea typeface="黑体" panose="02010609060101010101" pitchFamily="2" charset="-122"/>
                <a:sym typeface="+mn-ea"/>
              </a:rPr>
              <a:t>同学们思考中美关系的发展历程</a:t>
            </a:r>
          </a:p>
        </p:txBody>
      </p:sp>
      <p:sp>
        <p:nvSpPr>
          <p:cNvPr id="5" name="文本框 4"/>
          <p:cNvSpPr txBox="1"/>
          <p:nvPr/>
        </p:nvSpPr>
        <p:spPr>
          <a:xfrm>
            <a:off x="2303146" y="3324860"/>
            <a:ext cx="7398385" cy="1691640"/>
          </a:xfrm>
          <a:prstGeom prst="rect">
            <a:avLst/>
          </a:prstGeom>
          <a:solidFill>
            <a:schemeClr val="accent6">
              <a:lumMod val="20000"/>
              <a:lumOff val="80000"/>
            </a:schemeClr>
          </a:solidFill>
          <a:ln>
            <a:solidFill>
              <a:srgbClr val="FF0000"/>
            </a:solidFill>
          </a:ln>
        </p:spPr>
        <p:txBody>
          <a:bodyPr wrap="square" rtlCol="0" anchor="t">
            <a:spAutoFit/>
          </a:bodyPr>
          <a:lstStyle/>
          <a:p>
            <a:r>
              <a:rPr lang="zh-CN" altLang="en-US" sz="2600" b="1" dirty="0">
                <a:effectLst>
                  <a:outerShdw blurRad="50800" dist="38100" dir="5400000" algn="t" rotWithShape="0">
                    <a:prstClr val="black">
                      <a:alpha val="40000"/>
                    </a:prstClr>
                  </a:outerShdw>
                </a:effectLst>
                <a:latin typeface="黑体" panose="02010609060101010101" pitchFamily="2" charset="-122"/>
                <a:ea typeface="黑体" panose="02010609060101010101" pitchFamily="2" charset="-122"/>
                <a:cs typeface="黑体" panose="02010609060101010101" pitchFamily="2" charset="-122"/>
                <a:sym typeface="+mn-ea"/>
              </a:rPr>
              <a:t>总之：中美两国在经贸关系中呈现出发展与竞争并存的特点，发展是主流，竞争是必然，摩擦是不可避免的，经贸中出现的问题，应该以对话协商的方式解决。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diamond(in)">
                                      <p:cBhvr>
                                        <p:cTn id="7" dur="20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3712845"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600" b="1">
                <a:solidFill>
                  <a:srgbClr val="3E3A39"/>
                </a:solidFill>
                <a:latin typeface="Heiti TC Medium" panose="02000000000000000000" charset="-122"/>
                <a:ea typeface="Heiti TC Medium" panose="02000000000000000000" charset="-122"/>
                <a:cs typeface="+mn-ea"/>
                <a:sym typeface="+mn-lt"/>
              </a:rPr>
              <a:t>与周边国家关系</a:t>
            </a:r>
          </a:p>
        </p:txBody>
      </p:sp>
      <p:sp>
        <p:nvSpPr>
          <p:cNvPr id="2" name="矩形 1"/>
          <p:cNvSpPr/>
          <p:nvPr/>
        </p:nvSpPr>
        <p:spPr>
          <a:xfrm>
            <a:off x="6256020" y="1397000"/>
            <a:ext cx="301625" cy="22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微软雅黑" panose="020B0503020204020204" pitchFamily="34" charset="-122"/>
              <a:ea typeface="微软雅黑" panose="020B0503020204020204" pitchFamily="34" charset="-122"/>
            </a:endParaRPr>
          </a:p>
        </p:txBody>
      </p:sp>
      <p:sp>
        <p:nvSpPr>
          <p:cNvPr id="7" name="文本框 6"/>
          <p:cNvSpPr txBox="1"/>
          <p:nvPr/>
        </p:nvSpPr>
        <p:spPr>
          <a:xfrm>
            <a:off x="6557645" y="1186180"/>
            <a:ext cx="5450205" cy="2245360"/>
          </a:xfrm>
          <a:prstGeom prst="rect">
            <a:avLst/>
          </a:prstGeom>
          <a:noFill/>
        </p:spPr>
        <p:txBody>
          <a:bodyPr wrap="square" rtlCol="0">
            <a:spAutoFit/>
          </a:bodyPr>
          <a:lstStyle/>
          <a:p>
            <a:r>
              <a:rPr lang="zh-CN" sz="2800">
                <a:solidFill>
                  <a:srgbClr val="FAB500"/>
                </a:solidFill>
              </a:rPr>
              <a:t>世纪之交，中国把巩固与发展周边关系作为外交工作的首要任务，解决了与哈萨克斯坦、吉尔吉斯斯坦、塔吉克斯坦三国的边界问题。</a:t>
            </a:r>
          </a:p>
        </p:txBody>
      </p:sp>
      <p:sp>
        <p:nvSpPr>
          <p:cNvPr id="9" name="文本框 8"/>
          <p:cNvSpPr txBox="1"/>
          <p:nvPr/>
        </p:nvSpPr>
        <p:spPr>
          <a:xfrm>
            <a:off x="6566535" y="3636645"/>
            <a:ext cx="4806315" cy="1383665"/>
          </a:xfrm>
          <a:prstGeom prst="rect">
            <a:avLst/>
          </a:prstGeom>
          <a:noFill/>
        </p:spPr>
        <p:txBody>
          <a:bodyPr wrap="square" rtlCol="0">
            <a:spAutoFit/>
          </a:bodyPr>
          <a:lstStyle/>
          <a:p>
            <a:r>
              <a:rPr lang="en-US" altLang="zh-CN" sz="2800">
                <a:solidFill>
                  <a:srgbClr val="FAB500"/>
                </a:solidFill>
              </a:rPr>
              <a:t>1997</a:t>
            </a:r>
            <a:r>
              <a:rPr lang="zh-CN" altLang="en-US" sz="2800">
                <a:solidFill>
                  <a:srgbClr val="FAB500"/>
                </a:solidFill>
              </a:rPr>
              <a:t>年，中国与东盟首脑非正式会晤，即“</a:t>
            </a:r>
            <a:r>
              <a:rPr lang="en-US" altLang="zh-CN" sz="2800">
                <a:solidFill>
                  <a:srgbClr val="FAB500"/>
                </a:solidFill>
              </a:rPr>
              <a:t>10+1</a:t>
            </a:r>
            <a:r>
              <a:rPr lang="zh-CN" altLang="en-US" sz="2800">
                <a:solidFill>
                  <a:srgbClr val="FAB500"/>
                </a:solidFill>
              </a:rPr>
              <a:t>”领导人会议机制正式建立。</a:t>
            </a:r>
          </a:p>
        </p:txBody>
      </p:sp>
      <p:sp>
        <p:nvSpPr>
          <p:cNvPr id="10" name="文本框 9"/>
          <p:cNvSpPr txBox="1"/>
          <p:nvPr/>
        </p:nvSpPr>
        <p:spPr>
          <a:xfrm>
            <a:off x="6566535" y="5353685"/>
            <a:ext cx="4806315" cy="1383665"/>
          </a:xfrm>
          <a:prstGeom prst="rect">
            <a:avLst/>
          </a:prstGeom>
          <a:noFill/>
        </p:spPr>
        <p:txBody>
          <a:bodyPr wrap="square" rtlCol="0">
            <a:spAutoFit/>
          </a:bodyPr>
          <a:lstStyle/>
          <a:p>
            <a:r>
              <a:rPr lang="zh-CN" sz="2800">
                <a:solidFill>
                  <a:srgbClr val="FAB500"/>
                </a:solidFill>
              </a:rPr>
              <a:t>中国同印度、巴基斯坦、朝鲜、韩国、越南、蒙古等国的关系也取得新进展。</a:t>
            </a:r>
          </a:p>
        </p:txBody>
      </p:sp>
      <p:sp>
        <p:nvSpPr>
          <p:cNvPr id="11" name="矩形 10"/>
          <p:cNvSpPr/>
          <p:nvPr/>
        </p:nvSpPr>
        <p:spPr>
          <a:xfrm>
            <a:off x="6264910" y="3636645"/>
            <a:ext cx="301625" cy="22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微软雅黑" panose="020B0503020204020204" pitchFamily="34" charset="-122"/>
              <a:ea typeface="微软雅黑" panose="020B0503020204020204" pitchFamily="34" charset="-122"/>
            </a:endParaRPr>
          </a:p>
        </p:txBody>
      </p:sp>
      <p:sp>
        <p:nvSpPr>
          <p:cNvPr id="12" name="矩形 11"/>
          <p:cNvSpPr/>
          <p:nvPr/>
        </p:nvSpPr>
        <p:spPr>
          <a:xfrm flipH="1">
            <a:off x="6296660" y="5215890"/>
            <a:ext cx="238125" cy="262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微软雅黑" panose="020B0503020204020204" pitchFamily="34" charset="-122"/>
              <a:ea typeface="微软雅黑" panose="020B0503020204020204" pitchFamily="34" charset="-122"/>
            </a:endParaRPr>
          </a:p>
        </p:txBody>
      </p:sp>
      <p:cxnSp>
        <p:nvCxnSpPr>
          <p:cNvPr id="14" name="直接连接符 13"/>
          <p:cNvCxnSpPr/>
          <p:nvPr/>
        </p:nvCxnSpPr>
        <p:spPr>
          <a:xfrm>
            <a:off x="6410960" y="1631315"/>
            <a:ext cx="9525" cy="196977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a:off x="6420485" y="3858895"/>
            <a:ext cx="16510" cy="149479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3"/>
          <a:stretch>
            <a:fillRect/>
          </a:stretch>
        </p:blipFill>
        <p:spPr>
          <a:xfrm>
            <a:off x="1056005" y="1397000"/>
            <a:ext cx="4859020" cy="2924175"/>
          </a:xfrm>
          <a:prstGeom prst="rect">
            <a:avLst/>
          </a:prstGeom>
        </p:spPr>
      </p:pic>
      <p:sp>
        <p:nvSpPr>
          <p:cNvPr id="5" name="文本框 4"/>
          <p:cNvSpPr txBox="1"/>
          <p:nvPr/>
        </p:nvSpPr>
        <p:spPr>
          <a:xfrm>
            <a:off x="1056005" y="4664075"/>
            <a:ext cx="4859020" cy="1938020"/>
          </a:xfrm>
          <a:prstGeom prst="rect">
            <a:avLst/>
          </a:prstGeom>
          <a:solidFill>
            <a:schemeClr val="accent1">
              <a:lumMod val="20000"/>
              <a:lumOff val="80000"/>
            </a:schemeClr>
          </a:solidFill>
        </p:spPr>
        <p:txBody>
          <a:bodyPr wrap="square" rtlCol="0">
            <a:spAutoFit/>
          </a:bodyPr>
          <a:lstStyle/>
          <a:p>
            <a:r>
              <a:rPr lang="en-US" altLang="zh-CN" sz="2400">
                <a:latin typeface="仿宋" charset="0"/>
                <a:ea typeface="仿宋" charset="0"/>
                <a:cs typeface="仿宋" charset="0"/>
              </a:rPr>
              <a:t>    </a:t>
            </a:r>
            <a:r>
              <a:rPr lang="zh-CN" altLang="en-US" sz="2400">
                <a:latin typeface="仿宋" charset="0"/>
                <a:ea typeface="仿宋" charset="0"/>
                <a:cs typeface="仿宋" charset="0"/>
              </a:rPr>
              <a:t>东盟与中国（“10+1”）领导人会议是指文莱、印度尼西亚、马来西亚、菲律宾、新加坡、泰国、越南、老挝、缅甸、柬埔寨与中国领导人间举行的会议。</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4760595"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600" b="1">
                <a:solidFill>
                  <a:srgbClr val="3E3A39"/>
                </a:solidFill>
                <a:latin typeface="Heiti TC Medium" panose="02000000000000000000" charset="-122"/>
                <a:ea typeface="Heiti TC Medium" panose="02000000000000000000" charset="-122"/>
                <a:cs typeface="+mn-ea"/>
                <a:sym typeface="+mn-lt"/>
              </a:rPr>
              <a:t>与发展中国家合作</a:t>
            </a:r>
          </a:p>
        </p:txBody>
      </p:sp>
      <p:sp>
        <p:nvSpPr>
          <p:cNvPr id="34" name="稻壳儿小白白(http://dwz.cn/Wu2UP)"/>
          <p:cNvSpPr>
            <a:spLocks noEditPoints="1"/>
          </p:cNvSpPr>
          <p:nvPr/>
        </p:nvSpPr>
        <p:spPr bwMode="auto">
          <a:xfrm>
            <a:off x="5130165" y="2885440"/>
            <a:ext cx="1576070" cy="2329180"/>
          </a:xfrm>
          <a:custGeom>
            <a:avLst/>
            <a:gdLst>
              <a:gd name="T0" fmla="*/ 42 w 45"/>
              <a:gd name="T1" fmla="*/ 45 h 45"/>
              <a:gd name="T2" fmla="*/ 39 w 45"/>
              <a:gd name="T3" fmla="*/ 44 h 45"/>
              <a:gd name="T4" fmla="*/ 30 w 45"/>
              <a:gd name="T5" fmla="*/ 35 h 45"/>
              <a:gd name="T6" fmla="*/ 19 w 45"/>
              <a:gd name="T7" fmla="*/ 38 h 45"/>
              <a:gd name="T8" fmla="*/ 0 w 45"/>
              <a:gd name="T9" fmla="*/ 19 h 45"/>
              <a:gd name="T10" fmla="*/ 19 w 45"/>
              <a:gd name="T11" fmla="*/ 0 h 45"/>
              <a:gd name="T12" fmla="*/ 38 w 45"/>
              <a:gd name="T13" fmla="*/ 19 h 45"/>
              <a:gd name="T14" fmla="*/ 35 w 45"/>
              <a:gd name="T15" fmla="*/ 30 h 45"/>
              <a:gd name="T16" fmla="*/ 44 w 45"/>
              <a:gd name="T17" fmla="*/ 39 h 45"/>
              <a:gd name="T18" fmla="*/ 45 w 45"/>
              <a:gd name="T19" fmla="*/ 41 h 45"/>
              <a:gd name="T20" fmla="*/ 42 w 45"/>
              <a:gd name="T21" fmla="*/ 45 h 45"/>
              <a:gd name="T22" fmla="*/ 19 w 45"/>
              <a:gd name="T23" fmla="*/ 7 h 45"/>
              <a:gd name="T24" fmla="*/ 7 w 45"/>
              <a:gd name="T25" fmla="*/ 19 h 45"/>
              <a:gd name="T26" fmla="*/ 19 w 45"/>
              <a:gd name="T27" fmla="*/ 31 h 45"/>
              <a:gd name="T28" fmla="*/ 31 w 45"/>
              <a:gd name="T29" fmla="*/ 19 h 45"/>
              <a:gd name="T30" fmla="*/ 19 w 45"/>
              <a:gd name="T31" fmla="*/ 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 h="45">
                <a:moveTo>
                  <a:pt x="42" y="45"/>
                </a:moveTo>
                <a:cubicBezTo>
                  <a:pt x="41" y="45"/>
                  <a:pt x="40" y="44"/>
                  <a:pt x="39" y="44"/>
                </a:cubicBezTo>
                <a:cubicBezTo>
                  <a:pt x="30" y="35"/>
                  <a:pt x="30" y="35"/>
                  <a:pt x="30" y="35"/>
                </a:cubicBezTo>
                <a:cubicBezTo>
                  <a:pt x="27" y="37"/>
                  <a:pt x="23" y="38"/>
                  <a:pt x="19" y="38"/>
                </a:cubicBezTo>
                <a:cubicBezTo>
                  <a:pt x="9" y="38"/>
                  <a:pt x="0" y="30"/>
                  <a:pt x="0" y="19"/>
                </a:cubicBezTo>
                <a:cubicBezTo>
                  <a:pt x="0" y="9"/>
                  <a:pt x="9" y="0"/>
                  <a:pt x="19" y="0"/>
                </a:cubicBezTo>
                <a:cubicBezTo>
                  <a:pt x="30" y="0"/>
                  <a:pt x="38" y="9"/>
                  <a:pt x="38" y="19"/>
                </a:cubicBezTo>
                <a:cubicBezTo>
                  <a:pt x="38" y="23"/>
                  <a:pt x="37" y="27"/>
                  <a:pt x="35" y="30"/>
                </a:cubicBezTo>
                <a:cubicBezTo>
                  <a:pt x="44" y="39"/>
                  <a:pt x="44" y="39"/>
                  <a:pt x="44" y="39"/>
                </a:cubicBezTo>
                <a:cubicBezTo>
                  <a:pt x="45" y="40"/>
                  <a:pt x="45" y="41"/>
                  <a:pt x="45" y="41"/>
                </a:cubicBezTo>
                <a:cubicBezTo>
                  <a:pt x="45" y="43"/>
                  <a:pt x="43" y="45"/>
                  <a:pt x="42" y="45"/>
                </a:cubicBezTo>
                <a:close/>
                <a:moveTo>
                  <a:pt x="19" y="7"/>
                </a:moveTo>
                <a:cubicBezTo>
                  <a:pt x="13" y="7"/>
                  <a:pt x="7" y="13"/>
                  <a:pt x="7" y="19"/>
                </a:cubicBezTo>
                <a:cubicBezTo>
                  <a:pt x="7" y="26"/>
                  <a:pt x="13" y="31"/>
                  <a:pt x="19" y="31"/>
                </a:cubicBezTo>
                <a:cubicBezTo>
                  <a:pt x="26" y="31"/>
                  <a:pt x="31" y="26"/>
                  <a:pt x="31" y="19"/>
                </a:cubicBezTo>
                <a:cubicBezTo>
                  <a:pt x="31" y="13"/>
                  <a:pt x="26" y="7"/>
                  <a:pt x="19" y="7"/>
                </a:cubicBezTo>
                <a:close/>
              </a:path>
            </a:pathLst>
          </a:custGeom>
          <a:solidFill>
            <a:schemeClr val="accent1"/>
          </a:solidFill>
          <a:ln>
            <a:noFill/>
          </a:ln>
        </p:spPr>
        <p:txBody>
          <a:bodyPr vert="horz" wrap="square" lIns="91440" tIns="45720" rIns="91440" bIns="45720" numCol="1" anchor="t" anchorCtr="0" compatLnSpc="1"/>
          <a:lstStyle/>
          <a:p>
            <a:pPr>
              <a:defRPr/>
            </a:pPr>
            <a:endParaRPr lang="id-ID" sz="2400">
              <a:solidFill>
                <a:srgbClr val="445469"/>
              </a:solidFill>
              <a:latin typeface="Arial" panose="020B0604020202090204" pitchFamily="34" charset="0"/>
              <a:ea typeface="微软雅黑" panose="020B0503020204020204" pitchFamily="34" charset="-122"/>
              <a:sym typeface="Arial" panose="020B0604020202090204" pitchFamily="34" charset="0"/>
            </a:endParaRPr>
          </a:p>
        </p:txBody>
      </p:sp>
      <p:sp>
        <p:nvSpPr>
          <p:cNvPr id="35" name="文本框 34"/>
          <p:cNvSpPr txBox="1"/>
          <p:nvPr/>
        </p:nvSpPr>
        <p:spPr>
          <a:xfrm>
            <a:off x="782320" y="1774825"/>
            <a:ext cx="5132070" cy="521970"/>
          </a:xfrm>
          <a:prstGeom prst="rect">
            <a:avLst/>
          </a:prstGeom>
          <a:noFill/>
        </p:spPr>
        <p:txBody>
          <a:bodyPr wrap="square" rtlCol="0">
            <a:spAutoFit/>
          </a:bodyPr>
          <a:lstStyle/>
          <a:p>
            <a:r>
              <a:rPr lang="en-US" altLang="zh-CN" sz="2800">
                <a:solidFill>
                  <a:schemeClr val="accent1"/>
                </a:solidFill>
                <a:latin typeface="+mn-ea"/>
                <a:cs typeface="+mn-ea"/>
              </a:rPr>
              <a:t>2000</a:t>
            </a:r>
            <a:r>
              <a:rPr lang="zh-CN" altLang="en-US" sz="2800">
                <a:solidFill>
                  <a:schemeClr val="accent1"/>
                </a:solidFill>
                <a:latin typeface="+mn-ea"/>
                <a:cs typeface="+mn-ea"/>
              </a:rPr>
              <a:t>年正式成立中非合作论坛</a:t>
            </a:r>
          </a:p>
        </p:txBody>
      </p:sp>
      <p:sp>
        <p:nvSpPr>
          <p:cNvPr id="36" name="文本框 35"/>
          <p:cNvSpPr txBox="1"/>
          <p:nvPr/>
        </p:nvSpPr>
        <p:spPr>
          <a:xfrm>
            <a:off x="6179185" y="1774825"/>
            <a:ext cx="5902325" cy="521970"/>
          </a:xfrm>
          <a:prstGeom prst="rect">
            <a:avLst/>
          </a:prstGeom>
          <a:noFill/>
        </p:spPr>
        <p:txBody>
          <a:bodyPr wrap="square" rtlCol="0">
            <a:spAutoFit/>
          </a:bodyPr>
          <a:lstStyle/>
          <a:p>
            <a:r>
              <a:rPr lang="en-US" altLang="zh-CN" sz="2800">
                <a:solidFill>
                  <a:schemeClr val="accent1"/>
                </a:solidFill>
                <a:latin typeface="+mn-ea"/>
                <a:cs typeface="+mn-ea"/>
              </a:rPr>
              <a:t>2003</a:t>
            </a:r>
            <a:r>
              <a:rPr lang="zh-CN" altLang="en-US" sz="2800">
                <a:solidFill>
                  <a:schemeClr val="accent1"/>
                </a:solidFill>
                <a:latin typeface="+mn-ea"/>
                <a:cs typeface="+mn-ea"/>
              </a:rPr>
              <a:t>年加入《东南亚友好合作条约》</a:t>
            </a:r>
          </a:p>
        </p:txBody>
      </p:sp>
      <p:grpSp>
        <p:nvGrpSpPr>
          <p:cNvPr id="37" name="组合 36"/>
          <p:cNvGrpSpPr/>
          <p:nvPr/>
        </p:nvGrpSpPr>
        <p:grpSpPr>
          <a:xfrm>
            <a:off x="643254" y="2688590"/>
            <a:ext cx="4133849" cy="4399915"/>
            <a:chOff x="5589797" y="3873422"/>
            <a:chExt cx="2737755" cy="4362066"/>
          </a:xfrm>
        </p:grpSpPr>
        <p:sp>
          <p:nvSpPr>
            <p:cNvPr id="38" name="矩形 37"/>
            <p:cNvSpPr/>
            <p:nvPr/>
          </p:nvSpPr>
          <p:spPr>
            <a:xfrm>
              <a:off x="5589797" y="3873422"/>
              <a:ext cx="2737755" cy="3855288"/>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39" name="矩形 38"/>
            <p:cNvSpPr/>
            <p:nvPr/>
          </p:nvSpPr>
          <p:spPr>
            <a:xfrm>
              <a:off x="5682317" y="3873422"/>
              <a:ext cx="2553136" cy="4362066"/>
            </a:xfrm>
            <a:prstGeom prst="rect">
              <a:avLst/>
            </a:prstGeom>
          </p:spPr>
          <p:txBody>
            <a:bodyPr wrap="square">
              <a:spAutoFit/>
            </a:bodyPr>
            <a:lstStyle/>
            <a:p>
              <a:r>
                <a:rPr lang="en-US" altLang="zh-CN" sz="2100" dirty="0">
                  <a:latin typeface="楷体_GB2312" charset="0"/>
                  <a:ea typeface="楷体_GB2312" charset="0"/>
                  <a:sym typeface="+mn-ea"/>
                </a:rPr>
                <a:t>   </a:t>
              </a:r>
              <a:r>
                <a:rPr lang="zh-CN" altLang="en-US" sz="2800" dirty="0">
                  <a:latin typeface="楷体_GB2312" charset="0"/>
                  <a:ea typeface="楷体_GB2312" charset="0"/>
                  <a:cs typeface="楷体_GB2312" charset="0"/>
                  <a:sym typeface="+mn-ea"/>
                </a:rPr>
                <a:t> </a:t>
              </a:r>
              <a:r>
                <a:rPr lang="zh-CN" altLang="en-US" sz="2800" dirty="0">
                  <a:latin typeface="思源宋体 CN Medium" panose="02020500000000000000" pitchFamily="18" charset="-122"/>
                  <a:ea typeface="思源宋体 CN Medium" panose="02020500000000000000" pitchFamily="18" charset="-122"/>
                  <a:sym typeface="+mn-ea"/>
                </a:rPr>
                <a:t>中非合作论坛，是中华人民共和国和非洲国家之间在南南合作范畴内的集体对话机制，成立于</a:t>
              </a:r>
              <a:r>
                <a:rPr lang="en-US" altLang="zh-CN" sz="2800" dirty="0">
                  <a:latin typeface="思源宋体 CN Medium" panose="02020500000000000000" pitchFamily="18" charset="-122"/>
                  <a:ea typeface="思源宋体 CN Medium" panose="02020500000000000000" pitchFamily="18" charset="-122"/>
                  <a:sym typeface="+mn-ea"/>
                </a:rPr>
                <a:t>2000</a:t>
              </a:r>
              <a:r>
                <a:rPr lang="zh-CN" altLang="en-US" sz="2800" dirty="0">
                  <a:latin typeface="思源宋体 CN Medium" panose="02020500000000000000" pitchFamily="18" charset="-122"/>
                  <a:ea typeface="思源宋体 CN Medium" panose="02020500000000000000" pitchFamily="18" charset="-122"/>
                  <a:sym typeface="+mn-ea"/>
                </a:rPr>
                <a:t>年。 论坛的宗旨是平等互利、平等磋商、增进了解、扩大共识、加强友谊、促进合作。</a:t>
              </a:r>
              <a:endParaRPr lang="zh-CN" altLang="en-US" sz="2800" dirty="0">
                <a:latin typeface="思源宋体 CN Medium" panose="02020500000000000000" pitchFamily="18" charset="-122"/>
                <a:ea typeface="思源宋体 CN Medium" panose="02020500000000000000" pitchFamily="18" charset="-122"/>
              </a:endParaRPr>
            </a:p>
            <a:p>
              <a:endParaRPr lang="zh-CN" altLang="en-US" sz="2800" dirty="0">
                <a:latin typeface="楷体_GB2312" charset="0"/>
                <a:ea typeface="楷体_GB2312" charset="0"/>
                <a:cs typeface="楷体_GB2312" charset="0"/>
                <a:sym typeface="+mn-ea"/>
              </a:endParaRPr>
            </a:p>
          </p:txBody>
        </p:sp>
      </p:grpSp>
      <p:sp>
        <p:nvSpPr>
          <p:cNvPr id="40" name="矩形 39"/>
          <p:cNvSpPr/>
          <p:nvPr/>
        </p:nvSpPr>
        <p:spPr>
          <a:xfrm>
            <a:off x="7063740" y="2537460"/>
            <a:ext cx="4754245" cy="3888740"/>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41" name="矩形 40"/>
          <p:cNvSpPr/>
          <p:nvPr/>
        </p:nvSpPr>
        <p:spPr>
          <a:xfrm>
            <a:off x="7203440" y="2537460"/>
            <a:ext cx="4615180" cy="3969385"/>
          </a:xfrm>
          <a:prstGeom prst="rect">
            <a:avLst/>
          </a:prstGeom>
        </p:spPr>
        <p:txBody>
          <a:bodyPr wrap="square">
            <a:spAutoFit/>
          </a:bodyPr>
          <a:lstStyle/>
          <a:p>
            <a:r>
              <a:rPr lang="en-US" altLang="zh-CN" sz="2100" dirty="0">
                <a:latin typeface="楷体_GB2312" charset="0"/>
                <a:ea typeface="楷体_GB2312" charset="0"/>
                <a:sym typeface="+mn-ea"/>
              </a:rPr>
              <a:t>   </a:t>
            </a:r>
            <a:r>
              <a:rPr lang="zh-CN" altLang="en-US" sz="2800" dirty="0">
                <a:latin typeface="楷体_GB2312" charset="0"/>
                <a:ea typeface="楷体_GB2312" charset="0"/>
                <a:cs typeface="楷体_GB2312" charset="0"/>
                <a:sym typeface="+mn-ea"/>
              </a:rPr>
              <a:t> 《</a:t>
            </a:r>
            <a:r>
              <a:rPr lang="zh-CN" altLang="en-US" sz="2800" dirty="0">
                <a:latin typeface="思源宋体 CN Medium" panose="02020500000000000000" pitchFamily="18" charset="-122"/>
                <a:ea typeface="思源宋体 CN Medium" panose="02020500000000000000" pitchFamily="18" charset="-122"/>
                <a:sym typeface="+mn-ea"/>
              </a:rPr>
              <a:t>东南亚友好合作条约</a:t>
            </a:r>
            <a:r>
              <a:rPr lang="en-US" altLang="zh-CN" sz="2800" dirty="0">
                <a:latin typeface="思源宋体 CN Medium" panose="02020500000000000000" pitchFamily="18" charset="-122"/>
                <a:ea typeface="思源宋体 CN Medium" panose="02020500000000000000" pitchFamily="18" charset="-122"/>
                <a:sym typeface="+mn-ea"/>
              </a:rPr>
              <a:t>》</a:t>
            </a:r>
            <a:r>
              <a:rPr lang="zh-CN" altLang="en-US" sz="2800" dirty="0">
                <a:latin typeface="思源宋体 CN Medium" panose="02020500000000000000" pitchFamily="18" charset="-122"/>
                <a:ea typeface="思源宋体 CN Medium" panose="02020500000000000000" pitchFamily="18" charset="-122"/>
                <a:sym typeface="+mn-ea"/>
              </a:rPr>
              <a:t>）是东南亚国家联盟成员国于</a:t>
            </a:r>
            <a:r>
              <a:rPr lang="en-US" altLang="zh-CN" sz="2800" dirty="0">
                <a:latin typeface="思源宋体 CN Medium" panose="02020500000000000000" pitchFamily="18" charset="-122"/>
                <a:ea typeface="思源宋体 CN Medium" panose="02020500000000000000" pitchFamily="18" charset="-122"/>
                <a:sym typeface="+mn-ea"/>
              </a:rPr>
              <a:t>1976</a:t>
            </a:r>
            <a:r>
              <a:rPr lang="zh-CN" altLang="en-US" sz="2800" dirty="0">
                <a:latin typeface="思源宋体 CN Medium" panose="02020500000000000000" pitchFamily="18" charset="-122"/>
                <a:ea typeface="思源宋体 CN Medium" panose="02020500000000000000" pitchFamily="18" charset="-122"/>
                <a:sym typeface="+mn-ea"/>
              </a:rPr>
              <a:t>年在印度尼西亚巴厘岛举行的东盟第一次首脑会议上签署的。条约的宗旨是“促进地区各国人民之间永久和平、友好和合作，以加强他们的实力、团结和密切关系”。</a:t>
            </a:r>
            <a:endParaRPr lang="zh-CN" altLang="en-US" sz="2800" dirty="0">
              <a:latin typeface="楷体_GB2312" charset="0"/>
              <a:ea typeface="楷体_GB2312" charset="0"/>
              <a:cs typeface="楷体_GB2312" charset="0"/>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4345940"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600" b="1">
                <a:solidFill>
                  <a:srgbClr val="3E3A39"/>
                </a:solidFill>
                <a:latin typeface="Heiti TC Medium" panose="02000000000000000000" charset="-122"/>
                <a:ea typeface="Heiti TC Medium" panose="02000000000000000000" charset="-122"/>
                <a:cs typeface="+mn-ea"/>
                <a:sym typeface="+mn-lt"/>
              </a:rPr>
              <a:t>区域和国际合作</a:t>
            </a:r>
          </a:p>
        </p:txBody>
      </p:sp>
      <p:pic>
        <p:nvPicPr>
          <p:cNvPr id="2" name="图片 1"/>
          <p:cNvPicPr>
            <a:picLocks noChangeAspect="1"/>
          </p:cNvPicPr>
          <p:nvPr/>
        </p:nvPicPr>
        <p:blipFill>
          <a:blip r:embed="rId3"/>
          <a:stretch>
            <a:fillRect/>
          </a:stretch>
        </p:blipFill>
        <p:spPr>
          <a:xfrm>
            <a:off x="1006475" y="1766570"/>
            <a:ext cx="2360295" cy="2360295"/>
          </a:xfrm>
          <a:prstGeom prst="rect">
            <a:avLst/>
          </a:prstGeom>
        </p:spPr>
      </p:pic>
      <p:pic>
        <p:nvPicPr>
          <p:cNvPr id="3" name="图片 2"/>
          <p:cNvPicPr>
            <a:picLocks noChangeAspect="1"/>
          </p:cNvPicPr>
          <p:nvPr/>
        </p:nvPicPr>
        <p:blipFill>
          <a:blip r:embed="rId4"/>
          <a:srcRect l="7184" t="15420" r="11754" b="10899"/>
          <a:stretch>
            <a:fillRect/>
          </a:stretch>
        </p:blipFill>
        <p:spPr>
          <a:xfrm>
            <a:off x="3937635" y="1766570"/>
            <a:ext cx="2625725" cy="1717675"/>
          </a:xfrm>
          <a:prstGeom prst="rect">
            <a:avLst/>
          </a:prstGeom>
        </p:spPr>
      </p:pic>
      <p:pic>
        <p:nvPicPr>
          <p:cNvPr id="5" name="图片 4"/>
          <p:cNvPicPr>
            <a:picLocks noChangeAspect="1"/>
          </p:cNvPicPr>
          <p:nvPr/>
        </p:nvPicPr>
        <p:blipFill>
          <a:blip r:embed="rId5"/>
          <a:stretch>
            <a:fillRect/>
          </a:stretch>
        </p:blipFill>
        <p:spPr>
          <a:xfrm>
            <a:off x="1006475" y="4642485"/>
            <a:ext cx="2625725" cy="1786255"/>
          </a:xfrm>
          <a:prstGeom prst="rect">
            <a:avLst/>
          </a:prstGeom>
        </p:spPr>
      </p:pic>
      <p:pic>
        <p:nvPicPr>
          <p:cNvPr id="6" name="图片 5"/>
          <p:cNvPicPr>
            <a:picLocks noChangeAspect="1"/>
          </p:cNvPicPr>
          <p:nvPr/>
        </p:nvPicPr>
        <p:blipFill>
          <a:blip r:embed="rId6"/>
          <a:stretch>
            <a:fillRect/>
          </a:stretch>
        </p:blipFill>
        <p:spPr>
          <a:xfrm>
            <a:off x="4059555" y="3899535"/>
            <a:ext cx="2381250" cy="2529205"/>
          </a:xfrm>
          <a:prstGeom prst="rect">
            <a:avLst/>
          </a:prstGeom>
        </p:spPr>
      </p:pic>
      <p:cxnSp>
        <p:nvCxnSpPr>
          <p:cNvPr id="9" name="直接连接符 8"/>
          <p:cNvCxnSpPr/>
          <p:nvPr/>
        </p:nvCxnSpPr>
        <p:spPr>
          <a:xfrm>
            <a:off x="3760470" y="1832610"/>
            <a:ext cx="64135" cy="44989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flipV="1">
            <a:off x="975360" y="4360545"/>
            <a:ext cx="2785110" cy="1905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H="1" flipV="1">
            <a:off x="3760470" y="3682365"/>
            <a:ext cx="2785110" cy="1905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931660" y="2111375"/>
            <a:ext cx="4925695" cy="3538220"/>
          </a:xfrm>
          <a:prstGeom prst="rect">
            <a:avLst/>
          </a:prstGeom>
          <a:noFill/>
        </p:spPr>
        <p:txBody>
          <a:bodyPr wrap="square" rtlCol="0">
            <a:spAutoFit/>
          </a:bodyPr>
          <a:lstStyle/>
          <a:p>
            <a:r>
              <a:rPr lang="en-US" altLang="zh-CN" sz="2800">
                <a:solidFill>
                  <a:schemeClr val="accent1"/>
                </a:solidFill>
              </a:rPr>
              <a:t>      </a:t>
            </a:r>
            <a:r>
              <a:rPr lang="zh-CN" altLang="en-US" sz="2800">
                <a:solidFill>
                  <a:schemeClr val="accent1"/>
                </a:solidFill>
              </a:rPr>
              <a:t>中国积极推动区域和国际合作，发起成立上海合作组织、博鳌亚洲论坛，推动二十国集团成为国际经济治理主要平台，与俄罗斯、印度、巴西一起创立“金砖国家”合作机制，为新兴市场国家与发展中国家对话与合作提供重要平台。</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6193155"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600" b="1">
                <a:solidFill>
                  <a:srgbClr val="3E3A39"/>
                </a:solidFill>
                <a:latin typeface="Heiti TC Medium" panose="02000000000000000000" charset="-122"/>
                <a:ea typeface="Heiti TC Medium" panose="02000000000000000000" charset="-122"/>
                <a:cs typeface="+mn-ea"/>
                <a:sym typeface="+mn-lt"/>
              </a:rPr>
              <a:t>以联合国为中心的多边外交</a:t>
            </a:r>
          </a:p>
        </p:txBody>
      </p:sp>
      <p:pic>
        <p:nvPicPr>
          <p:cNvPr id="42" name="图片 4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026" y="1921259"/>
            <a:ext cx="3605807" cy="3014455"/>
          </a:xfrm>
          <a:prstGeom prst="rect">
            <a:avLst/>
          </a:prstGeom>
        </p:spPr>
      </p:pic>
      <p:pic>
        <p:nvPicPr>
          <p:cNvPr id="4" name="图片 3"/>
          <p:cNvPicPr>
            <a:picLocks noChangeAspect="1"/>
          </p:cNvPicPr>
          <p:nvPr/>
        </p:nvPicPr>
        <p:blipFill>
          <a:blip r:embed="rId4"/>
          <a:stretch>
            <a:fillRect/>
          </a:stretch>
        </p:blipFill>
        <p:spPr>
          <a:xfrm>
            <a:off x="5855970" y="1922145"/>
            <a:ext cx="5657215" cy="3014345"/>
          </a:xfrm>
          <a:prstGeom prst="rect">
            <a:avLst/>
          </a:prstGeom>
        </p:spPr>
      </p:pic>
      <p:sp>
        <p:nvSpPr>
          <p:cNvPr id="35" name="文本框 34"/>
          <p:cNvSpPr txBox="1"/>
          <p:nvPr/>
        </p:nvSpPr>
        <p:spPr>
          <a:xfrm>
            <a:off x="1320165" y="5352415"/>
            <a:ext cx="10059035" cy="953135"/>
          </a:xfrm>
          <a:prstGeom prst="rect">
            <a:avLst/>
          </a:prstGeom>
          <a:noFill/>
        </p:spPr>
        <p:txBody>
          <a:bodyPr wrap="square" rtlCol="0">
            <a:spAutoFit/>
          </a:bodyPr>
          <a:lstStyle/>
          <a:p>
            <a:r>
              <a:rPr lang="en-US" altLang="zh-CN" sz="2800">
                <a:solidFill>
                  <a:schemeClr val="accent1"/>
                </a:solidFill>
                <a:latin typeface="+mn-ea"/>
                <a:cs typeface="+mn-ea"/>
              </a:rPr>
              <a:t>      </a:t>
            </a:r>
            <a:r>
              <a:rPr lang="zh-CN" altLang="en-US" sz="2800">
                <a:solidFill>
                  <a:schemeClr val="accent1"/>
                </a:solidFill>
                <a:latin typeface="+mn-ea"/>
                <a:cs typeface="+mn-ea"/>
              </a:rPr>
              <a:t>中国还积极参与联合国为中心的多边外交活动，认真履行有关职责，在维护世界和平与安全中发挥越来越重要的作用。</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p:cNvGrpSpPr/>
          <p:nvPr/>
        </p:nvGrpSpPr>
        <p:grpSpPr>
          <a:xfrm>
            <a:off x="1223645" y="2152015"/>
            <a:ext cx="2955925" cy="2553970"/>
            <a:chOff x="-320367" y="3391781"/>
            <a:chExt cx="1748247" cy="1440247"/>
          </a:xfrm>
          <a:solidFill>
            <a:schemeClr val="accent1"/>
          </a:solidFill>
        </p:grpSpPr>
        <p:sp>
          <p:nvSpPr>
            <p:cNvPr id="32" name="文本框 31"/>
            <p:cNvSpPr txBox="1"/>
            <p:nvPr/>
          </p:nvSpPr>
          <p:spPr>
            <a:xfrm>
              <a:off x="612339" y="3391781"/>
              <a:ext cx="815541" cy="1440247"/>
            </a:xfrm>
            <a:custGeom>
              <a:avLst/>
              <a:gdLst/>
              <a:ahLst/>
              <a:cxnLst/>
              <a:rect l="l" t="t" r="r" b="b"/>
              <a:pathLst>
                <a:path w="815541" h="1440247">
                  <a:moveTo>
                    <a:pt x="379102" y="0"/>
                  </a:moveTo>
                  <a:cubicBezTo>
                    <a:pt x="543979" y="0"/>
                    <a:pt x="655798" y="32211"/>
                    <a:pt x="714561" y="96634"/>
                  </a:cubicBezTo>
                  <a:cubicBezTo>
                    <a:pt x="773323" y="161057"/>
                    <a:pt x="802704" y="250564"/>
                    <a:pt x="802704" y="365156"/>
                  </a:cubicBezTo>
                  <a:cubicBezTo>
                    <a:pt x="802704" y="442691"/>
                    <a:pt x="792150" y="498706"/>
                    <a:pt x="771041" y="533199"/>
                  </a:cubicBezTo>
                  <a:cubicBezTo>
                    <a:pt x="749932" y="567693"/>
                    <a:pt x="712849" y="599193"/>
                    <a:pt x="659792" y="627701"/>
                  </a:cubicBezTo>
                  <a:cubicBezTo>
                    <a:pt x="712279" y="645395"/>
                    <a:pt x="751359" y="674364"/>
                    <a:pt x="777031" y="714607"/>
                  </a:cubicBezTo>
                  <a:cubicBezTo>
                    <a:pt x="802704" y="754851"/>
                    <a:pt x="815541" y="849178"/>
                    <a:pt x="815541" y="997590"/>
                  </a:cubicBezTo>
                  <a:cubicBezTo>
                    <a:pt x="815541" y="1107752"/>
                    <a:pt x="802989" y="1193228"/>
                    <a:pt x="777887" y="1254018"/>
                  </a:cubicBezTo>
                  <a:cubicBezTo>
                    <a:pt x="752785" y="1314808"/>
                    <a:pt x="709426" y="1361044"/>
                    <a:pt x="647811" y="1392725"/>
                  </a:cubicBezTo>
                  <a:cubicBezTo>
                    <a:pt x="586197" y="1424406"/>
                    <a:pt x="507181" y="1440247"/>
                    <a:pt x="410765" y="1440247"/>
                  </a:cubicBezTo>
                  <a:cubicBezTo>
                    <a:pt x="301228" y="1440247"/>
                    <a:pt x="215224" y="1421848"/>
                    <a:pt x="152753" y="1385050"/>
                  </a:cubicBezTo>
                  <a:cubicBezTo>
                    <a:pt x="90283" y="1348252"/>
                    <a:pt x="49206" y="1303182"/>
                    <a:pt x="29524" y="1249840"/>
                  </a:cubicBezTo>
                  <a:cubicBezTo>
                    <a:pt x="9841" y="1196497"/>
                    <a:pt x="0" y="1103932"/>
                    <a:pt x="0" y="972145"/>
                  </a:cubicBezTo>
                  <a:lnTo>
                    <a:pt x="0" y="862607"/>
                  </a:lnTo>
                  <a:lnTo>
                    <a:pt x="345728" y="862607"/>
                  </a:lnTo>
                  <a:lnTo>
                    <a:pt x="345728" y="1087673"/>
                  </a:lnTo>
                  <a:cubicBezTo>
                    <a:pt x="345728" y="1147576"/>
                    <a:pt x="349293" y="1185657"/>
                    <a:pt x="356425" y="1201917"/>
                  </a:cubicBezTo>
                  <a:cubicBezTo>
                    <a:pt x="363556" y="1218176"/>
                    <a:pt x="379387" y="1226306"/>
                    <a:pt x="403919" y="1226306"/>
                  </a:cubicBezTo>
                  <a:cubicBezTo>
                    <a:pt x="430733" y="1226306"/>
                    <a:pt x="448419" y="1216037"/>
                    <a:pt x="456977" y="1195499"/>
                  </a:cubicBezTo>
                  <a:cubicBezTo>
                    <a:pt x="465534" y="1174960"/>
                    <a:pt x="469813" y="1121333"/>
                    <a:pt x="469813" y="1034616"/>
                  </a:cubicBezTo>
                  <a:lnTo>
                    <a:pt x="469813" y="938770"/>
                  </a:lnTo>
                  <a:cubicBezTo>
                    <a:pt x="469813" y="885713"/>
                    <a:pt x="463823" y="846918"/>
                    <a:pt x="451842" y="822387"/>
                  </a:cubicBezTo>
                  <a:cubicBezTo>
                    <a:pt x="439861" y="797855"/>
                    <a:pt x="422176" y="781738"/>
                    <a:pt x="398785" y="774036"/>
                  </a:cubicBezTo>
                  <a:cubicBezTo>
                    <a:pt x="375394" y="766334"/>
                    <a:pt x="330039" y="761913"/>
                    <a:pt x="262719" y="760772"/>
                  </a:cubicBezTo>
                  <a:lnTo>
                    <a:pt x="262719" y="559668"/>
                  </a:lnTo>
                  <a:cubicBezTo>
                    <a:pt x="344872" y="559668"/>
                    <a:pt x="395647" y="556530"/>
                    <a:pt x="415044" y="550254"/>
                  </a:cubicBezTo>
                  <a:cubicBezTo>
                    <a:pt x="434441" y="543979"/>
                    <a:pt x="448419" y="530287"/>
                    <a:pt x="456977" y="509178"/>
                  </a:cubicBezTo>
                  <a:cubicBezTo>
                    <a:pt x="465534" y="488069"/>
                    <a:pt x="469813" y="454980"/>
                    <a:pt x="469813" y="409909"/>
                  </a:cubicBezTo>
                  <a:lnTo>
                    <a:pt x="469813" y="332891"/>
                  </a:lnTo>
                  <a:cubicBezTo>
                    <a:pt x="469813" y="284398"/>
                    <a:pt x="464821" y="252449"/>
                    <a:pt x="454837" y="237046"/>
                  </a:cubicBezTo>
                  <a:cubicBezTo>
                    <a:pt x="444853" y="221642"/>
                    <a:pt x="429307" y="213940"/>
                    <a:pt x="408198" y="213940"/>
                  </a:cubicBezTo>
                  <a:cubicBezTo>
                    <a:pt x="384237" y="213940"/>
                    <a:pt x="367835" y="222070"/>
                    <a:pt x="358992" y="238329"/>
                  </a:cubicBezTo>
                  <a:cubicBezTo>
                    <a:pt x="350149" y="254589"/>
                    <a:pt x="345728" y="289247"/>
                    <a:pt x="345728" y="342304"/>
                  </a:cubicBezTo>
                  <a:lnTo>
                    <a:pt x="345728" y="456121"/>
                  </a:lnTo>
                  <a:lnTo>
                    <a:pt x="0" y="456121"/>
                  </a:lnTo>
                  <a:lnTo>
                    <a:pt x="0" y="338025"/>
                  </a:lnTo>
                  <a:cubicBezTo>
                    <a:pt x="0" y="205668"/>
                    <a:pt x="30237" y="116241"/>
                    <a:pt x="90710" y="69744"/>
                  </a:cubicBezTo>
                  <a:cubicBezTo>
                    <a:pt x="151184" y="23248"/>
                    <a:pt x="247315" y="0"/>
                    <a:pt x="379102" y="0"/>
                  </a:cubicBezTo>
                  <a:close/>
                </a:path>
              </a:pathLst>
            </a:custGeom>
            <a:grp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10350">
                <a:cs typeface="+mn-ea"/>
                <a:sym typeface="+mn-lt"/>
              </a:endParaRPr>
            </a:p>
          </p:txBody>
        </p:sp>
        <p:sp>
          <p:nvSpPr>
            <p:cNvPr id="33" name="文本框 32"/>
            <p:cNvSpPr txBox="1"/>
            <p:nvPr/>
          </p:nvSpPr>
          <p:spPr>
            <a:xfrm>
              <a:off x="-320367" y="3392636"/>
              <a:ext cx="815541" cy="1438536"/>
            </a:xfrm>
            <a:custGeom>
              <a:avLst/>
              <a:gdLst/>
              <a:ahLst/>
              <a:cxnLst/>
              <a:rect l="l" t="t" r="r" b="b"/>
              <a:pathLst>
                <a:path w="815541" h="1438536">
                  <a:moveTo>
                    <a:pt x="401352" y="0"/>
                  </a:moveTo>
                  <a:cubicBezTo>
                    <a:pt x="477230" y="0"/>
                    <a:pt x="545120" y="13265"/>
                    <a:pt x="605023" y="39793"/>
                  </a:cubicBezTo>
                  <a:cubicBezTo>
                    <a:pt x="664927" y="66322"/>
                    <a:pt x="709712" y="98698"/>
                    <a:pt x="739378" y="136922"/>
                  </a:cubicBezTo>
                  <a:cubicBezTo>
                    <a:pt x="769044" y="175146"/>
                    <a:pt x="789155" y="218220"/>
                    <a:pt x="799709" y="266142"/>
                  </a:cubicBezTo>
                  <a:cubicBezTo>
                    <a:pt x="810264" y="314065"/>
                    <a:pt x="815541" y="390513"/>
                    <a:pt x="815541" y="495486"/>
                  </a:cubicBezTo>
                  <a:lnTo>
                    <a:pt x="815541" y="957598"/>
                  </a:lnTo>
                  <a:cubicBezTo>
                    <a:pt x="815541" y="1062571"/>
                    <a:pt x="809836" y="1139019"/>
                    <a:pt x="798426" y="1186942"/>
                  </a:cubicBezTo>
                  <a:cubicBezTo>
                    <a:pt x="787015" y="1234865"/>
                    <a:pt x="763339" y="1279649"/>
                    <a:pt x="727397" y="1321296"/>
                  </a:cubicBezTo>
                  <a:cubicBezTo>
                    <a:pt x="691455" y="1362943"/>
                    <a:pt x="648097" y="1392895"/>
                    <a:pt x="597322" y="1411151"/>
                  </a:cubicBezTo>
                  <a:cubicBezTo>
                    <a:pt x="546546" y="1429408"/>
                    <a:pt x="489781" y="1438536"/>
                    <a:pt x="427025" y="1438536"/>
                  </a:cubicBezTo>
                  <a:cubicBezTo>
                    <a:pt x="344301" y="1438536"/>
                    <a:pt x="275555" y="1428980"/>
                    <a:pt x="220786" y="1409868"/>
                  </a:cubicBezTo>
                  <a:cubicBezTo>
                    <a:pt x="166018" y="1390756"/>
                    <a:pt x="122374" y="1360947"/>
                    <a:pt x="89855" y="1320441"/>
                  </a:cubicBezTo>
                  <a:cubicBezTo>
                    <a:pt x="57336" y="1279935"/>
                    <a:pt x="34230" y="1237289"/>
                    <a:pt x="20538" y="1192504"/>
                  </a:cubicBezTo>
                  <a:cubicBezTo>
                    <a:pt x="6846" y="1147719"/>
                    <a:pt x="0" y="1076549"/>
                    <a:pt x="0" y="978992"/>
                  </a:cubicBezTo>
                  <a:lnTo>
                    <a:pt x="0" y="495486"/>
                  </a:lnTo>
                  <a:cubicBezTo>
                    <a:pt x="0" y="368263"/>
                    <a:pt x="10982" y="272988"/>
                    <a:pt x="32947" y="209662"/>
                  </a:cubicBezTo>
                  <a:cubicBezTo>
                    <a:pt x="54911" y="146336"/>
                    <a:pt x="98555" y="95560"/>
                    <a:pt x="163878" y="57336"/>
                  </a:cubicBezTo>
                  <a:cubicBezTo>
                    <a:pt x="229201" y="19112"/>
                    <a:pt x="308359" y="0"/>
                    <a:pt x="401352" y="0"/>
                  </a:cubicBezTo>
                  <a:close/>
                  <a:moveTo>
                    <a:pt x="409054" y="213085"/>
                  </a:moveTo>
                  <a:cubicBezTo>
                    <a:pt x="383381" y="213085"/>
                    <a:pt x="366408" y="222926"/>
                    <a:pt x="358136" y="242609"/>
                  </a:cubicBezTo>
                  <a:cubicBezTo>
                    <a:pt x="349864" y="262291"/>
                    <a:pt x="345728" y="307789"/>
                    <a:pt x="345728" y="379103"/>
                  </a:cubicBezTo>
                  <a:lnTo>
                    <a:pt x="345728" y="1055155"/>
                  </a:lnTo>
                  <a:cubicBezTo>
                    <a:pt x="345728" y="1135596"/>
                    <a:pt x="349579" y="1184089"/>
                    <a:pt x="357280" y="1200634"/>
                  </a:cubicBezTo>
                  <a:cubicBezTo>
                    <a:pt x="364982" y="1217179"/>
                    <a:pt x="381670" y="1225451"/>
                    <a:pt x="407342" y="1225451"/>
                  </a:cubicBezTo>
                  <a:cubicBezTo>
                    <a:pt x="433015" y="1225451"/>
                    <a:pt x="449845" y="1215752"/>
                    <a:pt x="457832" y="1196355"/>
                  </a:cubicBezTo>
                  <a:cubicBezTo>
                    <a:pt x="465820" y="1176958"/>
                    <a:pt x="469813" y="1133314"/>
                    <a:pt x="469813" y="1065424"/>
                  </a:cubicBezTo>
                  <a:lnTo>
                    <a:pt x="469813" y="379103"/>
                  </a:lnTo>
                  <a:cubicBezTo>
                    <a:pt x="469813" y="305507"/>
                    <a:pt x="466247" y="259439"/>
                    <a:pt x="459116" y="240897"/>
                  </a:cubicBezTo>
                  <a:cubicBezTo>
                    <a:pt x="451985" y="222356"/>
                    <a:pt x="435297" y="213085"/>
                    <a:pt x="409054" y="213085"/>
                  </a:cubicBezTo>
                  <a:close/>
                </a:path>
              </a:pathLst>
            </a:custGeom>
            <a:grp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10350">
                <a:cs typeface="+mn-ea"/>
                <a:sym typeface="+mn-lt"/>
              </a:endParaRPr>
            </a:p>
          </p:txBody>
        </p:sp>
      </p:grpSp>
      <p:cxnSp>
        <p:nvCxnSpPr>
          <p:cNvPr id="24" name="直接连接符 23"/>
          <p:cNvCxnSpPr/>
          <p:nvPr/>
        </p:nvCxnSpPr>
        <p:spPr>
          <a:xfrm flipH="1" flipV="1">
            <a:off x="4179570" y="4451985"/>
            <a:ext cx="7614285" cy="3683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4179570" y="2324735"/>
            <a:ext cx="7702550" cy="1938020"/>
          </a:xfrm>
          <a:prstGeom prst="rect">
            <a:avLst/>
          </a:prstGeom>
          <a:noFill/>
        </p:spPr>
        <p:txBody>
          <a:bodyPr wrap="square" rtlCol="0">
            <a:spAutoFit/>
          </a:bodyPr>
          <a:lstStyle/>
          <a:p>
            <a:pPr algn="ctr"/>
            <a:r>
              <a:rPr lang="zh-CN" altLang="en-US" sz="6000" b="1">
                <a:solidFill>
                  <a:schemeClr val="bg1"/>
                </a:solidFill>
                <a:latin typeface="Arial" panose="020B0604020202090204" pitchFamily="34" charset="0"/>
                <a:ea typeface="微软雅黑" panose="020B0503020204020204" pitchFamily="34" charset="-122"/>
                <a:cs typeface="+mn-ea"/>
                <a:sym typeface="Arial" panose="020B0604020202090204" pitchFamily="34" charset="0"/>
              </a:rPr>
              <a:t>中共十八大以来的</a:t>
            </a:r>
          </a:p>
          <a:p>
            <a:pPr algn="ctr"/>
            <a:r>
              <a:rPr lang="zh-CN" altLang="en-US" sz="6000" b="1">
                <a:solidFill>
                  <a:schemeClr val="bg1"/>
                </a:solidFill>
                <a:latin typeface="Arial" panose="020B0604020202090204" pitchFamily="34" charset="0"/>
                <a:ea typeface="微软雅黑" panose="020B0503020204020204" pitchFamily="34" charset="-122"/>
                <a:cs typeface="+mn-ea"/>
                <a:sym typeface="Arial" panose="020B0604020202090204" pitchFamily="34" charset="0"/>
              </a:rPr>
              <a:t>中国特色大国外交</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2980055"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600" b="1">
                <a:solidFill>
                  <a:srgbClr val="3E3A39"/>
                </a:solidFill>
                <a:latin typeface="Heiti TC Medium" panose="02000000000000000000" charset="-122"/>
                <a:ea typeface="Heiti TC Medium" panose="02000000000000000000" charset="-122"/>
                <a:cs typeface="+mn-ea"/>
                <a:sym typeface="+mn-lt"/>
              </a:rPr>
              <a:t>背景</a:t>
            </a:r>
          </a:p>
        </p:txBody>
      </p:sp>
      <p:sp>
        <p:nvSpPr>
          <p:cNvPr id="35" name="文本框 34"/>
          <p:cNvSpPr txBox="1"/>
          <p:nvPr/>
        </p:nvSpPr>
        <p:spPr>
          <a:xfrm>
            <a:off x="7640320" y="2026285"/>
            <a:ext cx="3954145" cy="3538220"/>
          </a:xfrm>
          <a:prstGeom prst="rect">
            <a:avLst/>
          </a:prstGeom>
          <a:noFill/>
        </p:spPr>
        <p:txBody>
          <a:bodyPr wrap="square" rtlCol="0">
            <a:spAutoFit/>
          </a:bodyPr>
          <a:lstStyle/>
          <a:p>
            <a:r>
              <a:rPr lang="en-US" altLang="zh-CN" sz="2800">
                <a:solidFill>
                  <a:schemeClr val="accent1"/>
                </a:solidFill>
                <a:latin typeface="+mn-ea"/>
                <a:cs typeface="+mn-ea"/>
              </a:rPr>
              <a:t>      </a:t>
            </a:r>
            <a:r>
              <a:rPr lang="zh-CN" altLang="en-US" sz="2800">
                <a:solidFill>
                  <a:schemeClr val="accent1"/>
                </a:solidFill>
                <a:latin typeface="+mn-ea"/>
                <a:cs typeface="+mn-ea"/>
              </a:rPr>
              <a:t>中共十八大以来，面临深刻变化的国际形势，党中央深刻把握新时代中国和世界发展大势，在对外工作上进行一系列重大理论和实践创新，形成了习近平外交思想。</a:t>
            </a:r>
          </a:p>
        </p:txBody>
      </p:sp>
      <p:pic>
        <p:nvPicPr>
          <p:cNvPr id="2" name="图片 1"/>
          <p:cNvPicPr>
            <a:picLocks noChangeAspect="1"/>
          </p:cNvPicPr>
          <p:nvPr/>
        </p:nvPicPr>
        <p:blipFill>
          <a:blip r:embed="rId3"/>
          <a:stretch>
            <a:fillRect/>
          </a:stretch>
        </p:blipFill>
        <p:spPr>
          <a:xfrm>
            <a:off x="925195" y="1854200"/>
            <a:ext cx="6214745" cy="4140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p:cNvCxnSpPr/>
          <p:nvPr/>
        </p:nvCxnSpPr>
        <p:spPr>
          <a:xfrm flipH="1" flipV="1">
            <a:off x="3392170" y="4105275"/>
            <a:ext cx="8418195" cy="4699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22" name="组合 21"/>
          <p:cNvGrpSpPr/>
          <p:nvPr/>
        </p:nvGrpSpPr>
        <p:grpSpPr>
          <a:xfrm>
            <a:off x="819785" y="1921510"/>
            <a:ext cx="2439670" cy="2279650"/>
            <a:chOff x="7162159" y="1622098"/>
            <a:chExt cx="2120387" cy="2071804"/>
          </a:xfrm>
          <a:solidFill>
            <a:schemeClr val="accent1"/>
          </a:solidFill>
        </p:grpSpPr>
        <p:sp>
          <p:nvSpPr>
            <p:cNvPr id="23" name="文本框 22"/>
            <p:cNvSpPr txBox="1"/>
            <p:nvPr/>
          </p:nvSpPr>
          <p:spPr>
            <a:xfrm>
              <a:off x="7162159" y="1622098"/>
              <a:ext cx="1174556" cy="2071804"/>
            </a:xfrm>
            <a:custGeom>
              <a:avLst/>
              <a:gdLst/>
              <a:ahLst/>
              <a:cxnLst/>
              <a:rect l="l" t="t" r="r" b="b"/>
              <a:pathLst>
                <a:path w="1174556" h="2071804">
                  <a:moveTo>
                    <a:pt x="578035" y="0"/>
                  </a:moveTo>
                  <a:cubicBezTo>
                    <a:pt x="687315" y="0"/>
                    <a:pt x="785092" y="19104"/>
                    <a:pt x="871365" y="57311"/>
                  </a:cubicBezTo>
                  <a:cubicBezTo>
                    <a:pt x="957639" y="95518"/>
                    <a:pt x="1022139" y="142147"/>
                    <a:pt x="1064865" y="197198"/>
                  </a:cubicBezTo>
                  <a:cubicBezTo>
                    <a:pt x="1107591" y="252248"/>
                    <a:pt x="1136555" y="314283"/>
                    <a:pt x="1151755" y="383303"/>
                  </a:cubicBezTo>
                  <a:cubicBezTo>
                    <a:pt x="1166956" y="452322"/>
                    <a:pt x="1174556" y="562423"/>
                    <a:pt x="1174556" y="713608"/>
                  </a:cubicBezTo>
                  <a:lnTo>
                    <a:pt x="1174556" y="1379149"/>
                  </a:lnTo>
                  <a:cubicBezTo>
                    <a:pt x="1174556" y="1530333"/>
                    <a:pt x="1166340" y="1640435"/>
                    <a:pt x="1149907" y="1709454"/>
                  </a:cubicBezTo>
                  <a:cubicBezTo>
                    <a:pt x="1133474" y="1778473"/>
                    <a:pt x="1099375" y="1842973"/>
                    <a:pt x="1047610" y="1902954"/>
                  </a:cubicBezTo>
                  <a:cubicBezTo>
                    <a:pt x="995846" y="1962935"/>
                    <a:pt x="933400" y="2006072"/>
                    <a:pt x="860273" y="2032365"/>
                  </a:cubicBezTo>
                  <a:cubicBezTo>
                    <a:pt x="787146" y="2058658"/>
                    <a:pt x="705391" y="2071804"/>
                    <a:pt x="615009" y="2071804"/>
                  </a:cubicBezTo>
                  <a:cubicBezTo>
                    <a:pt x="495869" y="2071804"/>
                    <a:pt x="396860" y="2058041"/>
                    <a:pt x="317981" y="2030516"/>
                  </a:cubicBezTo>
                  <a:cubicBezTo>
                    <a:pt x="239102" y="2002990"/>
                    <a:pt x="176245" y="1960059"/>
                    <a:pt x="129411" y="1901721"/>
                  </a:cubicBezTo>
                  <a:cubicBezTo>
                    <a:pt x="82576" y="1843384"/>
                    <a:pt x="49299" y="1781965"/>
                    <a:pt x="29580" y="1717465"/>
                  </a:cubicBezTo>
                  <a:cubicBezTo>
                    <a:pt x="9860" y="1652965"/>
                    <a:pt x="0" y="1550464"/>
                    <a:pt x="0" y="1409961"/>
                  </a:cubicBezTo>
                  <a:lnTo>
                    <a:pt x="0" y="713608"/>
                  </a:lnTo>
                  <a:cubicBezTo>
                    <a:pt x="0" y="530379"/>
                    <a:pt x="15817" y="393162"/>
                    <a:pt x="47451" y="301959"/>
                  </a:cubicBezTo>
                  <a:cubicBezTo>
                    <a:pt x="79084" y="210755"/>
                    <a:pt x="141941" y="137628"/>
                    <a:pt x="236021" y="82577"/>
                  </a:cubicBezTo>
                  <a:cubicBezTo>
                    <a:pt x="330100" y="27526"/>
                    <a:pt x="444105" y="0"/>
                    <a:pt x="578035" y="0"/>
                  </a:cubicBezTo>
                  <a:close/>
                  <a:moveTo>
                    <a:pt x="589127" y="306889"/>
                  </a:moveTo>
                  <a:cubicBezTo>
                    <a:pt x="552152" y="306889"/>
                    <a:pt x="527708" y="321062"/>
                    <a:pt x="515794" y="349409"/>
                  </a:cubicBezTo>
                  <a:cubicBezTo>
                    <a:pt x="503880" y="377756"/>
                    <a:pt x="497923" y="443283"/>
                    <a:pt x="497923" y="545990"/>
                  </a:cubicBezTo>
                  <a:lnTo>
                    <a:pt x="497923" y="1519652"/>
                  </a:lnTo>
                  <a:cubicBezTo>
                    <a:pt x="497923" y="1635505"/>
                    <a:pt x="503469" y="1705346"/>
                    <a:pt x="514562" y="1729174"/>
                  </a:cubicBezTo>
                  <a:cubicBezTo>
                    <a:pt x="525654" y="1753002"/>
                    <a:pt x="549687" y="1764916"/>
                    <a:pt x="586662" y="1764916"/>
                  </a:cubicBezTo>
                  <a:cubicBezTo>
                    <a:pt x="623636" y="1764916"/>
                    <a:pt x="647875" y="1750948"/>
                    <a:pt x="659378" y="1723011"/>
                  </a:cubicBezTo>
                  <a:cubicBezTo>
                    <a:pt x="670881" y="1695075"/>
                    <a:pt x="676633" y="1632219"/>
                    <a:pt x="676633" y="1534442"/>
                  </a:cubicBezTo>
                  <a:lnTo>
                    <a:pt x="676633" y="545990"/>
                  </a:lnTo>
                  <a:cubicBezTo>
                    <a:pt x="676633" y="439997"/>
                    <a:pt x="671498" y="373648"/>
                    <a:pt x="661227" y="346944"/>
                  </a:cubicBezTo>
                  <a:cubicBezTo>
                    <a:pt x="650956" y="320241"/>
                    <a:pt x="626923" y="306889"/>
                    <a:pt x="589127" y="306889"/>
                  </a:cubicBezTo>
                  <a:close/>
                </a:path>
              </a:pathLst>
            </a:custGeom>
            <a:grp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14925">
                <a:cs typeface="+mn-ea"/>
                <a:sym typeface="+mn-lt"/>
              </a:endParaRPr>
            </a:p>
          </p:txBody>
        </p:sp>
        <p:sp>
          <p:nvSpPr>
            <p:cNvPr id="24" name="文本框 23"/>
            <p:cNvSpPr txBox="1"/>
            <p:nvPr/>
          </p:nvSpPr>
          <p:spPr>
            <a:xfrm>
              <a:off x="8440760" y="1660305"/>
              <a:ext cx="841786" cy="1995390"/>
            </a:xfrm>
            <a:custGeom>
              <a:avLst/>
              <a:gdLst/>
              <a:ahLst/>
              <a:cxnLst/>
              <a:rect l="l" t="t" r="r" b="b"/>
              <a:pathLst>
                <a:path w="841786" h="1995390">
                  <a:moveTo>
                    <a:pt x="548455" y="0"/>
                  </a:moveTo>
                  <a:lnTo>
                    <a:pt x="841786" y="0"/>
                  </a:lnTo>
                  <a:lnTo>
                    <a:pt x="841786" y="1995390"/>
                  </a:lnTo>
                  <a:lnTo>
                    <a:pt x="343863" y="1995390"/>
                  </a:lnTo>
                  <a:lnTo>
                    <a:pt x="343863" y="925595"/>
                  </a:lnTo>
                  <a:cubicBezTo>
                    <a:pt x="343863" y="771124"/>
                    <a:pt x="340165" y="678277"/>
                    <a:pt x="332770" y="647054"/>
                  </a:cubicBezTo>
                  <a:cubicBezTo>
                    <a:pt x="325375" y="615831"/>
                    <a:pt x="305039" y="592208"/>
                    <a:pt x="271762" y="576186"/>
                  </a:cubicBezTo>
                  <a:cubicBezTo>
                    <a:pt x="238485" y="560164"/>
                    <a:pt x="164331" y="552153"/>
                    <a:pt x="49299" y="552153"/>
                  </a:cubicBezTo>
                  <a:lnTo>
                    <a:pt x="0" y="552153"/>
                  </a:lnTo>
                  <a:lnTo>
                    <a:pt x="0" y="319521"/>
                  </a:lnTo>
                  <a:cubicBezTo>
                    <a:pt x="240745" y="267706"/>
                    <a:pt x="423563" y="161199"/>
                    <a:pt x="548455" y="0"/>
                  </a:cubicBezTo>
                  <a:close/>
                </a:path>
              </a:pathLst>
            </a:custGeom>
            <a:grpFill/>
            <a:ln>
              <a:noFill/>
            </a:ln>
            <a:effectLst/>
          </p:spPr>
          <p:txBody>
            <a:bodyPr rot="0" spcFirstLastPara="0" vertOverflow="overflow" horzOverflow="overflow" vert="horz" wrap="square" lIns="68580" tIns="34290" rIns="68580" bIns="34290" numCol="1" spcCol="0" rtlCol="0" fromWordArt="0" anchor="t" anchorCtr="0" forceAA="0" compatLnSpc="1">
              <a:noAutofit/>
            </a:bodyPr>
            <a:lstStyle/>
            <a:p>
              <a:endParaRPr lang="zh-CN" altLang="en-US" sz="14925">
                <a:cs typeface="+mn-ea"/>
                <a:sym typeface="+mn-lt"/>
              </a:endParaRPr>
            </a:p>
          </p:txBody>
        </p:sp>
      </p:grpSp>
      <p:sp>
        <p:nvSpPr>
          <p:cNvPr id="10" name="文本框 9"/>
          <p:cNvSpPr txBox="1"/>
          <p:nvPr/>
        </p:nvSpPr>
        <p:spPr>
          <a:xfrm>
            <a:off x="3260090" y="2780665"/>
            <a:ext cx="8594090" cy="1014730"/>
          </a:xfrm>
          <a:prstGeom prst="rect">
            <a:avLst/>
          </a:prstGeom>
          <a:noFill/>
        </p:spPr>
        <p:txBody>
          <a:bodyPr wrap="square" rtlCol="0">
            <a:spAutoFit/>
          </a:bodyPr>
          <a:lstStyle/>
          <a:p>
            <a:pPr lvl="0" algn="l">
              <a:defRPr/>
            </a:pPr>
            <a:r>
              <a:rPr lang="zh-CN" altLang="en-US" sz="6000" dirty="0">
                <a:solidFill>
                  <a:schemeClr val="bg1"/>
                </a:solidFill>
                <a:latin typeface="Arial" panose="020B0604020202090204" pitchFamily="34" charset="0"/>
                <a:ea typeface="微软雅黑" panose="020B0503020204020204" pitchFamily="34" charset="-122"/>
                <a:cs typeface="+mn-ea"/>
                <a:sym typeface="Arial" panose="020B0604020202090204" pitchFamily="34" charset="0"/>
              </a:rPr>
              <a:t>开创独立自主的和平外交</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5593080"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600" b="1">
                <a:solidFill>
                  <a:srgbClr val="3E3A39"/>
                </a:solidFill>
                <a:latin typeface="Heiti TC Medium" panose="02000000000000000000" charset="-122"/>
                <a:ea typeface="Heiti TC Medium" panose="02000000000000000000" charset="-122"/>
                <a:cs typeface="+mn-ea"/>
                <a:sym typeface="+mn-lt"/>
              </a:rPr>
              <a:t>中国特色大国外交</a:t>
            </a:r>
          </a:p>
        </p:txBody>
      </p:sp>
      <p:sp>
        <p:nvSpPr>
          <p:cNvPr id="35" name="文本框 34"/>
          <p:cNvSpPr txBox="1"/>
          <p:nvPr/>
        </p:nvSpPr>
        <p:spPr>
          <a:xfrm>
            <a:off x="723265" y="1469390"/>
            <a:ext cx="10745470" cy="521970"/>
          </a:xfrm>
          <a:prstGeom prst="rect">
            <a:avLst/>
          </a:prstGeom>
          <a:noFill/>
        </p:spPr>
        <p:txBody>
          <a:bodyPr wrap="square" rtlCol="0">
            <a:spAutoFit/>
          </a:bodyPr>
          <a:lstStyle/>
          <a:p>
            <a:r>
              <a:rPr lang="en-US" altLang="zh-CN" sz="2800">
                <a:solidFill>
                  <a:schemeClr val="accent1"/>
                </a:solidFill>
                <a:latin typeface="+mn-ea"/>
                <a:cs typeface="+mn-ea"/>
              </a:rPr>
              <a:t>      </a:t>
            </a:r>
            <a:r>
              <a:rPr lang="zh-CN" altLang="en-US" sz="2800">
                <a:solidFill>
                  <a:schemeClr val="accent1"/>
                </a:solidFill>
                <a:latin typeface="+mn-ea"/>
                <a:cs typeface="+mn-ea"/>
              </a:rPr>
              <a:t>中国特色大国外交形成了全方位、多层次、立体化的外交格局。</a:t>
            </a:r>
          </a:p>
        </p:txBody>
      </p:sp>
      <p:sp>
        <p:nvSpPr>
          <p:cNvPr id="3" name="矩形 2"/>
          <p:cNvSpPr/>
          <p:nvPr/>
        </p:nvSpPr>
        <p:spPr>
          <a:xfrm>
            <a:off x="836930" y="2197100"/>
            <a:ext cx="10518775" cy="11779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836930" y="3375025"/>
            <a:ext cx="10518775" cy="1177925"/>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36930" y="4552950"/>
            <a:ext cx="10518775" cy="1177925"/>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847090" y="2197100"/>
            <a:ext cx="1884680" cy="113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家</a:t>
            </a:r>
          </a:p>
        </p:txBody>
      </p:sp>
      <p:sp>
        <p:nvSpPr>
          <p:cNvPr id="7" name="矩形 6"/>
          <p:cNvSpPr/>
          <p:nvPr/>
        </p:nvSpPr>
        <p:spPr>
          <a:xfrm>
            <a:off x="836930" y="3375025"/>
            <a:ext cx="1884680" cy="113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847090" y="4595495"/>
            <a:ext cx="1884680" cy="1135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836930" y="2197735"/>
            <a:ext cx="1874520" cy="1198880"/>
          </a:xfrm>
          <a:prstGeom prst="rect">
            <a:avLst/>
          </a:prstGeom>
          <a:noFill/>
        </p:spPr>
        <p:txBody>
          <a:bodyPr wrap="square" rtlCol="0">
            <a:spAutoFit/>
          </a:bodyPr>
          <a:lstStyle/>
          <a:p>
            <a:pPr algn="ctr"/>
            <a:r>
              <a:rPr lang="zh-CN" altLang="en-US" sz="3600"/>
              <a:t>发达</a:t>
            </a:r>
          </a:p>
          <a:p>
            <a:pPr algn="ctr"/>
            <a:r>
              <a:rPr lang="zh-CN" altLang="en-US" sz="3600"/>
              <a:t>国家</a:t>
            </a:r>
          </a:p>
        </p:txBody>
      </p:sp>
      <p:sp>
        <p:nvSpPr>
          <p:cNvPr id="10" name="文本框 9"/>
          <p:cNvSpPr txBox="1"/>
          <p:nvPr/>
        </p:nvSpPr>
        <p:spPr>
          <a:xfrm>
            <a:off x="836930" y="3396615"/>
            <a:ext cx="1874520" cy="1198880"/>
          </a:xfrm>
          <a:prstGeom prst="rect">
            <a:avLst/>
          </a:prstGeom>
          <a:noFill/>
        </p:spPr>
        <p:txBody>
          <a:bodyPr wrap="square" rtlCol="0">
            <a:spAutoFit/>
          </a:bodyPr>
          <a:lstStyle/>
          <a:p>
            <a:pPr algn="ctr"/>
            <a:r>
              <a:rPr lang="zh-CN" altLang="en-US" sz="3600"/>
              <a:t>临近</a:t>
            </a:r>
          </a:p>
          <a:p>
            <a:pPr algn="ctr"/>
            <a:r>
              <a:rPr lang="zh-CN" altLang="en-US" sz="3600"/>
              <a:t>国家</a:t>
            </a:r>
          </a:p>
        </p:txBody>
      </p:sp>
      <p:sp>
        <p:nvSpPr>
          <p:cNvPr id="11" name="文本框 10"/>
          <p:cNvSpPr txBox="1"/>
          <p:nvPr/>
        </p:nvSpPr>
        <p:spPr>
          <a:xfrm>
            <a:off x="847090" y="4595495"/>
            <a:ext cx="1874520" cy="1198880"/>
          </a:xfrm>
          <a:prstGeom prst="rect">
            <a:avLst/>
          </a:prstGeom>
          <a:noFill/>
        </p:spPr>
        <p:txBody>
          <a:bodyPr wrap="square" rtlCol="0">
            <a:spAutoFit/>
          </a:bodyPr>
          <a:lstStyle/>
          <a:p>
            <a:pPr algn="ctr"/>
            <a:r>
              <a:rPr lang="zh-CN" altLang="en-US" sz="3600"/>
              <a:t>非洲</a:t>
            </a:r>
          </a:p>
          <a:p>
            <a:pPr algn="ctr"/>
            <a:r>
              <a:rPr lang="zh-CN" altLang="en-US" sz="3600"/>
              <a:t>国家</a:t>
            </a:r>
          </a:p>
        </p:txBody>
      </p:sp>
      <p:sp>
        <p:nvSpPr>
          <p:cNvPr id="64" name="文本框 63"/>
          <p:cNvSpPr txBox="1"/>
          <p:nvPr/>
        </p:nvSpPr>
        <p:spPr>
          <a:xfrm>
            <a:off x="2731770" y="2381885"/>
            <a:ext cx="8623935" cy="953135"/>
          </a:xfrm>
          <a:prstGeom prst="rect">
            <a:avLst/>
          </a:prstGeom>
          <a:noFill/>
        </p:spPr>
        <p:txBody>
          <a:bodyPr wrap="square">
            <a:spAutoFit/>
          </a:bodyPr>
          <a:lstStyle/>
          <a:p>
            <a:r>
              <a:rPr lang="en-US" altLang="zh-CN" sz="2800" dirty="0"/>
              <a:t>       </a:t>
            </a:r>
            <a:r>
              <a:rPr lang="zh-CN" altLang="en-US" sz="2800" dirty="0"/>
              <a:t>妥善处理分歧，与俄罗斯、法国、德国、英国等世界主要国家的关系稳步发展。</a:t>
            </a:r>
          </a:p>
        </p:txBody>
      </p:sp>
      <p:sp>
        <p:nvSpPr>
          <p:cNvPr id="67" name="文本框 66"/>
          <p:cNvSpPr txBox="1"/>
          <p:nvPr/>
        </p:nvSpPr>
        <p:spPr>
          <a:xfrm>
            <a:off x="2731770" y="3335020"/>
            <a:ext cx="8634730" cy="1383665"/>
          </a:xfrm>
          <a:prstGeom prst="rect">
            <a:avLst/>
          </a:prstGeom>
          <a:noFill/>
        </p:spPr>
        <p:txBody>
          <a:bodyPr wrap="square">
            <a:spAutoFit/>
          </a:bodyPr>
          <a:lstStyle/>
          <a:p>
            <a:r>
              <a:rPr lang="en-US" altLang="zh-CN" sz="2800" dirty="0"/>
              <a:t>    </a:t>
            </a:r>
            <a:r>
              <a:rPr lang="zh-CN" altLang="en-US" sz="2800" dirty="0"/>
              <a:t>“亲、诚、惠、容“理念和“与邻为善，以邻为伴” 方针，推出多种新机制和新举措，深化同日本、韩国、东盟各国等周边国家的关系。</a:t>
            </a:r>
          </a:p>
        </p:txBody>
      </p:sp>
      <p:sp>
        <p:nvSpPr>
          <p:cNvPr id="69" name="文本框 68"/>
          <p:cNvSpPr txBox="1"/>
          <p:nvPr/>
        </p:nvSpPr>
        <p:spPr>
          <a:xfrm>
            <a:off x="2731770" y="4747895"/>
            <a:ext cx="8623300" cy="953135"/>
          </a:xfrm>
          <a:prstGeom prst="rect">
            <a:avLst/>
          </a:prstGeom>
          <a:noFill/>
        </p:spPr>
        <p:txBody>
          <a:bodyPr wrap="square">
            <a:spAutoFit/>
          </a:bodyPr>
          <a:lstStyle/>
          <a:p>
            <a:r>
              <a:rPr lang="en-US" altLang="zh-CN" sz="2800" dirty="0"/>
              <a:t>       </a:t>
            </a:r>
            <a:r>
              <a:rPr lang="zh-CN" altLang="en-US" sz="2800" dirty="0"/>
              <a:t>提出“真、实、亲、诚”原则，加强与非洲国家之间的团结合作。</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Freeform 9520"/>
          <p:cNvSpPr/>
          <p:nvPr/>
        </p:nvSpPr>
        <p:spPr bwMode="auto">
          <a:xfrm>
            <a:off x="869315" y="526415"/>
            <a:ext cx="11115040" cy="1111885"/>
          </a:xfrm>
          <a:custGeom>
            <a:avLst/>
            <a:gdLst>
              <a:gd name="T0" fmla="*/ 177 w 3423"/>
              <a:gd name="T1" fmla="*/ 493 h 873"/>
              <a:gd name="T2" fmla="*/ 103 w 3423"/>
              <a:gd name="T3" fmla="*/ 616 h 873"/>
              <a:gd name="T4" fmla="*/ 133 w 3423"/>
              <a:gd name="T5" fmla="*/ 636 h 873"/>
              <a:gd name="T6" fmla="*/ 212 w 3423"/>
              <a:gd name="T7" fmla="*/ 617 h 873"/>
              <a:gd name="T8" fmla="*/ 173 w 3423"/>
              <a:gd name="T9" fmla="*/ 664 h 873"/>
              <a:gd name="T10" fmla="*/ 270 w 3423"/>
              <a:gd name="T11" fmla="*/ 691 h 873"/>
              <a:gd name="T12" fmla="*/ 356 w 3423"/>
              <a:gd name="T13" fmla="*/ 718 h 873"/>
              <a:gd name="T14" fmla="*/ 496 w 3423"/>
              <a:gd name="T15" fmla="*/ 625 h 873"/>
              <a:gd name="T16" fmla="*/ 605 w 3423"/>
              <a:gd name="T17" fmla="*/ 631 h 873"/>
              <a:gd name="T18" fmla="*/ 608 w 3423"/>
              <a:gd name="T19" fmla="*/ 659 h 873"/>
              <a:gd name="T20" fmla="*/ 763 w 3423"/>
              <a:gd name="T21" fmla="*/ 650 h 873"/>
              <a:gd name="T22" fmla="*/ 646 w 3423"/>
              <a:gd name="T23" fmla="*/ 684 h 873"/>
              <a:gd name="T24" fmla="*/ 368 w 3423"/>
              <a:gd name="T25" fmla="*/ 760 h 873"/>
              <a:gd name="T26" fmla="*/ 539 w 3423"/>
              <a:gd name="T27" fmla="*/ 733 h 873"/>
              <a:gd name="T28" fmla="*/ 763 w 3423"/>
              <a:gd name="T29" fmla="*/ 736 h 873"/>
              <a:gd name="T30" fmla="*/ 679 w 3423"/>
              <a:gd name="T31" fmla="*/ 772 h 873"/>
              <a:gd name="T32" fmla="*/ 647 w 3423"/>
              <a:gd name="T33" fmla="*/ 820 h 873"/>
              <a:gd name="T34" fmla="*/ 768 w 3423"/>
              <a:gd name="T35" fmla="*/ 785 h 873"/>
              <a:gd name="T36" fmla="*/ 890 w 3423"/>
              <a:gd name="T37" fmla="*/ 790 h 873"/>
              <a:gd name="T38" fmla="*/ 1048 w 3423"/>
              <a:gd name="T39" fmla="*/ 820 h 873"/>
              <a:gd name="T40" fmla="*/ 988 w 3423"/>
              <a:gd name="T41" fmla="*/ 867 h 873"/>
              <a:gd name="T42" fmla="*/ 1139 w 3423"/>
              <a:gd name="T43" fmla="*/ 848 h 873"/>
              <a:gd name="T44" fmla="*/ 1767 w 3423"/>
              <a:gd name="T45" fmla="*/ 790 h 873"/>
              <a:gd name="T46" fmla="*/ 2058 w 3423"/>
              <a:gd name="T47" fmla="*/ 742 h 873"/>
              <a:gd name="T48" fmla="*/ 2258 w 3423"/>
              <a:gd name="T49" fmla="*/ 719 h 873"/>
              <a:gd name="T50" fmla="*/ 2265 w 3423"/>
              <a:gd name="T51" fmla="*/ 719 h 873"/>
              <a:gd name="T52" fmla="*/ 2251 w 3423"/>
              <a:gd name="T53" fmla="*/ 744 h 873"/>
              <a:gd name="T54" fmla="*/ 2249 w 3423"/>
              <a:gd name="T55" fmla="*/ 764 h 873"/>
              <a:gd name="T56" fmla="*/ 2420 w 3423"/>
              <a:gd name="T57" fmla="*/ 734 h 873"/>
              <a:gd name="T58" fmla="*/ 2769 w 3423"/>
              <a:gd name="T59" fmla="*/ 718 h 873"/>
              <a:gd name="T60" fmla="*/ 2842 w 3423"/>
              <a:gd name="T61" fmla="*/ 692 h 873"/>
              <a:gd name="T62" fmla="*/ 2867 w 3423"/>
              <a:gd name="T63" fmla="*/ 658 h 873"/>
              <a:gd name="T64" fmla="*/ 3271 w 3423"/>
              <a:gd name="T65" fmla="*/ 671 h 873"/>
              <a:gd name="T66" fmla="*/ 3284 w 3423"/>
              <a:gd name="T67" fmla="*/ 651 h 873"/>
              <a:gd name="T68" fmla="*/ 3260 w 3423"/>
              <a:gd name="T69" fmla="*/ 608 h 873"/>
              <a:gd name="T70" fmla="*/ 3320 w 3423"/>
              <a:gd name="T71" fmla="*/ 571 h 873"/>
              <a:gd name="T72" fmla="*/ 3057 w 3423"/>
              <a:gd name="T73" fmla="*/ 533 h 873"/>
              <a:gd name="T74" fmla="*/ 2960 w 3423"/>
              <a:gd name="T75" fmla="*/ 515 h 873"/>
              <a:gd name="T76" fmla="*/ 2916 w 3423"/>
              <a:gd name="T77" fmla="*/ 508 h 873"/>
              <a:gd name="T78" fmla="*/ 2931 w 3423"/>
              <a:gd name="T79" fmla="*/ 464 h 873"/>
              <a:gd name="T80" fmla="*/ 2971 w 3423"/>
              <a:gd name="T81" fmla="*/ 436 h 873"/>
              <a:gd name="T82" fmla="*/ 3068 w 3423"/>
              <a:gd name="T83" fmla="*/ 390 h 873"/>
              <a:gd name="T84" fmla="*/ 2949 w 3423"/>
              <a:gd name="T85" fmla="*/ 312 h 873"/>
              <a:gd name="T86" fmla="*/ 3138 w 3423"/>
              <a:gd name="T87" fmla="*/ 275 h 873"/>
              <a:gd name="T88" fmla="*/ 2967 w 3423"/>
              <a:gd name="T89" fmla="*/ 223 h 873"/>
              <a:gd name="T90" fmla="*/ 2964 w 3423"/>
              <a:gd name="T91" fmla="*/ 191 h 873"/>
              <a:gd name="T92" fmla="*/ 2992 w 3423"/>
              <a:gd name="T93" fmla="*/ 144 h 873"/>
              <a:gd name="T94" fmla="*/ 3065 w 3423"/>
              <a:gd name="T95" fmla="*/ 123 h 873"/>
              <a:gd name="T96" fmla="*/ 3121 w 3423"/>
              <a:gd name="T97" fmla="*/ 90 h 873"/>
              <a:gd name="T98" fmla="*/ 2802 w 3423"/>
              <a:gd name="T99" fmla="*/ 54 h 873"/>
              <a:gd name="T100" fmla="*/ 2750 w 3423"/>
              <a:gd name="T101" fmla="*/ 12 h 873"/>
              <a:gd name="T102" fmla="*/ 2688 w 3423"/>
              <a:gd name="T103" fmla="*/ 48 h 873"/>
              <a:gd name="T104" fmla="*/ 2452 w 3423"/>
              <a:gd name="T105" fmla="*/ 45 h 873"/>
              <a:gd name="T106" fmla="*/ 2173 w 3423"/>
              <a:gd name="T107" fmla="*/ 55 h 873"/>
              <a:gd name="T108" fmla="*/ 1875 w 3423"/>
              <a:gd name="T109" fmla="*/ 94 h 873"/>
              <a:gd name="T110" fmla="*/ 1785 w 3423"/>
              <a:gd name="T111" fmla="*/ 99 h 873"/>
              <a:gd name="T112" fmla="*/ 1226 w 3423"/>
              <a:gd name="T113" fmla="*/ 150 h 873"/>
              <a:gd name="T114" fmla="*/ 1092 w 3423"/>
              <a:gd name="T115" fmla="*/ 174 h 873"/>
              <a:gd name="T116" fmla="*/ 1080 w 3423"/>
              <a:gd name="T117" fmla="*/ 138 h 873"/>
              <a:gd name="T118" fmla="*/ 804 w 3423"/>
              <a:gd name="T119" fmla="*/ 175 h 873"/>
              <a:gd name="T120" fmla="*/ 545 w 3423"/>
              <a:gd name="T121" fmla="*/ 201 h 873"/>
              <a:gd name="T122" fmla="*/ 273 w 3423"/>
              <a:gd name="T123" fmla="*/ 282 h 873"/>
              <a:gd name="T124" fmla="*/ 111 w 3423"/>
              <a:gd name="T125" fmla="*/ 423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23" h="873">
                <a:moveTo>
                  <a:pt x="17" y="577"/>
                </a:moveTo>
                <a:cubicBezTo>
                  <a:pt x="19" y="575"/>
                  <a:pt x="23" y="573"/>
                  <a:pt x="26" y="573"/>
                </a:cubicBezTo>
                <a:cubicBezTo>
                  <a:pt x="29" y="573"/>
                  <a:pt x="32" y="571"/>
                  <a:pt x="33" y="568"/>
                </a:cubicBezTo>
                <a:cubicBezTo>
                  <a:pt x="39" y="551"/>
                  <a:pt x="49" y="541"/>
                  <a:pt x="69" y="531"/>
                </a:cubicBezTo>
                <a:cubicBezTo>
                  <a:pt x="80" y="525"/>
                  <a:pt x="95" y="517"/>
                  <a:pt x="101" y="512"/>
                </a:cubicBezTo>
                <a:cubicBezTo>
                  <a:pt x="121" y="500"/>
                  <a:pt x="144" y="490"/>
                  <a:pt x="149" y="493"/>
                </a:cubicBezTo>
                <a:cubicBezTo>
                  <a:pt x="150" y="494"/>
                  <a:pt x="146" y="499"/>
                  <a:pt x="139" y="503"/>
                </a:cubicBezTo>
                <a:cubicBezTo>
                  <a:pt x="132" y="508"/>
                  <a:pt x="124" y="514"/>
                  <a:pt x="120" y="518"/>
                </a:cubicBezTo>
                <a:cubicBezTo>
                  <a:pt x="113" y="524"/>
                  <a:pt x="113" y="524"/>
                  <a:pt x="124" y="518"/>
                </a:cubicBezTo>
                <a:cubicBezTo>
                  <a:pt x="130" y="514"/>
                  <a:pt x="139" y="508"/>
                  <a:pt x="144" y="504"/>
                </a:cubicBezTo>
                <a:cubicBezTo>
                  <a:pt x="155" y="496"/>
                  <a:pt x="171" y="487"/>
                  <a:pt x="190" y="478"/>
                </a:cubicBezTo>
                <a:cubicBezTo>
                  <a:pt x="198" y="474"/>
                  <a:pt x="207" y="470"/>
                  <a:pt x="209" y="468"/>
                </a:cubicBezTo>
                <a:cubicBezTo>
                  <a:pt x="220" y="462"/>
                  <a:pt x="229" y="460"/>
                  <a:pt x="229" y="462"/>
                </a:cubicBezTo>
                <a:cubicBezTo>
                  <a:pt x="229" y="465"/>
                  <a:pt x="214" y="473"/>
                  <a:pt x="177" y="493"/>
                </a:cubicBezTo>
                <a:cubicBezTo>
                  <a:pt x="166" y="499"/>
                  <a:pt x="143" y="513"/>
                  <a:pt x="106" y="538"/>
                </a:cubicBezTo>
                <a:cubicBezTo>
                  <a:pt x="102" y="540"/>
                  <a:pt x="102" y="542"/>
                  <a:pt x="106" y="552"/>
                </a:cubicBezTo>
                <a:cubicBezTo>
                  <a:pt x="109" y="559"/>
                  <a:pt x="111" y="566"/>
                  <a:pt x="111" y="567"/>
                </a:cubicBezTo>
                <a:cubicBezTo>
                  <a:pt x="111" y="569"/>
                  <a:pt x="105" y="573"/>
                  <a:pt x="97" y="577"/>
                </a:cubicBezTo>
                <a:cubicBezTo>
                  <a:pt x="89" y="581"/>
                  <a:pt x="75" y="592"/>
                  <a:pt x="65" y="601"/>
                </a:cubicBezTo>
                <a:cubicBezTo>
                  <a:pt x="51" y="616"/>
                  <a:pt x="48" y="620"/>
                  <a:pt x="48" y="628"/>
                </a:cubicBezTo>
                <a:cubicBezTo>
                  <a:pt x="48" y="642"/>
                  <a:pt x="47" y="652"/>
                  <a:pt x="44" y="658"/>
                </a:cubicBezTo>
                <a:cubicBezTo>
                  <a:pt x="43" y="661"/>
                  <a:pt x="43" y="664"/>
                  <a:pt x="44" y="665"/>
                </a:cubicBezTo>
                <a:cubicBezTo>
                  <a:pt x="45" y="666"/>
                  <a:pt x="44" y="669"/>
                  <a:pt x="41" y="672"/>
                </a:cubicBezTo>
                <a:cubicBezTo>
                  <a:pt x="39" y="675"/>
                  <a:pt x="38" y="678"/>
                  <a:pt x="40" y="683"/>
                </a:cubicBezTo>
                <a:cubicBezTo>
                  <a:pt x="44" y="693"/>
                  <a:pt x="50" y="688"/>
                  <a:pt x="50" y="675"/>
                </a:cubicBezTo>
                <a:cubicBezTo>
                  <a:pt x="50" y="660"/>
                  <a:pt x="56" y="648"/>
                  <a:pt x="62" y="650"/>
                </a:cubicBezTo>
                <a:cubicBezTo>
                  <a:pt x="64" y="651"/>
                  <a:pt x="67" y="649"/>
                  <a:pt x="68" y="645"/>
                </a:cubicBezTo>
                <a:cubicBezTo>
                  <a:pt x="72" y="635"/>
                  <a:pt x="82" y="627"/>
                  <a:pt x="103" y="616"/>
                </a:cubicBezTo>
                <a:cubicBezTo>
                  <a:pt x="113" y="611"/>
                  <a:pt x="128" y="601"/>
                  <a:pt x="136" y="593"/>
                </a:cubicBezTo>
                <a:cubicBezTo>
                  <a:pt x="154" y="577"/>
                  <a:pt x="177" y="564"/>
                  <a:pt x="179" y="570"/>
                </a:cubicBezTo>
                <a:cubicBezTo>
                  <a:pt x="180" y="573"/>
                  <a:pt x="181" y="573"/>
                  <a:pt x="185" y="569"/>
                </a:cubicBezTo>
                <a:cubicBezTo>
                  <a:pt x="188" y="567"/>
                  <a:pt x="193" y="564"/>
                  <a:pt x="196" y="563"/>
                </a:cubicBezTo>
                <a:cubicBezTo>
                  <a:pt x="202" y="561"/>
                  <a:pt x="203" y="561"/>
                  <a:pt x="199" y="569"/>
                </a:cubicBezTo>
                <a:cubicBezTo>
                  <a:pt x="196" y="576"/>
                  <a:pt x="181" y="588"/>
                  <a:pt x="173" y="588"/>
                </a:cubicBezTo>
                <a:cubicBezTo>
                  <a:pt x="171" y="588"/>
                  <a:pt x="166" y="591"/>
                  <a:pt x="162" y="595"/>
                </a:cubicBezTo>
                <a:cubicBezTo>
                  <a:pt x="157" y="599"/>
                  <a:pt x="155" y="602"/>
                  <a:pt x="157" y="602"/>
                </a:cubicBezTo>
                <a:cubicBezTo>
                  <a:pt x="159" y="602"/>
                  <a:pt x="165" y="606"/>
                  <a:pt x="170" y="610"/>
                </a:cubicBezTo>
                <a:cubicBezTo>
                  <a:pt x="180" y="618"/>
                  <a:pt x="180" y="618"/>
                  <a:pt x="180" y="618"/>
                </a:cubicBezTo>
                <a:cubicBezTo>
                  <a:pt x="174" y="623"/>
                  <a:pt x="174" y="623"/>
                  <a:pt x="174" y="623"/>
                </a:cubicBezTo>
                <a:cubicBezTo>
                  <a:pt x="166" y="630"/>
                  <a:pt x="161" y="630"/>
                  <a:pt x="155" y="624"/>
                </a:cubicBezTo>
                <a:cubicBezTo>
                  <a:pt x="150" y="619"/>
                  <a:pt x="150" y="619"/>
                  <a:pt x="148" y="626"/>
                </a:cubicBezTo>
                <a:cubicBezTo>
                  <a:pt x="147" y="631"/>
                  <a:pt x="144" y="633"/>
                  <a:pt x="133" y="636"/>
                </a:cubicBezTo>
                <a:cubicBezTo>
                  <a:pt x="125" y="638"/>
                  <a:pt x="116" y="639"/>
                  <a:pt x="113" y="639"/>
                </a:cubicBezTo>
                <a:cubicBezTo>
                  <a:pt x="108" y="637"/>
                  <a:pt x="104" y="642"/>
                  <a:pt x="108" y="644"/>
                </a:cubicBezTo>
                <a:cubicBezTo>
                  <a:pt x="110" y="645"/>
                  <a:pt x="109" y="649"/>
                  <a:pt x="107" y="655"/>
                </a:cubicBezTo>
                <a:cubicBezTo>
                  <a:pt x="103" y="661"/>
                  <a:pt x="103" y="665"/>
                  <a:pt x="105" y="667"/>
                </a:cubicBezTo>
                <a:cubicBezTo>
                  <a:pt x="107" y="669"/>
                  <a:pt x="108" y="668"/>
                  <a:pt x="108" y="662"/>
                </a:cubicBezTo>
                <a:cubicBezTo>
                  <a:pt x="108" y="658"/>
                  <a:pt x="111" y="652"/>
                  <a:pt x="114" y="649"/>
                </a:cubicBezTo>
                <a:cubicBezTo>
                  <a:pt x="120" y="642"/>
                  <a:pt x="157" y="633"/>
                  <a:pt x="161" y="637"/>
                </a:cubicBezTo>
                <a:cubicBezTo>
                  <a:pt x="163" y="639"/>
                  <a:pt x="166" y="640"/>
                  <a:pt x="170" y="640"/>
                </a:cubicBezTo>
                <a:cubicBezTo>
                  <a:pt x="175" y="640"/>
                  <a:pt x="175" y="640"/>
                  <a:pt x="170" y="636"/>
                </a:cubicBezTo>
                <a:cubicBezTo>
                  <a:pt x="165" y="632"/>
                  <a:pt x="165" y="632"/>
                  <a:pt x="175" y="627"/>
                </a:cubicBezTo>
                <a:cubicBezTo>
                  <a:pt x="181" y="625"/>
                  <a:pt x="187" y="623"/>
                  <a:pt x="190" y="624"/>
                </a:cubicBezTo>
                <a:cubicBezTo>
                  <a:pt x="192" y="625"/>
                  <a:pt x="194" y="623"/>
                  <a:pt x="195" y="620"/>
                </a:cubicBezTo>
                <a:cubicBezTo>
                  <a:pt x="196" y="616"/>
                  <a:pt x="221" y="599"/>
                  <a:pt x="227" y="599"/>
                </a:cubicBezTo>
                <a:cubicBezTo>
                  <a:pt x="232" y="599"/>
                  <a:pt x="221" y="612"/>
                  <a:pt x="212" y="617"/>
                </a:cubicBezTo>
                <a:cubicBezTo>
                  <a:pt x="206" y="620"/>
                  <a:pt x="198" y="626"/>
                  <a:pt x="193" y="631"/>
                </a:cubicBezTo>
                <a:cubicBezTo>
                  <a:pt x="188" y="636"/>
                  <a:pt x="183" y="640"/>
                  <a:pt x="182" y="640"/>
                </a:cubicBezTo>
                <a:cubicBezTo>
                  <a:pt x="180" y="640"/>
                  <a:pt x="178" y="642"/>
                  <a:pt x="176" y="644"/>
                </a:cubicBezTo>
                <a:cubicBezTo>
                  <a:pt x="172" y="649"/>
                  <a:pt x="164" y="651"/>
                  <a:pt x="156" y="647"/>
                </a:cubicBezTo>
                <a:cubicBezTo>
                  <a:pt x="153" y="646"/>
                  <a:pt x="151" y="647"/>
                  <a:pt x="151" y="650"/>
                </a:cubicBezTo>
                <a:cubicBezTo>
                  <a:pt x="151" y="652"/>
                  <a:pt x="150" y="655"/>
                  <a:pt x="148" y="655"/>
                </a:cubicBezTo>
                <a:cubicBezTo>
                  <a:pt x="145" y="655"/>
                  <a:pt x="145" y="655"/>
                  <a:pt x="148" y="658"/>
                </a:cubicBezTo>
                <a:cubicBezTo>
                  <a:pt x="151" y="661"/>
                  <a:pt x="153" y="661"/>
                  <a:pt x="160" y="658"/>
                </a:cubicBezTo>
                <a:cubicBezTo>
                  <a:pt x="170" y="654"/>
                  <a:pt x="173" y="655"/>
                  <a:pt x="170" y="660"/>
                </a:cubicBezTo>
                <a:cubicBezTo>
                  <a:pt x="166" y="666"/>
                  <a:pt x="154" y="669"/>
                  <a:pt x="135" y="669"/>
                </a:cubicBezTo>
                <a:cubicBezTo>
                  <a:pt x="104" y="670"/>
                  <a:pt x="94" y="680"/>
                  <a:pt x="119" y="685"/>
                </a:cubicBezTo>
                <a:cubicBezTo>
                  <a:pt x="129" y="687"/>
                  <a:pt x="129" y="686"/>
                  <a:pt x="124" y="681"/>
                </a:cubicBezTo>
                <a:cubicBezTo>
                  <a:pt x="119" y="675"/>
                  <a:pt x="121" y="672"/>
                  <a:pt x="131" y="673"/>
                </a:cubicBezTo>
                <a:cubicBezTo>
                  <a:pt x="152" y="674"/>
                  <a:pt x="165" y="672"/>
                  <a:pt x="173" y="664"/>
                </a:cubicBezTo>
                <a:cubicBezTo>
                  <a:pt x="178" y="660"/>
                  <a:pt x="184" y="654"/>
                  <a:pt x="187" y="653"/>
                </a:cubicBezTo>
                <a:cubicBezTo>
                  <a:pt x="192" y="649"/>
                  <a:pt x="192" y="649"/>
                  <a:pt x="186" y="651"/>
                </a:cubicBezTo>
                <a:cubicBezTo>
                  <a:pt x="177" y="653"/>
                  <a:pt x="178" y="651"/>
                  <a:pt x="196" y="637"/>
                </a:cubicBezTo>
                <a:cubicBezTo>
                  <a:pt x="222" y="617"/>
                  <a:pt x="231" y="613"/>
                  <a:pt x="231" y="624"/>
                </a:cubicBezTo>
                <a:cubicBezTo>
                  <a:pt x="231" y="628"/>
                  <a:pt x="226" y="630"/>
                  <a:pt x="218" y="629"/>
                </a:cubicBezTo>
                <a:cubicBezTo>
                  <a:pt x="216" y="628"/>
                  <a:pt x="212" y="632"/>
                  <a:pt x="207" y="636"/>
                </a:cubicBezTo>
                <a:cubicBezTo>
                  <a:pt x="201" y="643"/>
                  <a:pt x="200" y="644"/>
                  <a:pt x="204" y="646"/>
                </a:cubicBezTo>
                <a:cubicBezTo>
                  <a:pt x="214" y="652"/>
                  <a:pt x="206" y="665"/>
                  <a:pt x="184" y="679"/>
                </a:cubicBezTo>
                <a:cubicBezTo>
                  <a:pt x="171" y="688"/>
                  <a:pt x="181" y="688"/>
                  <a:pt x="203" y="679"/>
                </a:cubicBezTo>
                <a:cubicBezTo>
                  <a:pt x="224" y="672"/>
                  <a:pt x="229" y="672"/>
                  <a:pt x="219" y="683"/>
                </a:cubicBezTo>
                <a:cubicBezTo>
                  <a:pt x="212" y="690"/>
                  <a:pt x="215" y="691"/>
                  <a:pt x="229" y="685"/>
                </a:cubicBezTo>
                <a:cubicBezTo>
                  <a:pt x="234" y="683"/>
                  <a:pt x="247" y="680"/>
                  <a:pt x="256" y="679"/>
                </a:cubicBezTo>
                <a:cubicBezTo>
                  <a:pt x="273" y="677"/>
                  <a:pt x="274" y="678"/>
                  <a:pt x="274" y="683"/>
                </a:cubicBezTo>
                <a:cubicBezTo>
                  <a:pt x="274" y="687"/>
                  <a:pt x="272" y="690"/>
                  <a:pt x="270" y="691"/>
                </a:cubicBezTo>
                <a:cubicBezTo>
                  <a:pt x="264" y="693"/>
                  <a:pt x="264" y="698"/>
                  <a:pt x="270" y="698"/>
                </a:cubicBezTo>
                <a:cubicBezTo>
                  <a:pt x="273" y="698"/>
                  <a:pt x="274" y="701"/>
                  <a:pt x="274" y="708"/>
                </a:cubicBezTo>
                <a:cubicBezTo>
                  <a:pt x="274" y="713"/>
                  <a:pt x="276" y="719"/>
                  <a:pt x="277" y="721"/>
                </a:cubicBezTo>
                <a:cubicBezTo>
                  <a:pt x="279" y="724"/>
                  <a:pt x="276" y="728"/>
                  <a:pt x="265" y="736"/>
                </a:cubicBezTo>
                <a:cubicBezTo>
                  <a:pt x="257" y="742"/>
                  <a:pt x="249" y="746"/>
                  <a:pt x="248" y="746"/>
                </a:cubicBezTo>
                <a:cubicBezTo>
                  <a:pt x="247" y="745"/>
                  <a:pt x="246" y="748"/>
                  <a:pt x="246" y="753"/>
                </a:cubicBezTo>
                <a:cubicBezTo>
                  <a:pt x="246" y="760"/>
                  <a:pt x="248" y="763"/>
                  <a:pt x="254" y="767"/>
                </a:cubicBezTo>
                <a:cubicBezTo>
                  <a:pt x="261" y="770"/>
                  <a:pt x="263" y="770"/>
                  <a:pt x="263" y="767"/>
                </a:cubicBezTo>
                <a:cubicBezTo>
                  <a:pt x="263" y="762"/>
                  <a:pt x="283" y="742"/>
                  <a:pt x="289" y="742"/>
                </a:cubicBezTo>
                <a:cubicBezTo>
                  <a:pt x="292" y="742"/>
                  <a:pt x="294" y="740"/>
                  <a:pt x="294" y="739"/>
                </a:cubicBezTo>
                <a:cubicBezTo>
                  <a:pt x="293" y="734"/>
                  <a:pt x="313" y="722"/>
                  <a:pt x="343" y="709"/>
                </a:cubicBezTo>
                <a:cubicBezTo>
                  <a:pt x="371" y="696"/>
                  <a:pt x="379" y="695"/>
                  <a:pt x="365" y="706"/>
                </a:cubicBezTo>
                <a:cubicBezTo>
                  <a:pt x="360" y="710"/>
                  <a:pt x="355" y="714"/>
                  <a:pt x="355" y="715"/>
                </a:cubicBezTo>
                <a:cubicBezTo>
                  <a:pt x="354" y="715"/>
                  <a:pt x="354" y="717"/>
                  <a:pt x="356" y="718"/>
                </a:cubicBezTo>
                <a:cubicBezTo>
                  <a:pt x="357" y="719"/>
                  <a:pt x="365" y="712"/>
                  <a:pt x="373" y="703"/>
                </a:cubicBezTo>
                <a:cubicBezTo>
                  <a:pt x="382" y="694"/>
                  <a:pt x="389" y="687"/>
                  <a:pt x="389" y="689"/>
                </a:cubicBezTo>
                <a:cubicBezTo>
                  <a:pt x="389" y="693"/>
                  <a:pt x="401" y="688"/>
                  <a:pt x="404" y="682"/>
                </a:cubicBezTo>
                <a:cubicBezTo>
                  <a:pt x="405" y="680"/>
                  <a:pt x="410" y="677"/>
                  <a:pt x="415" y="676"/>
                </a:cubicBezTo>
                <a:cubicBezTo>
                  <a:pt x="427" y="674"/>
                  <a:pt x="444" y="666"/>
                  <a:pt x="443" y="664"/>
                </a:cubicBezTo>
                <a:cubicBezTo>
                  <a:pt x="442" y="664"/>
                  <a:pt x="433" y="666"/>
                  <a:pt x="423" y="669"/>
                </a:cubicBezTo>
                <a:cubicBezTo>
                  <a:pt x="413" y="672"/>
                  <a:pt x="400" y="675"/>
                  <a:pt x="395" y="676"/>
                </a:cubicBezTo>
                <a:cubicBezTo>
                  <a:pt x="389" y="678"/>
                  <a:pt x="382" y="680"/>
                  <a:pt x="379" y="683"/>
                </a:cubicBezTo>
                <a:cubicBezTo>
                  <a:pt x="372" y="687"/>
                  <a:pt x="365" y="688"/>
                  <a:pt x="367" y="684"/>
                </a:cubicBezTo>
                <a:cubicBezTo>
                  <a:pt x="368" y="682"/>
                  <a:pt x="367" y="681"/>
                  <a:pt x="365" y="681"/>
                </a:cubicBezTo>
                <a:cubicBezTo>
                  <a:pt x="362" y="681"/>
                  <a:pt x="360" y="678"/>
                  <a:pt x="360" y="675"/>
                </a:cubicBezTo>
                <a:cubicBezTo>
                  <a:pt x="360" y="670"/>
                  <a:pt x="372" y="664"/>
                  <a:pt x="387" y="662"/>
                </a:cubicBezTo>
                <a:cubicBezTo>
                  <a:pt x="408" y="659"/>
                  <a:pt x="459" y="642"/>
                  <a:pt x="466" y="636"/>
                </a:cubicBezTo>
                <a:cubicBezTo>
                  <a:pt x="468" y="634"/>
                  <a:pt x="482" y="629"/>
                  <a:pt x="496" y="625"/>
                </a:cubicBezTo>
                <a:cubicBezTo>
                  <a:pt x="510" y="622"/>
                  <a:pt x="526" y="617"/>
                  <a:pt x="532" y="615"/>
                </a:cubicBezTo>
                <a:cubicBezTo>
                  <a:pt x="538" y="612"/>
                  <a:pt x="553" y="611"/>
                  <a:pt x="579" y="611"/>
                </a:cubicBezTo>
                <a:cubicBezTo>
                  <a:pt x="599" y="611"/>
                  <a:pt x="625" y="609"/>
                  <a:pt x="636" y="608"/>
                </a:cubicBezTo>
                <a:cubicBezTo>
                  <a:pt x="667" y="603"/>
                  <a:pt x="790" y="604"/>
                  <a:pt x="790" y="609"/>
                </a:cubicBezTo>
                <a:cubicBezTo>
                  <a:pt x="790" y="610"/>
                  <a:pt x="783" y="611"/>
                  <a:pt x="776" y="611"/>
                </a:cubicBezTo>
                <a:cubicBezTo>
                  <a:pt x="743" y="612"/>
                  <a:pt x="735" y="613"/>
                  <a:pt x="730" y="618"/>
                </a:cubicBezTo>
                <a:cubicBezTo>
                  <a:pt x="727" y="620"/>
                  <a:pt x="720" y="623"/>
                  <a:pt x="714" y="623"/>
                </a:cubicBezTo>
                <a:cubicBezTo>
                  <a:pt x="707" y="623"/>
                  <a:pt x="704" y="624"/>
                  <a:pt x="704" y="627"/>
                </a:cubicBezTo>
                <a:cubicBezTo>
                  <a:pt x="704" y="632"/>
                  <a:pt x="698" y="633"/>
                  <a:pt x="693" y="628"/>
                </a:cubicBezTo>
                <a:cubicBezTo>
                  <a:pt x="691" y="626"/>
                  <a:pt x="688" y="626"/>
                  <a:pt x="684" y="628"/>
                </a:cubicBezTo>
                <a:cubicBezTo>
                  <a:pt x="677" y="632"/>
                  <a:pt x="671" y="632"/>
                  <a:pt x="674" y="628"/>
                </a:cubicBezTo>
                <a:cubicBezTo>
                  <a:pt x="675" y="627"/>
                  <a:pt x="674" y="625"/>
                  <a:pt x="673" y="625"/>
                </a:cubicBezTo>
                <a:cubicBezTo>
                  <a:pt x="671" y="625"/>
                  <a:pt x="669" y="627"/>
                  <a:pt x="669" y="629"/>
                </a:cubicBezTo>
                <a:cubicBezTo>
                  <a:pt x="667" y="633"/>
                  <a:pt x="613" y="635"/>
                  <a:pt x="605" y="631"/>
                </a:cubicBezTo>
                <a:cubicBezTo>
                  <a:pt x="600" y="628"/>
                  <a:pt x="594" y="629"/>
                  <a:pt x="576" y="633"/>
                </a:cubicBezTo>
                <a:cubicBezTo>
                  <a:pt x="564" y="635"/>
                  <a:pt x="548" y="639"/>
                  <a:pt x="541" y="640"/>
                </a:cubicBezTo>
                <a:cubicBezTo>
                  <a:pt x="505" y="647"/>
                  <a:pt x="497" y="650"/>
                  <a:pt x="501" y="654"/>
                </a:cubicBezTo>
                <a:cubicBezTo>
                  <a:pt x="505" y="657"/>
                  <a:pt x="509" y="657"/>
                  <a:pt x="525" y="652"/>
                </a:cubicBezTo>
                <a:cubicBezTo>
                  <a:pt x="546" y="645"/>
                  <a:pt x="575" y="641"/>
                  <a:pt x="608" y="638"/>
                </a:cubicBezTo>
                <a:cubicBezTo>
                  <a:pt x="628" y="637"/>
                  <a:pt x="628" y="637"/>
                  <a:pt x="628" y="637"/>
                </a:cubicBezTo>
                <a:cubicBezTo>
                  <a:pt x="614" y="644"/>
                  <a:pt x="614" y="644"/>
                  <a:pt x="614" y="644"/>
                </a:cubicBezTo>
                <a:cubicBezTo>
                  <a:pt x="606" y="648"/>
                  <a:pt x="590" y="656"/>
                  <a:pt x="579" y="661"/>
                </a:cubicBezTo>
                <a:cubicBezTo>
                  <a:pt x="559" y="670"/>
                  <a:pt x="559" y="670"/>
                  <a:pt x="559" y="670"/>
                </a:cubicBezTo>
                <a:cubicBezTo>
                  <a:pt x="573" y="672"/>
                  <a:pt x="573" y="672"/>
                  <a:pt x="573" y="672"/>
                </a:cubicBezTo>
                <a:cubicBezTo>
                  <a:pt x="581" y="673"/>
                  <a:pt x="590" y="673"/>
                  <a:pt x="593" y="673"/>
                </a:cubicBezTo>
                <a:cubicBezTo>
                  <a:pt x="598" y="671"/>
                  <a:pt x="600" y="666"/>
                  <a:pt x="595" y="666"/>
                </a:cubicBezTo>
                <a:cubicBezTo>
                  <a:pt x="593" y="666"/>
                  <a:pt x="592" y="665"/>
                  <a:pt x="593" y="664"/>
                </a:cubicBezTo>
                <a:cubicBezTo>
                  <a:pt x="594" y="662"/>
                  <a:pt x="601" y="660"/>
                  <a:pt x="608" y="659"/>
                </a:cubicBezTo>
                <a:cubicBezTo>
                  <a:pt x="616" y="658"/>
                  <a:pt x="623" y="656"/>
                  <a:pt x="625" y="655"/>
                </a:cubicBezTo>
                <a:cubicBezTo>
                  <a:pt x="629" y="651"/>
                  <a:pt x="663" y="645"/>
                  <a:pt x="666" y="647"/>
                </a:cubicBezTo>
                <a:cubicBezTo>
                  <a:pt x="668" y="648"/>
                  <a:pt x="672" y="647"/>
                  <a:pt x="676" y="645"/>
                </a:cubicBezTo>
                <a:cubicBezTo>
                  <a:pt x="682" y="640"/>
                  <a:pt x="689" y="638"/>
                  <a:pt x="714" y="635"/>
                </a:cubicBezTo>
                <a:cubicBezTo>
                  <a:pt x="722" y="634"/>
                  <a:pt x="731" y="631"/>
                  <a:pt x="736" y="628"/>
                </a:cubicBezTo>
                <a:cubicBezTo>
                  <a:pt x="740" y="625"/>
                  <a:pt x="750" y="622"/>
                  <a:pt x="759" y="621"/>
                </a:cubicBezTo>
                <a:cubicBezTo>
                  <a:pt x="774" y="619"/>
                  <a:pt x="776" y="619"/>
                  <a:pt x="777" y="625"/>
                </a:cubicBezTo>
                <a:cubicBezTo>
                  <a:pt x="779" y="632"/>
                  <a:pt x="787" y="633"/>
                  <a:pt x="799" y="627"/>
                </a:cubicBezTo>
                <a:cubicBezTo>
                  <a:pt x="809" y="622"/>
                  <a:pt x="825" y="621"/>
                  <a:pt x="833" y="626"/>
                </a:cubicBezTo>
                <a:cubicBezTo>
                  <a:pt x="843" y="631"/>
                  <a:pt x="839" y="633"/>
                  <a:pt x="817" y="632"/>
                </a:cubicBezTo>
                <a:cubicBezTo>
                  <a:pt x="805" y="632"/>
                  <a:pt x="795" y="633"/>
                  <a:pt x="794" y="634"/>
                </a:cubicBezTo>
                <a:cubicBezTo>
                  <a:pt x="793" y="636"/>
                  <a:pt x="789" y="637"/>
                  <a:pt x="785" y="637"/>
                </a:cubicBezTo>
                <a:cubicBezTo>
                  <a:pt x="781" y="637"/>
                  <a:pt x="778" y="638"/>
                  <a:pt x="778" y="640"/>
                </a:cubicBezTo>
                <a:cubicBezTo>
                  <a:pt x="778" y="642"/>
                  <a:pt x="771" y="646"/>
                  <a:pt x="763" y="650"/>
                </a:cubicBezTo>
                <a:cubicBezTo>
                  <a:pt x="748" y="658"/>
                  <a:pt x="728" y="660"/>
                  <a:pt x="718" y="655"/>
                </a:cubicBezTo>
                <a:cubicBezTo>
                  <a:pt x="710" y="650"/>
                  <a:pt x="682" y="647"/>
                  <a:pt x="685" y="651"/>
                </a:cubicBezTo>
                <a:cubicBezTo>
                  <a:pt x="686" y="653"/>
                  <a:pt x="684" y="655"/>
                  <a:pt x="677" y="657"/>
                </a:cubicBezTo>
                <a:cubicBezTo>
                  <a:pt x="668" y="659"/>
                  <a:pt x="668" y="659"/>
                  <a:pt x="668" y="659"/>
                </a:cubicBezTo>
                <a:cubicBezTo>
                  <a:pt x="678" y="661"/>
                  <a:pt x="678" y="661"/>
                  <a:pt x="678" y="661"/>
                </a:cubicBezTo>
                <a:cubicBezTo>
                  <a:pt x="683" y="662"/>
                  <a:pt x="691" y="664"/>
                  <a:pt x="695" y="664"/>
                </a:cubicBezTo>
                <a:cubicBezTo>
                  <a:pt x="701" y="666"/>
                  <a:pt x="701" y="666"/>
                  <a:pt x="694" y="662"/>
                </a:cubicBezTo>
                <a:cubicBezTo>
                  <a:pt x="686" y="658"/>
                  <a:pt x="686" y="658"/>
                  <a:pt x="692" y="656"/>
                </a:cubicBezTo>
                <a:cubicBezTo>
                  <a:pt x="701" y="653"/>
                  <a:pt x="727" y="660"/>
                  <a:pt x="725" y="665"/>
                </a:cubicBezTo>
                <a:cubicBezTo>
                  <a:pt x="724" y="668"/>
                  <a:pt x="726" y="669"/>
                  <a:pt x="730" y="669"/>
                </a:cubicBezTo>
                <a:cubicBezTo>
                  <a:pt x="733" y="669"/>
                  <a:pt x="735" y="670"/>
                  <a:pt x="735" y="672"/>
                </a:cubicBezTo>
                <a:cubicBezTo>
                  <a:pt x="735" y="674"/>
                  <a:pt x="734" y="675"/>
                  <a:pt x="733" y="674"/>
                </a:cubicBezTo>
                <a:cubicBezTo>
                  <a:pt x="732" y="673"/>
                  <a:pt x="713" y="675"/>
                  <a:pt x="691" y="678"/>
                </a:cubicBezTo>
                <a:cubicBezTo>
                  <a:pt x="669" y="681"/>
                  <a:pt x="649" y="684"/>
                  <a:pt x="646" y="684"/>
                </a:cubicBezTo>
                <a:cubicBezTo>
                  <a:pt x="644" y="684"/>
                  <a:pt x="641" y="686"/>
                  <a:pt x="639" y="687"/>
                </a:cubicBezTo>
                <a:cubicBezTo>
                  <a:pt x="631" y="694"/>
                  <a:pt x="597" y="701"/>
                  <a:pt x="569" y="703"/>
                </a:cubicBezTo>
                <a:cubicBezTo>
                  <a:pt x="553" y="704"/>
                  <a:pt x="537" y="706"/>
                  <a:pt x="535" y="707"/>
                </a:cubicBezTo>
                <a:cubicBezTo>
                  <a:pt x="532" y="709"/>
                  <a:pt x="538" y="709"/>
                  <a:pt x="549" y="708"/>
                </a:cubicBezTo>
                <a:cubicBezTo>
                  <a:pt x="568" y="706"/>
                  <a:pt x="568" y="706"/>
                  <a:pt x="568" y="706"/>
                </a:cubicBezTo>
                <a:cubicBezTo>
                  <a:pt x="561" y="712"/>
                  <a:pt x="561" y="712"/>
                  <a:pt x="561" y="712"/>
                </a:cubicBezTo>
                <a:cubicBezTo>
                  <a:pt x="556" y="716"/>
                  <a:pt x="547" y="719"/>
                  <a:pt x="532" y="720"/>
                </a:cubicBezTo>
                <a:cubicBezTo>
                  <a:pt x="520" y="721"/>
                  <a:pt x="506" y="722"/>
                  <a:pt x="500" y="723"/>
                </a:cubicBezTo>
                <a:cubicBezTo>
                  <a:pt x="485" y="726"/>
                  <a:pt x="496" y="719"/>
                  <a:pt x="514" y="715"/>
                </a:cubicBezTo>
                <a:cubicBezTo>
                  <a:pt x="523" y="714"/>
                  <a:pt x="529" y="711"/>
                  <a:pt x="528" y="711"/>
                </a:cubicBezTo>
                <a:cubicBezTo>
                  <a:pt x="526" y="708"/>
                  <a:pt x="445" y="727"/>
                  <a:pt x="433" y="732"/>
                </a:cubicBezTo>
                <a:cubicBezTo>
                  <a:pt x="416" y="739"/>
                  <a:pt x="401" y="745"/>
                  <a:pt x="381" y="750"/>
                </a:cubicBezTo>
                <a:cubicBezTo>
                  <a:pt x="370" y="754"/>
                  <a:pt x="360" y="758"/>
                  <a:pt x="359" y="759"/>
                </a:cubicBezTo>
                <a:cubicBezTo>
                  <a:pt x="357" y="763"/>
                  <a:pt x="362" y="763"/>
                  <a:pt x="368" y="760"/>
                </a:cubicBezTo>
                <a:cubicBezTo>
                  <a:pt x="371" y="758"/>
                  <a:pt x="381" y="756"/>
                  <a:pt x="390" y="755"/>
                </a:cubicBezTo>
                <a:cubicBezTo>
                  <a:pt x="407" y="753"/>
                  <a:pt x="407" y="753"/>
                  <a:pt x="407" y="753"/>
                </a:cubicBezTo>
                <a:cubicBezTo>
                  <a:pt x="396" y="758"/>
                  <a:pt x="396" y="758"/>
                  <a:pt x="396" y="758"/>
                </a:cubicBezTo>
                <a:cubicBezTo>
                  <a:pt x="390" y="760"/>
                  <a:pt x="376" y="765"/>
                  <a:pt x="366" y="768"/>
                </a:cubicBezTo>
                <a:cubicBezTo>
                  <a:pt x="356" y="772"/>
                  <a:pt x="349" y="775"/>
                  <a:pt x="349" y="775"/>
                </a:cubicBezTo>
                <a:cubicBezTo>
                  <a:pt x="351" y="777"/>
                  <a:pt x="402" y="768"/>
                  <a:pt x="416" y="765"/>
                </a:cubicBezTo>
                <a:cubicBezTo>
                  <a:pt x="422" y="763"/>
                  <a:pt x="433" y="757"/>
                  <a:pt x="441" y="752"/>
                </a:cubicBezTo>
                <a:cubicBezTo>
                  <a:pt x="448" y="747"/>
                  <a:pt x="459" y="742"/>
                  <a:pt x="464" y="741"/>
                </a:cubicBezTo>
                <a:cubicBezTo>
                  <a:pt x="470" y="740"/>
                  <a:pt x="475" y="737"/>
                  <a:pt x="476" y="735"/>
                </a:cubicBezTo>
                <a:cubicBezTo>
                  <a:pt x="477" y="731"/>
                  <a:pt x="489" y="728"/>
                  <a:pt x="529" y="723"/>
                </a:cubicBezTo>
                <a:cubicBezTo>
                  <a:pt x="544" y="721"/>
                  <a:pt x="543" y="724"/>
                  <a:pt x="527" y="727"/>
                </a:cubicBezTo>
                <a:cubicBezTo>
                  <a:pt x="516" y="729"/>
                  <a:pt x="516" y="729"/>
                  <a:pt x="516" y="729"/>
                </a:cubicBezTo>
                <a:cubicBezTo>
                  <a:pt x="527" y="730"/>
                  <a:pt x="527" y="730"/>
                  <a:pt x="527" y="730"/>
                </a:cubicBezTo>
                <a:cubicBezTo>
                  <a:pt x="533" y="730"/>
                  <a:pt x="538" y="732"/>
                  <a:pt x="539" y="733"/>
                </a:cubicBezTo>
                <a:cubicBezTo>
                  <a:pt x="541" y="736"/>
                  <a:pt x="542" y="736"/>
                  <a:pt x="544" y="733"/>
                </a:cubicBezTo>
                <a:cubicBezTo>
                  <a:pt x="546" y="732"/>
                  <a:pt x="549" y="730"/>
                  <a:pt x="552" y="730"/>
                </a:cubicBezTo>
                <a:cubicBezTo>
                  <a:pt x="554" y="730"/>
                  <a:pt x="560" y="728"/>
                  <a:pt x="564" y="726"/>
                </a:cubicBezTo>
                <a:cubicBezTo>
                  <a:pt x="572" y="722"/>
                  <a:pt x="581" y="721"/>
                  <a:pt x="606" y="721"/>
                </a:cubicBezTo>
                <a:cubicBezTo>
                  <a:pt x="614" y="721"/>
                  <a:pt x="620" y="723"/>
                  <a:pt x="619" y="724"/>
                </a:cubicBezTo>
                <a:cubicBezTo>
                  <a:pt x="617" y="728"/>
                  <a:pt x="585" y="734"/>
                  <a:pt x="577" y="731"/>
                </a:cubicBezTo>
                <a:cubicBezTo>
                  <a:pt x="573" y="731"/>
                  <a:pt x="569" y="731"/>
                  <a:pt x="568" y="732"/>
                </a:cubicBezTo>
                <a:cubicBezTo>
                  <a:pt x="565" y="737"/>
                  <a:pt x="597" y="739"/>
                  <a:pt x="615" y="735"/>
                </a:cubicBezTo>
                <a:cubicBezTo>
                  <a:pt x="626" y="733"/>
                  <a:pt x="631" y="733"/>
                  <a:pt x="635" y="736"/>
                </a:cubicBezTo>
                <a:cubicBezTo>
                  <a:pt x="639" y="738"/>
                  <a:pt x="651" y="740"/>
                  <a:pt x="663" y="741"/>
                </a:cubicBezTo>
                <a:cubicBezTo>
                  <a:pt x="675" y="741"/>
                  <a:pt x="690" y="743"/>
                  <a:pt x="695" y="743"/>
                </a:cubicBezTo>
                <a:cubicBezTo>
                  <a:pt x="701" y="744"/>
                  <a:pt x="709" y="743"/>
                  <a:pt x="713" y="740"/>
                </a:cubicBezTo>
                <a:cubicBezTo>
                  <a:pt x="725" y="734"/>
                  <a:pt x="764" y="729"/>
                  <a:pt x="768" y="733"/>
                </a:cubicBezTo>
                <a:cubicBezTo>
                  <a:pt x="770" y="735"/>
                  <a:pt x="769" y="736"/>
                  <a:pt x="763" y="736"/>
                </a:cubicBezTo>
                <a:cubicBezTo>
                  <a:pt x="754" y="736"/>
                  <a:pt x="752" y="741"/>
                  <a:pt x="760" y="743"/>
                </a:cubicBezTo>
                <a:cubicBezTo>
                  <a:pt x="763" y="744"/>
                  <a:pt x="762" y="744"/>
                  <a:pt x="757" y="744"/>
                </a:cubicBezTo>
                <a:cubicBezTo>
                  <a:pt x="753" y="745"/>
                  <a:pt x="744" y="747"/>
                  <a:pt x="737" y="750"/>
                </a:cubicBezTo>
                <a:cubicBezTo>
                  <a:pt x="730" y="753"/>
                  <a:pt x="721" y="757"/>
                  <a:pt x="717" y="758"/>
                </a:cubicBezTo>
                <a:cubicBezTo>
                  <a:pt x="712" y="759"/>
                  <a:pt x="706" y="762"/>
                  <a:pt x="704" y="764"/>
                </a:cubicBezTo>
                <a:cubicBezTo>
                  <a:pt x="701" y="767"/>
                  <a:pt x="697" y="768"/>
                  <a:pt x="691" y="767"/>
                </a:cubicBezTo>
                <a:cubicBezTo>
                  <a:pt x="687" y="766"/>
                  <a:pt x="681" y="765"/>
                  <a:pt x="679" y="765"/>
                </a:cubicBezTo>
                <a:cubicBezTo>
                  <a:pt x="676" y="765"/>
                  <a:pt x="675" y="763"/>
                  <a:pt x="677" y="759"/>
                </a:cubicBezTo>
                <a:cubicBezTo>
                  <a:pt x="679" y="753"/>
                  <a:pt x="673" y="751"/>
                  <a:pt x="667" y="757"/>
                </a:cubicBezTo>
                <a:cubicBezTo>
                  <a:pt x="665" y="759"/>
                  <a:pt x="662" y="759"/>
                  <a:pt x="657" y="755"/>
                </a:cubicBezTo>
                <a:cubicBezTo>
                  <a:pt x="653" y="753"/>
                  <a:pt x="650" y="751"/>
                  <a:pt x="649" y="752"/>
                </a:cubicBezTo>
                <a:cubicBezTo>
                  <a:pt x="646" y="755"/>
                  <a:pt x="653" y="765"/>
                  <a:pt x="658" y="765"/>
                </a:cubicBezTo>
                <a:cubicBezTo>
                  <a:pt x="661" y="765"/>
                  <a:pt x="667" y="767"/>
                  <a:pt x="671" y="768"/>
                </a:cubicBezTo>
                <a:cubicBezTo>
                  <a:pt x="679" y="772"/>
                  <a:pt x="679" y="772"/>
                  <a:pt x="679" y="772"/>
                </a:cubicBezTo>
                <a:cubicBezTo>
                  <a:pt x="671" y="774"/>
                  <a:pt x="671" y="774"/>
                  <a:pt x="671" y="774"/>
                </a:cubicBezTo>
                <a:cubicBezTo>
                  <a:pt x="661" y="778"/>
                  <a:pt x="649" y="775"/>
                  <a:pt x="649" y="769"/>
                </a:cubicBezTo>
                <a:cubicBezTo>
                  <a:pt x="649" y="765"/>
                  <a:pt x="648" y="764"/>
                  <a:pt x="639" y="768"/>
                </a:cubicBezTo>
                <a:cubicBezTo>
                  <a:pt x="635" y="770"/>
                  <a:pt x="635" y="771"/>
                  <a:pt x="638" y="771"/>
                </a:cubicBezTo>
                <a:cubicBezTo>
                  <a:pt x="645" y="771"/>
                  <a:pt x="651" y="779"/>
                  <a:pt x="646" y="781"/>
                </a:cubicBezTo>
                <a:cubicBezTo>
                  <a:pt x="604" y="793"/>
                  <a:pt x="568" y="808"/>
                  <a:pt x="571" y="812"/>
                </a:cubicBezTo>
                <a:cubicBezTo>
                  <a:pt x="571" y="813"/>
                  <a:pt x="580" y="812"/>
                  <a:pt x="590" y="809"/>
                </a:cubicBezTo>
                <a:cubicBezTo>
                  <a:pt x="600" y="806"/>
                  <a:pt x="618" y="801"/>
                  <a:pt x="631" y="797"/>
                </a:cubicBezTo>
                <a:cubicBezTo>
                  <a:pt x="643" y="794"/>
                  <a:pt x="659" y="789"/>
                  <a:pt x="665" y="787"/>
                </a:cubicBezTo>
                <a:cubicBezTo>
                  <a:pt x="672" y="785"/>
                  <a:pt x="682" y="784"/>
                  <a:pt x="691" y="785"/>
                </a:cubicBezTo>
                <a:cubicBezTo>
                  <a:pt x="703" y="786"/>
                  <a:pt x="704" y="787"/>
                  <a:pt x="699" y="790"/>
                </a:cubicBezTo>
                <a:cubicBezTo>
                  <a:pt x="696" y="792"/>
                  <a:pt x="688" y="794"/>
                  <a:pt x="682" y="794"/>
                </a:cubicBezTo>
                <a:cubicBezTo>
                  <a:pt x="673" y="794"/>
                  <a:pt x="670" y="795"/>
                  <a:pt x="671" y="797"/>
                </a:cubicBezTo>
                <a:cubicBezTo>
                  <a:pt x="673" y="801"/>
                  <a:pt x="670" y="804"/>
                  <a:pt x="647" y="820"/>
                </a:cubicBezTo>
                <a:cubicBezTo>
                  <a:pt x="638" y="825"/>
                  <a:pt x="633" y="831"/>
                  <a:pt x="634" y="831"/>
                </a:cubicBezTo>
                <a:cubicBezTo>
                  <a:pt x="636" y="832"/>
                  <a:pt x="644" y="827"/>
                  <a:pt x="652" y="821"/>
                </a:cubicBezTo>
                <a:cubicBezTo>
                  <a:pt x="664" y="811"/>
                  <a:pt x="669" y="810"/>
                  <a:pt x="676" y="811"/>
                </a:cubicBezTo>
                <a:cubicBezTo>
                  <a:pt x="681" y="811"/>
                  <a:pt x="689" y="810"/>
                  <a:pt x="694" y="808"/>
                </a:cubicBezTo>
                <a:cubicBezTo>
                  <a:pt x="698" y="805"/>
                  <a:pt x="704" y="803"/>
                  <a:pt x="707" y="803"/>
                </a:cubicBezTo>
                <a:cubicBezTo>
                  <a:pt x="709" y="803"/>
                  <a:pt x="713" y="801"/>
                  <a:pt x="716" y="798"/>
                </a:cubicBezTo>
                <a:cubicBezTo>
                  <a:pt x="719" y="796"/>
                  <a:pt x="726" y="794"/>
                  <a:pt x="731" y="794"/>
                </a:cubicBezTo>
                <a:cubicBezTo>
                  <a:pt x="737" y="794"/>
                  <a:pt x="741" y="793"/>
                  <a:pt x="741" y="791"/>
                </a:cubicBezTo>
                <a:cubicBezTo>
                  <a:pt x="741" y="790"/>
                  <a:pt x="736" y="789"/>
                  <a:pt x="729" y="790"/>
                </a:cubicBezTo>
                <a:cubicBezTo>
                  <a:pt x="721" y="791"/>
                  <a:pt x="718" y="790"/>
                  <a:pt x="718" y="787"/>
                </a:cubicBezTo>
                <a:cubicBezTo>
                  <a:pt x="718" y="784"/>
                  <a:pt x="723" y="783"/>
                  <a:pt x="734" y="782"/>
                </a:cubicBezTo>
                <a:cubicBezTo>
                  <a:pt x="756" y="781"/>
                  <a:pt x="764" y="782"/>
                  <a:pt x="764" y="787"/>
                </a:cubicBezTo>
                <a:cubicBezTo>
                  <a:pt x="764" y="790"/>
                  <a:pt x="765" y="791"/>
                  <a:pt x="767" y="790"/>
                </a:cubicBezTo>
                <a:cubicBezTo>
                  <a:pt x="768" y="789"/>
                  <a:pt x="769" y="787"/>
                  <a:pt x="768" y="785"/>
                </a:cubicBezTo>
                <a:cubicBezTo>
                  <a:pt x="766" y="781"/>
                  <a:pt x="783" y="791"/>
                  <a:pt x="787" y="796"/>
                </a:cubicBezTo>
                <a:cubicBezTo>
                  <a:pt x="789" y="798"/>
                  <a:pt x="792" y="800"/>
                  <a:pt x="794" y="800"/>
                </a:cubicBezTo>
                <a:cubicBezTo>
                  <a:pt x="796" y="800"/>
                  <a:pt x="798" y="801"/>
                  <a:pt x="798" y="803"/>
                </a:cubicBezTo>
                <a:cubicBezTo>
                  <a:pt x="798" y="804"/>
                  <a:pt x="801" y="806"/>
                  <a:pt x="804" y="806"/>
                </a:cubicBezTo>
                <a:cubicBezTo>
                  <a:pt x="807" y="806"/>
                  <a:pt x="810" y="807"/>
                  <a:pt x="810" y="809"/>
                </a:cubicBezTo>
                <a:cubicBezTo>
                  <a:pt x="811" y="813"/>
                  <a:pt x="832" y="818"/>
                  <a:pt x="834" y="815"/>
                </a:cubicBezTo>
                <a:cubicBezTo>
                  <a:pt x="835" y="814"/>
                  <a:pt x="831" y="810"/>
                  <a:pt x="825" y="808"/>
                </a:cubicBezTo>
                <a:cubicBezTo>
                  <a:pt x="813" y="802"/>
                  <a:pt x="813" y="799"/>
                  <a:pt x="823" y="795"/>
                </a:cubicBezTo>
                <a:cubicBezTo>
                  <a:pt x="829" y="792"/>
                  <a:pt x="827" y="792"/>
                  <a:pt x="812" y="793"/>
                </a:cubicBezTo>
                <a:cubicBezTo>
                  <a:pt x="791" y="795"/>
                  <a:pt x="784" y="791"/>
                  <a:pt x="794" y="783"/>
                </a:cubicBezTo>
                <a:cubicBezTo>
                  <a:pt x="798" y="780"/>
                  <a:pt x="807" y="780"/>
                  <a:pt x="834" y="781"/>
                </a:cubicBezTo>
                <a:cubicBezTo>
                  <a:pt x="853" y="782"/>
                  <a:pt x="871" y="782"/>
                  <a:pt x="875" y="782"/>
                </a:cubicBezTo>
                <a:cubicBezTo>
                  <a:pt x="879" y="782"/>
                  <a:pt x="881" y="784"/>
                  <a:pt x="880" y="785"/>
                </a:cubicBezTo>
                <a:cubicBezTo>
                  <a:pt x="879" y="787"/>
                  <a:pt x="884" y="789"/>
                  <a:pt x="890" y="790"/>
                </a:cubicBezTo>
                <a:cubicBezTo>
                  <a:pt x="897" y="791"/>
                  <a:pt x="906" y="794"/>
                  <a:pt x="909" y="796"/>
                </a:cubicBezTo>
                <a:cubicBezTo>
                  <a:pt x="913" y="798"/>
                  <a:pt x="916" y="799"/>
                  <a:pt x="916" y="798"/>
                </a:cubicBezTo>
                <a:cubicBezTo>
                  <a:pt x="916" y="796"/>
                  <a:pt x="912" y="793"/>
                  <a:pt x="908" y="791"/>
                </a:cubicBezTo>
                <a:cubicBezTo>
                  <a:pt x="900" y="787"/>
                  <a:pt x="903" y="787"/>
                  <a:pt x="937" y="786"/>
                </a:cubicBezTo>
                <a:cubicBezTo>
                  <a:pt x="959" y="786"/>
                  <a:pt x="975" y="786"/>
                  <a:pt x="977" y="788"/>
                </a:cubicBezTo>
                <a:cubicBezTo>
                  <a:pt x="979" y="790"/>
                  <a:pt x="981" y="790"/>
                  <a:pt x="983" y="788"/>
                </a:cubicBezTo>
                <a:cubicBezTo>
                  <a:pt x="987" y="784"/>
                  <a:pt x="1033" y="788"/>
                  <a:pt x="1031" y="792"/>
                </a:cubicBezTo>
                <a:cubicBezTo>
                  <a:pt x="1030" y="794"/>
                  <a:pt x="1032" y="794"/>
                  <a:pt x="1036" y="792"/>
                </a:cubicBezTo>
                <a:cubicBezTo>
                  <a:pt x="1041" y="791"/>
                  <a:pt x="1069" y="790"/>
                  <a:pt x="1079" y="791"/>
                </a:cubicBezTo>
                <a:cubicBezTo>
                  <a:pt x="1079" y="791"/>
                  <a:pt x="1078" y="793"/>
                  <a:pt x="1076" y="795"/>
                </a:cubicBezTo>
                <a:cubicBezTo>
                  <a:pt x="1074" y="797"/>
                  <a:pt x="1074" y="799"/>
                  <a:pt x="1078" y="804"/>
                </a:cubicBezTo>
                <a:cubicBezTo>
                  <a:pt x="1083" y="809"/>
                  <a:pt x="1083" y="810"/>
                  <a:pt x="1075" y="808"/>
                </a:cubicBezTo>
                <a:cubicBezTo>
                  <a:pt x="1069" y="806"/>
                  <a:pt x="1067" y="807"/>
                  <a:pt x="1063" y="813"/>
                </a:cubicBezTo>
                <a:cubicBezTo>
                  <a:pt x="1059" y="818"/>
                  <a:pt x="1056" y="820"/>
                  <a:pt x="1048" y="820"/>
                </a:cubicBezTo>
                <a:cubicBezTo>
                  <a:pt x="1042" y="820"/>
                  <a:pt x="1038" y="822"/>
                  <a:pt x="1037" y="825"/>
                </a:cubicBezTo>
                <a:cubicBezTo>
                  <a:pt x="1035" y="830"/>
                  <a:pt x="1014" y="838"/>
                  <a:pt x="1004" y="837"/>
                </a:cubicBezTo>
                <a:cubicBezTo>
                  <a:pt x="1000" y="837"/>
                  <a:pt x="997" y="838"/>
                  <a:pt x="998" y="840"/>
                </a:cubicBezTo>
                <a:cubicBezTo>
                  <a:pt x="998" y="842"/>
                  <a:pt x="997" y="844"/>
                  <a:pt x="996" y="844"/>
                </a:cubicBezTo>
                <a:cubicBezTo>
                  <a:pt x="994" y="844"/>
                  <a:pt x="993" y="842"/>
                  <a:pt x="993" y="841"/>
                </a:cubicBezTo>
                <a:cubicBezTo>
                  <a:pt x="993" y="839"/>
                  <a:pt x="992" y="838"/>
                  <a:pt x="990" y="838"/>
                </a:cubicBezTo>
                <a:cubicBezTo>
                  <a:pt x="988" y="838"/>
                  <a:pt x="987" y="840"/>
                  <a:pt x="987" y="842"/>
                </a:cubicBezTo>
                <a:cubicBezTo>
                  <a:pt x="987" y="845"/>
                  <a:pt x="986" y="847"/>
                  <a:pt x="983" y="845"/>
                </a:cubicBezTo>
                <a:cubicBezTo>
                  <a:pt x="980" y="845"/>
                  <a:pt x="979" y="845"/>
                  <a:pt x="979" y="848"/>
                </a:cubicBezTo>
                <a:cubicBezTo>
                  <a:pt x="979" y="850"/>
                  <a:pt x="976" y="852"/>
                  <a:pt x="973" y="853"/>
                </a:cubicBezTo>
                <a:cubicBezTo>
                  <a:pt x="970" y="854"/>
                  <a:pt x="967" y="857"/>
                  <a:pt x="967" y="859"/>
                </a:cubicBezTo>
                <a:cubicBezTo>
                  <a:pt x="967" y="862"/>
                  <a:pt x="969" y="863"/>
                  <a:pt x="972" y="862"/>
                </a:cubicBezTo>
                <a:cubicBezTo>
                  <a:pt x="975" y="861"/>
                  <a:pt x="982" y="864"/>
                  <a:pt x="988" y="867"/>
                </a:cubicBezTo>
                <a:cubicBezTo>
                  <a:pt x="988" y="867"/>
                  <a:pt x="988" y="867"/>
                  <a:pt x="988" y="867"/>
                </a:cubicBezTo>
                <a:cubicBezTo>
                  <a:pt x="997" y="871"/>
                  <a:pt x="1005" y="873"/>
                  <a:pt x="1020" y="873"/>
                </a:cubicBezTo>
                <a:cubicBezTo>
                  <a:pt x="1032" y="873"/>
                  <a:pt x="1042" y="872"/>
                  <a:pt x="1043" y="870"/>
                </a:cubicBezTo>
                <a:cubicBezTo>
                  <a:pt x="1045" y="866"/>
                  <a:pt x="1036" y="864"/>
                  <a:pt x="1029" y="867"/>
                </a:cubicBezTo>
                <a:cubicBezTo>
                  <a:pt x="1023" y="870"/>
                  <a:pt x="1017" y="870"/>
                  <a:pt x="1004" y="867"/>
                </a:cubicBezTo>
                <a:cubicBezTo>
                  <a:pt x="995" y="865"/>
                  <a:pt x="987" y="862"/>
                  <a:pt x="987" y="861"/>
                </a:cubicBezTo>
                <a:cubicBezTo>
                  <a:pt x="987" y="857"/>
                  <a:pt x="995" y="853"/>
                  <a:pt x="1007" y="851"/>
                </a:cubicBezTo>
                <a:cubicBezTo>
                  <a:pt x="1012" y="850"/>
                  <a:pt x="1019" y="847"/>
                  <a:pt x="1021" y="844"/>
                </a:cubicBezTo>
                <a:cubicBezTo>
                  <a:pt x="1024" y="841"/>
                  <a:pt x="1029" y="841"/>
                  <a:pt x="1037" y="842"/>
                </a:cubicBezTo>
                <a:cubicBezTo>
                  <a:pt x="1067" y="846"/>
                  <a:pt x="1082" y="846"/>
                  <a:pt x="1103" y="842"/>
                </a:cubicBezTo>
                <a:cubicBezTo>
                  <a:pt x="1124" y="838"/>
                  <a:pt x="1126" y="838"/>
                  <a:pt x="1129" y="843"/>
                </a:cubicBezTo>
                <a:cubicBezTo>
                  <a:pt x="1131" y="846"/>
                  <a:pt x="1133" y="850"/>
                  <a:pt x="1133" y="852"/>
                </a:cubicBezTo>
                <a:cubicBezTo>
                  <a:pt x="1133" y="854"/>
                  <a:pt x="1134" y="855"/>
                  <a:pt x="1136" y="855"/>
                </a:cubicBezTo>
                <a:cubicBezTo>
                  <a:pt x="1138" y="855"/>
                  <a:pt x="1138" y="854"/>
                  <a:pt x="1138" y="853"/>
                </a:cubicBezTo>
                <a:cubicBezTo>
                  <a:pt x="1137" y="851"/>
                  <a:pt x="1137" y="849"/>
                  <a:pt x="1139" y="848"/>
                </a:cubicBezTo>
                <a:cubicBezTo>
                  <a:pt x="1143" y="845"/>
                  <a:pt x="1142" y="841"/>
                  <a:pt x="1137" y="841"/>
                </a:cubicBezTo>
                <a:cubicBezTo>
                  <a:pt x="1131" y="841"/>
                  <a:pt x="1132" y="835"/>
                  <a:pt x="1138" y="835"/>
                </a:cubicBezTo>
                <a:cubicBezTo>
                  <a:pt x="1141" y="835"/>
                  <a:pt x="1156" y="834"/>
                  <a:pt x="1172" y="834"/>
                </a:cubicBezTo>
                <a:cubicBezTo>
                  <a:pt x="1187" y="833"/>
                  <a:pt x="1218" y="832"/>
                  <a:pt x="1239" y="831"/>
                </a:cubicBezTo>
                <a:cubicBezTo>
                  <a:pt x="1262" y="830"/>
                  <a:pt x="1278" y="828"/>
                  <a:pt x="1280" y="826"/>
                </a:cubicBezTo>
                <a:cubicBezTo>
                  <a:pt x="1283" y="823"/>
                  <a:pt x="1280" y="823"/>
                  <a:pt x="1271" y="825"/>
                </a:cubicBezTo>
                <a:cubicBezTo>
                  <a:pt x="1251" y="828"/>
                  <a:pt x="1260" y="822"/>
                  <a:pt x="1283" y="816"/>
                </a:cubicBezTo>
                <a:cubicBezTo>
                  <a:pt x="1300" y="812"/>
                  <a:pt x="1318" y="811"/>
                  <a:pt x="1379" y="810"/>
                </a:cubicBezTo>
                <a:cubicBezTo>
                  <a:pt x="1511" y="809"/>
                  <a:pt x="1606" y="806"/>
                  <a:pt x="1651" y="801"/>
                </a:cubicBezTo>
                <a:cubicBezTo>
                  <a:pt x="1660" y="800"/>
                  <a:pt x="1675" y="799"/>
                  <a:pt x="1686" y="799"/>
                </a:cubicBezTo>
                <a:cubicBezTo>
                  <a:pt x="1696" y="798"/>
                  <a:pt x="1707" y="797"/>
                  <a:pt x="1710" y="795"/>
                </a:cubicBezTo>
                <a:cubicBezTo>
                  <a:pt x="1713" y="793"/>
                  <a:pt x="1723" y="791"/>
                  <a:pt x="1733" y="790"/>
                </a:cubicBezTo>
                <a:cubicBezTo>
                  <a:pt x="1742" y="789"/>
                  <a:pt x="1754" y="788"/>
                  <a:pt x="1759" y="787"/>
                </a:cubicBezTo>
                <a:cubicBezTo>
                  <a:pt x="1768" y="785"/>
                  <a:pt x="1768" y="785"/>
                  <a:pt x="1767" y="790"/>
                </a:cubicBezTo>
                <a:cubicBezTo>
                  <a:pt x="1765" y="795"/>
                  <a:pt x="1767" y="795"/>
                  <a:pt x="1806" y="793"/>
                </a:cubicBezTo>
                <a:cubicBezTo>
                  <a:pt x="1828" y="792"/>
                  <a:pt x="1849" y="790"/>
                  <a:pt x="1851" y="788"/>
                </a:cubicBezTo>
                <a:cubicBezTo>
                  <a:pt x="1854" y="787"/>
                  <a:pt x="1869" y="786"/>
                  <a:pt x="1885" y="785"/>
                </a:cubicBezTo>
                <a:cubicBezTo>
                  <a:pt x="1900" y="785"/>
                  <a:pt x="1921" y="784"/>
                  <a:pt x="1930" y="782"/>
                </a:cubicBezTo>
                <a:cubicBezTo>
                  <a:pt x="1940" y="780"/>
                  <a:pt x="1949" y="779"/>
                  <a:pt x="1952" y="778"/>
                </a:cubicBezTo>
                <a:cubicBezTo>
                  <a:pt x="1954" y="778"/>
                  <a:pt x="1958" y="777"/>
                  <a:pt x="1960" y="776"/>
                </a:cubicBezTo>
                <a:cubicBezTo>
                  <a:pt x="1963" y="775"/>
                  <a:pt x="1969" y="773"/>
                  <a:pt x="1973" y="772"/>
                </a:cubicBezTo>
                <a:cubicBezTo>
                  <a:pt x="2005" y="766"/>
                  <a:pt x="2012" y="765"/>
                  <a:pt x="2021" y="765"/>
                </a:cubicBezTo>
                <a:cubicBezTo>
                  <a:pt x="2027" y="765"/>
                  <a:pt x="2032" y="764"/>
                  <a:pt x="2032" y="762"/>
                </a:cubicBezTo>
                <a:cubicBezTo>
                  <a:pt x="2032" y="761"/>
                  <a:pt x="2035" y="759"/>
                  <a:pt x="2039" y="759"/>
                </a:cubicBezTo>
                <a:cubicBezTo>
                  <a:pt x="2043" y="759"/>
                  <a:pt x="2047" y="758"/>
                  <a:pt x="2048" y="756"/>
                </a:cubicBezTo>
                <a:cubicBezTo>
                  <a:pt x="2049" y="755"/>
                  <a:pt x="2054" y="751"/>
                  <a:pt x="2059" y="749"/>
                </a:cubicBezTo>
                <a:cubicBezTo>
                  <a:pt x="2064" y="747"/>
                  <a:pt x="2066" y="745"/>
                  <a:pt x="2063" y="745"/>
                </a:cubicBezTo>
                <a:cubicBezTo>
                  <a:pt x="2060" y="745"/>
                  <a:pt x="2058" y="743"/>
                  <a:pt x="2058" y="742"/>
                </a:cubicBezTo>
                <a:cubicBezTo>
                  <a:pt x="2058" y="740"/>
                  <a:pt x="2065" y="739"/>
                  <a:pt x="2074" y="739"/>
                </a:cubicBezTo>
                <a:cubicBezTo>
                  <a:pt x="2089" y="740"/>
                  <a:pt x="2090" y="740"/>
                  <a:pt x="2081" y="742"/>
                </a:cubicBezTo>
                <a:cubicBezTo>
                  <a:pt x="2072" y="744"/>
                  <a:pt x="2072" y="744"/>
                  <a:pt x="2083" y="743"/>
                </a:cubicBezTo>
                <a:cubicBezTo>
                  <a:pt x="2091" y="742"/>
                  <a:pt x="2102" y="742"/>
                  <a:pt x="2108" y="742"/>
                </a:cubicBezTo>
                <a:cubicBezTo>
                  <a:pt x="2115" y="742"/>
                  <a:pt x="2121" y="740"/>
                  <a:pt x="2123" y="738"/>
                </a:cubicBezTo>
                <a:cubicBezTo>
                  <a:pt x="2126" y="734"/>
                  <a:pt x="2146" y="732"/>
                  <a:pt x="2170" y="733"/>
                </a:cubicBezTo>
                <a:cubicBezTo>
                  <a:pt x="2177" y="733"/>
                  <a:pt x="2180" y="732"/>
                  <a:pt x="2179" y="730"/>
                </a:cubicBezTo>
                <a:cubicBezTo>
                  <a:pt x="2178" y="729"/>
                  <a:pt x="2173" y="727"/>
                  <a:pt x="2166" y="727"/>
                </a:cubicBezTo>
                <a:cubicBezTo>
                  <a:pt x="2155" y="727"/>
                  <a:pt x="2150" y="722"/>
                  <a:pt x="2161" y="721"/>
                </a:cubicBezTo>
                <a:cubicBezTo>
                  <a:pt x="2165" y="721"/>
                  <a:pt x="2172" y="720"/>
                  <a:pt x="2177" y="720"/>
                </a:cubicBezTo>
                <a:cubicBezTo>
                  <a:pt x="2189" y="718"/>
                  <a:pt x="2207" y="718"/>
                  <a:pt x="2209" y="720"/>
                </a:cubicBezTo>
                <a:cubicBezTo>
                  <a:pt x="2211" y="721"/>
                  <a:pt x="2215" y="720"/>
                  <a:pt x="2219" y="719"/>
                </a:cubicBezTo>
                <a:cubicBezTo>
                  <a:pt x="2230" y="714"/>
                  <a:pt x="2255" y="712"/>
                  <a:pt x="2255" y="716"/>
                </a:cubicBezTo>
                <a:cubicBezTo>
                  <a:pt x="2255" y="717"/>
                  <a:pt x="2256" y="719"/>
                  <a:pt x="2258" y="719"/>
                </a:cubicBezTo>
                <a:cubicBezTo>
                  <a:pt x="2260" y="719"/>
                  <a:pt x="2260" y="717"/>
                  <a:pt x="2259" y="714"/>
                </a:cubicBezTo>
                <a:cubicBezTo>
                  <a:pt x="2258" y="711"/>
                  <a:pt x="2259" y="710"/>
                  <a:pt x="2262" y="712"/>
                </a:cubicBezTo>
                <a:cubicBezTo>
                  <a:pt x="2265" y="713"/>
                  <a:pt x="2267" y="712"/>
                  <a:pt x="2267" y="710"/>
                </a:cubicBezTo>
                <a:cubicBezTo>
                  <a:pt x="2267" y="702"/>
                  <a:pt x="2303" y="695"/>
                  <a:pt x="2330" y="698"/>
                </a:cubicBezTo>
                <a:cubicBezTo>
                  <a:pt x="2332" y="698"/>
                  <a:pt x="2340" y="697"/>
                  <a:pt x="2348" y="696"/>
                </a:cubicBezTo>
                <a:cubicBezTo>
                  <a:pt x="2360" y="693"/>
                  <a:pt x="2363" y="693"/>
                  <a:pt x="2366" y="697"/>
                </a:cubicBezTo>
                <a:cubicBezTo>
                  <a:pt x="2368" y="700"/>
                  <a:pt x="2372" y="701"/>
                  <a:pt x="2378" y="700"/>
                </a:cubicBezTo>
                <a:cubicBezTo>
                  <a:pt x="2383" y="700"/>
                  <a:pt x="2387" y="700"/>
                  <a:pt x="2387" y="701"/>
                </a:cubicBezTo>
                <a:cubicBezTo>
                  <a:pt x="2387" y="704"/>
                  <a:pt x="2366" y="707"/>
                  <a:pt x="2363" y="704"/>
                </a:cubicBezTo>
                <a:cubicBezTo>
                  <a:pt x="2359" y="702"/>
                  <a:pt x="2312" y="704"/>
                  <a:pt x="2308" y="706"/>
                </a:cubicBezTo>
                <a:cubicBezTo>
                  <a:pt x="2307" y="707"/>
                  <a:pt x="2303" y="708"/>
                  <a:pt x="2300" y="707"/>
                </a:cubicBezTo>
                <a:cubicBezTo>
                  <a:pt x="2296" y="707"/>
                  <a:pt x="2295" y="707"/>
                  <a:pt x="2296" y="708"/>
                </a:cubicBezTo>
                <a:cubicBezTo>
                  <a:pt x="2300" y="713"/>
                  <a:pt x="2290" y="718"/>
                  <a:pt x="2277" y="717"/>
                </a:cubicBezTo>
                <a:cubicBezTo>
                  <a:pt x="2270" y="716"/>
                  <a:pt x="2264" y="717"/>
                  <a:pt x="2265" y="719"/>
                </a:cubicBezTo>
                <a:cubicBezTo>
                  <a:pt x="2266" y="720"/>
                  <a:pt x="2262" y="721"/>
                  <a:pt x="2256" y="721"/>
                </a:cubicBezTo>
                <a:cubicBezTo>
                  <a:pt x="2238" y="721"/>
                  <a:pt x="2198" y="728"/>
                  <a:pt x="2200" y="731"/>
                </a:cubicBezTo>
                <a:cubicBezTo>
                  <a:pt x="2201" y="732"/>
                  <a:pt x="2199" y="733"/>
                  <a:pt x="2197" y="733"/>
                </a:cubicBezTo>
                <a:cubicBezTo>
                  <a:pt x="2194" y="733"/>
                  <a:pt x="2192" y="734"/>
                  <a:pt x="2192" y="736"/>
                </a:cubicBezTo>
                <a:cubicBezTo>
                  <a:pt x="2192" y="738"/>
                  <a:pt x="2195" y="739"/>
                  <a:pt x="2199" y="739"/>
                </a:cubicBezTo>
                <a:cubicBezTo>
                  <a:pt x="2204" y="739"/>
                  <a:pt x="2206" y="738"/>
                  <a:pt x="2205" y="735"/>
                </a:cubicBezTo>
                <a:cubicBezTo>
                  <a:pt x="2204" y="731"/>
                  <a:pt x="2206" y="731"/>
                  <a:pt x="2215" y="731"/>
                </a:cubicBezTo>
                <a:cubicBezTo>
                  <a:pt x="2237" y="731"/>
                  <a:pt x="2223" y="738"/>
                  <a:pt x="2183" y="747"/>
                </a:cubicBezTo>
                <a:cubicBezTo>
                  <a:pt x="2169" y="749"/>
                  <a:pt x="2158" y="753"/>
                  <a:pt x="2158" y="754"/>
                </a:cubicBezTo>
                <a:cubicBezTo>
                  <a:pt x="2158" y="755"/>
                  <a:pt x="2160" y="756"/>
                  <a:pt x="2162" y="756"/>
                </a:cubicBezTo>
                <a:cubicBezTo>
                  <a:pt x="2164" y="756"/>
                  <a:pt x="2167" y="759"/>
                  <a:pt x="2169" y="761"/>
                </a:cubicBezTo>
                <a:cubicBezTo>
                  <a:pt x="2172" y="766"/>
                  <a:pt x="2173" y="766"/>
                  <a:pt x="2187" y="761"/>
                </a:cubicBezTo>
                <a:cubicBezTo>
                  <a:pt x="2195" y="758"/>
                  <a:pt x="2210" y="755"/>
                  <a:pt x="2220" y="755"/>
                </a:cubicBezTo>
                <a:cubicBezTo>
                  <a:pt x="2236" y="754"/>
                  <a:pt x="2254" y="747"/>
                  <a:pt x="2251" y="744"/>
                </a:cubicBezTo>
                <a:cubicBezTo>
                  <a:pt x="2250" y="743"/>
                  <a:pt x="2246" y="743"/>
                  <a:pt x="2242" y="745"/>
                </a:cubicBezTo>
                <a:cubicBezTo>
                  <a:pt x="2238" y="746"/>
                  <a:pt x="2231" y="747"/>
                  <a:pt x="2227" y="747"/>
                </a:cubicBezTo>
                <a:cubicBezTo>
                  <a:pt x="2219" y="747"/>
                  <a:pt x="2219" y="747"/>
                  <a:pt x="2219" y="747"/>
                </a:cubicBezTo>
                <a:cubicBezTo>
                  <a:pt x="2228" y="745"/>
                  <a:pt x="2228" y="745"/>
                  <a:pt x="2228" y="745"/>
                </a:cubicBezTo>
                <a:cubicBezTo>
                  <a:pt x="2233" y="743"/>
                  <a:pt x="2242" y="740"/>
                  <a:pt x="2248" y="738"/>
                </a:cubicBezTo>
                <a:cubicBezTo>
                  <a:pt x="2256" y="735"/>
                  <a:pt x="2261" y="735"/>
                  <a:pt x="2263" y="737"/>
                </a:cubicBezTo>
                <a:cubicBezTo>
                  <a:pt x="2265" y="738"/>
                  <a:pt x="2271" y="738"/>
                  <a:pt x="2280" y="735"/>
                </a:cubicBezTo>
                <a:cubicBezTo>
                  <a:pt x="2309" y="726"/>
                  <a:pt x="2329" y="724"/>
                  <a:pt x="2348" y="727"/>
                </a:cubicBezTo>
                <a:cubicBezTo>
                  <a:pt x="2353" y="728"/>
                  <a:pt x="2337" y="736"/>
                  <a:pt x="2330" y="736"/>
                </a:cubicBezTo>
                <a:cubicBezTo>
                  <a:pt x="2326" y="736"/>
                  <a:pt x="2316" y="738"/>
                  <a:pt x="2308" y="740"/>
                </a:cubicBezTo>
                <a:cubicBezTo>
                  <a:pt x="2301" y="743"/>
                  <a:pt x="2286" y="745"/>
                  <a:pt x="2276" y="745"/>
                </a:cubicBezTo>
                <a:cubicBezTo>
                  <a:pt x="2263" y="745"/>
                  <a:pt x="2258" y="746"/>
                  <a:pt x="2259" y="748"/>
                </a:cubicBezTo>
                <a:cubicBezTo>
                  <a:pt x="2260" y="750"/>
                  <a:pt x="2256" y="754"/>
                  <a:pt x="2251" y="757"/>
                </a:cubicBezTo>
                <a:cubicBezTo>
                  <a:pt x="2243" y="761"/>
                  <a:pt x="2243" y="761"/>
                  <a:pt x="2249" y="764"/>
                </a:cubicBezTo>
                <a:cubicBezTo>
                  <a:pt x="2254" y="765"/>
                  <a:pt x="2257" y="764"/>
                  <a:pt x="2259" y="761"/>
                </a:cubicBezTo>
                <a:cubicBezTo>
                  <a:pt x="2261" y="757"/>
                  <a:pt x="2264" y="756"/>
                  <a:pt x="2271" y="758"/>
                </a:cubicBezTo>
                <a:cubicBezTo>
                  <a:pt x="2276" y="759"/>
                  <a:pt x="2278" y="759"/>
                  <a:pt x="2276" y="757"/>
                </a:cubicBezTo>
                <a:cubicBezTo>
                  <a:pt x="2274" y="756"/>
                  <a:pt x="2282" y="755"/>
                  <a:pt x="2294" y="755"/>
                </a:cubicBezTo>
                <a:cubicBezTo>
                  <a:pt x="2306" y="755"/>
                  <a:pt x="2315" y="756"/>
                  <a:pt x="2315" y="757"/>
                </a:cubicBezTo>
                <a:cubicBezTo>
                  <a:pt x="2315" y="758"/>
                  <a:pt x="2317" y="759"/>
                  <a:pt x="2319" y="758"/>
                </a:cubicBezTo>
                <a:cubicBezTo>
                  <a:pt x="2321" y="756"/>
                  <a:pt x="2329" y="755"/>
                  <a:pt x="2337" y="755"/>
                </a:cubicBezTo>
                <a:cubicBezTo>
                  <a:pt x="2346" y="754"/>
                  <a:pt x="2353" y="753"/>
                  <a:pt x="2354" y="753"/>
                </a:cubicBezTo>
                <a:cubicBezTo>
                  <a:pt x="2355" y="752"/>
                  <a:pt x="2370" y="752"/>
                  <a:pt x="2387" y="752"/>
                </a:cubicBezTo>
                <a:cubicBezTo>
                  <a:pt x="2423" y="754"/>
                  <a:pt x="2431" y="750"/>
                  <a:pt x="2400" y="745"/>
                </a:cubicBezTo>
                <a:cubicBezTo>
                  <a:pt x="2385" y="742"/>
                  <a:pt x="2376" y="742"/>
                  <a:pt x="2365" y="745"/>
                </a:cubicBezTo>
                <a:cubicBezTo>
                  <a:pt x="2342" y="750"/>
                  <a:pt x="2341" y="747"/>
                  <a:pt x="2364" y="738"/>
                </a:cubicBezTo>
                <a:cubicBezTo>
                  <a:pt x="2377" y="733"/>
                  <a:pt x="2387" y="730"/>
                  <a:pt x="2391" y="732"/>
                </a:cubicBezTo>
                <a:cubicBezTo>
                  <a:pt x="2411" y="738"/>
                  <a:pt x="2416" y="738"/>
                  <a:pt x="2420" y="734"/>
                </a:cubicBezTo>
                <a:cubicBezTo>
                  <a:pt x="2423" y="732"/>
                  <a:pt x="2428" y="730"/>
                  <a:pt x="2431" y="730"/>
                </a:cubicBezTo>
                <a:cubicBezTo>
                  <a:pt x="2435" y="730"/>
                  <a:pt x="2439" y="729"/>
                  <a:pt x="2439" y="728"/>
                </a:cubicBezTo>
                <a:cubicBezTo>
                  <a:pt x="2440" y="727"/>
                  <a:pt x="2420" y="725"/>
                  <a:pt x="2395" y="725"/>
                </a:cubicBezTo>
                <a:cubicBezTo>
                  <a:pt x="2357" y="724"/>
                  <a:pt x="2335" y="722"/>
                  <a:pt x="2335" y="718"/>
                </a:cubicBezTo>
                <a:cubicBezTo>
                  <a:pt x="2335" y="717"/>
                  <a:pt x="2345" y="717"/>
                  <a:pt x="2357" y="716"/>
                </a:cubicBezTo>
                <a:cubicBezTo>
                  <a:pt x="2370" y="716"/>
                  <a:pt x="2380" y="715"/>
                  <a:pt x="2381" y="713"/>
                </a:cubicBezTo>
                <a:cubicBezTo>
                  <a:pt x="2383" y="710"/>
                  <a:pt x="2405" y="707"/>
                  <a:pt x="2411" y="710"/>
                </a:cubicBezTo>
                <a:cubicBezTo>
                  <a:pt x="2416" y="712"/>
                  <a:pt x="2415" y="712"/>
                  <a:pt x="2408" y="713"/>
                </a:cubicBezTo>
                <a:cubicBezTo>
                  <a:pt x="2403" y="713"/>
                  <a:pt x="2398" y="714"/>
                  <a:pt x="2397" y="715"/>
                </a:cubicBezTo>
                <a:cubicBezTo>
                  <a:pt x="2396" y="718"/>
                  <a:pt x="2425" y="716"/>
                  <a:pt x="2428" y="713"/>
                </a:cubicBezTo>
                <a:cubicBezTo>
                  <a:pt x="2431" y="710"/>
                  <a:pt x="2512" y="712"/>
                  <a:pt x="2526" y="715"/>
                </a:cubicBezTo>
                <a:cubicBezTo>
                  <a:pt x="2532" y="717"/>
                  <a:pt x="2564" y="718"/>
                  <a:pt x="2597" y="719"/>
                </a:cubicBezTo>
                <a:cubicBezTo>
                  <a:pt x="2630" y="719"/>
                  <a:pt x="2682" y="719"/>
                  <a:pt x="2712" y="720"/>
                </a:cubicBezTo>
                <a:cubicBezTo>
                  <a:pt x="2742" y="720"/>
                  <a:pt x="2768" y="720"/>
                  <a:pt x="2769" y="718"/>
                </a:cubicBezTo>
                <a:cubicBezTo>
                  <a:pt x="2773" y="715"/>
                  <a:pt x="2817" y="714"/>
                  <a:pt x="2822" y="717"/>
                </a:cubicBezTo>
                <a:cubicBezTo>
                  <a:pt x="2824" y="718"/>
                  <a:pt x="2827" y="718"/>
                  <a:pt x="2829" y="716"/>
                </a:cubicBezTo>
                <a:cubicBezTo>
                  <a:pt x="2833" y="712"/>
                  <a:pt x="2835" y="712"/>
                  <a:pt x="2758" y="711"/>
                </a:cubicBezTo>
                <a:cubicBezTo>
                  <a:pt x="2666" y="710"/>
                  <a:pt x="2646" y="710"/>
                  <a:pt x="2648" y="709"/>
                </a:cubicBezTo>
                <a:cubicBezTo>
                  <a:pt x="2652" y="704"/>
                  <a:pt x="2792" y="701"/>
                  <a:pt x="2811" y="704"/>
                </a:cubicBezTo>
                <a:cubicBezTo>
                  <a:pt x="2825" y="708"/>
                  <a:pt x="2833" y="708"/>
                  <a:pt x="2836" y="706"/>
                </a:cubicBezTo>
                <a:cubicBezTo>
                  <a:pt x="2839" y="702"/>
                  <a:pt x="2833" y="700"/>
                  <a:pt x="2816" y="699"/>
                </a:cubicBezTo>
                <a:cubicBezTo>
                  <a:pt x="2807" y="698"/>
                  <a:pt x="2799" y="696"/>
                  <a:pt x="2799" y="695"/>
                </a:cubicBezTo>
                <a:cubicBezTo>
                  <a:pt x="2799" y="693"/>
                  <a:pt x="2803" y="692"/>
                  <a:pt x="2808" y="693"/>
                </a:cubicBezTo>
                <a:cubicBezTo>
                  <a:pt x="2814" y="694"/>
                  <a:pt x="2820" y="694"/>
                  <a:pt x="2823" y="692"/>
                </a:cubicBezTo>
                <a:cubicBezTo>
                  <a:pt x="2829" y="690"/>
                  <a:pt x="2829" y="690"/>
                  <a:pt x="2823" y="690"/>
                </a:cubicBezTo>
                <a:cubicBezTo>
                  <a:pt x="2813" y="689"/>
                  <a:pt x="2815" y="684"/>
                  <a:pt x="2825" y="684"/>
                </a:cubicBezTo>
                <a:cubicBezTo>
                  <a:pt x="2835" y="684"/>
                  <a:pt x="2842" y="686"/>
                  <a:pt x="2840" y="690"/>
                </a:cubicBezTo>
                <a:cubicBezTo>
                  <a:pt x="2840" y="691"/>
                  <a:pt x="2840" y="692"/>
                  <a:pt x="2842" y="692"/>
                </a:cubicBezTo>
                <a:cubicBezTo>
                  <a:pt x="2844" y="692"/>
                  <a:pt x="2845" y="690"/>
                  <a:pt x="2844" y="688"/>
                </a:cubicBezTo>
                <a:cubicBezTo>
                  <a:pt x="2841" y="681"/>
                  <a:pt x="2861" y="675"/>
                  <a:pt x="2890" y="674"/>
                </a:cubicBezTo>
                <a:cubicBezTo>
                  <a:pt x="2938" y="672"/>
                  <a:pt x="2922" y="669"/>
                  <a:pt x="2863" y="669"/>
                </a:cubicBezTo>
                <a:cubicBezTo>
                  <a:pt x="2832" y="669"/>
                  <a:pt x="2799" y="669"/>
                  <a:pt x="2790" y="669"/>
                </a:cubicBezTo>
                <a:cubicBezTo>
                  <a:pt x="2780" y="669"/>
                  <a:pt x="2773" y="668"/>
                  <a:pt x="2773" y="666"/>
                </a:cubicBezTo>
                <a:cubicBezTo>
                  <a:pt x="2773" y="665"/>
                  <a:pt x="2770" y="665"/>
                  <a:pt x="2765" y="667"/>
                </a:cubicBezTo>
                <a:cubicBezTo>
                  <a:pt x="2760" y="668"/>
                  <a:pt x="2749" y="669"/>
                  <a:pt x="2740" y="668"/>
                </a:cubicBezTo>
                <a:cubicBezTo>
                  <a:pt x="2731" y="668"/>
                  <a:pt x="2719" y="668"/>
                  <a:pt x="2714" y="669"/>
                </a:cubicBezTo>
                <a:cubicBezTo>
                  <a:pt x="2704" y="671"/>
                  <a:pt x="2704" y="671"/>
                  <a:pt x="2709" y="666"/>
                </a:cubicBezTo>
                <a:cubicBezTo>
                  <a:pt x="2713" y="662"/>
                  <a:pt x="2715" y="661"/>
                  <a:pt x="2716" y="664"/>
                </a:cubicBezTo>
                <a:cubicBezTo>
                  <a:pt x="2718" y="666"/>
                  <a:pt x="2720" y="666"/>
                  <a:pt x="2722" y="664"/>
                </a:cubicBezTo>
                <a:cubicBezTo>
                  <a:pt x="2728" y="660"/>
                  <a:pt x="2752" y="656"/>
                  <a:pt x="2754" y="660"/>
                </a:cubicBezTo>
                <a:cubicBezTo>
                  <a:pt x="2755" y="661"/>
                  <a:pt x="2761" y="662"/>
                  <a:pt x="2770" y="660"/>
                </a:cubicBezTo>
                <a:cubicBezTo>
                  <a:pt x="2777" y="659"/>
                  <a:pt x="2821" y="658"/>
                  <a:pt x="2867" y="658"/>
                </a:cubicBezTo>
                <a:cubicBezTo>
                  <a:pt x="2936" y="659"/>
                  <a:pt x="2951" y="660"/>
                  <a:pt x="2958" y="664"/>
                </a:cubicBezTo>
                <a:cubicBezTo>
                  <a:pt x="2963" y="667"/>
                  <a:pt x="2970" y="669"/>
                  <a:pt x="2975" y="670"/>
                </a:cubicBezTo>
                <a:cubicBezTo>
                  <a:pt x="2980" y="672"/>
                  <a:pt x="2982" y="674"/>
                  <a:pt x="2981" y="676"/>
                </a:cubicBezTo>
                <a:cubicBezTo>
                  <a:pt x="2980" y="679"/>
                  <a:pt x="2986" y="680"/>
                  <a:pt x="3009" y="679"/>
                </a:cubicBezTo>
                <a:cubicBezTo>
                  <a:pt x="3027" y="679"/>
                  <a:pt x="3046" y="680"/>
                  <a:pt x="3058" y="683"/>
                </a:cubicBezTo>
                <a:cubicBezTo>
                  <a:pt x="3081" y="688"/>
                  <a:pt x="3155" y="687"/>
                  <a:pt x="3251" y="680"/>
                </a:cubicBezTo>
                <a:cubicBezTo>
                  <a:pt x="3284" y="677"/>
                  <a:pt x="3335" y="674"/>
                  <a:pt x="3365" y="672"/>
                </a:cubicBezTo>
                <a:cubicBezTo>
                  <a:pt x="3394" y="670"/>
                  <a:pt x="3420" y="667"/>
                  <a:pt x="3421" y="666"/>
                </a:cubicBezTo>
                <a:cubicBezTo>
                  <a:pt x="3423" y="665"/>
                  <a:pt x="3405" y="664"/>
                  <a:pt x="3383" y="665"/>
                </a:cubicBezTo>
                <a:cubicBezTo>
                  <a:pt x="3361" y="665"/>
                  <a:pt x="3337" y="665"/>
                  <a:pt x="3330" y="664"/>
                </a:cubicBezTo>
                <a:cubicBezTo>
                  <a:pt x="3323" y="662"/>
                  <a:pt x="3318" y="662"/>
                  <a:pt x="3319" y="664"/>
                </a:cubicBezTo>
                <a:cubicBezTo>
                  <a:pt x="3320" y="665"/>
                  <a:pt x="3323" y="666"/>
                  <a:pt x="3325" y="666"/>
                </a:cubicBezTo>
                <a:cubicBezTo>
                  <a:pt x="3328" y="666"/>
                  <a:pt x="3329" y="667"/>
                  <a:pt x="3328" y="668"/>
                </a:cubicBezTo>
                <a:cubicBezTo>
                  <a:pt x="3327" y="669"/>
                  <a:pt x="3301" y="670"/>
                  <a:pt x="3271" y="671"/>
                </a:cubicBezTo>
                <a:cubicBezTo>
                  <a:pt x="3241" y="672"/>
                  <a:pt x="3214" y="674"/>
                  <a:pt x="3213" y="675"/>
                </a:cubicBezTo>
                <a:cubicBezTo>
                  <a:pt x="3208" y="679"/>
                  <a:pt x="3154" y="679"/>
                  <a:pt x="3151" y="675"/>
                </a:cubicBezTo>
                <a:cubicBezTo>
                  <a:pt x="3149" y="671"/>
                  <a:pt x="3113" y="668"/>
                  <a:pt x="3115" y="672"/>
                </a:cubicBezTo>
                <a:cubicBezTo>
                  <a:pt x="3116" y="674"/>
                  <a:pt x="3115" y="675"/>
                  <a:pt x="3113" y="675"/>
                </a:cubicBezTo>
                <a:cubicBezTo>
                  <a:pt x="3110" y="675"/>
                  <a:pt x="3109" y="674"/>
                  <a:pt x="3110" y="672"/>
                </a:cubicBezTo>
                <a:cubicBezTo>
                  <a:pt x="3110" y="671"/>
                  <a:pt x="3104" y="669"/>
                  <a:pt x="3096" y="668"/>
                </a:cubicBezTo>
                <a:cubicBezTo>
                  <a:pt x="3088" y="667"/>
                  <a:pt x="3083" y="665"/>
                  <a:pt x="3084" y="664"/>
                </a:cubicBezTo>
                <a:cubicBezTo>
                  <a:pt x="3087" y="661"/>
                  <a:pt x="3125" y="661"/>
                  <a:pt x="3136" y="665"/>
                </a:cubicBezTo>
                <a:cubicBezTo>
                  <a:pt x="3145" y="668"/>
                  <a:pt x="3151" y="669"/>
                  <a:pt x="3159" y="666"/>
                </a:cubicBezTo>
                <a:cubicBezTo>
                  <a:pt x="3165" y="665"/>
                  <a:pt x="3170" y="664"/>
                  <a:pt x="3172" y="665"/>
                </a:cubicBezTo>
                <a:cubicBezTo>
                  <a:pt x="3173" y="666"/>
                  <a:pt x="3181" y="665"/>
                  <a:pt x="3189" y="664"/>
                </a:cubicBezTo>
                <a:cubicBezTo>
                  <a:pt x="3201" y="661"/>
                  <a:pt x="3273" y="657"/>
                  <a:pt x="3305" y="657"/>
                </a:cubicBezTo>
                <a:cubicBezTo>
                  <a:pt x="3308" y="657"/>
                  <a:pt x="3312" y="655"/>
                  <a:pt x="3313" y="653"/>
                </a:cubicBezTo>
                <a:cubicBezTo>
                  <a:pt x="3314" y="651"/>
                  <a:pt x="3307" y="650"/>
                  <a:pt x="3284" y="651"/>
                </a:cubicBezTo>
                <a:cubicBezTo>
                  <a:pt x="3266" y="651"/>
                  <a:pt x="3254" y="651"/>
                  <a:pt x="3254" y="649"/>
                </a:cubicBezTo>
                <a:cubicBezTo>
                  <a:pt x="3254" y="647"/>
                  <a:pt x="3252" y="646"/>
                  <a:pt x="3249" y="646"/>
                </a:cubicBezTo>
                <a:cubicBezTo>
                  <a:pt x="3246" y="645"/>
                  <a:pt x="3246" y="645"/>
                  <a:pt x="3251" y="642"/>
                </a:cubicBezTo>
                <a:cubicBezTo>
                  <a:pt x="3255" y="641"/>
                  <a:pt x="3261" y="638"/>
                  <a:pt x="3264" y="637"/>
                </a:cubicBezTo>
                <a:cubicBezTo>
                  <a:pt x="3266" y="635"/>
                  <a:pt x="3280" y="634"/>
                  <a:pt x="3294" y="634"/>
                </a:cubicBezTo>
                <a:cubicBezTo>
                  <a:pt x="3327" y="634"/>
                  <a:pt x="3350" y="631"/>
                  <a:pt x="3345" y="628"/>
                </a:cubicBezTo>
                <a:cubicBezTo>
                  <a:pt x="3343" y="626"/>
                  <a:pt x="3349" y="625"/>
                  <a:pt x="3363" y="626"/>
                </a:cubicBezTo>
                <a:cubicBezTo>
                  <a:pt x="3380" y="627"/>
                  <a:pt x="3383" y="627"/>
                  <a:pt x="3376" y="625"/>
                </a:cubicBezTo>
                <a:cubicBezTo>
                  <a:pt x="3371" y="623"/>
                  <a:pt x="3355" y="623"/>
                  <a:pt x="3326" y="625"/>
                </a:cubicBezTo>
                <a:cubicBezTo>
                  <a:pt x="3303" y="626"/>
                  <a:pt x="3277" y="627"/>
                  <a:pt x="3269" y="625"/>
                </a:cubicBezTo>
                <a:cubicBezTo>
                  <a:pt x="3260" y="624"/>
                  <a:pt x="3245" y="623"/>
                  <a:pt x="3235" y="623"/>
                </a:cubicBezTo>
                <a:cubicBezTo>
                  <a:pt x="3225" y="623"/>
                  <a:pt x="3217" y="621"/>
                  <a:pt x="3217" y="620"/>
                </a:cubicBezTo>
                <a:cubicBezTo>
                  <a:pt x="3217" y="617"/>
                  <a:pt x="3240" y="611"/>
                  <a:pt x="3251" y="611"/>
                </a:cubicBezTo>
                <a:cubicBezTo>
                  <a:pt x="3256" y="611"/>
                  <a:pt x="3260" y="609"/>
                  <a:pt x="3260" y="608"/>
                </a:cubicBezTo>
                <a:cubicBezTo>
                  <a:pt x="3260" y="606"/>
                  <a:pt x="3257" y="605"/>
                  <a:pt x="3252" y="606"/>
                </a:cubicBezTo>
                <a:cubicBezTo>
                  <a:pt x="3242" y="609"/>
                  <a:pt x="3236" y="603"/>
                  <a:pt x="3245" y="600"/>
                </a:cubicBezTo>
                <a:cubicBezTo>
                  <a:pt x="3249" y="599"/>
                  <a:pt x="3251" y="597"/>
                  <a:pt x="3251" y="596"/>
                </a:cubicBezTo>
                <a:cubicBezTo>
                  <a:pt x="3251" y="595"/>
                  <a:pt x="3255" y="593"/>
                  <a:pt x="3260" y="593"/>
                </a:cubicBezTo>
                <a:cubicBezTo>
                  <a:pt x="3264" y="593"/>
                  <a:pt x="3269" y="592"/>
                  <a:pt x="3269" y="590"/>
                </a:cubicBezTo>
                <a:cubicBezTo>
                  <a:pt x="3270" y="587"/>
                  <a:pt x="3272" y="587"/>
                  <a:pt x="3275" y="590"/>
                </a:cubicBezTo>
                <a:cubicBezTo>
                  <a:pt x="3277" y="592"/>
                  <a:pt x="3280" y="593"/>
                  <a:pt x="3281" y="593"/>
                </a:cubicBezTo>
                <a:cubicBezTo>
                  <a:pt x="3283" y="593"/>
                  <a:pt x="3283" y="592"/>
                  <a:pt x="3280" y="591"/>
                </a:cubicBezTo>
                <a:cubicBezTo>
                  <a:pt x="3277" y="589"/>
                  <a:pt x="3280" y="588"/>
                  <a:pt x="3289" y="586"/>
                </a:cubicBezTo>
                <a:cubicBezTo>
                  <a:pt x="3296" y="586"/>
                  <a:pt x="3307" y="584"/>
                  <a:pt x="3313" y="583"/>
                </a:cubicBezTo>
                <a:cubicBezTo>
                  <a:pt x="3319" y="582"/>
                  <a:pt x="3335" y="581"/>
                  <a:pt x="3347" y="580"/>
                </a:cubicBezTo>
                <a:cubicBezTo>
                  <a:pt x="3375" y="578"/>
                  <a:pt x="3383" y="573"/>
                  <a:pt x="3358" y="573"/>
                </a:cubicBezTo>
                <a:cubicBezTo>
                  <a:pt x="3349" y="573"/>
                  <a:pt x="3340" y="572"/>
                  <a:pt x="3340" y="570"/>
                </a:cubicBezTo>
                <a:cubicBezTo>
                  <a:pt x="3339" y="569"/>
                  <a:pt x="3331" y="569"/>
                  <a:pt x="3320" y="571"/>
                </a:cubicBezTo>
                <a:cubicBezTo>
                  <a:pt x="3304" y="573"/>
                  <a:pt x="3267" y="574"/>
                  <a:pt x="3229" y="573"/>
                </a:cubicBezTo>
                <a:cubicBezTo>
                  <a:pt x="3221" y="572"/>
                  <a:pt x="3207" y="572"/>
                  <a:pt x="3196" y="573"/>
                </a:cubicBezTo>
                <a:cubicBezTo>
                  <a:pt x="3160" y="574"/>
                  <a:pt x="3074" y="571"/>
                  <a:pt x="3072" y="569"/>
                </a:cubicBezTo>
                <a:cubicBezTo>
                  <a:pt x="3071" y="568"/>
                  <a:pt x="3068" y="567"/>
                  <a:pt x="3065" y="567"/>
                </a:cubicBezTo>
                <a:cubicBezTo>
                  <a:pt x="3056" y="567"/>
                  <a:pt x="3056" y="562"/>
                  <a:pt x="3065" y="557"/>
                </a:cubicBezTo>
                <a:cubicBezTo>
                  <a:pt x="3070" y="555"/>
                  <a:pt x="3074" y="553"/>
                  <a:pt x="3074" y="554"/>
                </a:cubicBezTo>
                <a:cubicBezTo>
                  <a:pt x="3074" y="555"/>
                  <a:pt x="3077" y="554"/>
                  <a:pt x="3080" y="552"/>
                </a:cubicBezTo>
                <a:cubicBezTo>
                  <a:pt x="3084" y="550"/>
                  <a:pt x="3088" y="549"/>
                  <a:pt x="3090" y="549"/>
                </a:cubicBezTo>
                <a:cubicBezTo>
                  <a:pt x="3092" y="550"/>
                  <a:pt x="3098" y="548"/>
                  <a:pt x="3102" y="546"/>
                </a:cubicBezTo>
                <a:cubicBezTo>
                  <a:pt x="3107" y="543"/>
                  <a:pt x="3114" y="541"/>
                  <a:pt x="3118" y="541"/>
                </a:cubicBezTo>
                <a:cubicBezTo>
                  <a:pt x="3123" y="541"/>
                  <a:pt x="3125" y="540"/>
                  <a:pt x="3124" y="538"/>
                </a:cubicBezTo>
                <a:cubicBezTo>
                  <a:pt x="3123" y="536"/>
                  <a:pt x="3117" y="535"/>
                  <a:pt x="3107" y="536"/>
                </a:cubicBezTo>
                <a:cubicBezTo>
                  <a:pt x="3083" y="539"/>
                  <a:pt x="3053" y="539"/>
                  <a:pt x="3051" y="536"/>
                </a:cubicBezTo>
                <a:cubicBezTo>
                  <a:pt x="3050" y="535"/>
                  <a:pt x="3053" y="533"/>
                  <a:pt x="3057" y="533"/>
                </a:cubicBezTo>
                <a:cubicBezTo>
                  <a:pt x="3070" y="531"/>
                  <a:pt x="3073" y="529"/>
                  <a:pt x="3067" y="526"/>
                </a:cubicBezTo>
                <a:cubicBezTo>
                  <a:pt x="3061" y="524"/>
                  <a:pt x="3061" y="524"/>
                  <a:pt x="3068" y="524"/>
                </a:cubicBezTo>
                <a:cubicBezTo>
                  <a:pt x="3072" y="524"/>
                  <a:pt x="3074" y="522"/>
                  <a:pt x="3074" y="518"/>
                </a:cubicBezTo>
                <a:cubicBezTo>
                  <a:pt x="3074" y="515"/>
                  <a:pt x="3075" y="512"/>
                  <a:pt x="3077" y="512"/>
                </a:cubicBezTo>
                <a:cubicBezTo>
                  <a:pt x="3078" y="512"/>
                  <a:pt x="3080" y="514"/>
                  <a:pt x="3080" y="516"/>
                </a:cubicBezTo>
                <a:cubicBezTo>
                  <a:pt x="3080" y="519"/>
                  <a:pt x="3081" y="520"/>
                  <a:pt x="3082" y="519"/>
                </a:cubicBezTo>
                <a:cubicBezTo>
                  <a:pt x="3084" y="518"/>
                  <a:pt x="3084" y="516"/>
                  <a:pt x="3084" y="514"/>
                </a:cubicBezTo>
                <a:cubicBezTo>
                  <a:pt x="3083" y="511"/>
                  <a:pt x="3075" y="509"/>
                  <a:pt x="3058" y="509"/>
                </a:cubicBezTo>
                <a:cubicBezTo>
                  <a:pt x="3045" y="508"/>
                  <a:pt x="3035" y="509"/>
                  <a:pt x="3036" y="510"/>
                </a:cubicBezTo>
                <a:cubicBezTo>
                  <a:pt x="3036" y="511"/>
                  <a:pt x="3036" y="512"/>
                  <a:pt x="3034" y="512"/>
                </a:cubicBezTo>
                <a:cubicBezTo>
                  <a:pt x="3033" y="512"/>
                  <a:pt x="3030" y="510"/>
                  <a:pt x="3029" y="509"/>
                </a:cubicBezTo>
                <a:cubicBezTo>
                  <a:pt x="3028" y="506"/>
                  <a:pt x="3018" y="506"/>
                  <a:pt x="2996" y="507"/>
                </a:cubicBezTo>
                <a:cubicBezTo>
                  <a:pt x="2971" y="508"/>
                  <a:pt x="2963" y="510"/>
                  <a:pt x="2960" y="514"/>
                </a:cubicBezTo>
                <a:cubicBezTo>
                  <a:pt x="2956" y="518"/>
                  <a:pt x="2956" y="519"/>
                  <a:pt x="2960" y="515"/>
                </a:cubicBezTo>
                <a:cubicBezTo>
                  <a:pt x="2962" y="513"/>
                  <a:pt x="2976" y="512"/>
                  <a:pt x="2994" y="511"/>
                </a:cubicBezTo>
                <a:cubicBezTo>
                  <a:pt x="3022" y="511"/>
                  <a:pt x="3024" y="511"/>
                  <a:pt x="3024" y="516"/>
                </a:cubicBezTo>
                <a:cubicBezTo>
                  <a:pt x="3024" y="521"/>
                  <a:pt x="3021" y="522"/>
                  <a:pt x="3004" y="525"/>
                </a:cubicBezTo>
                <a:cubicBezTo>
                  <a:pt x="2983" y="527"/>
                  <a:pt x="2975" y="526"/>
                  <a:pt x="2978" y="520"/>
                </a:cubicBezTo>
                <a:cubicBezTo>
                  <a:pt x="2980" y="517"/>
                  <a:pt x="2980" y="517"/>
                  <a:pt x="2976" y="520"/>
                </a:cubicBezTo>
                <a:cubicBezTo>
                  <a:pt x="2972" y="524"/>
                  <a:pt x="2945" y="525"/>
                  <a:pt x="2945" y="521"/>
                </a:cubicBezTo>
                <a:cubicBezTo>
                  <a:pt x="2945" y="519"/>
                  <a:pt x="2947" y="518"/>
                  <a:pt x="2950" y="518"/>
                </a:cubicBezTo>
                <a:cubicBezTo>
                  <a:pt x="2954" y="517"/>
                  <a:pt x="2954" y="517"/>
                  <a:pt x="2951" y="516"/>
                </a:cubicBezTo>
                <a:cubicBezTo>
                  <a:pt x="2948" y="514"/>
                  <a:pt x="2948" y="514"/>
                  <a:pt x="2951" y="512"/>
                </a:cubicBezTo>
                <a:cubicBezTo>
                  <a:pt x="2954" y="510"/>
                  <a:pt x="2954" y="509"/>
                  <a:pt x="2950" y="509"/>
                </a:cubicBezTo>
                <a:cubicBezTo>
                  <a:pt x="2948" y="509"/>
                  <a:pt x="2945" y="511"/>
                  <a:pt x="2944" y="513"/>
                </a:cubicBezTo>
                <a:cubicBezTo>
                  <a:pt x="2943" y="516"/>
                  <a:pt x="2942" y="516"/>
                  <a:pt x="2939" y="513"/>
                </a:cubicBezTo>
                <a:cubicBezTo>
                  <a:pt x="2936" y="510"/>
                  <a:pt x="2931" y="510"/>
                  <a:pt x="2927" y="511"/>
                </a:cubicBezTo>
                <a:cubicBezTo>
                  <a:pt x="2923" y="512"/>
                  <a:pt x="2919" y="511"/>
                  <a:pt x="2916" y="508"/>
                </a:cubicBezTo>
                <a:cubicBezTo>
                  <a:pt x="2914" y="506"/>
                  <a:pt x="2906" y="504"/>
                  <a:pt x="2899" y="504"/>
                </a:cubicBezTo>
                <a:cubicBezTo>
                  <a:pt x="2884" y="504"/>
                  <a:pt x="2866" y="497"/>
                  <a:pt x="2875" y="495"/>
                </a:cubicBezTo>
                <a:cubicBezTo>
                  <a:pt x="2877" y="495"/>
                  <a:pt x="2888" y="495"/>
                  <a:pt x="2898" y="497"/>
                </a:cubicBezTo>
                <a:cubicBezTo>
                  <a:pt x="2920" y="501"/>
                  <a:pt x="2926" y="501"/>
                  <a:pt x="2924" y="497"/>
                </a:cubicBezTo>
                <a:cubicBezTo>
                  <a:pt x="2923" y="496"/>
                  <a:pt x="2919" y="494"/>
                  <a:pt x="2916" y="494"/>
                </a:cubicBezTo>
                <a:cubicBezTo>
                  <a:pt x="2910" y="494"/>
                  <a:pt x="2910" y="494"/>
                  <a:pt x="2914" y="492"/>
                </a:cubicBezTo>
                <a:cubicBezTo>
                  <a:pt x="2917" y="490"/>
                  <a:pt x="2926" y="490"/>
                  <a:pt x="2937" y="491"/>
                </a:cubicBezTo>
                <a:cubicBezTo>
                  <a:pt x="2946" y="493"/>
                  <a:pt x="2957" y="493"/>
                  <a:pt x="2961" y="492"/>
                </a:cubicBezTo>
                <a:cubicBezTo>
                  <a:pt x="2964" y="492"/>
                  <a:pt x="2972" y="492"/>
                  <a:pt x="2978" y="494"/>
                </a:cubicBezTo>
                <a:cubicBezTo>
                  <a:pt x="2985" y="496"/>
                  <a:pt x="2998" y="496"/>
                  <a:pt x="3011" y="495"/>
                </a:cubicBezTo>
                <a:cubicBezTo>
                  <a:pt x="3030" y="494"/>
                  <a:pt x="3031" y="493"/>
                  <a:pt x="3024" y="491"/>
                </a:cubicBezTo>
                <a:cubicBezTo>
                  <a:pt x="3019" y="489"/>
                  <a:pt x="3015" y="487"/>
                  <a:pt x="3014" y="486"/>
                </a:cubicBezTo>
                <a:cubicBezTo>
                  <a:pt x="3013" y="485"/>
                  <a:pt x="3001" y="483"/>
                  <a:pt x="2988" y="482"/>
                </a:cubicBezTo>
                <a:cubicBezTo>
                  <a:pt x="2962" y="480"/>
                  <a:pt x="2928" y="470"/>
                  <a:pt x="2931" y="464"/>
                </a:cubicBezTo>
                <a:cubicBezTo>
                  <a:pt x="2932" y="462"/>
                  <a:pt x="2934" y="461"/>
                  <a:pt x="2935" y="462"/>
                </a:cubicBezTo>
                <a:cubicBezTo>
                  <a:pt x="2937" y="463"/>
                  <a:pt x="2957" y="463"/>
                  <a:pt x="2979" y="463"/>
                </a:cubicBezTo>
                <a:cubicBezTo>
                  <a:pt x="3002" y="463"/>
                  <a:pt x="3031" y="464"/>
                  <a:pt x="3044" y="466"/>
                </a:cubicBezTo>
                <a:cubicBezTo>
                  <a:pt x="3070" y="469"/>
                  <a:pt x="3107" y="472"/>
                  <a:pt x="3098" y="469"/>
                </a:cubicBezTo>
                <a:cubicBezTo>
                  <a:pt x="3094" y="469"/>
                  <a:pt x="3091" y="466"/>
                  <a:pt x="3091" y="464"/>
                </a:cubicBezTo>
                <a:cubicBezTo>
                  <a:pt x="3091" y="461"/>
                  <a:pt x="3088" y="460"/>
                  <a:pt x="3083" y="460"/>
                </a:cubicBezTo>
                <a:cubicBezTo>
                  <a:pt x="3070" y="459"/>
                  <a:pt x="3062" y="456"/>
                  <a:pt x="3064" y="452"/>
                </a:cubicBezTo>
                <a:cubicBezTo>
                  <a:pt x="3065" y="449"/>
                  <a:pt x="3062" y="448"/>
                  <a:pt x="3052" y="449"/>
                </a:cubicBezTo>
                <a:cubicBezTo>
                  <a:pt x="3044" y="449"/>
                  <a:pt x="3029" y="448"/>
                  <a:pt x="3018" y="446"/>
                </a:cubicBezTo>
                <a:cubicBezTo>
                  <a:pt x="3007" y="444"/>
                  <a:pt x="2988" y="442"/>
                  <a:pt x="2975" y="442"/>
                </a:cubicBezTo>
                <a:cubicBezTo>
                  <a:pt x="2963" y="442"/>
                  <a:pt x="2948" y="440"/>
                  <a:pt x="2944" y="439"/>
                </a:cubicBezTo>
                <a:cubicBezTo>
                  <a:pt x="2935" y="437"/>
                  <a:pt x="2935" y="437"/>
                  <a:pt x="2935" y="437"/>
                </a:cubicBezTo>
                <a:cubicBezTo>
                  <a:pt x="2944" y="436"/>
                  <a:pt x="2944" y="436"/>
                  <a:pt x="2944" y="436"/>
                </a:cubicBezTo>
                <a:cubicBezTo>
                  <a:pt x="2948" y="436"/>
                  <a:pt x="2961" y="436"/>
                  <a:pt x="2971" y="436"/>
                </a:cubicBezTo>
                <a:cubicBezTo>
                  <a:pt x="2990" y="437"/>
                  <a:pt x="3005" y="432"/>
                  <a:pt x="3001" y="427"/>
                </a:cubicBezTo>
                <a:cubicBezTo>
                  <a:pt x="2998" y="425"/>
                  <a:pt x="2976" y="424"/>
                  <a:pt x="2964" y="426"/>
                </a:cubicBezTo>
                <a:cubicBezTo>
                  <a:pt x="2955" y="427"/>
                  <a:pt x="2933" y="428"/>
                  <a:pt x="2920" y="428"/>
                </a:cubicBezTo>
                <a:cubicBezTo>
                  <a:pt x="2914" y="428"/>
                  <a:pt x="2913" y="427"/>
                  <a:pt x="2917" y="423"/>
                </a:cubicBezTo>
                <a:cubicBezTo>
                  <a:pt x="2920" y="419"/>
                  <a:pt x="2919" y="418"/>
                  <a:pt x="2905" y="419"/>
                </a:cubicBezTo>
                <a:cubicBezTo>
                  <a:pt x="2896" y="419"/>
                  <a:pt x="2888" y="419"/>
                  <a:pt x="2887" y="419"/>
                </a:cubicBezTo>
                <a:cubicBezTo>
                  <a:pt x="2885" y="419"/>
                  <a:pt x="2890" y="415"/>
                  <a:pt x="2897" y="411"/>
                </a:cubicBezTo>
                <a:cubicBezTo>
                  <a:pt x="2908" y="403"/>
                  <a:pt x="2923" y="400"/>
                  <a:pt x="2939" y="401"/>
                </a:cubicBezTo>
                <a:cubicBezTo>
                  <a:pt x="2942" y="401"/>
                  <a:pt x="2954" y="402"/>
                  <a:pt x="2967" y="403"/>
                </a:cubicBezTo>
                <a:cubicBezTo>
                  <a:pt x="2989" y="405"/>
                  <a:pt x="2991" y="404"/>
                  <a:pt x="2989" y="400"/>
                </a:cubicBezTo>
                <a:cubicBezTo>
                  <a:pt x="2986" y="393"/>
                  <a:pt x="2993" y="390"/>
                  <a:pt x="3013" y="390"/>
                </a:cubicBezTo>
                <a:cubicBezTo>
                  <a:pt x="3025" y="390"/>
                  <a:pt x="3031" y="389"/>
                  <a:pt x="3030" y="387"/>
                </a:cubicBezTo>
                <a:cubicBezTo>
                  <a:pt x="3027" y="382"/>
                  <a:pt x="3039" y="383"/>
                  <a:pt x="3053" y="389"/>
                </a:cubicBezTo>
                <a:cubicBezTo>
                  <a:pt x="3063" y="393"/>
                  <a:pt x="3066" y="393"/>
                  <a:pt x="3068" y="390"/>
                </a:cubicBezTo>
                <a:cubicBezTo>
                  <a:pt x="3069" y="388"/>
                  <a:pt x="3073" y="387"/>
                  <a:pt x="3076" y="388"/>
                </a:cubicBezTo>
                <a:cubicBezTo>
                  <a:pt x="3080" y="389"/>
                  <a:pt x="3083" y="389"/>
                  <a:pt x="3083" y="387"/>
                </a:cubicBezTo>
                <a:cubicBezTo>
                  <a:pt x="3083" y="385"/>
                  <a:pt x="3086" y="384"/>
                  <a:pt x="3093" y="385"/>
                </a:cubicBezTo>
                <a:cubicBezTo>
                  <a:pt x="3103" y="386"/>
                  <a:pt x="3103" y="386"/>
                  <a:pt x="3097" y="381"/>
                </a:cubicBezTo>
                <a:cubicBezTo>
                  <a:pt x="3093" y="379"/>
                  <a:pt x="3082" y="373"/>
                  <a:pt x="3071" y="369"/>
                </a:cubicBezTo>
                <a:cubicBezTo>
                  <a:pt x="3057" y="362"/>
                  <a:pt x="3052" y="359"/>
                  <a:pt x="3049" y="352"/>
                </a:cubicBezTo>
                <a:cubicBezTo>
                  <a:pt x="3046" y="343"/>
                  <a:pt x="3035" y="340"/>
                  <a:pt x="2978" y="330"/>
                </a:cubicBezTo>
                <a:cubicBezTo>
                  <a:pt x="2953" y="326"/>
                  <a:pt x="2925" y="320"/>
                  <a:pt x="2911" y="316"/>
                </a:cubicBezTo>
                <a:cubicBezTo>
                  <a:pt x="2893" y="311"/>
                  <a:pt x="2890" y="309"/>
                  <a:pt x="2888" y="306"/>
                </a:cubicBezTo>
                <a:cubicBezTo>
                  <a:pt x="2888" y="303"/>
                  <a:pt x="2888" y="302"/>
                  <a:pt x="2890" y="304"/>
                </a:cubicBezTo>
                <a:cubicBezTo>
                  <a:pt x="2892" y="305"/>
                  <a:pt x="2902" y="306"/>
                  <a:pt x="2912" y="306"/>
                </a:cubicBezTo>
                <a:cubicBezTo>
                  <a:pt x="2922" y="307"/>
                  <a:pt x="2932" y="309"/>
                  <a:pt x="2934" y="311"/>
                </a:cubicBezTo>
                <a:cubicBezTo>
                  <a:pt x="2936" y="313"/>
                  <a:pt x="2942" y="314"/>
                  <a:pt x="2946" y="314"/>
                </a:cubicBezTo>
                <a:cubicBezTo>
                  <a:pt x="2953" y="313"/>
                  <a:pt x="2954" y="313"/>
                  <a:pt x="2949" y="312"/>
                </a:cubicBezTo>
                <a:cubicBezTo>
                  <a:pt x="2945" y="311"/>
                  <a:pt x="2942" y="310"/>
                  <a:pt x="2942" y="308"/>
                </a:cubicBezTo>
                <a:cubicBezTo>
                  <a:pt x="2942" y="306"/>
                  <a:pt x="2957" y="307"/>
                  <a:pt x="2985" y="311"/>
                </a:cubicBezTo>
                <a:cubicBezTo>
                  <a:pt x="2994" y="312"/>
                  <a:pt x="3002" y="313"/>
                  <a:pt x="3004" y="312"/>
                </a:cubicBezTo>
                <a:cubicBezTo>
                  <a:pt x="3011" y="309"/>
                  <a:pt x="3005" y="305"/>
                  <a:pt x="2995" y="305"/>
                </a:cubicBezTo>
                <a:cubicBezTo>
                  <a:pt x="2984" y="305"/>
                  <a:pt x="2974" y="301"/>
                  <a:pt x="2974" y="297"/>
                </a:cubicBezTo>
                <a:cubicBezTo>
                  <a:pt x="2974" y="296"/>
                  <a:pt x="2986" y="294"/>
                  <a:pt x="3001" y="293"/>
                </a:cubicBezTo>
                <a:cubicBezTo>
                  <a:pt x="3016" y="293"/>
                  <a:pt x="3029" y="291"/>
                  <a:pt x="3030" y="290"/>
                </a:cubicBezTo>
                <a:cubicBezTo>
                  <a:pt x="3031" y="289"/>
                  <a:pt x="3030" y="286"/>
                  <a:pt x="3026" y="284"/>
                </a:cubicBezTo>
                <a:cubicBezTo>
                  <a:pt x="3021" y="279"/>
                  <a:pt x="3021" y="279"/>
                  <a:pt x="3027" y="279"/>
                </a:cubicBezTo>
                <a:cubicBezTo>
                  <a:pt x="3030" y="279"/>
                  <a:pt x="3040" y="281"/>
                  <a:pt x="3048" y="283"/>
                </a:cubicBezTo>
                <a:cubicBezTo>
                  <a:pt x="3086" y="293"/>
                  <a:pt x="3151" y="296"/>
                  <a:pt x="3151" y="288"/>
                </a:cubicBezTo>
                <a:cubicBezTo>
                  <a:pt x="3151" y="287"/>
                  <a:pt x="3146" y="285"/>
                  <a:pt x="3140" y="284"/>
                </a:cubicBezTo>
                <a:cubicBezTo>
                  <a:pt x="3132" y="283"/>
                  <a:pt x="3128" y="281"/>
                  <a:pt x="3128" y="278"/>
                </a:cubicBezTo>
                <a:cubicBezTo>
                  <a:pt x="3128" y="274"/>
                  <a:pt x="3130" y="274"/>
                  <a:pt x="3138" y="275"/>
                </a:cubicBezTo>
                <a:cubicBezTo>
                  <a:pt x="3144" y="276"/>
                  <a:pt x="3148" y="276"/>
                  <a:pt x="3150" y="274"/>
                </a:cubicBezTo>
                <a:cubicBezTo>
                  <a:pt x="3151" y="272"/>
                  <a:pt x="3150" y="270"/>
                  <a:pt x="3148" y="270"/>
                </a:cubicBezTo>
                <a:cubicBezTo>
                  <a:pt x="3146" y="270"/>
                  <a:pt x="3138" y="270"/>
                  <a:pt x="3131" y="269"/>
                </a:cubicBezTo>
                <a:cubicBezTo>
                  <a:pt x="3120" y="268"/>
                  <a:pt x="3083" y="265"/>
                  <a:pt x="3065" y="263"/>
                </a:cubicBezTo>
                <a:cubicBezTo>
                  <a:pt x="3059" y="263"/>
                  <a:pt x="3035" y="258"/>
                  <a:pt x="2991" y="248"/>
                </a:cubicBezTo>
                <a:cubicBezTo>
                  <a:pt x="2978" y="245"/>
                  <a:pt x="2979" y="245"/>
                  <a:pt x="3001" y="244"/>
                </a:cubicBezTo>
                <a:cubicBezTo>
                  <a:pt x="3024" y="244"/>
                  <a:pt x="3024" y="244"/>
                  <a:pt x="3024" y="244"/>
                </a:cubicBezTo>
                <a:cubicBezTo>
                  <a:pt x="3008" y="237"/>
                  <a:pt x="3008" y="237"/>
                  <a:pt x="3008" y="237"/>
                </a:cubicBezTo>
                <a:cubicBezTo>
                  <a:pt x="2991" y="229"/>
                  <a:pt x="2990" y="229"/>
                  <a:pt x="2992" y="233"/>
                </a:cubicBezTo>
                <a:cubicBezTo>
                  <a:pt x="2993" y="234"/>
                  <a:pt x="2989" y="236"/>
                  <a:pt x="2981" y="236"/>
                </a:cubicBezTo>
                <a:cubicBezTo>
                  <a:pt x="2972" y="236"/>
                  <a:pt x="2968" y="234"/>
                  <a:pt x="2970" y="232"/>
                </a:cubicBezTo>
                <a:cubicBezTo>
                  <a:pt x="2971" y="231"/>
                  <a:pt x="2969" y="229"/>
                  <a:pt x="2965" y="228"/>
                </a:cubicBezTo>
                <a:cubicBezTo>
                  <a:pt x="2962" y="227"/>
                  <a:pt x="2959" y="225"/>
                  <a:pt x="2959" y="223"/>
                </a:cubicBezTo>
                <a:cubicBezTo>
                  <a:pt x="2959" y="222"/>
                  <a:pt x="2963" y="221"/>
                  <a:pt x="2967" y="223"/>
                </a:cubicBezTo>
                <a:cubicBezTo>
                  <a:pt x="2977" y="225"/>
                  <a:pt x="2977" y="225"/>
                  <a:pt x="2994" y="224"/>
                </a:cubicBezTo>
                <a:cubicBezTo>
                  <a:pt x="3005" y="224"/>
                  <a:pt x="3006" y="223"/>
                  <a:pt x="3002" y="220"/>
                </a:cubicBezTo>
                <a:cubicBezTo>
                  <a:pt x="2994" y="214"/>
                  <a:pt x="2995" y="209"/>
                  <a:pt x="3003" y="211"/>
                </a:cubicBezTo>
                <a:cubicBezTo>
                  <a:pt x="3008" y="212"/>
                  <a:pt x="3009" y="212"/>
                  <a:pt x="3005" y="210"/>
                </a:cubicBezTo>
                <a:cubicBezTo>
                  <a:pt x="3003" y="208"/>
                  <a:pt x="2997" y="207"/>
                  <a:pt x="2992" y="207"/>
                </a:cubicBezTo>
                <a:cubicBezTo>
                  <a:pt x="2985" y="207"/>
                  <a:pt x="2985" y="207"/>
                  <a:pt x="2989" y="209"/>
                </a:cubicBezTo>
                <a:cubicBezTo>
                  <a:pt x="2995" y="212"/>
                  <a:pt x="2994" y="212"/>
                  <a:pt x="2988" y="212"/>
                </a:cubicBezTo>
                <a:cubicBezTo>
                  <a:pt x="2983" y="212"/>
                  <a:pt x="2979" y="210"/>
                  <a:pt x="2978" y="208"/>
                </a:cubicBezTo>
                <a:cubicBezTo>
                  <a:pt x="2978" y="206"/>
                  <a:pt x="2974" y="204"/>
                  <a:pt x="2970" y="204"/>
                </a:cubicBezTo>
                <a:cubicBezTo>
                  <a:pt x="2962" y="204"/>
                  <a:pt x="2948" y="197"/>
                  <a:pt x="2948" y="194"/>
                </a:cubicBezTo>
                <a:cubicBezTo>
                  <a:pt x="2948" y="193"/>
                  <a:pt x="2944" y="192"/>
                  <a:pt x="2939" y="192"/>
                </a:cubicBezTo>
                <a:cubicBezTo>
                  <a:pt x="2933" y="192"/>
                  <a:pt x="2927" y="190"/>
                  <a:pt x="2923" y="188"/>
                </a:cubicBezTo>
                <a:cubicBezTo>
                  <a:pt x="2918" y="184"/>
                  <a:pt x="2918" y="184"/>
                  <a:pt x="2926" y="182"/>
                </a:cubicBezTo>
                <a:cubicBezTo>
                  <a:pt x="2934" y="179"/>
                  <a:pt x="2953" y="184"/>
                  <a:pt x="2964" y="191"/>
                </a:cubicBezTo>
                <a:cubicBezTo>
                  <a:pt x="2968" y="193"/>
                  <a:pt x="2977" y="195"/>
                  <a:pt x="2986" y="196"/>
                </a:cubicBezTo>
                <a:cubicBezTo>
                  <a:pt x="2994" y="197"/>
                  <a:pt x="2999" y="197"/>
                  <a:pt x="2997" y="196"/>
                </a:cubicBezTo>
                <a:cubicBezTo>
                  <a:pt x="2991" y="193"/>
                  <a:pt x="2994" y="189"/>
                  <a:pt x="3002" y="189"/>
                </a:cubicBezTo>
                <a:cubicBezTo>
                  <a:pt x="3007" y="189"/>
                  <a:pt x="3011" y="188"/>
                  <a:pt x="3012" y="186"/>
                </a:cubicBezTo>
                <a:cubicBezTo>
                  <a:pt x="3014" y="183"/>
                  <a:pt x="3008" y="182"/>
                  <a:pt x="2997" y="183"/>
                </a:cubicBezTo>
                <a:cubicBezTo>
                  <a:pt x="2988" y="184"/>
                  <a:pt x="2977" y="178"/>
                  <a:pt x="2977" y="173"/>
                </a:cubicBezTo>
                <a:cubicBezTo>
                  <a:pt x="2977" y="168"/>
                  <a:pt x="2979" y="168"/>
                  <a:pt x="2997" y="169"/>
                </a:cubicBezTo>
                <a:cubicBezTo>
                  <a:pt x="3004" y="169"/>
                  <a:pt x="3008" y="168"/>
                  <a:pt x="3007" y="167"/>
                </a:cubicBezTo>
                <a:cubicBezTo>
                  <a:pt x="3005" y="164"/>
                  <a:pt x="3003" y="164"/>
                  <a:pt x="2992" y="163"/>
                </a:cubicBezTo>
                <a:cubicBezTo>
                  <a:pt x="2988" y="163"/>
                  <a:pt x="2986" y="162"/>
                  <a:pt x="2987" y="159"/>
                </a:cubicBezTo>
                <a:cubicBezTo>
                  <a:pt x="2988" y="156"/>
                  <a:pt x="2984" y="154"/>
                  <a:pt x="2972" y="152"/>
                </a:cubicBezTo>
                <a:cubicBezTo>
                  <a:pt x="2955" y="150"/>
                  <a:pt x="2955" y="150"/>
                  <a:pt x="2955" y="150"/>
                </a:cubicBezTo>
                <a:cubicBezTo>
                  <a:pt x="2974" y="147"/>
                  <a:pt x="2974" y="147"/>
                  <a:pt x="2974" y="147"/>
                </a:cubicBezTo>
                <a:cubicBezTo>
                  <a:pt x="2992" y="144"/>
                  <a:pt x="2992" y="144"/>
                  <a:pt x="2992" y="144"/>
                </a:cubicBezTo>
                <a:cubicBezTo>
                  <a:pt x="2971" y="142"/>
                  <a:pt x="2971" y="142"/>
                  <a:pt x="2971" y="142"/>
                </a:cubicBezTo>
                <a:cubicBezTo>
                  <a:pt x="2933" y="138"/>
                  <a:pt x="2921" y="136"/>
                  <a:pt x="2917" y="132"/>
                </a:cubicBezTo>
                <a:cubicBezTo>
                  <a:pt x="2915" y="130"/>
                  <a:pt x="2914" y="128"/>
                  <a:pt x="2914" y="127"/>
                </a:cubicBezTo>
                <a:cubicBezTo>
                  <a:pt x="2914" y="124"/>
                  <a:pt x="2936" y="125"/>
                  <a:pt x="2938" y="128"/>
                </a:cubicBezTo>
                <a:cubicBezTo>
                  <a:pt x="2939" y="130"/>
                  <a:pt x="2942" y="131"/>
                  <a:pt x="2945" y="131"/>
                </a:cubicBezTo>
                <a:cubicBezTo>
                  <a:pt x="2948" y="131"/>
                  <a:pt x="2949" y="130"/>
                  <a:pt x="2945" y="128"/>
                </a:cubicBezTo>
                <a:cubicBezTo>
                  <a:pt x="2941" y="125"/>
                  <a:pt x="2944" y="118"/>
                  <a:pt x="2949" y="120"/>
                </a:cubicBezTo>
                <a:cubicBezTo>
                  <a:pt x="2951" y="121"/>
                  <a:pt x="2955" y="120"/>
                  <a:pt x="2957" y="119"/>
                </a:cubicBezTo>
                <a:cubicBezTo>
                  <a:pt x="2968" y="113"/>
                  <a:pt x="2989" y="114"/>
                  <a:pt x="3000" y="120"/>
                </a:cubicBezTo>
                <a:cubicBezTo>
                  <a:pt x="3009" y="124"/>
                  <a:pt x="3012" y="125"/>
                  <a:pt x="3015" y="122"/>
                </a:cubicBezTo>
                <a:cubicBezTo>
                  <a:pt x="3018" y="120"/>
                  <a:pt x="3023" y="119"/>
                  <a:pt x="3028" y="120"/>
                </a:cubicBezTo>
                <a:cubicBezTo>
                  <a:pt x="3033" y="121"/>
                  <a:pt x="3037" y="120"/>
                  <a:pt x="3037" y="118"/>
                </a:cubicBezTo>
                <a:cubicBezTo>
                  <a:pt x="3038" y="117"/>
                  <a:pt x="3044" y="119"/>
                  <a:pt x="3052" y="122"/>
                </a:cubicBezTo>
                <a:cubicBezTo>
                  <a:pt x="3063" y="127"/>
                  <a:pt x="3065" y="127"/>
                  <a:pt x="3065" y="123"/>
                </a:cubicBezTo>
                <a:cubicBezTo>
                  <a:pt x="3065" y="121"/>
                  <a:pt x="3063" y="119"/>
                  <a:pt x="3061" y="119"/>
                </a:cubicBezTo>
                <a:cubicBezTo>
                  <a:pt x="3059" y="119"/>
                  <a:pt x="3057" y="118"/>
                  <a:pt x="3057" y="116"/>
                </a:cubicBezTo>
                <a:cubicBezTo>
                  <a:pt x="3057" y="114"/>
                  <a:pt x="3061" y="113"/>
                  <a:pt x="3069" y="114"/>
                </a:cubicBezTo>
                <a:cubicBezTo>
                  <a:pt x="3118" y="121"/>
                  <a:pt x="3127" y="123"/>
                  <a:pt x="3139" y="129"/>
                </a:cubicBezTo>
                <a:cubicBezTo>
                  <a:pt x="3154" y="138"/>
                  <a:pt x="3165" y="139"/>
                  <a:pt x="3155" y="132"/>
                </a:cubicBezTo>
                <a:cubicBezTo>
                  <a:pt x="3144" y="124"/>
                  <a:pt x="3147" y="121"/>
                  <a:pt x="3162" y="123"/>
                </a:cubicBezTo>
                <a:cubicBezTo>
                  <a:pt x="3186" y="127"/>
                  <a:pt x="3223" y="128"/>
                  <a:pt x="3221" y="125"/>
                </a:cubicBezTo>
                <a:cubicBezTo>
                  <a:pt x="3220" y="123"/>
                  <a:pt x="3216" y="121"/>
                  <a:pt x="3212" y="119"/>
                </a:cubicBezTo>
                <a:cubicBezTo>
                  <a:pt x="3208" y="118"/>
                  <a:pt x="3206" y="115"/>
                  <a:pt x="3207" y="114"/>
                </a:cubicBezTo>
                <a:cubicBezTo>
                  <a:pt x="3208" y="112"/>
                  <a:pt x="3204" y="110"/>
                  <a:pt x="3199" y="109"/>
                </a:cubicBezTo>
                <a:cubicBezTo>
                  <a:pt x="3180" y="106"/>
                  <a:pt x="3130" y="99"/>
                  <a:pt x="3124" y="99"/>
                </a:cubicBezTo>
                <a:cubicBezTo>
                  <a:pt x="3108" y="99"/>
                  <a:pt x="3085" y="95"/>
                  <a:pt x="3083" y="92"/>
                </a:cubicBezTo>
                <a:cubicBezTo>
                  <a:pt x="3082" y="90"/>
                  <a:pt x="3088" y="90"/>
                  <a:pt x="3101" y="91"/>
                </a:cubicBezTo>
                <a:cubicBezTo>
                  <a:pt x="3111" y="92"/>
                  <a:pt x="3120" y="91"/>
                  <a:pt x="3121" y="90"/>
                </a:cubicBezTo>
                <a:cubicBezTo>
                  <a:pt x="3123" y="87"/>
                  <a:pt x="3070" y="83"/>
                  <a:pt x="2997" y="80"/>
                </a:cubicBezTo>
                <a:cubicBezTo>
                  <a:pt x="2988" y="80"/>
                  <a:pt x="2979" y="79"/>
                  <a:pt x="2978" y="78"/>
                </a:cubicBezTo>
                <a:cubicBezTo>
                  <a:pt x="2975" y="74"/>
                  <a:pt x="2943" y="75"/>
                  <a:pt x="2917" y="79"/>
                </a:cubicBezTo>
                <a:cubicBezTo>
                  <a:pt x="2899" y="82"/>
                  <a:pt x="2892" y="82"/>
                  <a:pt x="2888" y="79"/>
                </a:cubicBezTo>
                <a:cubicBezTo>
                  <a:pt x="2884" y="77"/>
                  <a:pt x="2882" y="77"/>
                  <a:pt x="2881" y="79"/>
                </a:cubicBezTo>
                <a:cubicBezTo>
                  <a:pt x="2880" y="82"/>
                  <a:pt x="2879" y="82"/>
                  <a:pt x="2877" y="79"/>
                </a:cubicBezTo>
                <a:cubicBezTo>
                  <a:pt x="2875" y="76"/>
                  <a:pt x="2871" y="75"/>
                  <a:pt x="2863" y="77"/>
                </a:cubicBezTo>
                <a:cubicBezTo>
                  <a:pt x="2842" y="81"/>
                  <a:pt x="2826" y="80"/>
                  <a:pt x="2827" y="76"/>
                </a:cubicBezTo>
                <a:cubicBezTo>
                  <a:pt x="2828" y="73"/>
                  <a:pt x="2826" y="73"/>
                  <a:pt x="2824" y="74"/>
                </a:cubicBezTo>
                <a:cubicBezTo>
                  <a:pt x="2821" y="75"/>
                  <a:pt x="2819" y="74"/>
                  <a:pt x="2819" y="71"/>
                </a:cubicBezTo>
                <a:cubicBezTo>
                  <a:pt x="2819" y="67"/>
                  <a:pt x="2818" y="66"/>
                  <a:pt x="2816" y="69"/>
                </a:cubicBezTo>
                <a:cubicBezTo>
                  <a:pt x="2814" y="71"/>
                  <a:pt x="2811" y="73"/>
                  <a:pt x="2809" y="73"/>
                </a:cubicBezTo>
                <a:cubicBezTo>
                  <a:pt x="2803" y="73"/>
                  <a:pt x="2785" y="60"/>
                  <a:pt x="2786" y="57"/>
                </a:cubicBezTo>
                <a:cubicBezTo>
                  <a:pt x="2786" y="55"/>
                  <a:pt x="2794" y="54"/>
                  <a:pt x="2802" y="54"/>
                </a:cubicBezTo>
                <a:cubicBezTo>
                  <a:pt x="2814" y="55"/>
                  <a:pt x="2817" y="54"/>
                  <a:pt x="2814" y="52"/>
                </a:cubicBezTo>
                <a:cubicBezTo>
                  <a:pt x="2809" y="47"/>
                  <a:pt x="2810" y="43"/>
                  <a:pt x="2815" y="45"/>
                </a:cubicBezTo>
                <a:cubicBezTo>
                  <a:pt x="2817" y="46"/>
                  <a:pt x="2821" y="46"/>
                  <a:pt x="2824" y="44"/>
                </a:cubicBezTo>
                <a:cubicBezTo>
                  <a:pt x="2828" y="42"/>
                  <a:pt x="2824" y="41"/>
                  <a:pt x="2808" y="42"/>
                </a:cubicBezTo>
                <a:cubicBezTo>
                  <a:pt x="2782" y="43"/>
                  <a:pt x="2760" y="39"/>
                  <a:pt x="2754" y="33"/>
                </a:cubicBezTo>
                <a:cubicBezTo>
                  <a:pt x="2752" y="31"/>
                  <a:pt x="2749" y="29"/>
                  <a:pt x="2747" y="29"/>
                </a:cubicBezTo>
                <a:cubicBezTo>
                  <a:pt x="2746" y="29"/>
                  <a:pt x="2745" y="28"/>
                  <a:pt x="2745" y="26"/>
                </a:cubicBezTo>
                <a:cubicBezTo>
                  <a:pt x="2745" y="23"/>
                  <a:pt x="2749" y="23"/>
                  <a:pt x="2757" y="24"/>
                </a:cubicBezTo>
                <a:cubicBezTo>
                  <a:pt x="2764" y="25"/>
                  <a:pt x="2774" y="27"/>
                  <a:pt x="2781" y="28"/>
                </a:cubicBezTo>
                <a:cubicBezTo>
                  <a:pt x="2792" y="29"/>
                  <a:pt x="2792" y="29"/>
                  <a:pt x="2792" y="29"/>
                </a:cubicBezTo>
                <a:cubicBezTo>
                  <a:pt x="2783" y="25"/>
                  <a:pt x="2783" y="25"/>
                  <a:pt x="2783" y="25"/>
                </a:cubicBezTo>
                <a:cubicBezTo>
                  <a:pt x="2779" y="22"/>
                  <a:pt x="2771" y="20"/>
                  <a:pt x="2766" y="20"/>
                </a:cubicBezTo>
                <a:cubicBezTo>
                  <a:pt x="2755" y="20"/>
                  <a:pt x="2745" y="17"/>
                  <a:pt x="2745" y="14"/>
                </a:cubicBezTo>
                <a:cubicBezTo>
                  <a:pt x="2745" y="13"/>
                  <a:pt x="2747" y="12"/>
                  <a:pt x="2750" y="12"/>
                </a:cubicBezTo>
                <a:cubicBezTo>
                  <a:pt x="2753" y="11"/>
                  <a:pt x="2760" y="10"/>
                  <a:pt x="2766" y="7"/>
                </a:cubicBezTo>
                <a:cubicBezTo>
                  <a:pt x="2778" y="3"/>
                  <a:pt x="2778" y="3"/>
                  <a:pt x="2778" y="3"/>
                </a:cubicBezTo>
                <a:cubicBezTo>
                  <a:pt x="2767" y="3"/>
                  <a:pt x="2767" y="3"/>
                  <a:pt x="2767" y="3"/>
                </a:cubicBezTo>
                <a:cubicBezTo>
                  <a:pt x="2761" y="3"/>
                  <a:pt x="2750" y="4"/>
                  <a:pt x="2743" y="6"/>
                </a:cubicBezTo>
                <a:cubicBezTo>
                  <a:pt x="2710" y="12"/>
                  <a:pt x="2710" y="12"/>
                  <a:pt x="2710" y="5"/>
                </a:cubicBezTo>
                <a:cubicBezTo>
                  <a:pt x="2710" y="2"/>
                  <a:pt x="2709" y="0"/>
                  <a:pt x="2708" y="1"/>
                </a:cubicBezTo>
                <a:cubicBezTo>
                  <a:pt x="2706" y="2"/>
                  <a:pt x="2706" y="5"/>
                  <a:pt x="2707" y="7"/>
                </a:cubicBezTo>
                <a:cubicBezTo>
                  <a:pt x="2708" y="12"/>
                  <a:pt x="2707" y="12"/>
                  <a:pt x="2698" y="9"/>
                </a:cubicBezTo>
                <a:cubicBezTo>
                  <a:pt x="2691" y="6"/>
                  <a:pt x="2689" y="7"/>
                  <a:pt x="2683" y="13"/>
                </a:cubicBezTo>
                <a:cubicBezTo>
                  <a:pt x="2679" y="17"/>
                  <a:pt x="2674" y="19"/>
                  <a:pt x="2670" y="18"/>
                </a:cubicBezTo>
                <a:cubicBezTo>
                  <a:pt x="2664" y="17"/>
                  <a:pt x="2662" y="21"/>
                  <a:pt x="2668" y="25"/>
                </a:cubicBezTo>
                <a:cubicBezTo>
                  <a:pt x="2670" y="27"/>
                  <a:pt x="2674" y="31"/>
                  <a:pt x="2677" y="34"/>
                </a:cubicBezTo>
                <a:cubicBezTo>
                  <a:pt x="2682" y="40"/>
                  <a:pt x="2682" y="42"/>
                  <a:pt x="2679" y="43"/>
                </a:cubicBezTo>
                <a:cubicBezTo>
                  <a:pt x="2677" y="45"/>
                  <a:pt x="2680" y="46"/>
                  <a:pt x="2688" y="48"/>
                </a:cubicBezTo>
                <a:cubicBezTo>
                  <a:pt x="2701" y="50"/>
                  <a:pt x="2708" y="54"/>
                  <a:pt x="2708" y="60"/>
                </a:cubicBezTo>
                <a:cubicBezTo>
                  <a:pt x="2708" y="63"/>
                  <a:pt x="2706" y="64"/>
                  <a:pt x="2700" y="63"/>
                </a:cubicBezTo>
                <a:cubicBezTo>
                  <a:pt x="2691" y="60"/>
                  <a:pt x="2681" y="63"/>
                  <a:pt x="2683" y="67"/>
                </a:cubicBezTo>
                <a:cubicBezTo>
                  <a:pt x="2684" y="69"/>
                  <a:pt x="2689" y="70"/>
                  <a:pt x="2694" y="70"/>
                </a:cubicBezTo>
                <a:cubicBezTo>
                  <a:pt x="2701" y="70"/>
                  <a:pt x="2702" y="70"/>
                  <a:pt x="2698" y="73"/>
                </a:cubicBezTo>
                <a:cubicBezTo>
                  <a:pt x="2693" y="76"/>
                  <a:pt x="2594" y="82"/>
                  <a:pt x="2547" y="82"/>
                </a:cubicBezTo>
                <a:cubicBezTo>
                  <a:pt x="2491" y="83"/>
                  <a:pt x="2331" y="82"/>
                  <a:pt x="2318" y="81"/>
                </a:cubicBezTo>
                <a:cubicBezTo>
                  <a:pt x="2311" y="81"/>
                  <a:pt x="2301" y="80"/>
                  <a:pt x="2296" y="81"/>
                </a:cubicBezTo>
                <a:cubicBezTo>
                  <a:pt x="2291" y="81"/>
                  <a:pt x="2287" y="80"/>
                  <a:pt x="2287" y="78"/>
                </a:cubicBezTo>
                <a:cubicBezTo>
                  <a:pt x="2287" y="77"/>
                  <a:pt x="2291" y="76"/>
                  <a:pt x="2296" y="76"/>
                </a:cubicBezTo>
                <a:cubicBezTo>
                  <a:pt x="2308" y="76"/>
                  <a:pt x="2312" y="72"/>
                  <a:pt x="2304" y="68"/>
                </a:cubicBezTo>
                <a:cubicBezTo>
                  <a:pt x="2298" y="65"/>
                  <a:pt x="2298" y="65"/>
                  <a:pt x="2307" y="63"/>
                </a:cubicBezTo>
                <a:cubicBezTo>
                  <a:pt x="2324" y="60"/>
                  <a:pt x="2395" y="52"/>
                  <a:pt x="2426" y="50"/>
                </a:cubicBezTo>
                <a:cubicBezTo>
                  <a:pt x="2450" y="49"/>
                  <a:pt x="2455" y="48"/>
                  <a:pt x="2452" y="45"/>
                </a:cubicBezTo>
                <a:cubicBezTo>
                  <a:pt x="2450" y="42"/>
                  <a:pt x="2444" y="41"/>
                  <a:pt x="2427" y="43"/>
                </a:cubicBezTo>
                <a:cubicBezTo>
                  <a:pt x="2415" y="44"/>
                  <a:pt x="2405" y="45"/>
                  <a:pt x="2404" y="47"/>
                </a:cubicBezTo>
                <a:cubicBezTo>
                  <a:pt x="2403" y="48"/>
                  <a:pt x="2396" y="49"/>
                  <a:pt x="2387" y="49"/>
                </a:cubicBezTo>
                <a:cubicBezTo>
                  <a:pt x="2378" y="49"/>
                  <a:pt x="2361" y="50"/>
                  <a:pt x="2348" y="51"/>
                </a:cubicBezTo>
                <a:cubicBezTo>
                  <a:pt x="2336" y="52"/>
                  <a:pt x="2314" y="53"/>
                  <a:pt x="2300" y="54"/>
                </a:cubicBezTo>
                <a:cubicBezTo>
                  <a:pt x="2286" y="55"/>
                  <a:pt x="2273" y="56"/>
                  <a:pt x="2271" y="56"/>
                </a:cubicBezTo>
                <a:cubicBezTo>
                  <a:pt x="2270" y="56"/>
                  <a:pt x="2268" y="55"/>
                  <a:pt x="2269" y="53"/>
                </a:cubicBezTo>
                <a:cubicBezTo>
                  <a:pt x="2270" y="49"/>
                  <a:pt x="2267" y="49"/>
                  <a:pt x="2256" y="50"/>
                </a:cubicBezTo>
                <a:cubicBezTo>
                  <a:pt x="2249" y="51"/>
                  <a:pt x="2241" y="54"/>
                  <a:pt x="2238" y="56"/>
                </a:cubicBezTo>
                <a:cubicBezTo>
                  <a:pt x="2235" y="59"/>
                  <a:pt x="2226" y="60"/>
                  <a:pt x="2211" y="61"/>
                </a:cubicBezTo>
                <a:cubicBezTo>
                  <a:pt x="2198" y="61"/>
                  <a:pt x="2187" y="63"/>
                  <a:pt x="2185" y="64"/>
                </a:cubicBezTo>
                <a:cubicBezTo>
                  <a:pt x="2181" y="68"/>
                  <a:pt x="2177" y="67"/>
                  <a:pt x="2179" y="63"/>
                </a:cubicBezTo>
                <a:cubicBezTo>
                  <a:pt x="2180" y="61"/>
                  <a:pt x="2179" y="57"/>
                  <a:pt x="2178" y="55"/>
                </a:cubicBezTo>
                <a:cubicBezTo>
                  <a:pt x="2175" y="51"/>
                  <a:pt x="2175" y="51"/>
                  <a:pt x="2173" y="55"/>
                </a:cubicBezTo>
                <a:cubicBezTo>
                  <a:pt x="2170" y="58"/>
                  <a:pt x="2168" y="58"/>
                  <a:pt x="2161" y="56"/>
                </a:cubicBezTo>
                <a:cubicBezTo>
                  <a:pt x="2153" y="53"/>
                  <a:pt x="2149" y="53"/>
                  <a:pt x="2140" y="58"/>
                </a:cubicBezTo>
                <a:cubicBezTo>
                  <a:pt x="2129" y="64"/>
                  <a:pt x="2128" y="64"/>
                  <a:pt x="2125" y="60"/>
                </a:cubicBezTo>
                <a:cubicBezTo>
                  <a:pt x="2121" y="55"/>
                  <a:pt x="2108" y="53"/>
                  <a:pt x="2111" y="58"/>
                </a:cubicBezTo>
                <a:cubicBezTo>
                  <a:pt x="2112" y="60"/>
                  <a:pt x="2110" y="61"/>
                  <a:pt x="2107" y="61"/>
                </a:cubicBezTo>
                <a:cubicBezTo>
                  <a:pt x="2104" y="61"/>
                  <a:pt x="2101" y="59"/>
                  <a:pt x="2100" y="57"/>
                </a:cubicBezTo>
                <a:cubicBezTo>
                  <a:pt x="2099" y="55"/>
                  <a:pt x="2098" y="55"/>
                  <a:pt x="2097" y="56"/>
                </a:cubicBezTo>
                <a:cubicBezTo>
                  <a:pt x="2095" y="57"/>
                  <a:pt x="2096" y="60"/>
                  <a:pt x="2098" y="64"/>
                </a:cubicBezTo>
                <a:cubicBezTo>
                  <a:pt x="2101" y="69"/>
                  <a:pt x="2101" y="70"/>
                  <a:pt x="2098" y="73"/>
                </a:cubicBezTo>
                <a:cubicBezTo>
                  <a:pt x="2093" y="76"/>
                  <a:pt x="2065" y="81"/>
                  <a:pt x="2038" y="83"/>
                </a:cubicBezTo>
                <a:cubicBezTo>
                  <a:pt x="2027" y="84"/>
                  <a:pt x="2014" y="85"/>
                  <a:pt x="2008" y="86"/>
                </a:cubicBezTo>
                <a:cubicBezTo>
                  <a:pt x="2001" y="86"/>
                  <a:pt x="1977" y="88"/>
                  <a:pt x="1955" y="90"/>
                </a:cubicBezTo>
                <a:cubicBezTo>
                  <a:pt x="1932" y="92"/>
                  <a:pt x="1905" y="95"/>
                  <a:pt x="1895" y="96"/>
                </a:cubicBezTo>
                <a:cubicBezTo>
                  <a:pt x="1870" y="100"/>
                  <a:pt x="1870" y="100"/>
                  <a:pt x="1875" y="94"/>
                </a:cubicBezTo>
                <a:cubicBezTo>
                  <a:pt x="1877" y="91"/>
                  <a:pt x="1877" y="90"/>
                  <a:pt x="1873" y="90"/>
                </a:cubicBezTo>
                <a:cubicBezTo>
                  <a:pt x="1871" y="90"/>
                  <a:pt x="1869" y="92"/>
                  <a:pt x="1869" y="94"/>
                </a:cubicBezTo>
                <a:cubicBezTo>
                  <a:pt x="1869" y="97"/>
                  <a:pt x="1867" y="99"/>
                  <a:pt x="1864" y="99"/>
                </a:cubicBezTo>
                <a:cubicBezTo>
                  <a:pt x="1862" y="99"/>
                  <a:pt x="1860" y="98"/>
                  <a:pt x="1860" y="96"/>
                </a:cubicBezTo>
                <a:cubicBezTo>
                  <a:pt x="1860" y="90"/>
                  <a:pt x="1870" y="84"/>
                  <a:pt x="1879" y="84"/>
                </a:cubicBezTo>
                <a:cubicBezTo>
                  <a:pt x="1884" y="84"/>
                  <a:pt x="1889" y="83"/>
                  <a:pt x="1889" y="81"/>
                </a:cubicBezTo>
                <a:cubicBezTo>
                  <a:pt x="1889" y="79"/>
                  <a:pt x="1886" y="79"/>
                  <a:pt x="1881" y="80"/>
                </a:cubicBezTo>
                <a:cubicBezTo>
                  <a:pt x="1877" y="81"/>
                  <a:pt x="1869" y="82"/>
                  <a:pt x="1864" y="82"/>
                </a:cubicBezTo>
                <a:cubicBezTo>
                  <a:pt x="1858" y="82"/>
                  <a:pt x="1854" y="84"/>
                  <a:pt x="1854" y="87"/>
                </a:cubicBezTo>
                <a:cubicBezTo>
                  <a:pt x="1854" y="90"/>
                  <a:pt x="1854" y="90"/>
                  <a:pt x="1852" y="88"/>
                </a:cubicBezTo>
                <a:cubicBezTo>
                  <a:pt x="1850" y="85"/>
                  <a:pt x="1820" y="83"/>
                  <a:pt x="1786" y="84"/>
                </a:cubicBezTo>
                <a:cubicBezTo>
                  <a:pt x="1769" y="84"/>
                  <a:pt x="1769" y="85"/>
                  <a:pt x="1769" y="92"/>
                </a:cubicBezTo>
                <a:cubicBezTo>
                  <a:pt x="1769" y="98"/>
                  <a:pt x="1770" y="99"/>
                  <a:pt x="1775" y="98"/>
                </a:cubicBezTo>
                <a:cubicBezTo>
                  <a:pt x="1779" y="97"/>
                  <a:pt x="1783" y="97"/>
                  <a:pt x="1785" y="99"/>
                </a:cubicBezTo>
                <a:cubicBezTo>
                  <a:pt x="1788" y="100"/>
                  <a:pt x="1787" y="101"/>
                  <a:pt x="1781" y="103"/>
                </a:cubicBezTo>
                <a:cubicBezTo>
                  <a:pt x="1777" y="103"/>
                  <a:pt x="1767" y="106"/>
                  <a:pt x="1760" y="107"/>
                </a:cubicBezTo>
                <a:cubicBezTo>
                  <a:pt x="1753" y="109"/>
                  <a:pt x="1739" y="111"/>
                  <a:pt x="1727" y="112"/>
                </a:cubicBezTo>
                <a:cubicBezTo>
                  <a:pt x="1702" y="114"/>
                  <a:pt x="1685" y="115"/>
                  <a:pt x="1653" y="119"/>
                </a:cubicBezTo>
                <a:cubicBezTo>
                  <a:pt x="1638" y="121"/>
                  <a:pt x="1619" y="123"/>
                  <a:pt x="1608" y="123"/>
                </a:cubicBezTo>
                <a:cubicBezTo>
                  <a:pt x="1585" y="125"/>
                  <a:pt x="1565" y="128"/>
                  <a:pt x="1548" y="130"/>
                </a:cubicBezTo>
                <a:cubicBezTo>
                  <a:pt x="1541" y="131"/>
                  <a:pt x="1530" y="131"/>
                  <a:pt x="1523" y="131"/>
                </a:cubicBezTo>
                <a:cubicBezTo>
                  <a:pt x="1516" y="131"/>
                  <a:pt x="1508" y="132"/>
                  <a:pt x="1507" y="133"/>
                </a:cubicBezTo>
                <a:cubicBezTo>
                  <a:pt x="1505" y="134"/>
                  <a:pt x="1496" y="135"/>
                  <a:pt x="1487" y="135"/>
                </a:cubicBezTo>
                <a:cubicBezTo>
                  <a:pt x="1477" y="136"/>
                  <a:pt x="1459" y="137"/>
                  <a:pt x="1445" y="138"/>
                </a:cubicBezTo>
                <a:cubicBezTo>
                  <a:pt x="1432" y="139"/>
                  <a:pt x="1395" y="140"/>
                  <a:pt x="1364" y="141"/>
                </a:cubicBezTo>
                <a:cubicBezTo>
                  <a:pt x="1308" y="141"/>
                  <a:pt x="1291" y="143"/>
                  <a:pt x="1287" y="149"/>
                </a:cubicBezTo>
                <a:cubicBezTo>
                  <a:pt x="1286" y="150"/>
                  <a:pt x="1272" y="152"/>
                  <a:pt x="1255" y="153"/>
                </a:cubicBezTo>
                <a:cubicBezTo>
                  <a:pt x="1228" y="154"/>
                  <a:pt x="1224" y="154"/>
                  <a:pt x="1226" y="150"/>
                </a:cubicBezTo>
                <a:cubicBezTo>
                  <a:pt x="1227" y="147"/>
                  <a:pt x="1226" y="145"/>
                  <a:pt x="1222" y="145"/>
                </a:cubicBezTo>
                <a:cubicBezTo>
                  <a:pt x="1218" y="145"/>
                  <a:pt x="1217" y="147"/>
                  <a:pt x="1218" y="150"/>
                </a:cubicBezTo>
                <a:cubicBezTo>
                  <a:pt x="1219" y="152"/>
                  <a:pt x="1218" y="154"/>
                  <a:pt x="1216" y="154"/>
                </a:cubicBezTo>
                <a:cubicBezTo>
                  <a:pt x="1214" y="154"/>
                  <a:pt x="1210" y="156"/>
                  <a:pt x="1207" y="159"/>
                </a:cubicBezTo>
                <a:cubicBezTo>
                  <a:pt x="1204" y="162"/>
                  <a:pt x="1195" y="163"/>
                  <a:pt x="1172" y="164"/>
                </a:cubicBezTo>
                <a:cubicBezTo>
                  <a:pt x="1155" y="165"/>
                  <a:pt x="1140" y="166"/>
                  <a:pt x="1138" y="168"/>
                </a:cubicBezTo>
                <a:cubicBezTo>
                  <a:pt x="1136" y="169"/>
                  <a:pt x="1133" y="172"/>
                  <a:pt x="1130" y="173"/>
                </a:cubicBezTo>
                <a:cubicBezTo>
                  <a:pt x="1128" y="174"/>
                  <a:pt x="1130" y="174"/>
                  <a:pt x="1135" y="174"/>
                </a:cubicBezTo>
                <a:cubicBezTo>
                  <a:pt x="1164" y="173"/>
                  <a:pt x="1162" y="177"/>
                  <a:pt x="1131" y="181"/>
                </a:cubicBezTo>
                <a:cubicBezTo>
                  <a:pt x="1112" y="183"/>
                  <a:pt x="1108" y="182"/>
                  <a:pt x="1105" y="179"/>
                </a:cubicBezTo>
                <a:cubicBezTo>
                  <a:pt x="1103" y="176"/>
                  <a:pt x="1101" y="175"/>
                  <a:pt x="1100" y="177"/>
                </a:cubicBezTo>
                <a:cubicBezTo>
                  <a:pt x="1099" y="179"/>
                  <a:pt x="1094" y="180"/>
                  <a:pt x="1088" y="180"/>
                </a:cubicBezTo>
                <a:cubicBezTo>
                  <a:pt x="1077" y="180"/>
                  <a:pt x="1077" y="180"/>
                  <a:pt x="1077" y="180"/>
                </a:cubicBezTo>
                <a:cubicBezTo>
                  <a:pt x="1092" y="174"/>
                  <a:pt x="1092" y="174"/>
                  <a:pt x="1092" y="174"/>
                </a:cubicBezTo>
                <a:cubicBezTo>
                  <a:pt x="1099" y="171"/>
                  <a:pt x="1107" y="169"/>
                  <a:pt x="1109" y="170"/>
                </a:cubicBezTo>
                <a:cubicBezTo>
                  <a:pt x="1111" y="171"/>
                  <a:pt x="1113" y="169"/>
                  <a:pt x="1114" y="167"/>
                </a:cubicBezTo>
                <a:cubicBezTo>
                  <a:pt x="1116" y="161"/>
                  <a:pt x="1109" y="162"/>
                  <a:pt x="1084" y="170"/>
                </a:cubicBezTo>
                <a:cubicBezTo>
                  <a:pt x="1064" y="177"/>
                  <a:pt x="1059" y="178"/>
                  <a:pt x="1009" y="178"/>
                </a:cubicBezTo>
                <a:cubicBezTo>
                  <a:pt x="979" y="178"/>
                  <a:pt x="952" y="179"/>
                  <a:pt x="948" y="181"/>
                </a:cubicBezTo>
                <a:cubicBezTo>
                  <a:pt x="945" y="182"/>
                  <a:pt x="944" y="183"/>
                  <a:pt x="946" y="183"/>
                </a:cubicBezTo>
                <a:cubicBezTo>
                  <a:pt x="949" y="183"/>
                  <a:pt x="949" y="185"/>
                  <a:pt x="948" y="186"/>
                </a:cubicBezTo>
                <a:cubicBezTo>
                  <a:pt x="946" y="191"/>
                  <a:pt x="928" y="190"/>
                  <a:pt x="924" y="185"/>
                </a:cubicBezTo>
                <a:cubicBezTo>
                  <a:pt x="920" y="180"/>
                  <a:pt x="922" y="179"/>
                  <a:pt x="937" y="176"/>
                </a:cubicBezTo>
                <a:cubicBezTo>
                  <a:pt x="942" y="176"/>
                  <a:pt x="951" y="173"/>
                  <a:pt x="957" y="171"/>
                </a:cubicBezTo>
                <a:cubicBezTo>
                  <a:pt x="963" y="168"/>
                  <a:pt x="987" y="163"/>
                  <a:pt x="1010" y="160"/>
                </a:cubicBezTo>
                <a:cubicBezTo>
                  <a:pt x="1112" y="145"/>
                  <a:pt x="1107" y="146"/>
                  <a:pt x="1090" y="146"/>
                </a:cubicBezTo>
                <a:cubicBezTo>
                  <a:pt x="1078" y="145"/>
                  <a:pt x="1078" y="145"/>
                  <a:pt x="1083" y="141"/>
                </a:cubicBezTo>
                <a:cubicBezTo>
                  <a:pt x="1088" y="136"/>
                  <a:pt x="1088" y="136"/>
                  <a:pt x="1080" y="138"/>
                </a:cubicBezTo>
                <a:cubicBezTo>
                  <a:pt x="1075" y="139"/>
                  <a:pt x="1063" y="141"/>
                  <a:pt x="1052" y="143"/>
                </a:cubicBezTo>
                <a:cubicBezTo>
                  <a:pt x="1040" y="145"/>
                  <a:pt x="1029" y="147"/>
                  <a:pt x="1025" y="149"/>
                </a:cubicBezTo>
                <a:cubicBezTo>
                  <a:pt x="1021" y="151"/>
                  <a:pt x="1010" y="151"/>
                  <a:pt x="990" y="149"/>
                </a:cubicBezTo>
                <a:cubicBezTo>
                  <a:pt x="965" y="145"/>
                  <a:pt x="960" y="146"/>
                  <a:pt x="951" y="150"/>
                </a:cubicBezTo>
                <a:cubicBezTo>
                  <a:pt x="945" y="153"/>
                  <a:pt x="938" y="154"/>
                  <a:pt x="934" y="153"/>
                </a:cubicBezTo>
                <a:cubicBezTo>
                  <a:pt x="930" y="152"/>
                  <a:pt x="925" y="152"/>
                  <a:pt x="923" y="154"/>
                </a:cubicBezTo>
                <a:cubicBezTo>
                  <a:pt x="921" y="155"/>
                  <a:pt x="914" y="157"/>
                  <a:pt x="906" y="158"/>
                </a:cubicBezTo>
                <a:cubicBezTo>
                  <a:pt x="894" y="160"/>
                  <a:pt x="892" y="160"/>
                  <a:pt x="894" y="156"/>
                </a:cubicBezTo>
                <a:cubicBezTo>
                  <a:pt x="895" y="153"/>
                  <a:pt x="894" y="151"/>
                  <a:pt x="891" y="151"/>
                </a:cubicBezTo>
                <a:cubicBezTo>
                  <a:pt x="888" y="151"/>
                  <a:pt x="887" y="153"/>
                  <a:pt x="888" y="155"/>
                </a:cubicBezTo>
                <a:cubicBezTo>
                  <a:pt x="889" y="159"/>
                  <a:pt x="886" y="160"/>
                  <a:pt x="876" y="161"/>
                </a:cubicBezTo>
                <a:cubicBezTo>
                  <a:pt x="869" y="162"/>
                  <a:pt x="854" y="168"/>
                  <a:pt x="843" y="173"/>
                </a:cubicBezTo>
                <a:cubicBezTo>
                  <a:pt x="821" y="184"/>
                  <a:pt x="789" y="191"/>
                  <a:pt x="799" y="182"/>
                </a:cubicBezTo>
                <a:cubicBezTo>
                  <a:pt x="802" y="180"/>
                  <a:pt x="804" y="177"/>
                  <a:pt x="804" y="175"/>
                </a:cubicBezTo>
                <a:cubicBezTo>
                  <a:pt x="804" y="174"/>
                  <a:pt x="806" y="171"/>
                  <a:pt x="809" y="170"/>
                </a:cubicBezTo>
                <a:cubicBezTo>
                  <a:pt x="811" y="169"/>
                  <a:pt x="813" y="168"/>
                  <a:pt x="812" y="167"/>
                </a:cubicBezTo>
                <a:cubicBezTo>
                  <a:pt x="811" y="166"/>
                  <a:pt x="801" y="168"/>
                  <a:pt x="790" y="172"/>
                </a:cubicBezTo>
                <a:cubicBezTo>
                  <a:pt x="774" y="176"/>
                  <a:pt x="768" y="177"/>
                  <a:pt x="767" y="174"/>
                </a:cubicBezTo>
                <a:cubicBezTo>
                  <a:pt x="764" y="170"/>
                  <a:pt x="748" y="173"/>
                  <a:pt x="725" y="182"/>
                </a:cubicBezTo>
                <a:cubicBezTo>
                  <a:pt x="716" y="186"/>
                  <a:pt x="702" y="190"/>
                  <a:pt x="694" y="190"/>
                </a:cubicBezTo>
                <a:cubicBezTo>
                  <a:pt x="686" y="191"/>
                  <a:pt x="676" y="193"/>
                  <a:pt x="672" y="194"/>
                </a:cubicBezTo>
                <a:cubicBezTo>
                  <a:pt x="668" y="196"/>
                  <a:pt x="660" y="196"/>
                  <a:pt x="654" y="196"/>
                </a:cubicBezTo>
                <a:cubicBezTo>
                  <a:pt x="648" y="195"/>
                  <a:pt x="638" y="196"/>
                  <a:pt x="631" y="199"/>
                </a:cubicBezTo>
                <a:cubicBezTo>
                  <a:pt x="625" y="201"/>
                  <a:pt x="616" y="203"/>
                  <a:pt x="611" y="202"/>
                </a:cubicBezTo>
                <a:cubicBezTo>
                  <a:pt x="607" y="202"/>
                  <a:pt x="592" y="203"/>
                  <a:pt x="578" y="205"/>
                </a:cubicBezTo>
                <a:cubicBezTo>
                  <a:pt x="554" y="209"/>
                  <a:pt x="547" y="208"/>
                  <a:pt x="555" y="204"/>
                </a:cubicBezTo>
                <a:cubicBezTo>
                  <a:pt x="557" y="202"/>
                  <a:pt x="558" y="200"/>
                  <a:pt x="557" y="198"/>
                </a:cubicBezTo>
                <a:cubicBezTo>
                  <a:pt x="557" y="196"/>
                  <a:pt x="552" y="197"/>
                  <a:pt x="545" y="201"/>
                </a:cubicBezTo>
                <a:cubicBezTo>
                  <a:pt x="539" y="204"/>
                  <a:pt x="532" y="206"/>
                  <a:pt x="530" y="206"/>
                </a:cubicBezTo>
                <a:cubicBezTo>
                  <a:pt x="528" y="206"/>
                  <a:pt x="526" y="208"/>
                  <a:pt x="526" y="209"/>
                </a:cubicBezTo>
                <a:cubicBezTo>
                  <a:pt x="526" y="210"/>
                  <a:pt x="521" y="213"/>
                  <a:pt x="515" y="215"/>
                </a:cubicBezTo>
                <a:cubicBezTo>
                  <a:pt x="510" y="218"/>
                  <a:pt x="504" y="220"/>
                  <a:pt x="502" y="221"/>
                </a:cubicBezTo>
                <a:cubicBezTo>
                  <a:pt x="501" y="221"/>
                  <a:pt x="500" y="220"/>
                  <a:pt x="501" y="217"/>
                </a:cubicBezTo>
                <a:cubicBezTo>
                  <a:pt x="502" y="214"/>
                  <a:pt x="501" y="213"/>
                  <a:pt x="497" y="215"/>
                </a:cubicBezTo>
                <a:cubicBezTo>
                  <a:pt x="493" y="215"/>
                  <a:pt x="488" y="218"/>
                  <a:pt x="485" y="220"/>
                </a:cubicBezTo>
                <a:cubicBezTo>
                  <a:pt x="482" y="222"/>
                  <a:pt x="466" y="226"/>
                  <a:pt x="450" y="228"/>
                </a:cubicBezTo>
                <a:cubicBezTo>
                  <a:pt x="435" y="231"/>
                  <a:pt x="404" y="237"/>
                  <a:pt x="381" y="243"/>
                </a:cubicBezTo>
                <a:cubicBezTo>
                  <a:pt x="359" y="248"/>
                  <a:pt x="337" y="253"/>
                  <a:pt x="333" y="253"/>
                </a:cubicBezTo>
                <a:cubicBezTo>
                  <a:pt x="328" y="253"/>
                  <a:pt x="321" y="257"/>
                  <a:pt x="315" y="262"/>
                </a:cubicBezTo>
                <a:cubicBezTo>
                  <a:pt x="310" y="267"/>
                  <a:pt x="303" y="270"/>
                  <a:pt x="301" y="270"/>
                </a:cubicBezTo>
                <a:cubicBezTo>
                  <a:pt x="298" y="270"/>
                  <a:pt x="292" y="273"/>
                  <a:pt x="286" y="276"/>
                </a:cubicBezTo>
                <a:cubicBezTo>
                  <a:pt x="281" y="280"/>
                  <a:pt x="275" y="282"/>
                  <a:pt x="273" y="282"/>
                </a:cubicBezTo>
                <a:cubicBezTo>
                  <a:pt x="271" y="282"/>
                  <a:pt x="263" y="288"/>
                  <a:pt x="255" y="296"/>
                </a:cubicBezTo>
                <a:cubicBezTo>
                  <a:pt x="244" y="306"/>
                  <a:pt x="243" y="308"/>
                  <a:pt x="248" y="307"/>
                </a:cubicBezTo>
                <a:cubicBezTo>
                  <a:pt x="252" y="306"/>
                  <a:pt x="257" y="303"/>
                  <a:pt x="259" y="301"/>
                </a:cubicBezTo>
                <a:cubicBezTo>
                  <a:pt x="267" y="293"/>
                  <a:pt x="287" y="284"/>
                  <a:pt x="295" y="284"/>
                </a:cubicBezTo>
                <a:cubicBezTo>
                  <a:pt x="300" y="285"/>
                  <a:pt x="312" y="281"/>
                  <a:pt x="321" y="276"/>
                </a:cubicBezTo>
                <a:cubicBezTo>
                  <a:pt x="347" y="264"/>
                  <a:pt x="417" y="242"/>
                  <a:pt x="432" y="241"/>
                </a:cubicBezTo>
                <a:cubicBezTo>
                  <a:pt x="441" y="241"/>
                  <a:pt x="427" y="250"/>
                  <a:pt x="415" y="253"/>
                </a:cubicBezTo>
                <a:cubicBezTo>
                  <a:pt x="382" y="260"/>
                  <a:pt x="263" y="310"/>
                  <a:pt x="246" y="325"/>
                </a:cubicBezTo>
                <a:cubicBezTo>
                  <a:pt x="243" y="327"/>
                  <a:pt x="230" y="334"/>
                  <a:pt x="217" y="341"/>
                </a:cubicBezTo>
                <a:cubicBezTo>
                  <a:pt x="194" y="352"/>
                  <a:pt x="180" y="361"/>
                  <a:pt x="160" y="378"/>
                </a:cubicBezTo>
                <a:cubicBezTo>
                  <a:pt x="155" y="382"/>
                  <a:pt x="150" y="384"/>
                  <a:pt x="150" y="383"/>
                </a:cubicBezTo>
                <a:cubicBezTo>
                  <a:pt x="148" y="381"/>
                  <a:pt x="131" y="397"/>
                  <a:pt x="131" y="401"/>
                </a:cubicBezTo>
                <a:cubicBezTo>
                  <a:pt x="131" y="403"/>
                  <a:pt x="127" y="408"/>
                  <a:pt x="121" y="412"/>
                </a:cubicBezTo>
                <a:cubicBezTo>
                  <a:pt x="116" y="416"/>
                  <a:pt x="111" y="421"/>
                  <a:pt x="111" y="423"/>
                </a:cubicBezTo>
                <a:cubicBezTo>
                  <a:pt x="111" y="431"/>
                  <a:pt x="117" y="431"/>
                  <a:pt x="126" y="424"/>
                </a:cubicBezTo>
                <a:cubicBezTo>
                  <a:pt x="139" y="414"/>
                  <a:pt x="149" y="411"/>
                  <a:pt x="138" y="420"/>
                </a:cubicBezTo>
                <a:cubicBezTo>
                  <a:pt x="134" y="424"/>
                  <a:pt x="129" y="428"/>
                  <a:pt x="128" y="428"/>
                </a:cubicBezTo>
                <a:cubicBezTo>
                  <a:pt x="127" y="428"/>
                  <a:pt x="117" y="434"/>
                  <a:pt x="107" y="442"/>
                </a:cubicBezTo>
                <a:cubicBezTo>
                  <a:pt x="96" y="450"/>
                  <a:pt x="87" y="457"/>
                  <a:pt x="85" y="457"/>
                </a:cubicBezTo>
                <a:cubicBezTo>
                  <a:pt x="80" y="457"/>
                  <a:pt x="43" y="493"/>
                  <a:pt x="42" y="497"/>
                </a:cubicBezTo>
                <a:cubicBezTo>
                  <a:pt x="42" y="503"/>
                  <a:pt x="34" y="512"/>
                  <a:pt x="29" y="512"/>
                </a:cubicBezTo>
                <a:cubicBezTo>
                  <a:pt x="24" y="512"/>
                  <a:pt x="24" y="506"/>
                  <a:pt x="30" y="498"/>
                </a:cubicBezTo>
                <a:cubicBezTo>
                  <a:pt x="35" y="491"/>
                  <a:pt x="31" y="490"/>
                  <a:pt x="22" y="495"/>
                </a:cubicBezTo>
                <a:cubicBezTo>
                  <a:pt x="18" y="497"/>
                  <a:pt x="17" y="501"/>
                  <a:pt x="17" y="514"/>
                </a:cubicBezTo>
                <a:cubicBezTo>
                  <a:pt x="17" y="525"/>
                  <a:pt x="15" y="535"/>
                  <a:pt x="11" y="542"/>
                </a:cubicBezTo>
                <a:cubicBezTo>
                  <a:pt x="0" y="562"/>
                  <a:pt x="5" y="592"/>
                  <a:pt x="17" y="577"/>
                </a:cubicBezTo>
                <a:close/>
              </a:path>
            </a:pathLst>
          </a:custGeom>
          <a:solidFill>
            <a:srgbClr val="FFC000"/>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dirty="0">
              <a:solidFill>
                <a:schemeClr val="tx1">
                  <a:lumMod val="75000"/>
                  <a:lumOff val="25000"/>
                </a:schemeClr>
              </a:solidFill>
            </a:endParaRPr>
          </a:p>
        </p:txBody>
      </p:sp>
      <p:sp>
        <p:nvSpPr>
          <p:cNvPr id="26" name="文本框 25"/>
          <p:cNvSpPr txBox="1"/>
          <p:nvPr/>
        </p:nvSpPr>
        <p:spPr>
          <a:xfrm>
            <a:off x="664845" y="790575"/>
            <a:ext cx="11524615" cy="583565"/>
          </a:xfrm>
          <a:prstGeom prst="rect">
            <a:avLst/>
          </a:prstGeom>
          <a:noFill/>
        </p:spPr>
        <p:txBody>
          <a:bodyPr wrap="square" rtlCol="0">
            <a:spAutoFit/>
          </a:bodyPr>
          <a:lstStyle/>
          <a:p>
            <a:pPr algn="ctr"/>
            <a:r>
              <a:rPr lang="zh-CN" altLang="en-US" sz="3200" b="1">
                <a:solidFill>
                  <a:schemeClr val="bg1"/>
                </a:solidFill>
                <a:latin typeface="+mn-ea"/>
              </a:rPr>
              <a:t>认识中国外交发展的巨大成就的原因</a:t>
            </a:r>
          </a:p>
        </p:txBody>
      </p:sp>
      <p:pic>
        <p:nvPicPr>
          <p:cNvPr id="2" name="图片 1" descr="5"/>
          <p:cNvPicPr>
            <a:picLocks noChangeAspect="1"/>
          </p:cNvPicPr>
          <p:nvPr/>
        </p:nvPicPr>
        <p:blipFill>
          <a:blip r:embed="rId3"/>
          <a:srcRect l="32677" t="33283" r="14764" b="43024"/>
          <a:stretch>
            <a:fillRect/>
          </a:stretch>
        </p:blipFill>
        <p:spPr>
          <a:xfrm>
            <a:off x="869315" y="2181860"/>
            <a:ext cx="5295900" cy="3183255"/>
          </a:xfrm>
          <a:prstGeom prst="rect">
            <a:avLst/>
          </a:prstGeom>
        </p:spPr>
      </p:pic>
      <p:sp>
        <p:nvSpPr>
          <p:cNvPr id="3" name="文本框 2"/>
          <p:cNvSpPr txBox="1"/>
          <p:nvPr/>
        </p:nvSpPr>
        <p:spPr>
          <a:xfrm>
            <a:off x="6395720" y="2181860"/>
            <a:ext cx="5588635" cy="3538220"/>
          </a:xfrm>
          <a:prstGeom prst="rect">
            <a:avLst/>
          </a:prstGeom>
          <a:noFill/>
        </p:spPr>
        <p:txBody>
          <a:bodyPr wrap="square" rtlCol="0">
            <a:spAutoFit/>
          </a:bodyPr>
          <a:lstStyle/>
          <a:p>
            <a:r>
              <a:rPr lang="zh-CN" altLang="en-US" sz="3200">
                <a:solidFill>
                  <a:schemeClr val="accent1"/>
                </a:solidFill>
              </a:rPr>
              <a:t>中国共产党的领导</a:t>
            </a:r>
          </a:p>
          <a:p>
            <a:endParaRPr lang="zh-CN" altLang="en-US" sz="3200">
              <a:solidFill>
                <a:schemeClr val="accent1"/>
              </a:solidFill>
            </a:endParaRPr>
          </a:p>
          <a:p>
            <a:r>
              <a:rPr lang="zh-CN" altLang="en-US" sz="3200">
                <a:solidFill>
                  <a:schemeClr val="accent1"/>
                </a:solidFill>
              </a:rPr>
              <a:t>实事求是，与时俱进</a:t>
            </a:r>
          </a:p>
          <a:p>
            <a:endParaRPr lang="zh-CN" altLang="en-US" sz="3200">
              <a:solidFill>
                <a:schemeClr val="accent1"/>
              </a:solidFill>
            </a:endParaRPr>
          </a:p>
          <a:p>
            <a:r>
              <a:rPr lang="zh-CN" altLang="en-US" sz="3200">
                <a:solidFill>
                  <a:schemeClr val="accent1"/>
                </a:solidFill>
              </a:rPr>
              <a:t>奉行独立自主的和平外交政策</a:t>
            </a:r>
          </a:p>
          <a:p>
            <a:endParaRPr lang="zh-CN" altLang="en-US" sz="3200">
              <a:solidFill>
                <a:schemeClr val="accent1"/>
              </a:solidFill>
            </a:endParaRPr>
          </a:p>
          <a:p>
            <a:r>
              <a:rPr lang="zh-CN" altLang="en-US" sz="3200">
                <a:solidFill>
                  <a:schemeClr val="accent1"/>
                </a:solidFill>
              </a:rPr>
              <a:t>走和平发展道路</a:t>
            </a:r>
          </a:p>
        </p:txBody>
      </p:sp>
      <p:cxnSp>
        <p:nvCxnSpPr>
          <p:cNvPr id="15" name="直接连接符 14"/>
          <p:cNvCxnSpPr/>
          <p:nvPr/>
        </p:nvCxnSpPr>
        <p:spPr>
          <a:xfrm flipH="1" flipV="1">
            <a:off x="7251700" y="2958465"/>
            <a:ext cx="2785110" cy="1905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flipH="1" flipV="1">
            <a:off x="7251700" y="3941445"/>
            <a:ext cx="2785110" cy="1905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flipV="1">
            <a:off x="7251700" y="4939030"/>
            <a:ext cx="2785110" cy="1905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7251700" y="5945505"/>
            <a:ext cx="2785110" cy="1905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6428105"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600" b="1">
                <a:solidFill>
                  <a:srgbClr val="3E3A39"/>
                </a:solidFill>
                <a:latin typeface="Heiti TC Medium" panose="02000000000000000000" charset="-122"/>
                <a:ea typeface="Heiti TC Medium" panose="02000000000000000000" charset="-122"/>
                <a:cs typeface="+mn-ea"/>
                <a:sym typeface="+mn-lt"/>
              </a:rPr>
              <a:t>对话而不对抗、结伴而不结盟</a:t>
            </a:r>
          </a:p>
        </p:txBody>
      </p:sp>
      <p:pic>
        <p:nvPicPr>
          <p:cNvPr id="2" name="图片 1"/>
          <p:cNvPicPr>
            <a:picLocks noChangeAspect="1"/>
          </p:cNvPicPr>
          <p:nvPr/>
        </p:nvPicPr>
        <p:blipFill>
          <a:blip r:embed="rId3"/>
          <a:stretch>
            <a:fillRect/>
          </a:stretch>
        </p:blipFill>
        <p:spPr>
          <a:xfrm>
            <a:off x="908050" y="1816735"/>
            <a:ext cx="2907665" cy="2128520"/>
          </a:xfrm>
          <a:prstGeom prst="rect">
            <a:avLst/>
          </a:prstGeom>
        </p:spPr>
      </p:pic>
      <p:pic>
        <p:nvPicPr>
          <p:cNvPr id="12" name="图片 11"/>
          <p:cNvPicPr>
            <a:picLocks noChangeAspect="1"/>
          </p:cNvPicPr>
          <p:nvPr/>
        </p:nvPicPr>
        <p:blipFill>
          <a:blip r:embed="rId4"/>
          <a:stretch>
            <a:fillRect/>
          </a:stretch>
        </p:blipFill>
        <p:spPr>
          <a:xfrm>
            <a:off x="4358005" y="1816735"/>
            <a:ext cx="3475990" cy="2127885"/>
          </a:xfrm>
          <a:prstGeom prst="rect">
            <a:avLst/>
          </a:prstGeom>
        </p:spPr>
      </p:pic>
      <p:pic>
        <p:nvPicPr>
          <p:cNvPr id="13" name="图片 12"/>
          <p:cNvPicPr>
            <a:picLocks noChangeAspect="1"/>
          </p:cNvPicPr>
          <p:nvPr/>
        </p:nvPicPr>
        <p:blipFill>
          <a:blip r:embed="rId5"/>
          <a:stretch>
            <a:fillRect/>
          </a:stretch>
        </p:blipFill>
        <p:spPr>
          <a:xfrm>
            <a:off x="8385175" y="1808480"/>
            <a:ext cx="3216910" cy="2136140"/>
          </a:xfrm>
          <a:prstGeom prst="rect">
            <a:avLst/>
          </a:prstGeom>
        </p:spPr>
      </p:pic>
      <p:sp>
        <p:nvSpPr>
          <p:cNvPr id="14" name="文本框 13"/>
          <p:cNvSpPr txBox="1"/>
          <p:nvPr/>
        </p:nvSpPr>
        <p:spPr>
          <a:xfrm>
            <a:off x="908050" y="4575810"/>
            <a:ext cx="10694035" cy="953135"/>
          </a:xfrm>
          <a:prstGeom prst="rect">
            <a:avLst/>
          </a:prstGeom>
          <a:noFill/>
        </p:spPr>
        <p:txBody>
          <a:bodyPr wrap="square" rtlCol="0">
            <a:spAutoFit/>
          </a:bodyPr>
          <a:lstStyle/>
          <a:p>
            <a:r>
              <a:rPr lang="en-US" altLang="zh-CN" sz="2800">
                <a:solidFill>
                  <a:schemeClr val="accent1"/>
                </a:solidFill>
                <a:latin typeface="+mn-ea"/>
                <a:cs typeface="+mn-ea"/>
              </a:rPr>
              <a:t>      </a:t>
            </a:r>
            <a:r>
              <a:rPr lang="zh-CN" altLang="en-US" sz="2800">
                <a:solidFill>
                  <a:schemeClr val="accent1"/>
                </a:solidFill>
                <a:latin typeface="+mn-ea"/>
                <a:cs typeface="+mn-ea"/>
              </a:rPr>
              <a:t>多项推进中外增进互信、扩大合作的新文件、新举措也相继出台。中国不断狂打同各国利益的交汇点，谋求共同发展。</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3301365"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600" b="1">
                <a:solidFill>
                  <a:srgbClr val="3E3A39"/>
                </a:solidFill>
                <a:latin typeface="Heiti TC Medium" panose="02000000000000000000" charset="-122"/>
                <a:ea typeface="Heiti TC Medium" panose="02000000000000000000" charset="-122"/>
                <a:cs typeface="+mn-ea"/>
                <a:sym typeface="+mn-lt"/>
              </a:rPr>
              <a:t>中国方案</a:t>
            </a:r>
          </a:p>
        </p:txBody>
      </p:sp>
      <p:cxnSp>
        <p:nvCxnSpPr>
          <p:cNvPr id="9" name="直接连接符 8"/>
          <p:cNvCxnSpPr/>
          <p:nvPr/>
        </p:nvCxnSpPr>
        <p:spPr>
          <a:xfrm>
            <a:off x="4917440" y="1275715"/>
            <a:ext cx="21590" cy="501269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a:off x="1125220" y="3782060"/>
            <a:ext cx="7069455" cy="0"/>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53770" y="1515110"/>
            <a:ext cx="3790950" cy="2245360"/>
          </a:xfrm>
          <a:prstGeom prst="rect">
            <a:avLst/>
          </a:prstGeom>
          <a:noFill/>
        </p:spPr>
        <p:txBody>
          <a:bodyPr wrap="square" rtlCol="0">
            <a:spAutoFit/>
          </a:bodyPr>
          <a:lstStyle/>
          <a:p>
            <a:r>
              <a:rPr lang="zh-CN" altLang="en-US" sz="2800">
                <a:solidFill>
                  <a:srgbClr val="FFC000"/>
                </a:solidFill>
              </a:rPr>
              <a:t>作为联合国安理会常任理事国，中国一贯倡导、支持并践行多边主义，大力推动联合国在国际事务中发挥核心作用。</a:t>
            </a:r>
          </a:p>
        </p:txBody>
      </p:sp>
      <p:sp>
        <p:nvSpPr>
          <p:cNvPr id="4" name="文本框 3"/>
          <p:cNvSpPr txBox="1"/>
          <p:nvPr/>
        </p:nvSpPr>
        <p:spPr>
          <a:xfrm>
            <a:off x="4939030" y="1515110"/>
            <a:ext cx="3790950" cy="2245360"/>
          </a:xfrm>
          <a:prstGeom prst="rect">
            <a:avLst/>
          </a:prstGeom>
          <a:noFill/>
        </p:spPr>
        <p:txBody>
          <a:bodyPr wrap="square" rtlCol="0">
            <a:spAutoFit/>
          </a:bodyPr>
          <a:lstStyle/>
          <a:p>
            <a:r>
              <a:rPr lang="zh-CN" altLang="en-US" sz="2800">
                <a:solidFill>
                  <a:srgbClr val="FFC000"/>
                </a:solidFill>
              </a:rPr>
              <a:t>在伊朗问题、叙利亚问题等重大国际和地区的问题上，中国积极探索解决办法，维护正义和世界稳定。</a:t>
            </a:r>
          </a:p>
        </p:txBody>
      </p:sp>
      <p:sp>
        <p:nvSpPr>
          <p:cNvPr id="5" name="文本框 4"/>
          <p:cNvSpPr txBox="1"/>
          <p:nvPr/>
        </p:nvSpPr>
        <p:spPr>
          <a:xfrm>
            <a:off x="953770" y="4043045"/>
            <a:ext cx="3790950" cy="1814830"/>
          </a:xfrm>
          <a:prstGeom prst="rect">
            <a:avLst/>
          </a:prstGeom>
          <a:noFill/>
        </p:spPr>
        <p:txBody>
          <a:bodyPr wrap="square" rtlCol="0">
            <a:spAutoFit/>
          </a:bodyPr>
          <a:lstStyle/>
          <a:p>
            <a:r>
              <a:rPr lang="zh-CN" altLang="en-US" sz="2800">
                <a:solidFill>
                  <a:srgbClr val="FFC000"/>
                </a:solidFill>
              </a:rPr>
              <a:t>中国积极促进全球治理体系改革与完善，推动气候变化《巴黎协定》生效。</a:t>
            </a:r>
          </a:p>
        </p:txBody>
      </p:sp>
      <p:sp>
        <p:nvSpPr>
          <p:cNvPr id="6" name="文本框 5"/>
          <p:cNvSpPr txBox="1"/>
          <p:nvPr/>
        </p:nvSpPr>
        <p:spPr>
          <a:xfrm>
            <a:off x="4939030" y="3827780"/>
            <a:ext cx="3790950" cy="2676525"/>
          </a:xfrm>
          <a:prstGeom prst="rect">
            <a:avLst/>
          </a:prstGeom>
          <a:noFill/>
        </p:spPr>
        <p:txBody>
          <a:bodyPr wrap="square" rtlCol="0">
            <a:spAutoFit/>
          </a:bodyPr>
          <a:lstStyle/>
          <a:p>
            <a:r>
              <a:rPr lang="zh-CN" altLang="en-US" sz="2800">
                <a:solidFill>
                  <a:srgbClr val="FFC000"/>
                </a:solidFill>
              </a:rPr>
              <a:t>中国主办“一带一路”国际合作高峰论坛、二十国集团领导人杭州峰会、亚太经合组织北京会议、金砖国家领导人厦门会晤等主场外交。</a:t>
            </a:r>
          </a:p>
        </p:txBody>
      </p:sp>
      <p:pic>
        <p:nvPicPr>
          <p:cNvPr id="7" name="图片 6"/>
          <p:cNvPicPr>
            <a:picLocks noChangeAspect="1"/>
          </p:cNvPicPr>
          <p:nvPr/>
        </p:nvPicPr>
        <p:blipFill>
          <a:blip r:embed="rId3"/>
          <a:stretch>
            <a:fillRect/>
          </a:stretch>
        </p:blipFill>
        <p:spPr>
          <a:xfrm>
            <a:off x="8945245" y="1356360"/>
            <a:ext cx="2894330" cy="2425700"/>
          </a:xfrm>
          <a:prstGeom prst="rect">
            <a:avLst/>
          </a:prstGeom>
        </p:spPr>
      </p:pic>
      <p:pic>
        <p:nvPicPr>
          <p:cNvPr id="8" name="图片 7"/>
          <p:cNvPicPr>
            <a:picLocks noChangeAspect="1"/>
          </p:cNvPicPr>
          <p:nvPr/>
        </p:nvPicPr>
        <p:blipFill>
          <a:blip r:embed="rId4"/>
          <a:stretch>
            <a:fillRect/>
          </a:stretch>
        </p:blipFill>
        <p:spPr>
          <a:xfrm>
            <a:off x="8944610" y="3943985"/>
            <a:ext cx="2895600" cy="244411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69570" y="321945"/>
            <a:ext cx="3301365"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3600" b="1">
                <a:solidFill>
                  <a:srgbClr val="3E3A39"/>
                </a:solidFill>
                <a:latin typeface="Heiti TC Medium" panose="02000000000000000000" charset="-122"/>
                <a:ea typeface="Heiti TC Medium" panose="02000000000000000000" charset="-122"/>
                <a:cs typeface="+mn-ea"/>
                <a:sym typeface="+mn-lt"/>
              </a:rPr>
              <a:t>中国智慧</a:t>
            </a:r>
          </a:p>
        </p:txBody>
      </p:sp>
      <p:sp>
        <p:nvSpPr>
          <p:cNvPr id="11" name="文本框 10"/>
          <p:cNvSpPr txBox="1"/>
          <p:nvPr/>
        </p:nvSpPr>
        <p:spPr>
          <a:xfrm>
            <a:off x="589915" y="1489710"/>
            <a:ext cx="11503660" cy="2245360"/>
          </a:xfrm>
          <a:prstGeom prst="rect">
            <a:avLst/>
          </a:prstGeom>
          <a:noFill/>
        </p:spPr>
        <p:txBody>
          <a:bodyPr wrap="square" rtlCol="0">
            <a:spAutoFit/>
          </a:bodyPr>
          <a:lstStyle/>
          <a:p>
            <a:r>
              <a:rPr lang="en-US" altLang="zh-CN" sz="2800">
                <a:solidFill>
                  <a:schemeClr val="bg1"/>
                </a:solidFill>
              </a:rPr>
              <a:t>       </a:t>
            </a:r>
            <a:r>
              <a:rPr lang="zh-CN" altLang="en-US" sz="2800">
                <a:solidFill>
                  <a:schemeClr val="bg1"/>
                </a:solidFill>
                <a:latin typeface="华文宋体" panose="02010600040101010101" charset="-122"/>
                <a:ea typeface="华文宋体" panose="02010600040101010101" charset="-122"/>
                <a:cs typeface="华文宋体" panose="02010600040101010101" charset="-122"/>
              </a:rPr>
              <a:t>新冠肺炎疫情的发生再次表明，人类是一个休戚与共的命运共同体。在经济全球化时代，这样的重大突发事件不会是最后一次，各种传统安全和非传统安全问题还会不断带来新的考验。国际社会必须树立人类命运共同体意识，守望相助，携手应对风险挑战，共建美好地球家园。</a:t>
            </a:r>
          </a:p>
          <a:p>
            <a:pPr algn="r"/>
            <a:r>
              <a:rPr lang="zh-CN" altLang="en-US" sz="2800">
                <a:solidFill>
                  <a:schemeClr val="bg1"/>
                </a:solidFill>
                <a:latin typeface="华文宋体" panose="02010600040101010101" charset="-122"/>
                <a:ea typeface="华文宋体" panose="02010600040101010101" charset="-122"/>
                <a:cs typeface="华文宋体" panose="02010600040101010101" charset="-122"/>
              </a:rPr>
              <a:t>——习近平</a:t>
            </a:r>
            <a:r>
              <a:rPr lang="en-US" altLang="zh-CN" sz="2800">
                <a:solidFill>
                  <a:schemeClr val="bg1"/>
                </a:solidFill>
                <a:latin typeface="华文宋体" panose="02010600040101010101" charset="-122"/>
                <a:ea typeface="华文宋体" panose="02010600040101010101" charset="-122"/>
                <a:cs typeface="华文宋体" panose="02010600040101010101" charset="-122"/>
              </a:rPr>
              <a:t>2020</a:t>
            </a:r>
            <a:r>
              <a:rPr lang="zh-CN" altLang="en-US" sz="2800">
                <a:solidFill>
                  <a:schemeClr val="bg1"/>
                </a:solidFill>
                <a:latin typeface="华文宋体" panose="02010600040101010101" charset="-122"/>
                <a:ea typeface="华文宋体" panose="02010600040101010101" charset="-122"/>
                <a:cs typeface="华文宋体" panose="02010600040101010101" charset="-122"/>
              </a:rPr>
              <a:t>年</a:t>
            </a:r>
            <a:r>
              <a:rPr lang="en-US" altLang="zh-CN" sz="2800">
                <a:solidFill>
                  <a:schemeClr val="bg1"/>
                </a:solidFill>
                <a:latin typeface="华文宋体" panose="02010600040101010101" charset="-122"/>
                <a:ea typeface="华文宋体" panose="02010600040101010101" charset="-122"/>
                <a:cs typeface="华文宋体" panose="02010600040101010101" charset="-122"/>
              </a:rPr>
              <a:t>3</a:t>
            </a:r>
            <a:r>
              <a:rPr lang="zh-CN" altLang="en-US" sz="2800">
                <a:solidFill>
                  <a:schemeClr val="bg1"/>
                </a:solidFill>
                <a:latin typeface="华文宋体" panose="02010600040101010101" charset="-122"/>
                <a:ea typeface="华文宋体" panose="02010600040101010101" charset="-122"/>
                <a:cs typeface="华文宋体" panose="02010600040101010101" charset="-122"/>
              </a:rPr>
              <a:t>月</a:t>
            </a:r>
            <a:r>
              <a:rPr lang="en-US" altLang="zh-CN" sz="2800">
                <a:solidFill>
                  <a:schemeClr val="bg1"/>
                </a:solidFill>
                <a:latin typeface="华文宋体" panose="02010600040101010101" charset="-122"/>
                <a:ea typeface="华文宋体" panose="02010600040101010101" charset="-122"/>
                <a:cs typeface="华文宋体" panose="02010600040101010101" charset="-122"/>
              </a:rPr>
              <a:t>12</a:t>
            </a:r>
            <a:r>
              <a:rPr lang="zh-CN" altLang="en-US" sz="2800">
                <a:solidFill>
                  <a:schemeClr val="bg1"/>
                </a:solidFill>
                <a:latin typeface="华文宋体" panose="02010600040101010101" charset="-122"/>
                <a:ea typeface="华文宋体" panose="02010600040101010101" charset="-122"/>
                <a:cs typeface="华文宋体" panose="02010600040101010101" charset="-122"/>
              </a:rPr>
              <a:t>日同联合国秘书长古特雷斯通电话时的讲话</a:t>
            </a:r>
          </a:p>
        </p:txBody>
      </p:sp>
      <p:pic>
        <p:nvPicPr>
          <p:cNvPr id="12" name="图片 11"/>
          <p:cNvPicPr>
            <a:picLocks noChangeAspect="1"/>
          </p:cNvPicPr>
          <p:nvPr/>
        </p:nvPicPr>
        <p:blipFill>
          <a:blip r:embed="rId3"/>
          <a:srcRect b="8206"/>
          <a:stretch>
            <a:fillRect/>
          </a:stretch>
        </p:blipFill>
        <p:spPr>
          <a:xfrm>
            <a:off x="1113155" y="3878580"/>
            <a:ext cx="4589145" cy="2806700"/>
          </a:xfrm>
          <a:prstGeom prst="rect">
            <a:avLst/>
          </a:prstGeom>
        </p:spPr>
      </p:pic>
      <p:pic>
        <p:nvPicPr>
          <p:cNvPr id="13" name="图片 12"/>
          <p:cNvPicPr>
            <a:picLocks noChangeAspect="1"/>
          </p:cNvPicPr>
          <p:nvPr/>
        </p:nvPicPr>
        <p:blipFill>
          <a:blip r:embed="rId4"/>
          <a:stretch>
            <a:fillRect/>
          </a:stretch>
        </p:blipFill>
        <p:spPr>
          <a:xfrm>
            <a:off x="6511925" y="3893185"/>
            <a:ext cx="4589145" cy="277685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盘点2019年中国外交部精彩回应">
            <a:hlinkClick r:id="" action="ppaction://media"/>
            <a:extLst>
              <a:ext uri="{FF2B5EF4-FFF2-40B4-BE49-F238E27FC236}">
                <a16:creationId xmlns:a16="http://schemas.microsoft.com/office/drawing/2014/main" id="{547368A0-F4B6-4C4D-B5F3-C6961DDF35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940367"/>
          </a:xfrm>
          <a:prstGeom prst="rect">
            <a:avLst/>
          </a:prstGeom>
        </p:spPr>
      </p:pic>
    </p:spTree>
    <p:extLst>
      <p:ext uri="{BB962C8B-B14F-4D97-AF65-F5344CB8AC3E}">
        <p14:creationId xmlns:p14="http://schemas.microsoft.com/office/powerpoint/2010/main" val="25077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3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906906" y="469265"/>
            <a:ext cx="8377555" cy="3538220"/>
          </a:xfrm>
          <a:prstGeom prst="rect">
            <a:avLst/>
          </a:prstGeom>
          <a:noFill/>
          <a:ln w="9525">
            <a:noFill/>
          </a:ln>
        </p:spPr>
        <p:txBody>
          <a:bodyPr wrap="square">
            <a:spAutoFit/>
          </a:bodyPr>
          <a:lstStyle/>
          <a:p>
            <a:pPr indent="356870" eaLnBrk="0" fontAlgn="base" hangingPunct="0">
              <a:spcBef>
                <a:spcPct val="0"/>
              </a:spcBef>
              <a:spcAft>
                <a:spcPct val="0"/>
              </a:spcAft>
            </a:pPr>
            <a:r>
              <a:rPr lang="en-US" altLang="zh-CN" sz="2800" b="1">
                <a:solidFill>
                  <a:prstClr val="black"/>
                </a:solidFill>
                <a:latin typeface="Calibri" panose="020F0502020204030204" pitchFamily="34" charset="0"/>
                <a:ea typeface="宋体" panose="02010600030101010101" pitchFamily="2" charset="-122"/>
              </a:rPr>
              <a:t>1</a:t>
            </a:r>
            <a:r>
              <a:rPr lang="zh-CN" altLang="en-US" sz="2800" b="1">
                <a:solidFill>
                  <a:prstClr val="black"/>
                </a:solidFill>
                <a:latin typeface="Calibri" panose="020F0502020204030204" pitchFamily="34" charset="0"/>
                <a:ea typeface="宋体" panose="02010600030101010101" pitchFamily="2" charset="-122"/>
              </a:rPr>
              <a:t>．周恩来说：</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清朝的西太后，北洋政府的袁世凯，国民党的蒋介石，哪一个不是跪倒在地上办外交的呢？我们不学他们。</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新中国成立之初，在外交上</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不学他们</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突出表现在</a:t>
            </a:r>
            <a:r>
              <a:rPr lang="en-US" sz="2800" b="1">
                <a:solidFill>
                  <a:prstClr val="black"/>
                </a:solidFill>
                <a:latin typeface="Times New Roman" panose="02020603050405020304" pitchFamily="18" charset="0"/>
                <a:ea typeface="宋体" panose="02010600030101010101" pitchFamily="2" charset="-122"/>
              </a:rPr>
              <a:t>(</a:t>
            </a:r>
            <a:r>
              <a:rPr lang="zh-CN" altLang="en-US" sz="2800" b="1">
                <a:solidFill>
                  <a:prstClr val="black"/>
                </a:solidFill>
                <a:latin typeface="Calibri" panose="020F0502020204030204" pitchFamily="34" charset="0"/>
                <a:ea typeface="宋体" panose="02010600030101010101" pitchFamily="2" charset="-122"/>
              </a:rPr>
              <a:t>　　</a:t>
            </a:r>
            <a:r>
              <a:rPr lang="en-US" sz="2800" b="1">
                <a:solidFill>
                  <a:prstClr val="black"/>
                </a:solidFill>
                <a:latin typeface="Times New Roman" panose="02020603050405020304" pitchFamily="18" charset="0"/>
                <a:ea typeface="宋体" panose="02010600030101010101" pitchFamily="2" charset="-122"/>
              </a:rPr>
              <a:t>)</a:t>
            </a:r>
          </a:p>
          <a:p>
            <a:pPr eaLnBrk="0" fontAlgn="base" hangingPunct="0">
              <a:spcBef>
                <a:spcPct val="0"/>
              </a:spcBef>
              <a:spcAft>
                <a:spcPct val="0"/>
              </a:spcAft>
            </a:pPr>
            <a:r>
              <a:rPr lang="en-US" sz="2800" b="1">
                <a:solidFill>
                  <a:prstClr val="black"/>
                </a:solidFill>
                <a:latin typeface="Times New Roman" panose="02020603050405020304" pitchFamily="18" charset="0"/>
                <a:ea typeface="宋体" panose="02010600030101010101" pitchFamily="2" charset="-122"/>
              </a:rPr>
              <a:t>A</a:t>
            </a:r>
            <a:r>
              <a:rPr lang="zh-CN" altLang="en-US" sz="2800" b="1">
                <a:solidFill>
                  <a:prstClr val="black"/>
                </a:solidFill>
                <a:latin typeface="Calibri" panose="020F0502020204030204" pitchFamily="34" charset="0"/>
                <a:ea typeface="宋体" panose="02010600030101010101" pitchFamily="2" charset="-122"/>
              </a:rPr>
              <a:t>．采取独立自主的外交方针</a:t>
            </a:r>
            <a:endParaRPr lang="en-US" sz="2800" b="1">
              <a:solidFill>
                <a:prstClr val="black"/>
              </a:solidFill>
              <a:latin typeface="Times New Roman" panose="02020603050405020304" pitchFamily="18" charset="0"/>
              <a:ea typeface="宋体" panose="02010600030101010101" pitchFamily="2" charset="-122"/>
            </a:endParaRPr>
          </a:p>
          <a:p>
            <a:pPr eaLnBrk="0" fontAlgn="base" hangingPunct="0">
              <a:spcBef>
                <a:spcPct val="0"/>
              </a:spcBef>
              <a:spcAft>
                <a:spcPct val="0"/>
              </a:spcAft>
            </a:pPr>
            <a:r>
              <a:rPr lang="en-US" sz="2800" b="1">
                <a:solidFill>
                  <a:prstClr val="black"/>
                </a:solidFill>
                <a:latin typeface="Times New Roman" panose="02020603050405020304" pitchFamily="18" charset="0"/>
                <a:ea typeface="宋体" panose="02010600030101010101" pitchFamily="2" charset="-122"/>
              </a:rPr>
              <a:t>B</a:t>
            </a:r>
            <a:r>
              <a:rPr lang="zh-CN" altLang="en-US" sz="2800" b="1">
                <a:solidFill>
                  <a:prstClr val="black"/>
                </a:solidFill>
                <a:latin typeface="Calibri" panose="020F0502020204030204" pitchFamily="34" charset="0"/>
                <a:ea typeface="宋体" panose="02010600030101010101" pitchFamily="2" charset="-122"/>
              </a:rPr>
              <a:t>．采取</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另起炉灶</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的外交方针</a:t>
            </a:r>
            <a:endParaRPr lang="en-US" sz="2800" b="1">
              <a:solidFill>
                <a:prstClr val="black"/>
              </a:solidFill>
              <a:latin typeface="Times New Roman" panose="02020603050405020304" pitchFamily="18" charset="0"/>
              <a:ea typeface="宋体" panose="02010600030101010101" pitchFamily="2" charset="-122"/>
            </a:endParaRPr>
          </a:p>
          <a:p>
            <a:pPr eaLnBrk="0" fontAlgn="base" hangingPunct="0">
              <a:spcBef>
                <a:spcPct val="0"/>
              </a:spcBef>
              <a:spcAft>
                <a:spcPct val="0"/>
              </a:spcAft>
            </a:pPr>
            <a:r>
              <a:rPr lang="en-US" sz="2800" b="1">
                <a:solidFill>
                  <a:prstClr val="black"/>
                </a:solidFill>
                <a:latin typeface="Times New Roman" panose="02020603050405020304" pitchFamily="18" charset="0"/>
                <a:ea typeface="宋体" panose="02010600030101010101" pitchFamily="2" charset="-122"/>
              </a:rPr>
              <a:t>C</a:t>
            </a:r>
            <a:r>
              <a:rPr lang="zh-CN" altLang="en-US" sz="2800" b="1">
                <a:solidFill>
                  <a:prstClr val="black"/>
                </a:solidFill>
                <a:latin typeface="Calibri" panose="020F0502020204030204" pitchFamily="34" charset="0"/>
                <a:ea typeface="宋体" panose="02010600030101010101" pitchFamily="2" charset="-122"/>
              </a:rPr>
              <a:t>．采取</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打扫干净屋子再请客</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的外交方针</a:t>
            </a:r>
            <a:endParaRPr lang="en-US" sz="2800" b="1">
              <a:solidFill>
                <a:prstClr val="black"/>
              </a:solidFill>
              <a:latin typeface="Times New Roman" panose="02020603050405020304" pitchFamily="18" charset="0"/>
              <a:ea typeface="宋体" panose="02010600030101010101" pitchFamily="2" charset="-122"/>
            </a:endParaRPr>
          </a:p>
          <a:p>
            <a:pPr eaLnBrk="0" fontAlgn="base" hangingPunct="0">
              <a:spcBef>
                <a:spcPct val="0"/>
              </a:spcBef>
              <a:spcAft>
                <a:spcPct val="0"/>
              </a:spcAft>
            </a:pPr>
            <a:r>
              <a:rPr lang="en-US" sz="2800" b="1">
                <a:solidFill>
                  <a:prstClr val="black"/>
                </a:solidFill>
                <a:latin typeface="Times New Roman" panose="02020603050405020304" pitchFamily="18" charset="0"/>
                <a:ea typeface="宋体" panose="02010600030101010101" pitchFamily="2" charset="-122"/>
              </a:rPr>
              <a:t>D</a:t>
            </a:r>
            <a:r>
              <a:rPr lang="zh-CN" altLang="en-US" sz="2800" b="1">
                <a:solidFill>
                  <a:prstClr val="black"/>
                </a:solidFill>
                <a:latin typeface="Calibri" panose="020F0502020204030204" pitchFamily="34" charset="0"/>
                <a:ea typeface="宋体" panose="02010600030101010101" pitchFamily="2" charset="-122"/>
              </a:rPr>
              <a:t>．采取</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一边倒</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的外交方针</a:t>
            </a:r>
            <a:endParaRPr lang="zh-CN" altLang="en-US" sz="2800">
              <a:solidFill>
                <a:prstClr val="black"/>
              </a:solidFill>
              <a:latin typeface="Calibri" panose="020F0502020204030204" pitchFamily="34" charset="0"/>
              <a:ea typeface="宋体" panose="02010600030101010101" pitchFamily="2" charset="-122"/>
            </a:endParaRPr>
          </a:p>
        </p:txBody>
      </p:sp>
      <p:sp>
        <p:nvSpPr>
          <p:cNvPr id="4" name="文本框 3"/>
          <p:cNvSpPr txBox="1"/>
          <p:nvPr/>
        </p:nvSpPr>
        <p:spPr>
          <a:xfrm>
            <a:off x="1706880" y="4740910"/>
            <a:ext cx="8431530" cy="891540"/>
          </a:xfrm>
          <a:prstGeom prst="rect">
            <a:avLst/>
          </a:prstGeom>
          <a:noFill/>
        </p:spPr>
        <p:txBody>
          <a:bodyPr wrap="square" rtlCol="0" anchor="t">
            <a:spAutoFit/>
          </a:bodyPr>
          <a:lstStyle/>
          <a:p>
            <a:pPr eaLnBrk="0" hangingPunct="0"/>
            <a:r>
              <a:rPr lang="zh-CN" altLang="en-US" sz="2600" b="1">
                <a:solidFill>
                  <a:srgbClr val="0000FF"/>
                </a:solidFill>
                <a:latin typeface="Calibri" panose="020F0502020204030204" pitchFamily="34" charset="0"/>
                <a:ea typeface="黑体" panose="02010609060101010101" pitchFamily="2" charset="-122"/>
                <a:sym typeface="+mn-ea"/>
              </a:rPr>
              <a:t>解析：</a:t>
            </a:r>
            <a:r>
              <a:rPr lang="zh-CN" altLang="en-US" sz="2600" b="1">
                <a:solidFill>
                  <a:prstClr val="black"/>
                </a:solidFill>
                <a:latin typeface="Calibri" panose="020F0502020204030204" pitchFamily="34" charset="0"/>
                <a:ea typeface="宋体" panose="02010600030101010101" pitchFamily="2" charset="-122"/>
                <a:cs typeface="楷体_GB2312" charset="0"/>
                <a:sym typeface="+mn-ea"/>
              </a:rPr>
              <a:t>旧中国的外交是对外屈膝投降的屈辱外交，所以新中国不学他们的表现是独立自主的外交，故</a:t>
            </a:r>
            <a:r>
              <a:rPr lang="en-US" sz="2600" b="1">
                <a:solidFill>
                  <a:prstClr val="black"/>
                </a:solidFill>
                <a:latin typeface="Times New Roman" panose="02020603050405020304" pitchFamily="18" charset="0"/>
                <a:ea typeface="宋体" panose="02010600030101010101" pitchFamily="2" charset="-122"/>
                <a:cs typeface="楷体_GB2312" charset="0"/>
                <a:sym typeface="+mn-ea"/>
              </a:rPr>
              <a:t>A</a:t>
            </a:r>
            <a:r>
              <a:rPr lang="zh-CN" altLang="en-US" sz="2600" b="1">
                <a:solidFill>
                  <a:prstClr val="black"/>
                </a:solidFill>
                <a:latin typeface="Calibri" panose="020F0502020204030204" pitchFamily="34" charset="0"/>
                <a:ea typeface="宋体" panose="02010600030101010101" pitchFamily="2" charset="-122"/>
                <a:cs typeface="楷体_GB2312" charset="0"/>
                <a:sym typeface="+mn-ea"/>
              </a:rPr>
              <a:t>项正确。</a:t>
            </a:r>
            <a:endParaRPr lang="zh-CN" altLang="en-US" sz="2600" b="1" spc="130">
              <a:solidFill>
                <a:srgbClr val="404040"/>
              </a:solidFill>
              <a:latin typeface="黑体" panose="02010609060101010101" pitchFamily="2" charset="-122"/>
              <a:ea typeface="黑体" panose="02010609060101010101" pitchFamily="2" charset="-122"/>
              <a:sym typeface="+mn-ea"/>
            </a:endParaRPr>
          </a:p>
        </p:txBody>
      </p:sp>
      <p:sp>
        <p:nvSpPr>
          <p:cNvPr id="5" name="矩形 4"/>
          <p:cNvSpPr/>
          <p:nvPr/>
        </p:nvSpPr>
        <p:spPr>
          <a:xfrm>
            <a:off x="8570914" y="2105660"/>
            <a:ext cx="921385" cy="156845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97685" y="302261"/>
            <a:ext cx="8196580" cy="3692525"/>
          </a:xfrm>
          <a:prstGeom prst="rect">
            <a:avLst/>
          </a:prstGeom>
          <a:noFill/>
          <a:ln w="9525">
            <a:noFill/>
          </a:ln>
        </p:spPr>
        <p:txBody>
          <a:bodyPr wrap="square">
            <a:spAutoFit/>
          </a:bodyPr>
          <a:lstStyle/>
          <a:p>
            <a:pPr eaLnBrk="0" fontAlgn="base" hangingPunct="0">
              <a:spcBef>
                <a:spcPct val="0"/>
              </a:spcBef>
              <a:spcAft>
                <a:spcPct val="0"/>
              </a:spcAft>
            </a:pPr>
            <a:r>
              <a:rPr lang="en-US" altLang="zh-CN" sz="2600" b="1">
                <a:solidFill>
                  <a:prstClr val="black"/>
                </a:solidFill>
                <a:latin typeface="Calibri" panose="020F0502020204030204" pitchFamily="34" charset="0"/>
                <a:ea typeface="宋体" panose="02010600030101010101" pitchFamily="2" charset="-122"/>
              </a:rPr>
              <a:t>2.</a:t>
            </a:r>
            <a:r>
              <a:rPr lang="zh-CN" altLang="en-US" sz="2600" b="1">
                <a:solidFill>
                  <a:prstClr val="black"/>
                </a:solidFill>
                <a:latin typeface="Calibri" panose="020F0502020204030204" pitchFamily="34" charset="0"/>
                <a:ea typeface="宋体" panose="02010600030101010101" pitchFamily="2" charset="-122"/>
              </a:rPr>
              <a:t>下表反映了 </a:t>
            </a:r>
            <a:r>
              <a:rPr lang="en-US" altLang="zh-CN" sz="2600" b="1">
                <a:solidFill>
                  <a:prstClr val="black"/>
                </a:solidFill>
                <a:latin typeface="Calibri" panose="020F0502020204030204" pitchFamily="34" charset="0"/>
                <a:ea typeface="宋体" panose="02010600030101010101" pitchFamily="2" charset="-122"/>
              </a:rPr>
              <a:t>1949—1953</a:t>
            </a:r>
            <a:r>
              <a:rPr lang="zh-CN" altLang="en-US" sz="2600" b="1">
                <a:solidFill>
                  <a:prstClr val="black"/>
                </a:solidFill>
                <a:latin typeface="Calibri" panose="020F0502020204030204" pitchFamily="34" charset="0"/>
                <a:ea typeface="宋体" panose="02010600030101010101" pitchFamily="2" charset="-122"/>
              </a:rPr>
              <a:t>年中国新增建交国家的数量变化。从表中可知</a:t>
            </a:r>
            <a:r>
              <a:rPr lang="en-US" altLang="zh-CN" sz="2600" b="1">
                <a:solidFill>
                  <a:prstClr val="black"/>
                </a:solidFill>
                <a:latin typeface="Calibri" panose="020F0502020204030204" pitchFamily="34" charset="0"/>
                <a:ea typeface="宋体" panose="02010600030101010101" pitchFamily="2" charset="-122"/>
              </a:rPr>
              <a:t>,</a:t>
            </a:r>
            <a:r>
              <a:rPr lang="zh-CN" altLang="en-US" sz="2600" b="1">
                <a:solidFill>
                  <a:prstClr val="black"/>
                </a:solidFill>
                <a:latin typeface="Calibri" panose="020F0502020204030204" pitchFamily="34" charset="0"/>
                <a:ea typeface="宋体" panose="02010600030101010101" pitchFamily="2" charset="-122"/>
              </a:rPr>
              <a:t>当时中国</a:t>
            </a:r>
            <a:r>
              <a:rPr lang="en-US" altLang="zh-CN" sz="2600" b="1">
                <a:solidFill>
                  <a:prstClr val="black"/>
                </a:solidFill>
                <a:latin typeface="Calibri" panose="020F0502020204030204" pitchFamily="34" charset="0"/>
                <a:ea typeface="宋体" panose="02010600030101010101" pitchFamily="2" charset="-122"/>
              </a:rPr>
              <a:t>(   )</a:t>
            </a:r>
          </a:p>
          <a:p>
            <a:pPr eaLnBrk="0" fontAlgn="base" hangingPunct="0">
              <a:spcBef>
                <a:spcPct val="0"/>
              </a:spcBef>
              <a:spcAft>
                <a:spcPct val="0"/>
              </a:spcAft>
            </a:pPr>
            <a:endParaRPr lang="zh-CN" altLang="en-US" sz="2600" b="1">
              <a:solidFill>
                <a:prstClr val="black"/>
              </a:solidFill>
              <a:latin typeface="Calibri" panose="020F0502020204030204" pitchFamily="34" charset="0"/>
              <a:ea typeface="宋体" panose="02010600030101010101" pitchFamily="2" charset="-122"/>
            </a:endParaRPr>
          </a:p>
          <a:p>
            <a:pPr eaLnBrk="0" fontAlgn="base" hangingPunct="0">
              <a:spcBef>
                <a:spcPct val="0"/>
              </a:spcBef>
              <a:spcAft>
                <a:spcPct val="0"/>
              </a:spcAft>
            </a:pPr>
            <a:endParaRPr lang="zh-CN" altLang="en-US" sz="2600" b="1">
              <a:solidFill>
                <a:prstClr val="black"/>
              </a:solidFill>
              <a:latin typeface="Calibri" panose="020F0502020204030204" pitchFamily="34" charset="0"/>
              <a:ea typeface="宋体" panose="02010600030101010101" pitchFamily="2" charset="-122"/>
              <a:sym typeface="+mn-ea"/>
            </a:endParaRPr>
          </a:p>
          <a:p>
            <a:pPr eaLnBrk="0" fontAlgn="base" hangingPunct="0">
              <a:spcBef>
                <a:spcPct val="0"/>
              </a:spcBef>
              <a:spcAft>
                <a:spcPct val="0"/>
              </a:spcAft>
            </a:pPr>
            <a:endParaRPr lang="zh-CN" altLang="en-US" sz="2600" b="1">
              <a:solidFill>
                <a:prstClr val="black"/>
              </a:solidFill>
              <a:latin typeface="Calibri" panose="020F0502020204030204" pitchFamily="34" charset="0"/>
              <a:ea typeface="宋体" panose="02010600030101010101" pitchFamily="2" charset="-122"/>
              <a:sym typeface="+mn-ea"/>
            </a:endParaRPr>
          </a:p>
          <a:p>
            <a:pPr eaLnBrk="0" fontAlgn="base" hangingPunct="0">
              <a:spcBef>
                <a:spcPct val="0"/>
              </a:spcBef>
              <a:spcAft>
                <a:spcPct val="0"/>
              </a:spcAft>
            </a:pPr>
            <a:r>
              <a:rPr lang="en-US" altLang="zh-CN" sz="2600" b="1">
                <a:solidFill>
                  <a:prstClr val="black"/>
                </a:solidFill>
                <a:latin typeface="Calibri" panose="020F0502020204030204" pitchFamily="34" charset="0"/>
                <a:ea typeface="宋体" panose="02010600030101010101" pitchFamily="2" charset="-122"/>
                <a:sym typeface="+mn-ea"/>
              </a:rPr>
              <a:t>A.</a:t>
            </a:r>
            <a:r>
              <a:rPr lang="zh-CN" altLang="en-US" sz="2600" b="1">
                <a:solidFill>
                  <a:prstClr val="black"/>
                </a:solidFill>
                <a:latin typeface="Calibri" panose="020F0502020204030204" pitchFamily="34" charset="0"/>
                <a:ea typeface="宋体" panose="02010600030101010101" pitchFamily="2" charset="-122"/>
                <a:sym typeface="+mn-ea"/>
              </a:rPr>
              <a:t>推行“一边倒”的外交政策</a:t>
            </a:r>
            <a:r>
              <a:rPr lang="en-US" sz="2600" b="1">
                <a:solidFill>
                  <a:prstClr val="black"/>
                </a:solidFill>
                <a:latin typeface="宋体" panose="02010600030101010101" pitchFamily="2" charset="-122"/>
                <a:ea typeface="宋体" panose="02010600030101010101" pitchFamily="2" charset="-122"/>
                <a:sym typeface="+mn-ea"/>
              </a:rPr>
              <a:t>	</a:t>
            </a:r>
          </a:p>
          <a:p>
            <a:pPr eaLnBrk="0" fontAlgn="base" hangingPunct="0">
              <a:spcBef>
                <a:spcPct val="0"/>
              </a:spcBef>
              <a:spcAft>
                <a:spcPct val="0"/>
              </a:spcAft>
            </a:pPr>
            <a:r>
              <a:rPr lang="en-US" altLang="zh-CN" sz="2600" b="1">
                <a:solidFill>
                  <a:prstClr val="black"/>
                </a:solidFill>
                <a:latin typeface="Calibri" panose="020F0502020204030204" pitchFamily="34" charset="0"/>
                <a:ea typeface="宋体" panose="02010600030101010101" pitchFamily="2" charset="-122"/>
                <a:sym typeface="+mn-ea"/>
              </a:rPr>
              <a:t>B.</a:t>
            </a:r>
            <a:r>
              <a:rPr lang="zh-CN" altLang="en-US" sz="2600" b="1">
                <a:solidFill>
                  <a:prstClr val="black"/>
                </a:solidFill>
                <a:latin typeface="Calibri" panose="020F0502020204030204" pitchFamily="34" charset="0"/>
                <a:ea typeface="宋体" panose="02010600030101010101" pitchFamily="2" charset="-122"/>
                <a:sym typeface="+mn-ea"/>
              </a:rPr>
              <a:t>贯彻和平共处五项原则</a:t>
            </a:r>
          </a:p>
          <a:p>
            <a:pPr eaLnBrk="0" fontAlgn="base" hangingPunct="0">
              <a:spcBef>
                <a:spcPct val="0"/>
              </a:spcBef>
              <a:spcAft>
                <a:spcPct val="0"/>
              </a:spcAft>
            </a:pPr>
            <a:r>
              <a:rPr lang="en-US" altLang="zh-CN" sz="2600" b="1">
                <a:solidFill>
                  <a:prstClr val="black"/>
                </a:solidFill>
                <a:latin typeface="Calibri" panose="020F0502020204030204" pitchFamily="34" charset="0"/>
                <a:ea typeface="宋体" panose="02010600030101010101" pitchFamily="2" charset="-122"/>
                <a:sym typeface="+mn-ea"/>
              </a:rPr>
              <a:t>C.</a:t>
            </a:r>
            <a:r>
              <a:rPr lang="zh-CN" altLang="en-US" sz="2600" b="1">
                <a:solidFill>
                  <a:prstClr val="black"/>
                </a:solidFill>
                <a:latin typeface="Calibri" panose="020F0502020204030204" pitchFamily="34" charset="0"/>
                <a:ea typeface="宋体" panose="02010600030101010101" pitchFamily="2" charset="-122"/>
                <a:sym typeface="+mn-ea"/>
              </a:rPr>
              <a:t>打破了西方的封锁政策</a:t>
            </a:r>
            <a:r>
              <a:rPr lang="en-US" sz="2600" b="1">
                <a:solidFill>
                  <a:prstClr val="black"/>
                </a:solidFill>
                <a:latin typeface="宋体" panose="02010600030101010101" pitchFamily="2" charset="-122"/>
                <a:ea typeface="宋体" panose="02010600030101010101" pitchFamily="2" charset="-122"/>
                <a:sym typeface="+mn-ea"/>
              </a:rPr>
              <a:t>	</a:t>
            </a:r>
          </a:p>
          <a:p>
            <a:pPr eaLnBrk="0" fontAlgn="base" hangingPunct="0">
              <a:spcBef>
                <a:spcPct val="0"/>
              </a:spcBef>
              <a:spcAft>
                <a:spcPct val="0"/>
              </a:spcAft>
            </a:pPr>
            <a:r>
              <a:rPr lang="en-US" altLang="zh-CN" sz="2600" b="1">
                <a:solidFill>
                  <a:prstClr val="black"/>
                </a:solidFill>
                <a:latin typeface="Calibri" panose="020F0502020204030204" pitchFamily="34" charset="0"/>
                <a:ea typeface="宋体" panose="02010600030101010101" pitchFamily="2" charset="-122"/>
                <a:sym typeface="+mn-ea"/>
              </a:rPr>
              <a:t>D.</a:t>
            </a:r>
            <a:r>
              <a:rPr lang="zh-CN" altLang="en-US" sz="2600" b="1">
                <a:solidFill>
                  <a:prstClr val="black"/>
                </a:solidFill>
                <a:latin typeface="Calibri" panose="020F0502020204030204" pitchFamily="34" charset="0"/>
                <a:ea typeface="宋体" panose="02010600030101010101" pitchFamily="2" charset="-122"/>
                <a:sym typeface="+mn-ea"/>
              </a:rPr>
              <a:t>取得了巨大的外交成就</a:t>
            </a:r>
          </a:p>
        </p:txBody>
      </p:sp>
      <p:graphicFrame>
        <p:nvGraphicFramePr>
          <p:cNvPr id="4" name="表格 3"/>
          <p:cNvGraphicFramePr/>
          <p:nvPr>
            <p:custDataLst>
              <p:tags r:id="rId1"/>
            </p:custDataLst>
          </p:nvPr>
        </p:nvGraphicFramePr>
        <p:xfrm>
          <a:off x="1797685" y="1227138"/>
          <a:ext cx="8727440" cy="968375"/>
        </p:xfrm>
        <a:graphic>
          <a:graphicData uri="http://schemas.openxmlformats.org/drawingml/2006/table">
            <a:tbl>
              <a:tblPr firstRow="1" bandRow="1">
                <a:tableStyleId>{5940675A-B579-460E-94D1-54222C63F5DA}</a:tableStyleId>
              </a:tblPr>
              <a:tblGrid>
                <a:gridCol w="2710180">
                  <a:extLst>
                    <a:ext uri="{9D8B030D-6E8A-4147-A177-3AD203B41FA5}">
                      <a16:colId xmlns:a16="http://schemas.microsoft.com/office/drawing/2014/main" val="20000"/>
                    </a:ext>
                  </a:extLst>
                </a:gridCol>
                <a:gridCol w="1186180">
                  <a:extLst>
                    <a:ext uri="{9D8B030D-6E8A-4147-A177-3AD203B41FA5}">
                      <a16:colId xmlns:a16="http://schemas.microsoft.com/office/drawing/2014/main" val="20001"/>
                    </a:ext>
                  </a:extLst>
                </a:gridCol>
                <a:gridCol w="1223645">
                  <a:extLst>
                    <a:ext uri="{9D8B030D-6E8A-4147-A177-3AD203B41FA5}">
                      <a16:colId xmlns:a16="http://schemas.microsoft.com/office/drawing/2014/main" val="20002"/>
                    </a:ext>
                  </a:extLst>
                </a:gridCol>
                <a:gridCol w="1228090">
                  <a:extLst>
                    <a:ext uri="{9D8B030D-6E8A-4147-A177-3AD203B41FA5}">
                      <a16:colId xmlns:a16="http://schemas.microsoft.com/office/drawing/2014/main" val="20003"/>
                    </a:ext>
                  </a:extLst>
                </a:gridCol>
                <a:gridCol w="25400">
                  <a:extLst>
                    <a:ext uri="{9D8B030D-6E8A-4147-A177-3AD203B41FA5}">
                      <a16:colId xmlns:a16="http://schemas.microsoft.com/office/drawing/2014/main" val="20004"/>
                    </a:ext>
                  </a:extLst>
                </a:gridCol>
                <a:gridCol w="1215390">
                  <a:extLst>
                    <a:ext uri="{9D8B030D-6E8A-4147-A177-3AD203B41FA5}">
                      <a16:colId xmlns:a16="http://schemas.microsoft.com/office/drawing/2014/main" val="20005"/>
                    </a:ext>
                  </a:extLst>
                </a:gridCol>
                <a:gridCol w="1138555">
                  <a:extLst>
                    <a:ext uri="{9D8B030D-6E8A-4147-A177-3AD203B41FA5}">
                      <a16:colId xmlns:a16="http://schemas.microsoft.com/office/drawing/2014/main" val="20006"/>
                    </a:ext>
                  </a:extLst>
                </a:gridCol>
              </a:tblGrid>
              <a:tr h="453390">
                <a:tc>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年份</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1949</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1950</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2">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1951</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1952</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1953</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514985">
                <a:tc>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新增建交国家数</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10</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9</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gridSpan="2">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0</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2800" b="1">
                          <a:solidFill>
                            <a:srgbClr val="000000"/>
                          </a:solidFill>
                          <a:latin typeface="宋体" panose="02010600030101010101" pitchFamily="2" charset="-122"/>
                          <a:ea typeface="宋体" panose="02010600030101010101" pitchFamily="2" charset="-122"/>
                          <a:cs typeface="宋体" panose="02010600030101010101" pitchFamily="2" charset="-122"/>
                        </a:rPr>
                        <a:t>0</a:t>
                      </a:r>
                      <a:endParaRPr lang="en-US" altLang="en-US" sz="28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sp>
        <p:nvSpPr>
          <p:cNvPr id="6" name="文本框 5"/>
          <p:cNvSpPr txBox="1"/>
          <p:nvPr/>
        </p:nvSpPr>
        <p:spPr>
          <a:xfrm>
            <a:off x="1607186" y="3888741"/>
            <a:ext cx="8792845" cy="3046095"/>
          </a:xfrm>
          <a:prstGeom prst="rect">
            <a:avLst/>
          </a:prstGeom>
          <a:noFill/>
        </p:spPr>
        <p:txBody>
          <a:bodyPr wrap="square" rtlCol="0" anchor="t">
            <a:spAutoFit/>
          </a:bodyPr>
          <a:lstStyle/>
          <a:p>
            <a:pPr indent="356870" eaLnBrk="0" fontAlgn="base" hangingPunct="0">
              <a:spcBef>
                <a:spcPct val="0"/>
              </a:spcBef>
              <a:spcAft>
                <a:spcPct val="0"/>
              </a:spcAft>
            </a:pPr>
            <a:r>
              <a:rPr sz="2400" b="1">
                <a:solidFill>
                  <a:prstClr val="black"/>
                </a:solidFill>
                <a:latin typeface="Calibri" panose="020F0502020204030204" pitchFamily="34" charset="0"/>
                <a:ea typeface="宋体" panose="02010600030101010101" pitchFamily="2" charset="-122"/>
                <a:sym typeface="+mn-ea"/>
              </a:rPr>
              <a:t>答案：A</a:t>
            </a:r>
            <a:r>
              <a:rPr lang="zh-CN" altLang="en-US" sz="2400" b="1">
                <a:solidFill>
                  <a:prstClr val="black"/>
                </a:solidFill>
                <a:latin typeface="Calibri" panose="020F0502020204030204" pitchFamily="34" charset="0"/>
                <a:ea typeface="宋体" panose="02010600030101010101" pitchFamily="2" charset="-122"/>
                <a:sym typeface="+mn-ea"/>
              </a:rPr>
              <a:t>。</a:t>
            </a:r>
            <a:r>
              <a:rPr sz="2400" b="1">
                <a:solidFill>
                  <a:prstClr val="black"/>
                </a:solidFill>
                <a:latin typeface="Calibri" panose="020F0502020204030204" pitchFamily="34" charset="0"/>
                <a:ea typeface="宋体" panose="02010600030101010101" pitchFamily="2" charset="-122"/>
                <a:sym typeface="+mn-ea"/>
              </a:rPr>
              <a:t>解析：本题考查新中国的外交政策与成就。依据表格数据可知，1949—1950年与中国建交的国家有19个，1951—1953年与中国建交的国家只有1个，这种情况是受到新中国初期“一边倒”外交方针的影响，建交国家主要是社会主义国家，故A项正确；和平共处五项原则首次提出是在1953年，不能完整地反映材料中的信息，排除B项；中华人民共和国成立时期并未打破西方的封锁，排除C项；这一时期中国建交国家越来越少，不能说明中国取得了巨大的外交成就，排除D项。</a:t>
            </a:r>
          </a:p>
        </p:txBody>
      </p:sp>
      <p:sp>
        <p:nvSpPr>
          <p:cNvPr id="7" name="矩形 6"/>
          <p:cNvSpPr/>
          <p:nvPr/>
        </p:nvSpPr>
        <p:spPr>
          <a:xfrm>
            <a:off x="8570914" y="2105660"/>
            <a:ext cx="921385" cy="156845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2" cstate="print"/>
          <a:stretch>
            <a:fillRect/>
          </a:stretch>
        </p:blipFill>
        <p:spPr>
          <a:xfrm>
            <a:off x="2146301" y="1523365"/>
            <a:ext cx="7792085" cy="1729740"/>
          </a:xfrm>
          <a:prstGeom prst="rect">
            <a:avLst/>
          </a:prstGeom>
          <a:noFill/>
          <a:ln w="9525">
            <a:noFill/>
          </a:ln>
        </p:spPr>
      </p:pic>
      <p:sp>
        <p:nvSpPr>
          <p:cNvPr id="6" name="文本框 5"/>
          <p:cNvSpPr txBox="1"/>
          <p:nvPr/>
        </p:nvSpPr>
        <p:spPr>
          <a:xfrm>
            <a:off x="1603375" y="217806"/>
            <a:ext cx="11309350" cy="1383665"/>
          </a:xfrm>
          <a:prstGeom prst="rect">
            <a:avLst/>
          </a:prstGeom>
          <a:noFill/>
        </p:spPr>
        <p:txBody>
          <a:bodyPr wrap="none" rtlCol="0" anchor="t">
            <a:spAutoFit/>
          </a:bodyPr>
          <a:lstStyle/>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sym typeface="+mn-ea"/>
              </a:rPr>
              <a:t>3</a:t>
            </a:r>
            <a:r>
              <a:rPr lang="zh-CN" altLang="en-US" sz="2800" b="1">
                <a:solidFill>
                  <a:srgbClr val="000000"/>
                </a:solidFill>
                <a:latin typeface="Calibri" panose="020F0502020204030204" pitchFamily="34" charset="0"/>
                <a:ea typeface="宋体" panose="02010600030101010101" pitchFamily="2" charset="-122"/>
                <a:sym typeface="+mn-ea"/>
              </a:rPr>
              <a:t>．下列两张新中国成立初期发行的邮票反映出当时的外交政策是</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　　</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t>
            </a:r>
          </a:p>
          <a:p>
            <a:pPr eaLnBrk="0" fontAlgn="base" hangingPunct="0">
              <a:spcBef>
                <a:spcPct val="0"/>
              </a:spcBef>
              <a:spcAft>
                <a:spcPct val="0"/>
              </a:spcAft>
            </a:pPr>
            <a:r>
              <a:rPr lang="zh-CN" altLang="en-US" sz="2800" b="1">
                <a:solidFill>
                  <a:prstClr val="black"/>
                </a:solidFill>
                <a:latin typeface="Calibri" panose="020F0502020204030204" pitchFamily="34" charset="0"/>
                <a:ea typeface="宋体" panose="02010600030101010101" pitchFamily="2" charset="-122"/>
              </a:rPr>
              <a:t>A．“另起炉灶”B．“打扫干净屋子再请客”</a:t>
            </a:r>
          </a:p>
          <a:p>
            <a:pPr eaLnBrk="0" fontAlgn="base" hangingPunct="0">
              <a:spcBef>
                <a:spcPct val="0"/>
              </a:spcBef>
              <a:spcAft>
                <a:spcPct val="0"/>
              </a:spcAft>
            </a:pPr>
            <a:r>
              <a:rPr lang="zh-CN" altLang="en-US" sz="2800" b="1">
                <a:solidFill>
                  <a:prstClr val="black"/>
                </a:solidFill>
                <a:latin typeface="Calibri" panose="020F0502020204030204" pitchFamily="34" charset="0"/>
                <a:ea typeface="宋体" panose="02010600030101010101" pitchFamily="2" charset="-122"/>
              </a:rPr>
              <a:t>C．“一边倒”	D．“求同存异”</a:t>
            </a:r>
          </a:p>
        </p:txBody>
      </p:sp>
      <p:sp>
        <p:nvSpPr>
          <p:cNvPr id="7" name="文本框 6"/>
          <p:cNvSpPr txBox="1"/>
          <p:nvPr/>
        </p:nvSpPr>
        <p:spPr>
          <a:xfrm>
            <a:off x="1603376" y="3836036"/>
            <a:ext cx="8792845" cy="2676525"/>
          </a:xfrm>
          <a:prstGeom prst="rect">
            <a:avLst/>
          </a:prstGeom>
          <a:noFill/>
        </p:spPr>
        <p:txBody>
          <a:bodyPr wrap="square" rtlCol="0" anchor="t">
            <a:spAutoFit/>
          </a:bodyPr>
          <a:lstStyle/>
          <a:p>
            <a:pPr indent="306070" algn="ctr" eaLnBrk="0" fontAlgn="base" hangingPunct="0">
              <a:spcBef>
                <a:spcPct val="0"/>
              </a:spcBef>
              <a:spcAft>
                <a:spcPct val="0"/>
              </a:spcAft>
            </a:pP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答案：</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C</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　</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另起炉灶”指的是不承认原先国民政府与帝国主义国家签订的不平等条约</a:t>
            </a:r>
            <a:r>
              <a:rPr lang="zh-CN" altLang="en-US" sz="2400" b="1">
                <a:solidFill>
                  <a:srgbClr val="000000"/>
                </a:solidFill>
                <a:latin typeface="Calibri" panose="020F0502020204030204" pitchFamily="34" charset="0"/>
                <a:ea typeface="宋体" panose="02010600030101010101" pitchFamily="2" charset="-122"/>
                <a:sym typeface="+mn-ea"/>
              </a:rPr>
              <a:t>，在材料中未体现，故</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项错误；“打扫干净屋子再请客”指的是清除帝国主义在华残余势力</a:t>
            </a:r>
            <a:r>
              <a:rPr lang="zh-CN" altLang="en-US" sz="2400" b="1">
                <a:solidFill>
                  <a:srgbClr val="000000"/>
                </a:solidFill>
                <a:latin typeface="Calibri" panose="020F0502020204030204" pitchFamily="34" charset="0"/>
                <a:ea typeface="宋体" panose="02010600030101010101" pitchFamily="2" charset="-122"/>
                <a:sym typeface="+mn-ea"/>
              </a:rPr>
              <a:t>，材料中没有体现，故</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B</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项错误；根据两枚邮票反映的内容可以看出</a:t>
            </a:r>
            <a:r>
              <a:rPr lang="zh-CN" altLang="en-US" sz="2400" b="1">
                <a:solidFill>
                  <a:srgbClr val="000000"/>
                </a:solidFill>
                <a:latin typeface="Calibri" panose="020F0502020204030204" pitchFamily="34" charset="0"/>
                <a:ea typeface="宋体" panose="02010600030101010101" pitchFamily="2" charset="-122"/>
                <a:sym typeface="+mn-ea"/>
              </a:rPr>
              <a:t>，新中国成立初期，注重同苏联和朝鲜合作，倒向社会主义阵营，体现了</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“一边倒”的外交政策</a:t>
            </a:r>
            <a:r>
              <a:rPr lang="zh-CN" altLang="en-US" sz="2400" b="1">
                <a:solidFill>
                  <a:srgbClr val="000000"/>
                </a:solidFill>
                <a:latin typeface="Calibri" panose="020F0502020204030204" pitchFamily="34" charset="0"/>
                <a:ea typeface="宋体" panose="02010600030101010101" pitchFamily="2" charset="-122"/>
                <a:sym typeface="+mn-ea"/>
              </a:rPr>
              <a:t>，故</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C</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项正确；“求同存异”是</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1955</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年万隆会议上提出的</a:t>
            </a:r>
            <a:r>
              <a:rPr lang="zh-CN" altLang="en-US" sz="2400" b="1">
                <a:solidFill>
                  <a:srgbClr val="000000"/>
                </a:solidFill>
                <a:latin typeface="Calibri" panose="020F0502020204030204" pitchFamily="34" charset="0"/>
                <a:ea typeface="宋体" panose="02010600030101010101" pitchFamily="2" charset="-122"/>
                <a:sym typeface="+mn-ea"/>
              </a:rPr>
              <a:t>，与题目时间和题意不符，故</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D</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项错误。</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t>
            </a:r>
          </a:p>
        </p:txBody>
      </p:sp>
      <p:sp>
        <p:nvSpPr>
          <p:cNvPr id="8" name="文本框 7"/>
          <p:cNvSpPr txBox="1"/>
          <p:nvPr/>
        </p:nvSpPr>
        <p:spPr>
          <a:xfrm>
            <a:off x="1823720" y="3375661"/>
            <a:ext cx="8572500" cy="460375"/>
          </a:xfrm>
          <a:prstGeom prst="rect">
            <a:avLst/>
          </a:prstGeom>
          <a:noFill/>
          <a:ln w="9525">
            <a:noFill/>
          </a:ln>
        </p:spPr>
        <p:txBody>
          <a:bodyPr wrap="square">
            <a:spAutoFit/>
          </a:bodyPr>
          <a:lstStyle/>
          <a:p>
            <a:pPr eaLnBrk="0" fontAlgn="base" hangingPunct="0">
              <a:spcBef>
                <a:spcPct val="0"/>
              </a:spcBef>
              <a:spcAft>
                <a:spcPct val="0"/>
              </a:spcAft>
            </a:pPr>
            <a:r>
              <a:rPr lang="zh-CN" altLang="en-US" sz="2400" b="1">
                <a:solidFill>
                  <a:srgbClr val="FF0000"/>
                </a:solidFill>
                <a:latin typeface="Calibri" panose="020F0502020204030204" pitchFamily="34" charset="0"/>
                <a:ea typeface="宋体" panose="02010600030101010101" pitchFamily="2" charset="-122"/>
                <a:cs typeface="Times New Roman" panose="02020603050405020304" pitchFamily="18" charset="0"/>
              </a:rPr>
              <a:t>中苏友好互助条约纪念         中国人民志愿军出朝作战纪念  </a:t>
            </a:r>
          </a:p>
        </p:txBody>
      </p:sp>
      <p:sp>
        <p:nvSpPr>
          <p:cNvPr id="9" name="矩形 8"/>
          <p:cNvSpPr/>
          <p:nvPr/>
        </p:nvSpPr>
        <p:spPr>
          <a:xfrm>
            <a:off x="9401733" y="773430"/>
            <a:ext cx="837089" cy="156966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835785" y="583565"/>
            <a:ext cx="8209280" cy="3538220"/>
          </a:xfrm>
          <a:prstGeom prst="rect">
            <a:avLst/>
          </a:prstGeom>
          <a:noFill/>
          <a:ln w="9525">
            <a:noFill/>
          </a:ln>
        </p:spPr>
        <p:txBody>
          <a:bodyPr wrap="square">
            <a:spAutoFit/>
          </a:bodyPr>
          <a:lstStyle/>
          <a:p>
            <a:pPr indent="266700" eaLnBrk="0" fontAlgn="base" hangingPunct="0">
              <a:spcBef>
                <a:spcPct val="0"/>
              </a:spcBef>
              <a:spcAft>
                <a:spcPct val="0"/>
              </a:spcAft>
            </a:pPr>
            <a:r>
              <a:rPr lang="en-US" sz="3200" b="1">
                <a:solidFill>
                  <a:prstClr val="black"/>
                </a:solidFill>
                <a:latin typeface="Times New Roman" panose="02020603050405020304" pitchFamily="18" charset="0"/>
                <a:ea typeface="宋体" panose="02010600030101010101" pitchFamily="2" charset="-122"/>
              </a:rPr>
              <a:t>4</a:t>
            </a:r>
            <a:r>
              <a:rPr lang="zh-CN" altLang="en-US" sz="3200" b="1">
                <a:solidFill>
                  <a:prstClr val="black"/>
                </a:solidFill>
                <a:latin typeface="Calibri" panose="020F0502020204030204" pitchFamily="34" charset="0"/>
                <a:ea typeface="宋体" panose="02010600030101010101" pitchFamily="2" charset="-122"/>
              </a:rPr>
              <a:t>．</a:t>
            </a:r>
            <a:r>
              <a:rPr lang="en-US" sz="3200" b="1">
                <a:solidFill>
                  <a:prstClr val="black"/>
                </a:solidFill>
                <a:latin typeface="Times New Roman" panose="02020603050405020304" pitchFamily="18" charset="0"/>
                <a:ea typeface="宋体" panose="02010600030101010101" pitchFamily="2" charset="-122"/>
              </a:rPr>
              <a:t>1972</a:t>
            </a:r>
            <a:r>
              <a:rPr lang="zh-CN" altLang="en-US" sz="3200" b="1">
                <a:solidFill>
                  <a:prstClr val="black"/>
                </a:solidFill>
                <a:latin typeface="Calibri" panose="020F0502020204030204" pitchFamily="34" charset="0"/>
                <a:ea typeface="宋体" panose="02010600030101010101" pitchFamily="2" charset="-122"/>
              </a:rPr>
              <a:t>年尼克松与周恩来相见，标志着</a:t>
            </a:r>
            <a:r>
              <a:rPr lang="en-US" sz="3200" b="1">
                <a:solidFill>
                  <a:prstClr val="black"/>
                </a:solidFill>
                <a:latin typeface="Times New Roman" panose="02020603050405020304" pitchFamily="18" charset="0"/>
                <a:ea typeface="宋体" panose="02010600030101010101" pitchFamily="2" charset="-122"/>
              </a:rPr>
              <a:t>“</a:t>
            </a:r>
            <a:r>
              <a:rPr lang="zh-CN" altLang="en-US" sz="3200" b="1">
                <a:solidFill>
                  <a:prstClr val="black"/>
                </a:solidFill>
                <a:latin typeface="Calibri" panose="020F0502020204030204" pitchFamily="34" charset="0"/>
                <a:ea typeface="宋体" panose="02010600030101010101" pitchFamily="2" charset="-122"/>
              </a:rPr>
              <a:t>一个时代结束了，另一个时代开始了</a:t>
            </a:r>
            <a:r>
              <a:rPr lang="en-US" sz="3200" b="1">
                <a:solidFill>
                  <a:prstClr val="black"/>
                </a:solidFill>
                <a:latin typeface="Times New Roman" panose="02020603050405020304" pitchFamily="18" charset="0"/>
                <a:ea typeface="宋体" panose="02010600030101010101" pitchFamily="2" charset="-122"/>
              </a:rPr>
              <a:t>”</a:t>
            </a:r>
            <a:r>
              <a:rPr lang="zh-CN" altLang="en-US" sz="3200" b="1">
                <a:solidFill>
                  <a:prstClr val="black"/>
                </a:solidFill>
                <a:latin typeface="Calibri" panose="020F0502020204030204" pitchFamily="34" charset="0"/>
                <a:ea typeface="宋体" panose="02010600030101010101" pitchFamily="2" charset="-122"/>
              </a:rPr>
              <a:t>，其准确含义是</a:t>
            </a:r>
            <a:r>
              <a:rPr lang="en-US" sz="3200" b="1">
                <a:solidFill>
                  <a:prstClr val="black"/>
                </a:solidFill>
                <a:latin typeface="Times New Roman" panose="02020603050405020304" pitchFamily="18" charset="0"/>
                <a:ea typeface="宋体" panose="02010600030101010101" pitchFamily="2" charset="-122"/>
              </a:rPr>
              <a:t>(</a:t>
            </a:r>
            <a:r>
              <a:rPr lang="zh-CN" altLang="en-US" sz="3200" b="1">
                <a:solidFill>
                  <a:prstClr val="black"/>
                </a:solidFill>
                <a:latin typeface="Calibri" panose="020F0502020204030204" pitchFamily="34" charset="0"/>
                <a:ea typeface="宋体" panose="02010600030101010101" pitchFamily="2" charset="-122"/>
              </a:rPr>
              <a:t>　　</a:t>
            </a:r>
            <a:r>
              <a:rPr lang="en-US" sz="3200" b="1">
                <a:solidFill>
                  <a:prstClr val="black"/>
                </a:solidFill>
                <a:latin typeface="Times New Roman" panose="02020603050405020304" pitchFamily="18" charset="0"/>
                <a:ea typeface="宋体" panose="02010600030101010101" pitchFamily="2" charset="-122"/>
              </a:rPr>
              <a:t>)</a:t>
            </a:r>
          </a:p>
          <a:p>
            <a:pPr eaLnBrk="0" fontAlgn="base" hangingPunct="0">
              <a:spcBef>
                <a:spcPct val="0"/>
              </a:spcBef>
              <a:spcAft>
                <a:spcPct val="0"/>
              </a:spcAft>
            </a:pPr>
            <a:r>
              <a:rPr lang="en-US" sz="3200" b="1">
                <a:solidFill>
                  <a:prstClr val="black"/>
                </a:solidFill>
                <a:latin typeface="Times New Roman" panose="02020603050405020304" pitchFamily="18" charset="0"/>
                <a:ea typeface="宋体" panose="02010600030101010101" pitchFamily="2" charset="-122"/>
              </a:rPr>
              <a:t>A</a:t>
            </a:r>
            <a:r>
              <a:rPr lang="zh-CN" altLang="en-US" sz="3200" b="1">
                <a:solidFill>
                  <a:prstClr val="black"/>
                </a:solidFill>
                <a:latin typeface="Calibri" panose="020F0502020204030204" pitchFamily="34" charset="0"/>
                <a:ea typeface="宋体" panose="02010600030101010101" pitchFamily="2" charset="-122"/>
              </a:rPr>
              <a:t>．中美两国的矛盾开始消失</a:t>
            </a:r>
            <a:endParaRPr lang="en-US" sz="3200" b="1">
              <a:solidFill>
                <a:prstClr val="black"/>
              </a:solidFill>
              <a:latin typeface="Times New Roman" panose="02020603050405020304" pitchFamily="18" charset="0"/>
              <a:ea typeface="宋体" panose="02010600030101010101" pitchFamily="2" charset="-122"/>
            </a:endParaRPr>
          </a:p>
          <a:p>
            <a:pPr eaLnBrk="0" fontAlgn="base" hangingPunct="0">
              <a:spcBef>
                <a:spcPct val="0"/>
              </a:spcBef>
              <a:spcAft>
                <a:spcPct val="0"/>
              </a:spcAft>
            </a:pPr>
            <a:r>
              <a:rPr lang="en-US" sz="3200" b="1">
                <a:solidFill>
                  <a:prstClr val="black"/>
                </a:solidFill>
                <a:latin typeface="Times New Roman" panose="02020603050405020304" pitchFamily="18" charset="0"/>
                <a:ea typeface="宋体" panose="02010600030101010101" pitchFamily="2" charset="-122"/>
              </a:rPr>
              <a:t>B</a:t>
            </a:r>
            <a:r>
              <a:rPr lang="zh-CN" altLang="en-US" sz="3200" b="1">
                <a:solidFill>
                  <a:prstClr val="black"/>
                </a:solidFill>
                <a:latin typeface="Calibri" panose="020F0502020204030204" pitchFamily="34" charset="0"/>
                <a:ea typeface="宋体" panose="02010600030101010101" pitchFamily="2" charset="-122"/>
              </a:rPr>
              <a:t>．中国的国际地位开始提高</a:t>
            </a:r>
            <a:endParaRPr lang="en-US" sz="3200" b="1">
              <a:solidFill>
                <a:prstClr val="black"/>
              </a:solidFill>
              <a:latin typeface="Times New Roman" panose="02020603050405020304" pitchFamily="18" charset="0"/>
              <a:ea typeface="宋体" panose="02010600030101010101" pitchFamily="2" charset="-122"/>
            </a:endParaRPr>
          </a:p>
          <a:p>
            <a:pPr eaLnBrk="0" fontAlgn="base" hangingPunct="0">
              <a:spcBef>
                <a:spcPct val="0"/>
              </a:spcBef>
              <a:spcAft>
                <a:spcPct val="0"/>
              </a:spcAft>
            </a:pPr>
            <a:r>
              <a:rPr lang="en-US" sz="3200" b="1">
                <a:solidFill>
                  <a:prstClr val="black"/>
                </a:solidFill>
                <a:latin typeface="Times New Roman" panose="02020603050405020304" pitchFamily="18" charset="0"/>
                <a:ea typeface="宋体" panose="02010600030101010101" pitchFamily="2" charset="-122"/>
              </a:rPr>
              <a:t>C</a:t>
            </a:r>
            <a:r>
              <a:rPr lang="zh-CN" altLang="en-US" sz="3200" b="1">
                <a:solidFill>
                  <a:prstClr val="black"/>
                </a:solidFill>
                <a:latin typeface="Calibri" panose="020F0502020204030204" pitchFamily="34" charset="0"/>
                <a:ea typeface="宋体" panose="02010600030101010101" pitchFamily="2" charset="-122"/>
              </a:rPr>
              <a:t>．中国的国际环境得到改善</a:t>
            </a:r>
            <a:endParaRPr lang="en-US" sz="3200" b="1">
              <a:solidFill>
                <a:prstClr val="black"/>
              </a:solidFill>
              <a:latin typeface="Times New Roman" panose="02020603050405020304" pitchFamily="18" charset="0"/>
              <a:ea typeface="宋体" panose="02010600030101010101" pitchFamily="2" charset="-122"/>
            </a:endParaRPr>
          </a:p>
          <a:p>
            <a:pPr eaLnBrk="0" fontAlgn="base" hangingPunct="0">
              <a:spcBef>
                <a:spcPct val="0"/>
              </a:spcBef>
              <a:spcAft>
                <a:spcPct val="0"/>
              </a:spcAft>
            </a:pPr>
            <a:r>
              <a:rPr lang="en-US" sz="3200" b="1">
                <a:solidFill>
                  <a:prstClr val="black"/>
                </a:solidFill>
                <a:latin typeface="Times New Roman" panose="02020603050405020304" pitchFamily="18" charset="0"/>
                <a:ea typeface="宋体" panose="02010600030101010101" pitchFamily="2" charset="-122"/>
              </a:rPr>
              <a:t>D</a:t>
            </a:r>
            <a:r>
              <a:rPr lang="zh-CN" altLang="en-US" sz="3200" b="1">
                <a:solidFill>
                  <a:prstClr val="black"/>
                </a:solidFill>
                <a:latin typeface="Calibri" panose="020F0502020204030204" pitchFamily="34" charset="0"/>
                <a:ea typeface="宋体" panose="02010600030101010101" pitchFamily="2" charset="-122"/>
              </a:rPr>
              <a:t>．中美关系由敌对开始走向正常化</a:t>
            </a:r>
          </a:p>
        </p:txBody>
      </p:sp>
      <p:sp>
        <p:nvSpPr>
          <p:cNvPr id="4" name="文本框 3"/>
          <p:cNvSpPr txBox="1"/>
          <p:nvPr/>
        </p:nvSpPr>
        <p:spPr>
          <a:xfrm>
            <a:off x="1724660" y="4586605"/>
            <a:ext cx="8431530" cy="1691640"/>
          </a:xfrm>
          <a:prstGeom prst="rect">
            <a:avLst/>
          </a:prstGeom>
          <a:noFill/>
        </p:spPr>
        <p:txBody>
          <a:bodyPr wrap="square" rtlCol="0" anchor="t">
            <a:spAutoFit/>
          </a:bodyPr>
          <a:lstStyle/>
          <a:p>
            <a:pPr eaLnBrk="0" hangingPunct="0"/>
            <a:r>
              <a:rPr sz="2600" b="1">
                <a:solidFill>
                  <a:prstClr val="black"/>
                </a:solidFill>
                <a:latin typeface="Calibri" panose="020F0502020204030204" pitchFamily="34" charset="0"/>
                <a:ea typeface="宋体" panose="02010600030101010101" pitchFamily="2" charset="-122"/>
                <a:sym typeface="+mn-ea"/>
              </a:rPr>
              <a:t>解析：根据所学知识可知，尼克松访问中国，发表中美《联合公报》，中美两国结束了二十多年的对抗，由敌对开始走向正常化，故D项正确。</a:t>
            </a:r>
          </a:p>
          <a:p>
            <a:pPr eaLnBrk="0" hangingPunct="0"/>
            <a:r>
              <a:rPr sz="2600" b="1">
                <a:solidFill>
                  <a:prstClr val="black"/>
                </a:solidFill>
                <a:latin typeface="Calibri" panose="020F0502020204030204" pitchFamily="34" charset="0"/>
                <a:ea typeface="宋体" panose="02010600030101010101" pitchFamily="2" charset="-122"/>
                <a:sym typeface="+mn-ea"/>
              </a:rPr>
              <a:t>答案：D</a:t>
            </a:r>
          </a:p>
        </p:txBody>
      </p:sp>
      <p:sp>
        <p:nvSpPr>
          <p:cNvPr id="5" name="矩形 4"/>
          <p:cNvSpPr/>
          <p:nvPr/>
        </p:nvSpPr>
        <p:spPr>
          <a:xfrm>
            <a:off x="8555991" y="2105660"/>
            <a:ext cx="951230" cy="156845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5880735" y="1180465"/>
            <a:ext cx="5939155" cy="3969872"/>
            <a:chOff x="5617096" y="2455827"/>
            <a:chExt cx="6159050" cy="4624829"/>
          </a:xfrm>
        </p:grpSpPr>
        <p:sp>
          <p:nvSpPr>
            <p:cNvPr id="9" name="矩形 8"/>
            <p:cNvSpPr/>
            <p:nvPr/>
          </p:nvSpPr>
          <p:spPr>
            <a:xfrm>
              <a:off x="5617096" y="2455827"/>
              <a:ext cx="6159049" cy="4476217"/>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4" name="矩形 13"/>
            <p:cNvSpPr/>
            <p:nvPr/>
          </p:nvSpPr>
          <p:spPr>
            <a:xfrm>
              <a:off x="5617096" y="2456395"/>
              <a:ext cx="6159050" cy="4624261"/>
            </a:xfrm>
            <a:prstGeom prst="rect">
              <a:avLst/>
            </a:prstGeom>
          </p:spPr>
          <p:txBody>
            <a:bodyPr wrap="square">
              <a:spAutoFit/>
            </a:bodyPr>
            <a:lstStyle/>
            <a:p>
              <a:r>
                <a:rPr lang="zh-CN" altLang="en-US" sz="2800" dirty="0">
                  <a:latin typeface="黑体" panose="02010609060101010101" pitchFamily="49" charset="-122"/>
                  <a:ea typeface="黑体" panose="02010609060101010101" pitchFamily="49" charset="-122"/>
                  <a:sym typeface="+mn-ea"/>
                </a:rPr>
                <a:t>    </a:t>
              </a:r>
              <a:r>
                <a:rPr lang="zh-CN" altLang="en-US" sz="2800" dirty="0">
                  <a:latin typeface="楷体_GB2312" charset="0"/>
                  <a:ea typeface="楷体_GB2312" charset="0"/>
                  <a:cs typeface="楷体_GB2312" charset="0"/>
                  <a:sym typeface="+mn-ea"/>
                </a:rPr>
                <a:t>1949年9月，中国人民政治协商会议第一届全体会议召开，通过了具有临时宪法性质的《中国人民政治协商会议共同纲领》，把“平等、互利及相互尊重领土主权”作为中国外交的基本原则，确立了中国独立自主和平外交政策的基石。</a:t>
              </a:r>
            </a:p>
            <a:p>
              <a:pPr algn="r"/>
              <a:r>
                <a:rPr lang="en-US" altLang="zh-CN" sz="2800" dirty="0">
                  <a:latin typeface="楷体_GB2312" charset="0"/>
                  <a:ea typeface="楷体_GB2312" charset="0"/>
                  <a:cs typeface="楷体_GB2312" charset="0"/>
                  <a:sym typeface="+mn-ea"/>
                </a:rPr>
                <a:t>——</a:t>
              </a:r>
              <a:r>
                <a:rPr lang="zh-CN" altLang="en-US" sz="2800" dirty="0">
                  <a:latin typeface="楷体_GB2312" charset="0"/>
                  <a:ea typeface="楷体_GB2312" charset="0"/>
                  <a:cs typeface="楷体_GB2312" charset="0"/>
                  <a:sym typeface="+mn-ea"/>
                </a:rPr>
                <a:t>陈静慧</a:t>
              </a:r>
              <a:r>
                <a:rPr lang="en-US" altLang="zh-CN" sz="2800" dirty="0">
                  <a:latin typeface="楷体_GB2312" charset="0"/>
                  <a:ea typeface="楷体_GB2312" charset="0"/>
                  <a:cs typeface="楷体_GB2312" charset="0"/>
                  <a:sym typeface="+mn-ea"/>
                </a:rPr>
                <a:t>《</a:t>
              </a:r>
              <a:r>
                <a:rPr lang="zh-CN" altLang="en-US" sz="2800" dirty="0">
                  <a:latin typeface="楷体_GB2312" charset="0"/>
                  <a:ea typeface="楷体_GB2312" charset="0"/>
                  <a:cs typeface="楷体_GB2312" charset="0"/>
                  <a:sym typeface="+mn-ea"/>
                </a:rPr>
                <a:t>坚持和完善独立自主的和平外交政策》</a:t>
              </a:r>
            </a:p>
          </p:txBody>
        </p:sp>
      </p:grpSp>
      <p:sp>
        <p:nvSpPr>
          <p:cNvPr id="17" name="矩形 16"/>
          <p:cNvSpPr/>
          <p:nvPr/>
        </p:nvSpPr>
        <p:spPr>
          <a:xfrm>
            <a:off x="419735" y="330200"/>
            <a:ext cx="2466975" cy="8509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3E3A39"/>
                </a:solidFill>
                <a:latin typeface="Heiti TC Medium" panose="02000000000000000000" charset="-122"/>
                <a:ea typeface="Heiti TC Medium" panose="02000000000000000000" charset="-122"/>
                <a:cs typeface="+mn-ea"/>
                <a:sym typeface="+mn-lt"/>
              </a:rPr>
              <a:t>背景</a:t>
            </a:r>
          </a:p>
        </p:txBody>
      </p:sp>
      <p:pic>
        <p:nvPicPr>
          <p:cNvPr id="3" name="图片 2"/>
          <p:cNvPicPr>
            <a:picLocks noChangeAspect="1"/>
          </p:cNvPicPr>
          <p:nvPr/>
        </p:nvPicPr>
        <p:blipFill>
          <a:blip r:embed="rId3"/>
          <a:stretch>
            <a:fillRect/>
          </a:stretch>
        </p:blipFill>
        <p:spPr>
          <a:xfrm>
            <a:off x="872490" y="1654810"/>
            <a:ext cx="4730115" cy="2894330"/>
          </a:xfrm>
          <a:prstGeom prst="rect">
            <a:avLst/>
          </a:prstGeom>
        </p:spPr>
      </p:pic>
      <p:sp>
        <p:nvSpPr>
          <p:cNvPr id="5" name="文本框 4"/>
          <p:cNvSpPr txBox="1"/>
          <p:nvPr/>
        </p:nvSpPr>
        <p:spPr>
          <a:xfrm>
            <a:off x="872490" y="5287645"/>
            <a:ext cx="10946765" cy="1568450"/>
          </a:xfrm>
          <a:prstGeom prst="rect">
            <a:avLst/>
          </a:prstGeom>
          <a:noFill/>
        </p:spPr>
        <p:txBody>
          <a:bodyPr wrap="square" rtlCol="0">
            <a:spAutoFit/>
          </a:bodyPr>
          <a:lstStyle/>
          <a:p>
            <a:r>
              <a:rPr lang="en-US" altLang="zh-CN" sz="3200">
                <a:solidFill>
                  <a:srgbClr val="FAB500"/>
                </a:solidFill>
              </a:rPr>
              <a:t>      </a:t>
            </a:r>
            <a:r>
              <a:rPr lang="zh-CN" altLang="en-US" sz="3200">
                <a:solidFill>
                  <a:srgbClr val="FAB500"/>
                </a:solidFill>
              </a:rPr>
              <a:t>新中国的成立，为结束百余年来旧中国屈辱外交，在平等、互利、互相尊重主权和领土完整的基础上同各国建立新型外交关系创造了前提。</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41170" y="182246"/>
            <a:ext cx="8751570" cy="3169285"/>
          </a:xfrm>
          <a:prstGeom prst="rect">
            <a:avLst/>
          </a:prstGeom>
          <a:noFill/>
          <a:ln w="9525">
            <a:noFill/>
          </a:ln>
        </p:spPr>
        <p:txBody>
          <a:bodyPr wrap="square">
            <a:spAutoFit/>
          </a:bodyPr>
          <a:lstStyle/>
          <a:p>
            <a:pPr indent="356870" eaLnBrk="0" fontAlgn="base" hangingPunct="0">
              <a:spcBef>
                <a:spcPct val="0"/>
              </a:spcBef>
              <a:spcAft>
                <a:spcPct val="0"/>
              </a:spcAft>
            </a:pPr>
            <a:r>
              <a:rPr lang="en-US" altLang="zh-CN" sz="2500" b="1">
                <a:solidFill>
                  <a:prstClr val="black"/>
                </a:solidFill>
                <a:latin typeface="Calibri" panose="020F0502020204030204" pitchFamily="34" charset="0"/>
                <a:ea typeface="宋体" panose="02010600030101010101" pitchFamily="2" charset="-122"/>
              </a:rPr>
              <a:t>5</a:t>
            </a:r>
            <a:r>
              <a:rPr lang="zh-CN" altLang="en-US" sz="2500" b="1">
                <a:solidFill>
                  <a:prstClr val="black"/>
                </a:solidFill>
                <a:latin typeface="Calibri" panose="020F0502020204030204" pitchFamily="34" charset="0"/>
                <a:ea typeface="宋体" panose="02010600030101010101" pitchFamily="2" charset="-122"/>
              </a:rPr>
              <a:t>．胡锦涛在</a:t>
            </a:r>
            <a:r>
              <a:rPr lang="en-US" sz="2500" b="1">
                <a:solidFill>
                  <a:prstClr val="black"/>
                </a:solidFill>
                <a:latin typeface="Times New Roman" panose="02020603050405020304" pitchFamily="18" charset="0"/>
                <a:ea typeface="宋体" panose="02010600030101010101" pitchFamily="2" charset="-122"/>
              </a:rPr>
              <a:t>2008</a:t>
            </a:r>
            <a:r>
              <a:rPr lang="zh-CN" altLang="en-US" sz="2500" b="1">
                <a:solidFill>
                  <a:prstClr val="black"/>
                </a:solidFill>
                <a:latin typeface="Calibri" panose="020F0502020204030204" pitchFamily="34" charset="0"/>
                <a:ea typeface="宋体" panose="02010600030101010101" pitchFamily="2" charset="-122"/>
              </a:rPr>
              <a:t>年新年贺词中将中国外交方针概括为：维护世界和平，促进共同发展。表明我国的外交方针又有了新的发展。在新中国成立以来的诸多外交原则与方针中，对世界影响最大的是</a:t>
            </a:r>
            <a:r>
              <a:rPr lang="en-US" sz="2500" b="1">
                <a:solidFill>
                  <a:prstClr val="black"/>
                </a:solidFill>
                <a:latin typeface="Times New Roman" panose="02020603050405020304" pitchFamily="18" charset="0"/>
                <a:ea typeface="宋体" panose="02010600030101010101" pitchFamily="2" charset="-122"/>
              </a:rPr>
              <a:t>(</a:t>
            </a:r>
            <a:r>
              <a:rPr lang="zh-CN" altLang="en-US" sz="2500" b="1">
                <a:solidFill>
                  <a:prstClr val="black"/>
                </a:solidFill>
                <a:latin typeface="Calibri" panose="020F0502020204030204" pitchFamily="34" charset="0"/>
                <a:ea typeface="宋体" panose="02010600030101010101" pitchFamily="2" charset="-122"/>
              </a:rPr>
              <a:t>　　</a:t>
            </a:r>
            <a:r>
              <a:rPr lang="en-US" sz="2500" b="1">
                <a:solidFill>
                  <a:prstClr val="black"/>
                </a:solidFill>
                <a:latin typeface="Times New Roman" panose="02020603050405020304" pitchFamily="18" charset="0"/>
                <a:ea typeface="宋体" panose="02010600030101010101" pitchFamily="2" charset="-122"/>
              </a:rPr>
              <a:t>)</a:t>
            </a:r>
          </a:p>
          <a:p>
            <a:pPr eaLnBrk="0" fontAlgn="base" hangingPunct="0">
              <a:spcBef>
                <a:spcPct val="0"/>
              </a:spcBef>
              <a:spcAft>
                <a:spcPct val="0"/>
              </a:spcAft>
            </a:pPr>
            <a:r>
              <a:rPr lang="en-US" sz="2500" b="1">
                <a:solidFill>
                  <a:prstClr val="black"/>
                </a:solidFill>
                <a:latin typeface="Times New Roman" panose="02020603050405020304" pitchFamily="18" charset="0"/>
                <a:ea typeface="宋体" panose="02010600030101010101" pitchFamily="2" charset="-122"/>
              </a:rPr>
              <a:t>A</a:t>
            </a:r>
            <a:r>
              <a:rPr lang="zh-CN" altLang="en-US" sz="2500" b="1">
                <a:solidFill>
                  <a:prstClr val="black"/>
                </a:solidFill>
                <a:latin typeface="Calibri" panose="020F0502020204030204" pitchFamily="34" charset="0"/>
                <a:ea typeface="宋体" panose="02010600030101010101" pitchFamily="2" charset="-122"/>
              </a:rPr>
              <a:t>．采取</a:t>
            </a:r>
            <a:r>
              <a:rPr lang="en-US" sz="25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500" b="1">
                <a:solidFill>
                  <a:prstClr val="black"/>
                </a:solidFill>
                <a:latin typeface="Calibri" panose="020F0502020204030204" pitchFamily="34" charset="0"/>
                <a:ea typeface="宋体" panose="02010600030101010101" pitchFamily="2" charset="-122"/>
              </a:rPr>
              <a:t>一边倒</a:t>
            </a:r>
            <a:r>
              <a:rPr lang="en-US" sz="25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500" b="1">
                <a:solidFill>
                  <a:prstClr val="black"/>
                </a:solidFill>
                <a:latin typeface="Calibri" panose="020F0502020204030204" pitchFamily="34" charset="0"/>
                <a:ea typeface="宋体" panose="02010600030101010101" pitchFamily="2" charset="-122"/>
              </a:rPr>
              <a:t>方针，与苏联建交</a:t>
            </a:r>
            <a:endParaRPr lang="en-US" sz="2500" b="1">
              <a:solidFill>
                <a:prstClr val="black"/>
              </a:solidFill>
              <a:latin typeface="Times New Roman" panose="02020603050405020304" pitchFamily="18" charset="0"/>
              <a:ea typeface="宋体" panose="02010600030101010101" pitchFamily="2" charset="-122"/>
            </a:endParaRPr>
          </a:p>
          <a:p>
            <a:pPr eaLnBrk="0" fontAlgn="base" hangingPunct="0">
              <a:spcBef>
                <a:spcPct val="0"/>
              </a:spcBef>
              <a:spcAft>
                <a:spcPct val="0"/>
              </a:spcAft>
            </a:pPr>
            <a:r>
              <a:rPr lang="en-US" sz="2500" b="1">
                <a:solidFill>
                  <a:prstClr val="black"/>
                </a:solidFill>
                <a:latin typeface="Times New Roman" panose="02020603050405020304" pitchFamily="18" charset="0"/>
                <a:ea typeface="宋体" panose="02010600030101010101" pitchFamily="2" charset="-122"/>
              </a:rPr>
              <a:t>B</a:t>
            </a:r>
            <a:r>
              <a:rPr lang="zh-CN" altLang="en-US" sz="2500" b="1">
                <a:solidFill>
                  <a:prstClr val="black"/>
                </a:solidFill>
                <a:latin typeface="Calibri" panose="020F0502020204030204" pitchFamily="34" charset="0"/>
                <a:ea typeface="宋体" panose="02010600030101010101" pitchFamily="2" charset="-122"/>
              </a:rPr>
              <a:t>．新中国的外交原则</a:t>
            </a:r>
            <a:r>
              <a:rPr lang="en-US" sz="2500" b="1">
                <a:solidFill>
                  <a:prstClr val="black"/>
                </a:solidFill>
                <a:latin typeface="Times New Roman" panose="02020603050405020304" pitchFamily="18" charset="0"/>
                <a:ea typeface="宋体" panose="02010600030101010101" pitchFamily="2" charset="-122"/>
              </a:rPr>
              <a:t>——</a:t>
            </a:r>
            <a:r>
              <a:rPr lang="en-US" sz="25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500" b="1">
                <a:solidFill>
                  <a:prstClr val="black"/>
                </a:solidFill>
                <a:latin typeface="Calibri" panose="020F0502020204030204" pitchFamily="34" charset="0"/>
                <a:ea typeface="宋体" panose="02010600030101010101" pitchFamily="2" charset="-122"/>
              </a:rPr>
              <a:t>独立自主的和平外交</a:t>
            </a:r>
            <a:r>
              <a:rPr lang="en-US" sz="25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endParaRPr lang="en-US" sz="2500" b="1">
              <a:solidFill>
                <a:prstClr val="black"/>
              </a:solidFill>
              <a:latin typeface="Times New Roman" panose="02020603050405020304" pitchFamily="18" charset="0"/>
              <a:ea typeface="宋体" panose="02010600030101010101" pitchFamily="2" charset="-122"/>
            </a:endParaRPr>
          </a:p>
          <a:p>
            <a:pPr eaLnBrk="0" fontAlgn="base" hangingPunct="0">
              <a:spcBef>
                <a:spcPct val="0"/>
              </a:spcBef>
              <a:spcAft>
                <a:spcPct val="0"/>
              </a:spcAft>
            </a:pPr>
            <a:r>
              <a:rPr lang="en-US" sz="2500" b="1">
                <a:solidFill>
                  <a:prstClr val="black"/>
                </a:solidFill>
                <a:latin typeface="Times New Roman" panose="02020603050405020304" pitchFamily="18" charset="0"/>
                <a:ea typeface="宋体" panose="02010600030101010101" pitchFamily="2" charset="-122"/>
              </a:rPr>
              <a:t>C</a:t>
            </a:r>
            <a:r>
              <a:rPr lang="zh-CN" altLang="en-US" sz="2500" b="1">
                <a:solidFill>
                  <a:prstClr val="black"/>
                </a:solidFill>
                <a:latin typeface="Calibri" panose="020F0502020204030204" pitchFamily="34" charset="0"/>
                <a:ea typeface="宋体" panose="02010600030101010101" pitchFamily="2" charset="-122"/>
              </a:rPr>
              <a:t>．</a:t>
            </a:r>
            <a:r>
              <a:rPr lang="en-US" sz="25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500" b="1">
                <a:solidFill>
                  <a:prstClr val="black"/>
                </a:solidFill>
                <a:latin typeface="Calibri" panose="020F0502020204030204" pitchFamily="34" charset="0"/>
                <a:ea typeface="宋体" panose="02010600030101010101" pitchFamily="2" charset="-122"/>
              </a:rPr>
              <a:t>求同存异</a:t>
            </a:r>
            <a:r>
              <a:rPr lang="en-US" sz="25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500" b="1">
                <a:solidFill>
                  <a:prstClr val="black"/>
                </a:solidFill>
                <a:latin typeface="Calibri" panose="020F0502020204030204" pitchFamily="34" charset="0"/>
                <a:ea typeface="宋体" panose="02010600030101010101" pitchFamily="2" charset="-122"/>
              </a:rPr>
              <a:t>方针</a:t>
            </a:r>
            <a:endParaRPr lang="en-US" sz="2500" b="1">
              <a:solidFill>
                <a:prstClr val="black"/>
              </a:solidFill>
              <a:latin typeface="Times New Roman" panose="02020603050405020304" pitchFamily="18" charset="0"/>
              <a:ea typeface="宋体" panose="02010600030101010101" pitchFamily="2" charset="-122"/>
            </a:endParaRPr>
          </a:p>
          <a:p>
            <a:pPr eaLnBrk="0" fontAlgn="base" hangingPunct="0">
              <a:spcBef>
                <a:spcPct val="0"/>
              </a:spcBef>
              <a:spcAft>
                <a:spcPct val="0"/>
              </a:spcAft>
            </a:pPr>
            <a:r>
              <a:rPr lang="en-US" sz="2500" b="1">
                <a:solidFill>
                  <a:prstClr val="black"/>
                </a:solidFill>
                <a:latin typeface="Times New Roman" panose="02020603050405020304" pitchFamily="18" charset="0"/>
                <a:ea typeface="宋体" panose="02010600030101010101" pitchFamily="2" charset="-122"/>
              </a:rPr>
              <a:t>D</a:t>
            </a:r>
            <a:r>
              <a:rPr lang="zh-CN" altLang="en-US" sz="2500" b="1">
                <a:solidFill>
                  <a:prstClr val="black"/>
                </a:solidFill>
                <a:latin typeface="Calibri" panose="020F0502020204030204" pitchFamily="34" charset="0"/>
                <a:ea typeface="宋体" panose="02010600030101010101" pitchFamily="2" charset="-122"/>
              </a:rPr>
              <a:t>．和平共处五项原则</a:t>
            </a:r>
            <a:endParaRPr lang="zh-CN" altLang="en-US" sz="2500">
              <a:solidFill>
                <a:prstClr val="black"/>
              </a:solidFill>
              <a:latin typeface="Calibri" panose="020F0502020204030204" pitchFamily="34" charset="0"/>
              <a:ea typeface="宋体" panose="02010600030101010101" pitchFamily="2" charset="-122"/>
            </a:endParaRPr>
          </a:p>
        </p:txBody>
      </p:sp>
      <p:sp>
        <p:nvSpPr>
          <p:cNvPr id="4" name="文本框 3"/>
          <p:cNvSpPr txBox="1"/>
          <p:nvPr/>
        </p:nvSpPr>
        <p:spPr>
          <a:xfrm>
            <a:off x="1720216" y="3351530"/>
            <a:ext cx="8792845" cy="3415030"/>
          </a:xfrm>
          <a:prstGeom prst="rect">
            <a:avLst/>
          </a:prstGeom>
          <a:noFill/>
        </p:spPr>
        <p:txBody>
          <a:bodyPr wrap="square" rtlCol="0" anchor="t">
            <a:spAutoFit/>
          </a:bodyPr>
          <a:lstStyle/>
          <a:p>
            <a:pPr indent="356870" eaLnBrk="0" fontAlgn="base" hangingPunct="0">
              <a:spcBef>
                <a:spcPct val="0"/>
              </a:spcBef>
              <a:spcAft>
                <a:spcPct val="0"/>
              </a:spcAft>
            </a:pPr>
            <a:r>
              <a:rPr lang="zh-CN" altLang="en-US" sz="2400" b="1">
                <a:solidFill>
                  <a:srgbClr val="0000FF"/>
                </a:solidFill>
                <a:latin typeface="Calibri" panose="020F0502020204030204" pitchFamily="34" charset="0"/>
                <a:ea typeface="黑体" panose="02010609060101010101" pitchFamily="2" charset="-122"/>
                <a:sym typeface="+mn-ea"/>
              </a:rPr>
              <a:t>解析：</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我国于</a:t>
            </a:r>
            <a:r>
              <a:rPr lang="en-US" sz="2400" b="1">
                <a:solidFill>
                  <a:prstClr val="black"/>
                </a:solidFill>
                <a:latin typeface="Times New Roman" panose="02020603050405020304" pitchFamily="18" charset="0"/>
                <a:ea typeface="宋体" panose="02010600030101010101" pitchFamily="2" charset="-122"/>
                <a:cs typeface="楷体_GB2312" charset="0"/>
                <a:sym typeface="+mn-ea"/>
              </a:rPr>
              <a:t>1953</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年提出的和平共处五项原则成为解决国与国之间问题的基本准则，适用于不同性质的国家，至今仍在国际关系处理中发挥重大作用，具有深远的世界影响，故</a:t>
            </a:r>
            <a:r>
              <a:rPr lang="en-US" sz="2400" b="1">
                <a:solidFill>
                  <a:prstClr val="black"/>
                </a:solidFill>
                <a:latin typeface="Times New Roman" panose="02020603050405020304" pitchFamily="18" charset="0"/>
                <a:ea typeface="宋体" panose="02010600030101010101" pitchFamily="2" charset="-122"/>
                <a:cs typeface="楷体_GB2312" charset="0"/>
                <a:sym typeface="+mn-ea"/>
              </a:rPr>
              <a:t>D</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符合题意；</a:t>
            </a:r>
            <a:r>
              <a:rPr lang="en-US" sz="2400" b="1">
                <a:solidFill>
                  <a:prstClr val="black"/>
                </a:solidFill>
                <a:latin typeface="宋体" panose="02010600030101010101" pitchFamily="2" charset="-122"/>
                <a:ea typeface="宋体" panose="02010600030101010101" pitchFamily="2" charset="-122"/>
                <a:cs typeface="Times New Roman" panose="02020603050405020304" pitchFamily="18" charset="0"/>
                <a:sym typeface="+mn-ea"/>
              </a:rPr>
              <a:t>“</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一边倒</a:t>
            </a:r>
            <a:r>
              <a:rPr lang="en-US" sz="2400" b="1">
                <a:solidFill>
                  <a:prstClr val="black"/>
                </a:solidFill>
                <a:latin typeface="宋体" panose="02010600030101010101" pitchFamily="2" charset="-122"/>
                <a:ea typeface="宋体" panose="02010600030101010101" pitchFamily="2" charset="-122"/>
                <a:cs typeface="Times New Roman" panose="02020603050405020304" pitchFamily="18" charset="0"/>
                <a:sym typeface="+mn-ea"/>
              </a:rPr>
              <a:t>”</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方针侧重于与苏联为首的社会主义国家开展外交活动，但不利于与资本主义国家开展外交活动，</a:t>
            </a:r>
            <a:r>
              <a:rPr lang="en-US" sz="2400" b="1">
                <a:solidFill>
                  <a:prstClr val="black"/>
                </a:solidFill>
                <a:latin typeface="Times New Roman" panose="02020603050405020304" pitchFamily="18" charset="0"/>
                <a:ea typeface="宋体" panose="02010600030101010101" pitchFamily="2" charset="-122"/>
                <a:cs typeface="楷体_GB2312" charset="0"/>
                <a:sym typeface="+mn-ea"/>
              </a:rPr>
              <a:t>A</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不符合题意；</a:t>
            </a:r>
            <a:r>
              <a:rPr lang="en-US" sz="2400" b="1">
                <a:solidFill>
                  <a:prstClr val="black"/>
                </a:solidFill>
                <a:latin typeface="宋体" panose="02010600030101010101" pitchFamily="2" charset="-122"/>
                <a:ea typeface="宋体" panose="02010600030101010101" pitchFamily="2" charset="-122"/>
                <a:cs typeface="Times New Roman" panose="02020603050405020304" pitchFamily="18" charset="0"/>
                <a:sym typeface="+mn-ea"/>
              </a:rPr>
              <a:t>“</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独立自主的和平外交</a:t>
            </a:r>
            <a:r>
              <a:rPr lang="en-US" sz="2400" b="1">
                <a:solidFill>
                  <a:prstClr val="black"/>
                </a:solidFill>
                <a:latin typeface="宋体" panose="02010600030101010101" pitchFamily="2" charset="-122"/>
                <a:ea typeface="宋体" panose="02010600030101010101" pitchFamily="2" charset="-122"/>
                <a:cs typeface="Times New Roman" panose="02020603050405020304" pitchFamily="18" charset="0"/>
                <a:sym typeface="+mn-ea"/>
              </a:rPr>
              <a:t>”</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表明新中国的外交政策是独立自主的和平外交政策，是新中国开展外交活动的基本前提，但对世界的影响不是最大，故</a:t>
            </a:r>
            <a:r>
              <a:rPr lang="en-US" sz="2400" b="1">
                <a:solidFill>
                  <a:prstClr val="black"/>
                </a:solidFill>
                <a:latin typeface="Times New Roman" panose="02020603050405020304" pitchFamily="18" charset="0"/>
                <a:ea typeface="宋体" panose="02010600030101010101" pitchFamily="2" charset="-122"/>
                <a:cs typeface="楷体_GB2312" charset="0"/>
                <a:sym typeface="+mn-ea"/>
              </a:rPr>
              <a:t>B</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不符合题意；</a:t>
            </a:r>
            <a:r>
              <a:rPr lang="en-US" sz="2400" b="1">
                <a:solidFill>
                  <a:prstClr val="black"/>
                </a:solidFill>
                <a:latin typeface="宋体" panose="02010600030101010101" pitchFamily="2" charset="-122"/>
                <a:ea typeface="宋体" panose="02010600030101010101" pitchFamily="2" charset="-122"/>
                <a:cs typeface="Times New Roman" panose="02020603050405020304" pitchFamily="18" charset="0"/>
                <a:sym typeface="+mn-ea"/>
              </a:rPr>
              <a:t>“</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求同存异</a:t>
            </a:r>
            <a:r>
              <a:rPr lang="en-US" sz="2400" b="1">
                <a:solidFill>
                  <a:prstClr val="black"/>
                </a:solidFill>
                <a:latin typeface="宋体" panose="02010600030101010101" pitchFamily="2" charset="-122"/>
                <a:ea typeface="宋体" panose="02010600030101010101" pitchFamily="2" charset="-122"/>
                <a:cs typeface="Times New Roman" panose="02020603050405020304" pitchFamily="18" charset="0"/>
                <a:sym typeface="+mn-ea"/>
              </a:rPr>
              <a:t>”</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原则主要是推进万隆会议的圆满成功，故</a:t>
            </a:r>
            <a:r>
              <a:rPr lang="en-US" sz="2400" b="1">
                <a:solidFill>
                  <a:prstClr val="black"/>
                </a:solidFill>
                <a:latin typeface="Times New Roman" panose="02020603050405020304" pitchFamily="18" charset="0"/>
                <a:ea typeface="宋体" panose="02010600030101010101" pitchFamily="2" charset="-122"/>
                <a:cs typeface="楷体_GB2312" charset="0"/>
                <a:sym typeface="+mn-ea"/>
              </a:rPr>
              <a:t>C</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不符合题意。故选</a:t>
            </a:r>
            <a:r>
              <a:rPr lang="en-US" sz="2400" b="1">
                <a:solidFill>
                  <a:prstClr val="black"/>
                </a:solidFill>
                <a:latin typeface="Times New Roman" panose="02020603050405020304" pitchFamily="18" charset="0"/>
                <a:ea typeface="宋体" panose="02010600030101010101" pitchFamily="2" charset="-122"/>
                <a:cs typeface="楷体_GB2312" charset="0"/>
                <a:sym typeface="+mn-ea"/>
              </a:rPr>
              <a:t>D</a:t>
            </a:r>
            <a:r>
              <a:rPr lang="zh-CN" altLang="en-US" sz="2400" b="1">
                <a:solidFill>
                  <a:prstClr val="black"/>
                </a:solidFill>
                <a:latin typeface="Calibri" panose="020F0502020204030204" pitchFamily="34" charset="0"/>
                <a:ea typeface="宋体" panose="02010600030101010101" pitchFamily="2" charset="-122"/>
                <a:cs typeface="楷体_GB2312" charset="0"/>
                <a:sym typeface="+mn-ea"/>
              </a:rPr>
              <a:t>。</a:t>
            </a:r>
            <a:endParaRPr sz="2400" b="1">
              <a:solidFill>
                <a:prstClr val="black"/>
              </a:solidFill>
              <a:latin typeface="Calibri" panose="020F0502020204030204" pitchFamily="34" charset="0"/>
              <a:ea typeface="宋体" panose="02010600030101010101" pitchFamily="2" charset="-122"/>
              <a:sym typeface="+mn-ea"/>
            </a:endParaRPr>
          </a:p>
        </p:txBody>
      </p:sp>
      <p:sp>
        <p:nvSpPr>
          <p:cNvPr id="5" name="矩形 4"/>
          <p:cNvSpPr/>
          <p:nvPr/>
        </p:nvSpPr>
        <p:spPr>
          <a:xfrm>
            <a:off x="8555991" y="2105660"/>
            <a:ext cx="951230" cy="156845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06245" y="448310"/>
            <a:ext cx="8895080" cy="3107690"/>
          </a:xfrm>
          <a:prstGeom prst="rect">
            <a:avLst/>
          </a:prstGeom>
          <a:noFill/>
          <a:ln w="9525">
            <a:noFill/>
          </a:ln>
        </p:spPr>
        <p:txBody>
          <a:bodyPr wrap="square">
            <a:spAutoFit/>
          </a:bodyPr>
          <a:lstStyle/>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6.1955</a:t>
            </a:r>
            <a:r>
              <a:rPr lang="zh-CN" altLang="en-US" sz="2800" b="1">
                <a:solidFill>
                  <a:srgbClr val="000000"/>
                </a:solidFill>
                <a:latin typeface="Calibri" panose="020F0502020204030204" pitchFamily="34" charset="0"/>
                <a:ea typeface="宋体" panose="02010600030101010101" pitchFamily="2" charset="-122"/>
              </a:rPr>
              <a:t>年中国政府建议美国就双边问题进行大使级谈判</a:t>
            </a:r>
            <a:r>
              <a:rPr lang="en-US" altLang="zh-CN" sz="2800" b="1">
                <a:solidFill>
                  <a:srgbClr val="000000"/>
                </a:solidFill>
                <a:latin typeface="Calibri" panose="020F0502020204030204" pitchFamily="34" charset="0"/>
                <a:ea typeface="宋体" panose="02010600030101010101" pitchFamily="2" charset="-122"/>
              </a:rPr>
              <a:t>,</a:t>
            </a:r>
            <a:r>
              <a:rPr lang="zh-CN" altLang="en-US" sz="2800" b="1">
                <a:solidFill>
                  <a:srgbClr val="000000"/>
                </a:solidFill>
                <a:latin typeface="Calibri" panose="020F0502020204030204" pitchFamily="34" charset="0"/>
                <a:ea typeface="宋体" panose="02010600030101010101" pitchFamily="2" charset="-122"/>
              </a:rPr>
              <a:t>中国释放了数名被押的美国人</a:t>
            </a:r>
            <a:r>
              <a:rPr lang="en-US" altLang="zh-CN" sz="2800" b="1">
                <a:solidFill>
                  <a:srgbClr val="000000"/>
                </a:solidFill>
                <a:latin typeface="Calibri" panose="020F0502020204030204" pitchFamily="34" charset="0"/>
                <a:ea typeface="宋体" panose="02010600030101010101" pitchFamily="2" charset="-122"/>
              </a:rPr>
              <a:t>,</a:t>
            </a:r>
            <a:r>
              <a:rPr lang="zh-CN" altLang="en-US" sz="2800" b="1">
                <a:solidFill>
                  <a:srgbClr val="000000"/>
                </a:solidFill>
                <a:latin typeface="Calibri" panose="020F0502020204030204" pitchFamily="34" charset="0"/>
                <a:ea typeface="宋体" panose="02010600030101010101" pitchFamily="2" charset="-122"/>
              </a:rPr>
              <a:t>并愿意批转</a:t>
            </a:r>
            <a:r>
              <a:rPr lang="en-US" altLang="zh-CN" sz="2800" b="1">
                <a:solidFill>
                  <a:srgbClr val="000000"/>
                </a:solidFill>
                <a:latin typeface="Calibri" panose="020F0502020204030204" pitchFamily="34" charset="0"/>
                <a:ea typeface="宋体" panose="02010600030101010101" pitchFamily="2" charset="-122"/>
              </a:rPr>
              <a:t>15</a:t>
            </a:r>
            <a:r>
              <a:rPr lang="zh-CN" altLang="en-US" sz="2800" b="1">
                <a:solidFill>
                  <a:srgbClr val="000000"/>
                </a:solidFill>
                <a:latin typeface="Calibri" panose="020F0502020204030204" pitchFamily="34" charset="0"/>
                <a:ea typeface="宋体" panose="02010600030101010101" pitchFamily="2" charset="-122"/>
              </a:rPr>
              <a:t>名要求到中国大陆采访的美国记者的签证。这表明当时的中国</a:t>
            </a:r>
            <a:r>
              <a:rPr lang="en-US" altLang="zh-CN" sz="2800" b="1">
                <a:solidFill>
                  <a:srgbClr val="000000"/>
                </a:solidFill>
                <a:latin typeface="Calibri" panose="020F0502020204030204" pitchFamily="34" charset="0"/>
                <a:ea typeface="宋体" panose="02010600030101010101" pitchFamily="2" charset="-122"/>
              </a:rPr>
              <a:t>(   )</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A.</a:t>
            </a:r>
            <a:r>
              <a:rPr lang="zh-CN" altLang="en-US" sz="2800" b="1">
                <a:solidFill>
                  <a:srgbClr val="000000"/>
                </a:solidFill>
                <a:latin typeface="Calibri" panose="020F0502020204030204" pitchFamily="34" charset="0"/>
                <a:ea typeface="宋体" panose="02010600030101010101" pitchFamily="2" charset="-122"/>
              </a:rPr>
              <a:t>放弃了“一边倒”的外交政策</a:t>
            </a:r>
            <a:r>
              <a:rPr lang="en-US" sz="2800" b="1">
                <a:solidFill>
                  <a:srgbClr val="000000"/>
                </a:solidFill>
                <a:latin typeface="宋体" panose="02010600030101010101" pitchFamily="2" charset="-122"/>
                <a:ea typeface="宋体" panose="02010600030101010101" pitchFamily="2" charset="-122"/>
              </a:rPr>
              <a:t>	</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B.</a:t>
            </a:r>
            <a:r>
              <a:rPr lang="zh-CN" altLang="en-US" sz="2800" b="1">
                <a:solidFill>
                  <a:srgbClr val="000000"/>
                </a:solidFill>
                <a:latin typeface="Calibri" panose="020F0502020204030204" pitchFamily="34" charset="0"/>
                <a:ea typeface="宋体" panose="02010600030101010101" pitchFamily="2" charset="-122"/>
              </a:rPr>
              <a:t>打破了两极对峙的格局</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C.</a:t>
            </a:r>
            <a:r>
              <a:rPr lang="zh-CN" altLang="en-US" sz="2800" b="1">
                <a:solidFill>
                  <a:srgbClr val="000000"/>
                </a:solidFill>
                <a:latin typeface="Calibri" panose="020F0502020204030204" pitchFamily="34" charset="0"/>
                <a:ea typeface="宋体" panose="02010600030101010101" pitchFamily="2" charset="-122"/>
              </a:rPr>
              <a:t>坚持独立自主的外交方针</a:t>
            </a:r>
            <a:r>
              <a:rPr lang="en-US" sz="2800" b="1">
                <a:solidFill>
                  <a:srgbClr val="000000"/>
                </a:solidFill>
                <a:latin typeface="宋体" panose="02010600030101010101" pitchFamily="2" charset="-122"/>
                <a:ea typeface="宋体" panose="02010600030101010101" pitchFamily="2" charset="-122"/>
              </a:rPr>
              <a:t>	</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D.</a:t>
            </a:r>
            <a:r>
              <a:rPr lang="zh-CN" altLang="en-US" sz="2800" b="1">
                <a:solidFill>
                  <a:srgbClr val="000000"/>
                </a:solidFill>
                <a:latin typeface="Calibri" panose="020F0502020204030204" pitchFamily="34" charset="0"/>
                <a:ea typeface="宋体" panose="02010600030101010101" pitchFamily="2" charset="-122"/>
              </a:rPr>
              <a:t>同美国关系走向正常化</a:t>
            </a:r>
            <a:endParaRPr lang="zh-CN" altLang="en-US" sz="2800" b="1">
              <a:solidFill>
                <a:prstClr val="black"/>
              </a:solidFill>
              <a:latin typeface="Calibri" panose="020F0502020204030204" pitchFamily="34" charset="0"/>
              <a:ea typeface="宋体" panose="02010600030101010101" pitchFamily="2" charset="-122"/>
            </a:endParaRPr>
          </a:p>
        </p:txBody>
      </p:sp>
      <p:sp>
        <p:nvSpPr>
          <p:cNvPr id="4" name="文本框 3"/>
          <p:cNvSpPr txBox="1"/>
          <p:nvPr/>
        </p:nvSpPr>
        <p:spPr>
          <a:xfrm>
            <a:off x="1590041" y="3991610"/>
            <a:ext cx="8792845" cy="1938020"/>
          </a:xfrm>
          <a:prstGeom prst="rect">
            <a:avLst/>
          </a:prstGeom>
          <a:noFill/>
        </p:spPr>
        <p:txBody>
          <a:bodyPr wrap="square" rtlCol="0" anchor="t">
            <a:spAutoFit/>
          </a:bodyPr>
          <a:lstStyle/>
          <a:p>
            <a:pPr indent="356870" eaLnBrk="0" fontAlgn="base" hangingPunct="0">
              <a:spcBef>
                <a:spcPct val="0"/>
              </a:spcBef>
              <a:spcAft>
                <a:spcPct val="0"/>
              </a:spcAft>
            </a:pPr>
            <a:r>
              <a:rPr sz="2400" b="1">
                <a:solidFill>
                  <a:prstClr val="black"/>
                </a:solidFill>
                <a:latin typeface="Calibri" panose="020F0502020204030204" pitchFamily="34" charset="0"/>
                <a:ea typeface="宋体" panose="02010600030101010101" pitchFamily="2" charset="-122"/>
                <a:sym typeface="+mn-ea"/>
              </a:rPr>
              <a:t>答案：C</a:t>
            </a:r>
            <a:r>
              <a:rPr lang="zh-CN" altLang="en-US" sz="2400" b="1">
                <a:solidFill>
                  <a:prstClr val="black"/>
                </a:solidFill>
                <a:latin typeface="Calibri" panose="020F0502020204030204" pitchFamily="34" charset="0"/>
                <a:ea typeface="宋体" panose="02010600030101010101" pitchFamily="2" charset="-122"/>
                <a:sym typeface="+mn-ea"/>
              </a:rPr>
              <a:t>。</a:t>
            </a:r>
            <a:r>
              <a:rPr sz="2400" b="1">
                <a:solidFill>
                  <a:prstClr val="black"/>
                </a:solidFill>
                <a:latin typeface="Calibri" panose="020F0502020204030204" pitchFamily="34" charset="0"/>
                <a:ea typeface="宋体" panose="02010600030101010101" pitchFamily="2" charset="-122"/>
                <a:sym typeface="+mn-ea"/>
              </a:rPr>
              <a:t>解析：本题考查我国独立自主和平外交方针。新中国试图改善同美国的外交关系，在坚持“一边倒”外交政策的同时，以国家利益为重，坚持独立自主的外交方针，故选C项，排除A项；材料中的做法并未打破两极对峙的局面，排除B项；中美关系开始走向正常化是在1972年，排除D项。</a:t>
            </a:r>
          </a:p>
        </p:txBody>
      </p:sp>
      <p:sp>
        <p:nvSpPr>
          <p:cNvPr id="5" name="矩形 4"/>
          <p:cNvSpPr/>
          <p:nvPr/>
        </p:nvSpPr>
        <p:spPr>
          <a:xfrm>
            <a:off x="8613063" y="2105660"/>
            <a:ext cx="837089" cy="156966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699260" y="222251"/>
            <a:ext cx="8545830" cy="4092575"/>
          </a:xfrm>
          <a:prstGeom prst="rect">
            <a:avLst/>
          </a:prstGeom>
          <a:noFill/>
          <a:ln w="9525">
            <a:noFill/>
          </a:ln>
        </p:spPr>
        <p:txBody>
          <a:bodyPr wrap="square">
            <a:spAutoFit/>
          </a:bodyPr>
          <a:lstStyle/>
          <a:p>
            <a:pPr eaLnBrk="0" fontAlgn="base" hangingPunct="0">
              <a:spcBef>
                <a:spcPct val="0"/>
              </a:spcBef>
              <a:spcAft>
                <a:spcPct val="0"/>
              </a:spcAft>
            </a:pPr>
            <a:r>
              <a:rPr lang="en-US" altLang="zh-CN" sz="2600" b="1">
                <a:solidFill>
                  <a:srgbClr val="000000"/>
                </a:solidFill>
                <a:latin typeface="Calibri" panose="020F0502020204030204" pitchFamily="34" charset="0"/>
                <a:ea typeface="宋体" panose="02010600030101010101" pitchFamily="2" charset="-122"/>
              </a:rPr>
              <a:t>7.</a:t>
            </a:r>
            <a:r>
              <a:rPr lang="zh-CN" altLang="en-US" sz="2600" b="1">
                <a:solidFill>
                  <a:srgbClr val="000000"/>
                </a:solidFill>
                <a:latin typeface="Calibri" panose="020F0502020204030204" pitchFamily="34" charset="0"/>
                <a:ea typeface="宋体" panose="02010600030101010101" pitchFamily="2" charset="-122"/>
              </a:rPr>
              <a:t>参考消息网</a:t>
            </a:r>
            <a:r>
              <a:rPr lang="en-US" altLang="zh-CN" sz="2600" b="1">
                <a:solidFill>
                  <a:srgbClr val="000000"/>
                </a:solidFill>
                <a:latin typeface="Calibri" panose="020F0502020204030204" pitchFamily="34" charset="0"/>
                <a:ea typeface="宋体" panose="02010600030101010101" pitchFamily="2" charset="-122"/>
              </a:rPr>
              <a:t>2020</a:t>
            </a:r>
            <a:r>
              <a:rPr lang="zh-CN" altLang="en-US" sz="2600" b="1">
                <a:solidFill>
                  <a:srgbClr val="000000"/>
                </a:solidFill>
                <a:latin typeface="Calibri" panose="020F0502020204030204" pitchFamily="34" charset="0"/>
                <a:ea typeface="宋体" panose="02010600030101010101" pitchFamily="2" charset="-122"/>
              </a:rPr>
              <a:t>年</a:t>
            </a:r>
            <a:r>
              <a:rPr lang="en-US" altLang="zh-CN" sz="2600" b="1">
                <a:solidFill>
                  <a:srgbClr val="000000"/>
                </a:solidFill>
                <a:latin typeface="Calibri" panose="020F0502020204030204" pitchFamily="34" charset="0"/>
                <a:ea typeface="宋体" panose="02010600030101010101" pitchFamily="2" charset="-122"/>
              </a:rPr>
              <a:t>2</a:t>
            </a:r>
            <a:r>
              <a:rPr lang="zh-CN" altLang="en-US" sz="2600" b="1">
                <a:solidFill>
                  <a:srgbClr val="000000"/>
                </a:solidFill>
                <a:latin typeface="Calibri" panose="020F0502020204030204" pitchFamily="34" charset="0"/>
                <a:ea typeface="宋体" panose="02010600030101010101" pitchFamily="2" charset="-122"/>
              </a:rPr>
              <a:t>月</a:t>
            </a:r>
            <a:r>
              <a:rPr lang="en-US" altLang="zh-CN" sz="2600" b="1">
                <a:solidFill>
                  <a:srgbClr val="000000"/>
                </a:solidFill>
                <a:latin typeface="Calibri" panose="020F0502020204030204" pitchFamily="34" charset="0"/>
                <a:ea typeface="宋体" panose="02010600030101010101" pitchFamily="2" charset="-122"/>
              </a:rPr>
              <a:t>10</a:t>
            </a:r>
            <a:r>
              <a:rPr lang="zh-CN" altLang="en-US" sz="2600" b="1">
                <a:solidFill>
                  <a:srgbClr val="000000"/>
                </a:solidFill>
                <a:latin typeface="Calibri" panose="020F0502020204030204" pitchFamily="34" charset="0"/>
                <a:ea typeface="宋体" panose="02010600030101010101" pitchFamily="2" charset="-122"/>
              </a:rPr>
              <a:t>日报道</a:t>
            </a:r>
            <a:r>
              <a:rPr lang="en-US" altLang="zh-CN" sz="2600" b="1">
                <a:solidFill>
                  <a:srgbClr val="000000"/>
                </a:solidFill>
                <a:latin typeface="Calibri" panose="020F0502020204030204" pitchFamily="34" charset="0"/>
                <a:ea typeface="宋体" panose="02010600030101010101" pitchFamily="2" charset="-122"/>
              </a:rPr>
              <a:t>:“</a:t>
            </a:r>
            <a:r>
              <a:rPr lang="zh-CN" altLang="en-US" sz="2600" b="1">
                <a:solidFill>
                  <a:srgbClr val="000000"/>
                </a:solidFill>
                <a:latin typeface="Calibri" panose="020F0502020204030204" pitchFamily="34" charset="0"/>
                <a:ea typeface="宋体" panose="02010600030101010101" pitchFamily="2" charset="-122"/>
              </a:rPr>
              <a:t>连日来</a:t>
            </a:r>
            <a:r>
              <a:rPr lang="en-US" altLang="zh-CN" sz="2600" b="1">
                <a:solidFill>
                  <a:srgbClr val="000000"/>
                </a:solidFill>
                <a:latin typeface="Calibri" panose="020F0502020204030204" pitchFamily="34" charset="0"/>
                <a:ea typeface="宋体" panose="02010600030101010101" pitchFamily="2" charset="-122"/>
              </a:rPr>
              <a:t>,</a:t>
            </a:r>
            <a:r>
              <a:rPr lang="zh-CN" altLang="en-US" sz="2600" b="1">
                <a:solidFill>
                  <a:srgbClr val="000000"/>
                </a:solidFill>
                <a:latin typeface="Calibri" panose="020F0502020204030204" pitchFamily="34" charset="0"/>
                <a:ea typeface="宋体" panose="02010600030101010101" pitchFamily="2" charset="-122"/>
              </a:rPr>
              <a:t>中国抗击新冠肺炎疫情进展受到国际社会密切关注。多国专家学者认为</a:t>
            </a:r>
            <a:r>
              <a:rPr lang="en-US" altLang="zh-CN" sz="2600" b="1">
                <a:solidFill>
                  <a:srgbClr val="000000"/>
                </a:solidFill>
                <a:latin typeface="Calibri" panose="020F0502020204030204" pitchFamily="34" charset="0"/>
                <a:ea typeface="宋体" panose="02010600030101010101" pitchFamily="2" charset="-122"/>
              </a:rPr>
              <a:t>,</a:t>
            </a:r>
            <a:r>
              <a:rPr lang="zh-CN" altLang="en-US" sz="2600" b="1">
                <a:solidFill>
                  <a:srgbClr val="000000"/>
                </a:solidFill>
                <a:latin typeface="Calibri" panose="020F0502020204030204" pitchFamily="34" charset="0"/>
                <a:ea typeface="宋体" panose="02010600030101010101" pitchFamily="2" charset="-122"/>
              </a:rPr>
              <a:t>中国政府采取了积极、高效、公开、透明的举措</a:t>
            </a:r>
            <a:r>
              <a:rPr lang="en-US" altLang="zh-CN" sz="2600" b="1">
                <a:solidFill>
                  <a:srgbClr val="000000"/>
                </a:solidFill>
                <a:latin typeface="Calibri" panose="020F0502020204030204" pitchFamily="34" charset="0"/>
                <a:ea typeface="宋体" panose="02010600030101010101" pitchFamily="2" charset="-122"/>
              </a:rPr>
              <a:t>,</a:t>
            </a:r>
            <a:r>
              <a:rPr lang="zh-CN" altLang="en-US" sz="2600" b="1">
                <a:solidFill>
                  <a:srgbClr val="000000"/>
                </a:solidFill>
                <a:latin typeface="Calibri" panose="020F0502020204030204" pitchFamily="34" charset="0"/>
                <a:ea typeface="宋体" panose="02010600030101010101" pitchFamily="2" charset="-122"/>
              </a:rPr>
              <a:t>不仅全力维护人民群众生命安全和身体健康</a:t>
            </a:r>
            <a:r>
              <a:rPr lang="en-US" altLang="zh-CN" sz="2600" b="1">
                <a:solidFill>
                  <a:srgbClr val="000000"/>
                </a:solidFill>
                <a:latin typeface="Calibri" panose="020F0502020204030204" pitchFamily="34" charset="0"/>
                <a:ea typeface="宋体" panose="02010600030101010101" pitchFamily="2" charset="-122"/>
              </a:rPr>
              <a:t>,</a:t>
            </a:r>
            <a:r>
              <a:rPr lang="zh-CN" altLang="en-US" sz="2600" b="1">
                <a:solidFill>
                  <a:srgbClr val="000000"/>
                </a:solidFill>
                <a:latin typeface="Calibri" panose="020F0502020204030204" pitchFamily="34" charset="0"/>
                <a:ea typeface="宋体" panose="02010600030101010101" pitchFamily="2" charset="-122"/>
              </a:rPr>
              <a:t>也为维护全球和地区公共卫生安全做出重大贡献</a:t>
            </a:r>
            <a:r>
              <a:rPr lang="en-US" altLang="zh-CN" sz="2600" b="1">
                <a:solidFill>
                  <a:srgbClr val="000000"/>
                </a:solidFill>
                <a:latin typeface="Calibri" panose="020F0502020204030204" pitchFamily="34" charset="0"/>
                <a:ea typeface="宋体" panose="02010600030101010101" pitchFamily="2" charset="-122"/>
              </a:rPr>
              <a:t>,</a:t>
            </a:r>
            <a:r>
              <a:rPr lang="zh-CN" altLang="en-US" sz="2600" b="1">
                <a:solidFill>
                  <a:srgbClr val="000000"/>
                </a:solidFill>
                <a:latin typeface="Calibri" panose="020F0502020204030204" pitchFamily="34" charset="0"/>
                <a:ea typeface="宋体" panose="02010600030101010101" pitchFamily="2" charset="-122"/>
              </a:rPr>
              <a:t>给世界带来信心。”中国“抗疫外交”赢得世界赞誉</a:t>
            </a:r>
            <a:r>
              <a:rPr lang="en-US" altLang="zh-CN" sz="2600" b="1">
                <a:solidFill>
                  <a:srgbClr val="000000"/>
                </a:solidFill>
                <a:latin typeface="Calibri" panose="020F0502020204030204" pitchFamily="34" charset="0"/>
                <a:ea typeface="宋体" panose="02010600030101010101" pitchFamily="2" charset="-122"/>
              </a:rPr>
              <a:t>,</a:t>
            </a:r>
            <a:r>
              <a:rPr lang="zh-CN" altLang="en-US" sz="2600" b="1">
                <a:solidFill>
                  <a:srgbClr val="000000"/>
                </a:solidFill>
                <a:latin typeface="Calibri" panose="020F0502020204030204" pitchFamily="34" charset="0"/>
                <a:ea typeface="宋体" panose="02010600030101010101" pitchFamily="2" charset="-122"/>
              </a:rPr>
              <a:t>这表明中国</a:t>
            </a:r>
            <a:r>
              <a:rPr lang="en-US" altLang="zh-CN" sz="2600" b="1">
                <a:solidFill>
                  <a:srgbClr val="000000"/>
                </a:solidFill>
                <a:latin typeface="Calibri" panose="020F0502020204030204" pitchFamily="34" charset="0"/>
                <a:ea typeface="宋体" panose="02010600030101010101" pitchFamily="2" charset="-122"/>
              </a:rPr>
              <a:t>(   )</a:t>
            </a:r>
          </a:p>
          <a:p>
            <a:pPr eaLnBrk="0" fontAlgn="base" hangingPunct="0">
              <a:spcBef>
                <a:spcPct val="0"/>
              </a:spcBef>
              <a:spcAft>
                <a:spcPct val="0"/>
              </a:spcAft>
            </a:pPr>
            <a:r>
              <a:rPr lang="en-US" altLang="zh-CN" sz="2600" b="1">
                <a:solidFill>
                  <a:srgbClr val="000000"/>
                </a:solidFill>
                <a:latin typeface="Calibri" panose="020F0502020204030204" pitchFamily="34" charset="0"/>
                <a:ea typeface="宋体" panose="02010600030101010101" pitchFamily="2" charset="-122"/>
              </a:rPr>
              <a:t>A.</a:t>
            </a:r>
            <a:r>
              <a:rPr lang="zh-CN" altLang="en-US" sz="2600" b="1">
                <a:solidFill>
                  <a:srgbClr val="000000"/>
                </a:solidFill>
                <a:latin typeface="Calibri" panose="020F0502020204030204" pitchFamily="34" charset="0"/>
                <a:ea typeface="宋体" panose="02010600030101010101" pitchFamily="2" charset="-122"/>
              </a:rPr>
              <a:t>积极参与和引领全球治理进程</a:t>
            </a:r>
            <a:r>
              <a:rPr lang="en-US" sz="2600" b="1">
                <a:solidFill>
                  <a:srgbClr val="000000"/>
                </a:solidFill>
                <a:latin typeface="宋体" panose="02010600030101010101" pitchFamily="2" charset="-122"/>
                <a:ea typeface="宋体" panose="02010600030101010101" pitchFamily="2" charset="-122"/>
              </a:rPr>
              <a:t>	</a:t>
            </a:r>
          </a:p>
          <a:p>
            <a:pPr eaLnBrk="0" fontAlgn="base" hangingPunct="0">
              <a:spcBef>
                <a:spcPct val="0"/>
              </a:spcBef>
              <a:spcAft>
                <a:spcPct val="0"/>
              </a:spcAft>
            </a:pPr>
            <a:r>
              <a:rPr lang="en-US" altLang="zh-CN" sz="2600" b="1">
                <a:solidFill>
                  <a:srgbClr val="000000"/>
                </a:solidFill>
                <a:latin typeface="Calibri" panose="020F0502020204030204" pitchFamily="34" charset="0"/>
                <a:ea typeface="宋体" panose="02010600030101010101" pitchFamily="2" charset="-122"/>
              </a:rPr>
              <a:t>B.</a:t>
            </a:r>
            <a:r>
              <a:rPr lang="zh-CN" altLang="en-US" sz="2600" b="1">
                <a:solidFill>
                  <a:srgbClr val="000000"/>
                </a:solidFill>
                <a:latin typeface="Calibri" panose="020F0502020204030204" pitchFamily="34" charset="0"/>
                <a:ea typeface="宋体" panose="02010600030101010101" pitchFamily="2" charset="-122"/>
              </a:rPr>
              <a:t>已经走进当今世界舞台的中央</a:t>
            </a:r>
          </a:p>
          <a:p>
            <a:pPr eaLnBrk="0" fontAlgn="base" hangingPunct="0">
              <a:spcBef>
                <a:spcPct val="0"/>
              </a:spcBef>
              <a:spcAft>
                <a:spcPct val="0"/>
              </a:spcAft>
            </a:pPr>
            <a:r>
              <a:rPr lang="en-US" altLang="zh-CN" sz="2600" b="1">
                <a:solidFill>
                  <a:srgbClr val="000000"/>
                </a:solidFill>
                <a:latin typeface="Calibri" panose="020F0502020204030204" pitchFamily="34" charset="0"/>
                <a:ea typeface="宋体" panose="02010600030101010101" pitchFamily="2" charset="-122"/>
              </a:rPr>
              <a:t>C.</a:t>
            </a:r>
            <a:r>
              <a:rPr lang="zh-CN" altLang="en-US" sz="2600" b="1">
                <a:solidFill>
                  <a:srgbClr val="000000"/>
                </a:solidFill>
                <a:latin typeface="Calibri" panose="020F0502020204030204" pitchFamily="34" charset="0"/>
                <a:ea typeface="宋体" panose="02010600030101010101" pitchFamily="2" charset="-122"/>
              </a:rPr>
              <a:t>为维护世界和平提供中国智慧</a:t>
            </a:r>
            <a:r>
              <a:rPr lang="en-US" sz="2600" b="1">
                <a:solidFill>
                  <a:srgbClr val="000000"/>
                </a:solidFill>
                <a:latin typeface="宋体" panose="02010600030101010101" pitchFamily="2" charset="-122"/>
                <a:ea typeface="宋体" panose="02010600030101010101" pitchFamily="2" charset="-122"/>
              </a:rPr>
              <a:t>	</a:t>
            </a:r>
          </a:p>
          <a:p>
            <a:pPr eaLnBrk="0" fontAlgn="base" hangingPunct="0">
              <a:spcBef>
                <a:spcPct val="0"/>
              </a:spcBef>
              <a:spcAft>
                <a:spcPct val="0"/>
              </a:spcAft>
            </a:pPr>
            <a:r>
              <a:rPr lang="en-US" altLang="zh-CN" sz="2600" b="1">
                <a:solidFill>
                  <a:srgbClr val="000000"/>
                </a:solidFill>
                <a:latin typeface="Calibri" panose="020F0502020204030204" pitchFamily="34" charset="0"/>
                <a:ea typeface="宋体" panose="02010600030101010101" pitchFamily="2" charset="-122"/>
              </a:rPr>
              <a:t>D.</a:t>
            </a:r>
            <a:r>
              <a:rPr lang="zh-CN" altLang="en-US" sz="2600" b="1">
                <a:solidFill>
                  <a:srgbClr val="000000"/>
                </a:solidFill>
                <a:latin typeface="Calibri" panose="020F0502020204030204" pitchFamily="34" charset="0"/>
                <a:ea typeface="宋体" panose="02010600030101010101" pitchFamily="2" charset="-122"/>
              </a:rPr>
              <a:t>为人类破解赤字难题提出方案</a:t>
            </a:r>
          </a:p>
        </p:txBody>
      </p:sp>
      <p:sp>
        <p:nvSpPr>
          <p:cNvPr id="4" name="文本框 3"/>
          <p:cNvSpPr txBox="1"/>
          <p:nvPr/>
        </p:nvSpPr>
        <p:spPr>
          <a:xfrm>
            <a:off x="1596391" y="4211320"/>
            <a:ext cx="8895715" cy="2861310"/>
          </a:xfrm>
          <a:prstGeom prst="rect">
            <a:avLst/>
          </a:prstGeom>
          <a:noFill/>
        </p:spPr>
        <p:txBody>
          <a:bodyPr wrap="square" rtlCol="0" anchor="t">
            <a:spAutoFit/>
          </a:bodyPr>
          <a:lstStyle/>
          <a:p>
            <a:pPr indent="356870" eaLnBrk="0" fontAlgn="base" hangingPunct="0">
              <a:spcBef>
                <a:spcPct val="0"/>
              </a:spcBef>
              <a:spcAft>
                <a:spcPct val="0"/>
              </a:spcAft>
            </a:pPr>
            <a:r>
              <a:rPr sz="2000" b="1">
                <a:solidFill>
                  <a:prstClr val="black"/>
                </a:solidFill>
                <a:latin typeface="Calibri" panose="020F0502020204030204" pitchFamily="34" charset="0"/>
                <a:ea typeface="宋体" panose="02010600030101010101" pitchFamily="2" charset="-122"/>
                <a:sym typeface="+mn-ea"/>
              </a:rPr>
              <a:t>答案：A</a:t>
            </a:r>
            <a:r>
              <a:rPr lang="zh-CN" altLang="en-US" sz="2000" b="1">
                <a:solidFill>
                  <a:prstClr val="black"/>
                </a:solidFill>
                <a:latin typeface="Calibri" panose="020F0502020204030204" pitchFamily="34" charset="0"/>
                <a:ea typeface="宋体" panose="02010600030101010101" pitchFamily="2" charset="-122"/>
                <a:sym typeface="+mn-ea"/>
              </a:rPr>
              <a:t>。</a:t>
            </a:r>
            <a:r>
              <a:rPr sz="2000" b="1">
                <a:solidFill>
                  <a:prstClr val="black"/>
                </a:solidFill>
                <a:latin typeface="Calibri" panose="020F0502020204030204" pitchFamily="34" charset="0"/>
                <a:ea typeface="宋体" panose="02010600030101010101" pitchFamily="2" charset="-122"/>
                <a:sym typeface="+mn-ea"/>
              </a:rPr>
              <a:t>解析：本题主要考查当代中国的外交。根据材料并结合所学知识可知，2020年的新冠肺炎疫情在全球范围蔓延，这一疫情是当下人类所共同面临的问题，中国在此问题上态度积极、措施得力，为世界抗“疫”提供中国方案、分享中国经验，是积极参与和引领全球治理的表现，故A项正确；单凭材料中的一个示例不能得出中国“已经走进当今世界舞台的中央”的结论，且该项表述不符合材料主旨，故B项错误；全球范围的疫情与“世界和平”不符，故C项错误；中国确实为人类破解和平赤字、发展赤字、治理赤字等难题提出中国方案，表明中国正从经济全球化的积极参与者变成更具有影响力和作用力的推动者，但该项与材料“抗疫外交”无关，故D项错误。</a:t>
            </a:r>
          </a:p>
        </p:txBody>
      </p:sp>
      <p:sp>
        <p:nvSpPr>
          <p:cNvPr id="7" name="矩形 6"/>
          <p:cNvSpPr/>
          <p:nvPr/>
        </p:nvSpPr>
        <p:spPr>
          <a:xfrm>
            <a:off x="8570914" y="2105660"/>
            <a:ext cx="921385" cy="156845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06245" y="248285"/>
            <a:ext cx="8493760" cy="3538220"/>
          </a:xfrm>
          <a:prstGeom prst="rect">
            <a:avLst/>
          </a:prstGeom>
          <a:noFill/>
          <a:ln w="9525">
            <a:noFill/>
          </a:ln>
        </p:spPr>
        <p:txBody>
          <a:bodyPr wrap="square">
            <a:spAutoFit/>
          </a:bodyPr>
          <a:lstStyle/>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8.2007</a:t>
            </a:r>
            <a:r>
              <a:rPr lang="zh-CN" altLang="en-US" sz="2800" b="1">
                <a:solidFill>
                  <a:srgbClr val="000000"/>
                </a:solidFill>
                <a:latin typeface="Calibri" panose="020F0502020204030204" pitchFamily="34" charset="0"/>
                <a:ea typeface="宋体" panose="02010600030101010101" pitchFamily="2" charset="-122"/>
              </a:rPr>
              <a:t>年以来中国在联合国安理会中投出</a:t>
            </a:r>
            <a:r>
              <a:rPr lang="en-US" altLang="zh-CN" sz="2800" b="1">
                <a:solidFill>
                  <a:srgbClr val="000000"/>
                </a:solidFill>
                <a:latin typeface="Calibri" panose="020F0502020204030204" pitchFamily="34" charset="0"/>
                <a:ea typeface="宋体" panose="02010600030101010101" pitchFamily="2" charset="-122"/>
              </a:rPr>
              <a:t>4</a:t>
            </a:r>
            <a:r>
              <a:rPr lang="zh-CN" altLang="en-US" sz="2800" b="1">
                <a:solidFill>
                  <a:srgbClr val="000000"/>
                </a:solidFill>
                <a:latin typeface="Calibri" panose="020F0502020204030204" pitchFamily="34" charset="0"/>
                <a:ea typeface="宋体" panose="02010600030101010101" pitchFamily="2" charset="-122"/>
              </a:rPr>
              <a:t>张反对票</a:t>
            </a:r>
            <a:r>
              <a:rPr lang="en-US" altLang="zh-CN" sz="2800" b="1">
                <a:solidFill>
                  <a:srgbClr val="000000"/>
                </a:solidFill>
                <a:latin typeface="Calibri" panose="020F0502020204030204" pitchFamily="34" charset="0"/>
                <a:ea typeface="宋体" panose="02010600030101010101" pitchFamily="2" charset="-122"/>
              </a:rPr>
              <a:t>(</a:t>
            </a:r>
            <a:r>
              <a:rPr lang="zh-CN" altLang="en-US" sz="2800" b="1">
                <a:solidFill>
                  <a:srgbClr val="000000"/>
                </a:solidFill>
                <a:latin typeface="Calibri" panose="020F0502020204030204" pitchFamily="34" charset="0"/>
                <a:ea typeface="宋体" panose="02010600030101010101" pitchFamily="2" charset="-122"/>
              </a:rPr>
              <a:t>注</a:t>
            </a:r>
            <a:r>
              <a:rPr lang="en-US" altLang="zh-CN" sz="2800" b="1">
                <a:solidFill>
                  <a:srgbClr val="000000"/>
                </a:solidFill>
                <a:latin typeface="Calibri" panose="020F0502020204030204" pitchFamily="34" charset="0"/>
                <a:ea typeface="宋体" panose="02010600030101010101" pitchFamily="2" charset="-122"/>
              </a:rPr>
              <a:t>:</a:t>
            </a:r>
            <a:r>
              <a:rPr lang="zh-CN" altLang="en-US" sz="2800" b="1">
                <a:solidFill>
                  <a:srgbClr val="000000"/>
                </a:solidFill>
                <a:latin typeface="Calibri" panose="020F0502020204030204" pitchFamily="34" charset="0"/>
                <a:ea typeface="宋体" panose="02010600030101010101" pitchFamily="2" charset="-122"/>
              </a:rPr>
              <a:t>分别涉及缅甸、津巴布韦和叙利亚问题</a:t>
            </a:r>
            <a:r>
              <a:rPr lang="en-US" altLang="zh-CN" sz="2800" b="1">
                <a:solidFill>
                  <a:srgbClr val="000000"/>
                </a:solidFill>
                <a:latin typeface="Calibri" panose="020F0502020204030204" pitchFamily="34" charset="0"/>
                <a:ea typeface="宋体" panose="02010600030101010101" pitchFamily="2" charset="-122"/>
              </a:rPr>
              <a:t>,</a:t>
            </a:r>
            <a:r>
              <a:rPr lang="zh-CN" altLang="en-US" sz="2800" b="1">
                <a:solidFill>
                  <a:srgbClr val="000000"/>
                </a:solidFill>
                <a:latin typeface="Calibri" panose="020F0502020204030204" pitchFamily="34" charset="0"/>
                <a:ea typeface="宋体" panose="02010600030101010101" pitchFamily="2" charset="-122"/>
              </a:rPr>
              <a:t>并且俄罗斯也一同投出反对票</a:t>
            </a:r>
            <a:r>
              <a:rPr lang="en-US" altLang="zh-CN" sz="2800" b="1">
                <a:solidFill>
                  <a:srgbClr val="000000"/>
                </a:solidFill>
                <a:latin typeface="Calibri" panose="020F0502020204030204" pitchFamily="34" charset="0"/>
                <a:ea typeface="宋体" panose="02010600030101010101" pitchFamily="2" charset="-122"/>
              </a:rPr>
              <a:t>),</a:t>
            </a:r>
            <a:r>
              <a:rPr lang="zh-CN" altLang="en-US" sz="2800" b="1">
                <a:solidFill>
                  <a:srgbClr val="000000"/>
                </a:solidFill>
                <a:latin typeface="Calibri" panose="020F0502020204030204" pitchFamily="34" charset="0"/>
                <a:ea typeface="宋体" panose="02010600030101010101" pitchFamily="2" charset="-122"/>
              </a:rPr>
              <a:t>这占中国恢复联合国合法席位以来投出反对票的一半。这表明</a:t>
            </a:r>
            <a:r>
              <a:rPr lang="en-US" altLang="zh-CN" sz="2800" b="1">
                <a:solidFill>
                  <a:srgbClr val="000000"/>
                </a:solidFill>
                <a:latin typeface="Calibri" panose="020F0502020204030204" pitchFamily="34" charset="0"/>
                <a:ea typeface="宋体" panose="02010600030101010101" pitchFamily="2" charset="-122"/>
              </a:rPr>
              <a:t>(   )</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A.</a:t>
            </a:r>
            <a:r>
              <a:rPr lang="zh-CN" altLang="en-US" sz="2800" b="1">
                <a:solidFill>
                  <a:srgbClr val="000000"/>
                </a:solidFill>
                <a:latin typeface="Calibri" panose="020F0502020204030204" pitchFamily="34" charset="0"/>
                <a:ea typeface="宋体" panose="02010600030101010101" pitchFamily="2" charset="-122"/>
              </a:rPr>
              <a:t>中国的国家实力和影响力的增强</a:t>
            </a:r>
            <a:r>
              <a:rPr lang="en-US" sz="2800" b="1">
                <a:solidFill>
                  <a:srgbClr val="000000"/>
                </a:solidFill>
                <a:latin typeface="宋体" panose="02010600030101010101" pitchFamily="2" charset="-122"/>
                <a:ea typeface="宋体" panose="02010600030101010101" pitchFamily="2" charset="-122"/>
              </a:rPr>
              <a:t>	</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B.</a:t>
            </a:r>
            <a:r>
              <a:rPr lang="zh-CN" altLang="en-US" sz="2800" b="1">
                <a:solidFill>
                  <a:srgbClr val="000000"/>
                </a:solidFill>
                <a:latin typeface="Calibri" panose="020F0502020204030204" pitchFamily="34" charset="0"/>
                <a:ea typeface="宋体" panose="02010600030101010101" pitchFamily="2" charset="-122"/>
              </a:rPr>
              <a:t>中国对现存国际政治秩序的不满加剧</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C.</a:t>
            </a:r>
            <a:r>
              <a:rPr lang="zh-CN" altLang="en-US" sz="2800" b="1">
                <a:solidFill>
                  <a:srgbClr val="000000"/>
                </a:solidFill>
                <a:latin typeface="Calibri" panose="020F0502020204030204" pitchFamily="34" charset="0"/>
                <a:ea typeface="宋体" panose="02010600030101010101" pitchFamily="2" charset="-122"/>
              </a:rPr>
              <a:t>中国与俄罗斯形成外交政策同盟</a:t>
            </a:r>
            <a:r>
              <a:rPr lang="en-US" sz="2800" b="1">
                <a:solidFill>
                  <a:srgbClr val="000000"/>
                </a:solidFill>
                <a:latin typeface="宋体" panose="02010600030101010101" pitchFamily="2" charset="-122"/>
                <a:ea typeface="宋体" panose="02010600030101010101" pitchFamily="2" charset="-122"/>
              </a:rPr>
              <a:t>	</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D.</a:t>
            </a:r>
            <a:r>
              <a:rPr lang="zh-CN" altLang="en-US" sz="2800" b="1">
                <a:solidFill>
                  <a:srgbClr val="000000"/>
                </a:solidFill>
                <a:latin typeface="Calibri" panose="020F0502020204030204" pitchFamily="34" charset="0"/>
                <a:ea typeface="宋体" panose="02010600030101010101" pitchFamily="2" charset="-122"/>
              </a:rPr>
              <a:t>中国重视发展同第三世界国家间关系</a:t>
            </a:r>
            <a:endParaRPr lang="zh-CN" altLang="en-US" sz="2800" b="1">
              <a:solidFill>
                <a:prstClr val="black"/>
              </a:solidFill>
              <a:latin typeface="Calibri" panose="020F0502020204030204" pitchFamily="34" charset="0"/>
              <a:ea typeface="宋体" panose="02010600030101010101" pitchFamily="2" charset="-122"/>
            </a:endParaRPr>
          </a:p>
        </p:txBody>
      </p:sp>
      <p:sp>
        <p:nvSpPr>
          <p:cNvPr id="4" name="文本框 3"/>
          <p:cNvSpPr txBox="1"/>
          <p:nvPr/>
        </p:nvSpPr>
        <p:spPr>
          <a:xfrm>
            <a:off x="1557021" y="3786505"/>
            <a:ext cx="8792845" cy="3107690"/>
          </a:xfrm>
          <a:prstGeom prst="rect">
            <a:avLst/>
          </a:prstGeom>
          <a:noFill/>
        </p:spPr>
        <p:txBody>
          <a:bodyPr wrap="square" rtlCol="0" anchor="t">
            <a:spAutoFit/>
          </a:bodyPr>
          <a:lstStyle/>
          <a:p>
            <a:pPr indent="356870" eaLnBrk="0" fontAlgn="base" hangingPunct="0">
              <a:spcBef>
                <a:spcPct val="0"/>
              </a:spcBef>
              <a:spcAft>
                <a:spcPct val="0"/>
              </a:spcAft>
            </a:pPr>
            <a:r>
              <a:rPr sz="2800" b="1">
                <a:solidFill>
                  <a:prstClr val="black"/>
                </a:solidFill>
                <a:latin typeface="Calibri" panose="020F0502020204030204" pitchFamily="34" charset="0"/>
                <a:ea typeface="宋体" panose="02010600030101010101" pitchFamily="2" charset="-122"/>
                <a:sym typeface="+mn-ea"/>
              </a:rPr>
              <a:t>答案：A</a:t>
            </a:r>
            <a:r>
              <a:rPr lang="zh-CN" altLang="en-US" sz="2800" b="1">
                <a:solidFill>
                  <a:prstClr val="black"/>
                </a:solidFill>
                <a:latin typeface="Calibri" panose="020F0502020204030204" pitchFamily="34" charset="0"/>
                <a:ea typeface="宋体" panose="02010600030101010101" pitchFamily="2" charset="-122"/>
                <a:sym typeface="+mn-ea"/>
              </a:rPr>
              <a:t>。</a:t>
            </a:r>
            <a:r>
              <a:rPr sz="2800" b="1">
                <a:solidFill>
                  <a:prstClr val="black"/>
                </a:solidFill>
                <a:latin typeface="Calibri" panose="020F0502020204030204" pitchFamily="34" charset="0"/>
                <a:ea typeface="宋体" panose="02010600030101010101" pitchFamily="2" charset="-122"/>
                <a:sym typeface="+mn-ea"/>
              </a:rPr>
              <a:t>解析：本题主要考查中国新时期的外交。2007年以来，中国在联合国安理会中投出4张反对票，说明中国在国际重大事务的决策中，发言权和影响力逐渐增强，这是中国综合国力增强的结果，故A项为正确答案。投反对票与对国际局势的不满没有直接关系，B项错误；新时期中国奉行不结盟政策，C项错误；D项从材料中无法体现。</a:t>
            </a:r>
          </a:p>
        </p:txBody>
      </p:sp>
      <p:sp>
        <p:nvSpPr>
          <p:cNvPr id="7" name="矩形 6"/>
          <p:cNvSpPr/>
          <p:nvPr/>
        </p:nvSpPr>
        <p:spPr>
          <a:xfrm>
            <a:off x="8570914" y="2105660"/>
            <a:ext cx="921385" cy="156845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1732280" y="364490"/>
            <a:ext cx="8171180" cy="3107690"/>
          </a:xfrm>
          <a:prstGeom prst="rect">
            <a:avLst/>
          </a:prstGeom>
          <a:noFill/>
          <a:ln w="9525">
            <a:noFill/>
          </a:ln>
        </p:spPr>
        <p:txBody>
          <a:bodyPr wrap="square">
            <a:spAutoFit/>
          </a:bodyPr>
          <a:lstStyle/>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9.“</a:t>
            </a:r>
            <a:r>
              <a:rPr lang="zh-CN" altLang="en-US" sz="2800" b="1">
                <a:solidFill>
                  <a:srgbClr val="000000"/>
                </a:solidFill>
                <a:latin typeface="Calibri" panose="020F0502020204030204" pitchFamily="34" charset="0"/>
                <a:ea typeface="宋体" panose="02010600030101010101" pitchFamily="2" charset="-122"/>
              </a:rPr>
              <a:t>帝国主义总想保留一些在中国的特权</a:t>
            </a:r>
            <a:r>
              <a:rPr lang="en-US" altLang="zh-CN" sz="2800" b="1">
                <a:solidFill>
                  <a:srgbClr val="000000"/>
                </a:solidFill>
                <a:latin typeface="Calibri" panose="020F0502020204030204" pitchFamily="34" charset="0"/>
                <a:ea typeface="宋体" panose="02010600030101010101" pitchFamily="2" charset="-122"/>
              </a:rPr>
              <a:t>……</a:t>
            </a:r>
            <a:r>
              <a:rPr lang="zh-CN" altLang="en-US" sz="2800" b="1">
                <a:solidFill>
                  <a:srgbClr val="000000"/>
                </a:solidFill>
                <a:latin typeface="Calibri" panose="020F0502020204030204" pitchFamily="34" charset="0"/>
                <a:ea typeface="宋体" panose="02010600030101010101" pitchFamily="2" charset="-122"/>
              </a:rPr>
              <a:t>我们的方针是</a:t>
            </a:r>
            <a:r>
              <a:rPr lang="en-US" altLang="zh-CN" sz="2800" b="1">
                <a:solidFill>
                  <a:srgbClr val="000000"/>
                </a:solidFill>
                <a:latin typeface="Calibri" panose="020F0502020204030204" pitchFamily="34" charset="0"/>
                <a:ea typeface="宋体" panose="02010600030101010101" pitchFamily="2" charset="-122"/>
              </a:rPr>
              <a:t>……</a:t>
            </a:r>
            <a:r>
              <a:rPr lang="zh-CN" altLang="en-US" sz="2800" b="1">
                <a:solidFill>
                  <a:srgbClr val="000000"/>
                </a:solidFill>
                <a:latin typeface="Calibri" panose="020F0502020204030204" pitchFamily="34" charset="0"/>
                <a:ea typeface="宋体" panose="02010600030101010101" pitchFamily="2" charset="-122"/>
              </a:rPr>
              <a:t>先把帝国主义在我国的残余势力清除一下</a:t>
            </a:r>
            <a:r>
              <a:rPr lang="en-US" altLang="zh-CN" sz="2800" b="1">
                <a:solidFill>
                  <a:srgbClr val="000000"/>
                </a:solidFill>
                <a:latin typeface="Calibri" panose="020F0502020204030204" pitchFamily="34" charset="0"/>
                <a:ea typeface="宋体" panose="02010600030101010101" pitchFamily="2" charset="-122"/>
              </a:rPr>
              <a:t>,</a:t>
            </a:r>
            <a:r>
              <a:rPr lang="zh-CN" altLang="en-US" sz="2800" b="1">
                <a:solidFill>
                  <a:srgbClr val="000000"/>
                </a:solidFill>
                <a:latin typeface="Calibri" panose="020F0502020204030204" pitchFamily="34" charset="0"/>
                <a:ea typeface="宋体" panose="02010600030101010101" pitchFamily="2" charset="-122"/>
              </a:rPr>
              <a:t>否则就会留下它们活动的余地。”这体现了</a:t>
            </a:r>
            <a:r>
              <a:rPr lang="en-US" altLang="zh-CN" sz="2800" b="1">
                <a:solidFill>
                  <a:srgbClr val="000000"/>
                </a:solidFill>
                <a:latin typeface="Calibri" panose="020F0502020204030204" pitchFamily="34" charset="0"/>
                <a:ea typeface="宋体" panose="02010600030101010101" pitchFamily="2" charset="-122"/>
              </a:rPr>
              <a:t>(   )</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A.“</a:t>
            </a:r>
            <a:r>
              <a:rPr lang="zh-CN" altLang="en-US" sz="2800" b="1">
                <a:solidFill>
                  <a:srgbClr val="000000"/>
                </a:solidFill>
                <a:latin typeface="Calibri" panose="020F0502020204030204" pitchFamily="34" charset="0"/>
                <a:ea typeface="宋体" panose="02010600030101010101" pitchFamily="2" charset="-122"/>
              </a:rPr>
              <a:t>一边倒”的外交方针</a:t>
            </a:r>
            <a:r>
              <a:rPr lang="en-US" sz="2800" b="1">
                <a:solidFill>
                  <a:srgbClr val="000000"/>
                </a:solidFill>
                <a:latin typeface="宋体" panose="02010600030101010101" pitchFamily="2" charset="-122"/>
                <a:ea typeface="宋体" panose="02010600030101010101" pitchFamily="2" charset="-122"/>
              </a:rPr>
              <a:t>	</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B.“</a:t>
            </a:r>
            <a:r>
              <a:rPr lang="zh-CN" altLang="en-US" sz="2800" b="1">
                <a:solidFill>
                  <a:srgbClr val="000000"/>
                </a:solidFill>
                <a:latin typeface="Calibri" panose="020F0502020204030204" pitchFamily="34" charset="0"/>
                <a:ea typeface="宋体" panose="02010600030101010101" pitchFamily="2" charset="-122"/>
              </a:rPr>
              <a:t>打扫干净屋子再请客”的外交方针</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C.“</a:t>
            </a:r>
            <a:r>
              <a:rPr lang="zh-CN" altLang="en-US" sz="2800" b="1">
                <a:solidFill>
                  <a:srgbClr val="000000"/>
                </a:solidFill>
                <a:latin typeface="Calibri" panose="020F0502020204030204" pitchFamily="34" charset="0"/>
                <a:ea typeface="宋体" panose="02010600030101010101" pitchFamily="2" charset="-122"/>
              </a:rPr>
              <a:t>另起炉灶”的外交方针</a:t>
            </a:r>
            <a:r>
              <a:rPr lang="en-US" sz="2800" b="1">
                <a:solidFill>
                  <a:srgbClr val="000000"/>
                </a:solidFill>
                <a:latin typeface="宋体" panose="02010600030101010101" pitchFamily="2" charset="-122"/>
                <a:ea typeface="宋体" panose="02010600030101010101" pitchFamily="2" charset="-122"/>
              </a:rPr>
              <a:t>	</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D.“</a:t>
            </a:r>
            <a:r>
              <a:rPr lang="zh-CN" altLang="en-US" sz="2800" b="1">
                <a:solidFill>
                  <a:srgbClr val="000000"/>
                </a:solidFill>
                <a:latin typeface="Calibri" panose="020F0502020204030204" pitchFamily="34" charset="0"/>
                <a:ea typeface="宋体" panose="02010600030101010101" pitchFamily="2" charset="-122"/>
              </a:rPr>
              <a:t>求同存异”的方针</a:t>
            </a:r>
            <a:endParaRPr lang="zh-CN" altLang="en-US" sz="2800" b="1">
              <a:solidFill>
                <a:prstClr val="black"/>
              </a:solidFill>
              <a:latin typeface="Calibri" panose="020F0502020204030204" pitchFamily="34" charset="0"/>
              <a:ea typeface="宋体" panose="02010600030101010101" pitchFamily="2" charset="-122"/>
            </a:endParaRPr>
          </a:p>
        </p:txBody>
      </p:sp>
      <p:sp>
        <p:nvSpPr>
          <p:cNvPr id="2" name="文本框 1"/>
          <p:cNvSpPr txBox="1"/>
          <p:nvPr/>
        </p:nvSpPr>
        <p:spPr>
          <a:xfrm>
            <a:off x="1608456" y="3472180"/>
            <a:ext cx="8792845" cy="3107690"/>
          </a:xfrm>
          <a:prstGeom prst="rect">
            <a:avLst/>
          </a:prstGeom>
          <a:noFill/>
        </p:spPr>
        <p:txBody>
          <a:bodyPr wrap="square" rtlCol="0" anchor="t">
            <a:spAutoFit/>
          </a:bodyPr>
          <a:lstStyle/>
          <a:p>
            <a:pPr indent="356870" eaLnBrk="0" fontAlgn="base" hangingPunct="0">
              <a:spcBef>
                <a:spcPct val="0"/>
              </a:spcBef>
              <a:spcAft>
                <a:spcPct val="0"/>
              </a:spcAft>
            </a:pPr>
            <a:r>
              <a:rPr sz="2800" b="1">
                <a:solidFill>
                  <a:prstClr val="black"/>
                </a:solidFill>
                <a:latin typeface="Calibri" panose="020F0502020204030204" pitchFamily="34" charset="0"/>
                <a:ea typeface="宋体" panose="02010600030101010101" pitchFamily="2" charset="-122"/>
                <a:sym typeface="+mn-ea"/>
              </a:rPr>
              <a:t>答案：B</a:t>
            </a:r>
            <a:r>
              <a:rPr lang="zh-CN" altLang="en-US" sz="2800" b="1">
                <a:solidFill>
                  <a:prstClr val="black"/>
                </a:solidFill>
                <a:latin typeface="Calibri" panose="020F0502020204030204" pitchFamily="34" charset="0"/>
                <a:ea typeface="宋体" panose="02010600030101010101" pitchFamily="2" charset="-122"/>
                <a:sym typeface="+mn-ea"/>
              </a:rPr>
              <a:t>。</a:t>
            </a:r>
            <a:r>
              <a:rPr sz="2800" b="1">
                <a:solidFill>
                  <a:prstClr val="black"/>
                </a:solidFill>
                <a:latin typeface="Calibri" panose="020F0502020204030204" pitchFamily="34" charset="0"/>
                <a:ea typeface="宋体" panose="02010600030101010101" pitchFamily="2" charset="-122"/>
                <a:sym typeface="+mn-ea"/>
              </a:rPr>
              <a:t>解析：A项表述体现的是中国在外交上站在社会主义和世界和平民主阵营一边，故A项错误；B项表述与题意相符，故B项正确；C项表述体现的是不承认国民党政府同各国建立的一切旧的屈辱的外交关系，要在新的基础上经过谈判同外国建立新的平等的外交关系，与题意不符，故C项错误；D项方针是周恩来在万隆会议上提出的，与题意不符，故D项错误。</a:t>
            </a:r>
          </a:p>
        </p:txBody>
      </p:sp>
      <p:sp>
        <p:nvSpPr>
          <p:cNvPr id="7" name="矩形 6"/>
          <p:cNvSpPr/>
          <p:nvPr/>
        </p:nvSpPr>
        <p:spPr>
          <a:xfrm>
            <a:off x="8581127" y="2105660"/>
            <a:ext cx="875561" cy="156966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1628775" y="292736"/>
            <a:ext cx="8662670" cy="3969385"/>
          </a:xfrm>
          <a:prstGeom prst="rect">
            <a:avLst/>
          </a:prstGeom>
          <a:noFill/>
          <a:ln w="9525">
            <a:noFill/>
          </a:ln>
        </p:spPr>
        <p:txBody>
          <a:bodyPr wrap="square">
            <a:spAutoFit/>
          </a:bodyPr>
          <a:lstStyle/>
          <a:p>
            <a:pPr indent="306070"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rPr>
              <a:t>10</a:t>
            </a:r>
            <a:r>
              <a:rPr lang="zh-CN" altLang="en-US" sz="2800" b="1">
                <a:solidFill>
                  <a:srgbClr val="000000"/>
                </a:solidFill>
                <a:latin typeface="Calibri" panose="020F0502020204030204" pitchFamily="34" charset="0"/>
                <a:ea typeface="宋体" panose="02010600030101010101" pitchFamily="2" charset="-122"/>
              </a:rPr>
              <a:t>．据新华社对</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1972</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年</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1—9</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月外交情况的统计</a:t>
            </a:r>
            <a:r>
              <a:rPr lang="zh-CN" altLang="en-US" sz="2800" b="1">
                <a:solidFill>
                  <a:srgbClr val="000000"/>
                </a:solidFill>
                <a:latin typeface="Calibri" panose="020F0502020204030204" pitchFamily="34" charset="0"/>
                <a:ea typeface="宋体" panose="02010600030101010101" pitchFamily="2" charset="-122"/>
              </a:rPr>
              <a:t>，中国接待外国官员和政府代表团三十多起，访问中国的有来自世界五大洲的政府代表团和各界人士。到</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1972</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年底和中国建立外交关系的国家达</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88</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个</a:t>
            </a:r>
            <a:r>
              <a:rPr lang="zh-CN" altLang="en-US" sz="2800" b="1">
                <a:solidFill>
                  <a:srgbClr val="000000"/>
                </a:solidFill>
                <a:latin typeface="Calibri" panose="020F0502020204030204" pitchFamily="34" charset="0"/>
                <a:ea typeface="宋体" panose="02010600030101010101" pitchFamily="2" charset="-122"/>
              </a:rPr>
              <a:t>，和</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1969</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年底相比</a:t>
            </a:r>
            <a:r>
              <a:rPr lang="zh-CN" altLang="en-US" sz="2800" b="1">
                <a:solidFill>
                  <a:srgbClr val="000000"/>
                </a:solidFill>
                <a:latin typeface="Calibri" panose="020F0502020204030204" pitchFamily="34" charset="0"/>
                <a:ea typeface="宋体" panose="02010600030101010101" pitchFamily="2" charset="-122"/>
              </a:rPr>
              <a:t>，三年内翻了一番。材料表明中国</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　　</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a:solidFill>
                  <a:srgbClr val="000000"/>
                </a:solidFill>
                <a:latin typeface="Calibri" panose="020F0502020204030204" pitchFamily="34" charset="0"/>
                <a:ea typeface="宋体" panose="02010600030101010101" pitchFamily="2" charset="-122"/>
              </a:rPr>
              <a:t>重点建立与亚非的外交关系</a:t>
            </a:r>
            <a:endPar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B</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a:solidFill>
                  <a:srgbClr val="000000"/>
                </a:solidFill>
                <a:latin typeface="Calibri" panose="020F0502020204030204" pitchFamily="34" charset="0"/>
                <a:ea typeface="宋体" panose="02010600030101010101" pitchFamily="2" charset="-122"/>
              </a:rPr>
              <a:t>开始独立自主地步入国际舞台</a:t>
            </a:r>
            <a:endPar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C</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a:solidFill>
                  <a:srgbClr val="000000"/>
                </a:solidFill>
                <a:latin typeface="Calibri" panose="020F0502020204030204" pitchFamily="34" charset="0"/>
                <a:ea typeface="宋体" panose="02010600030101010101" pitchFamily="2" charset="-122"/>
              </a:rPr>
              <a:t>切实推进新型区域外交合作</a:t>
            </a:r>
            <a:endPar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D</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a:solidFill>
                  <a:srgbClr val="000000"/>
                </a:solidFill>
                <a:latin typeface="Calibri" panose="020F0502020204030204" pitchFamily="34" charset="0"/>
                <a:ea typeface="宋体" panose="02010600030101010101" pitchFamily="2" charset="-122"/>
              </a:rPr>
              <a:t>打破美国孤立遏制的外交僵局</a:t>
            </a:r>
            <a:endParaRPr lang="zh-CN" altLang="en-US" sz="2800" b="1">
              <a:solidFill>
                <a:prstClr val="black"/>
              </a:solidFill>
              <a:latin typeface="Calibri" panose="020F0502020204030204" pitchFamily="34" charset="0"/>
              <a:ea typeface="宋体" panose="02010600030101010101" pitchFamily="2" charset="-122"/>
            </a:endParaRPr>
          </a:p>
        </p:txBody>
      </p:sp>
      <p:sp>
        <p:nvSpPr>
          <p:cNvPr id="4" name="文本框 3"/>
          <p:cNvSpPr txBox="1"/>
          <p:nvPr/>
        </p:nvSpPr>
        <p:spPr>
          <a:xfrm>
            <a:off x="1628776" y="4443730"/>
            <a:ext cx="8792845" cy="1938020"/>
          </a:xfrm>
          <a:prstGeom prst="rect">
            <a:avLst/>
          </a:prstGeom>
          <a:noFill/>
        </p:spPr>
        <p:txBody>
          <a:bodyPr wrap="square" rtlCol="0" anchor="t">
            <a:spAutoFit/>
          </a:bodyPr>
          <a:lstStyle/>
          <a:p>
            <a:pPr indent="306070" eaLnBrk="0" fontAlgn="base" hangingPunct="0">
              <a:spcBef>
                <a:spcPct val="0"/>
              </a:spcBef>
              <a:spcAft>
                <a:spcPct val="0"/>
              </a:spcAft>
            </a:pP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答案：</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D</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　</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项发生于</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1955</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年亚非会议之后</a:t>
            </a:r>
            <a:r>
              <a:rPr lang="zh-CN" altLang="en-US" sz="2400" b="1">
                <a:solidFill>
                  <a:srgbClr val="000000"/>
                </a:solidFill>
                <a:latin typeface="Calibri" panose="020F0502020204030204" pitchFamily="34" charset="0"/>
                <a:ea typeface="宋体" panose="02010600030101010101" pitchFamily="2" charset="-122"/>
                <a:sym typeface="+mn-ea"/>
              </a:rPr>
              <a:t>，</a:t>
            </a:r>
            <a:r>
              <a:rPr lang="en-US" sz="2400" b="1">
                <a:solidFill>
                  <a:srgbClr val="000000"/>
                </a:solidFill>
                <a:latin typeface="宋体" panose="02010600030101010101" pitchFamily="2" charset="-122"/>
                <a:ea typeface="宋体" panose="02010600030101010101" pitchFamily="2" charset="-122"/>
                <a:cs typeface="Times New Roman" panose="02020603050405020304" pitchFamily="18" charset="0"/>
                <a:sym typeface="+mn-ea"/>
              </a:rPr>
              <a:t>B</a:t>
            </a:r>
            <a:r>
              <a:rPr lang="zh-CN" altLang="en-US" sz="2400" b="1">
                <a:solidFill>
                  <a:srgbClr val="000000"/>
                </a:solidFill>
                <a:latin typeface="Calibri" panose="020F0502020204030204" pitchFamily="34" charset="0"/>
                <a:ea typeface="宋体" panose="02010600030101010101" pitchFamily="2" charset="-122"/>
                <a:sym typeface="+mn-ea"/>
              </a:rPr>
              <a:t>项开始于</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1949</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年新中国成立以后</a:t>
            </a:r>
            <a:r>
              <a:rPr lang="zh-CN" altLang="en-US" sz="2400" b="1">
                <a:solidFill>
                  <a:srgbClr val="000000"/>
                </a:solidFill>
                <a:latin typeface="Calibri" panose="020F0502020204030204" pitchFamily="34" charset="0"/>
                <a:ea typeface="宋体" panose="02010600030101010101" pitchFamily="2" charset="-122"/>
                <a:sym typeface="+mn-ea"/>
              </a:rPr>
              <a:t>，</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C</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项开始于改革开放以后</a:t>
            </a:r>
            <a:r>
              <a:rPr lang="zh-CN" altLang="en-US" sz="2400" b="1">
                <a:solidFill>
                  <a:srgbClr val="000000"/>
                </a:solidFill>
                <a:latin typeface="Calibri" panose="020F0502020204030204" pitchFamily="34" charset="0"/>
                <a:ea typeface="宋体" panose="02010600030101010101" pitchFamily="2" charset="-122"/>
                <a:sym typeface="+mn-ea"/>
              </a:rPr>
              <a:t>，均与题干中的时间</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1972</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年”不符。由题干中</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1972</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年与中国建交的国家激增的信息可知</a:t>
            </a:r>
            <a:r>
              <a:rPr lang="zh-CN" altLang="en-US" sz="2400" b="1">
                <a:solidFill>
                  <a:srgbClr val="000000"/>
                </a:solidFill>
                <a:latin typeface="Calibri" panose="020F0502020204030204" pitchFamily="34" charset="0"/>
                <a:ea typeface="宋体" panose="02010600030101010101" pitchFamily="2" charset="-122"/>
                <a:sym typeface="+mn-ea"/>
              </a:rPr>
              <a:t>，此现象打破了新中国成立以来美国从外交上孤立封锁中国的政策，故选</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D</a:t>
            </a:r>
            <a:r>
              <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项。</a:t>
            </a:r>
            <a:r>
              <a:rPr lang="en-US" altLang="zh-CN"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t>
            </a:r>
            <a:endParaRPr lang="zh-CN" altLang="en-US" sz="24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endParaRPr>
          </a:p>
        </p:txBody>
      </p:sp>
      <p:sp>
        <p:nvSpPr>
          <p:cNvPr id="7" name="矩形 6"/>
          <p:cNvSpPr/>
          <p:nvPr/>
        </p:nvSpPr>
        <p:spPr>
          <a:xfrm>
            <a:off x="8543291" y="2105660"/>
            <a:ext cx="951230" cy="156845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1694180" y="307976"/>
            <a:ext cx="8765540" cy="3969385"/>
          </a:xfrm>
          <a:prstGeom prst="rect">
            <a:avLst/>
          </a:prstGeom>
          <a:noFill/>
          <a:ln w="9525">
            <a:noFill/>
          </a:ln>
        </p:spPr>
        <p:txBody>
          <a:bodyPr wrap="square">
            <a:spAutoFit/>
          </a:bodyPr>
          <a:lstStyle/>
          <a:p>
            <a:pPr indent="306070" eaLnBrk="0" fontAlgn="base" hangingPunct="0">
              <a:spcBef>
                <a:spcPct val="0"/>
              </a:spcBef>
              <a:spcAft>
                <a:spcPct val="0"/>
              </a:spcAft>
            </a:pPr>
            <a:r>
              <a:rPr lang="en-US" sz="2800" b="1">
                <a:solidFill>
                  <a:srgbClr val="000000"/>
                </a:solidFill>
                <a:latin typeface="宋体" panose="02010600030101010101" pitchFamily="2" charset="-122"/>
                <a:ea typeface="宋体" panose="02010600030101010101" pitchFamily="2" charset="-122"/>
                <a:cs typeface="Times New Roman" panose="02020603050405020304" pitchFamily="18" charset="0"/>
              </a:rPr>
              <a:t>10</a:t>
            </a:r>
            <a:r>
              <a:rPr lang="zh-CN" altLang="en-US" sz="2800" b="1">
                <a:solidFill>
                  <a:srgbClr val="000000"/>
                </a:solidFill>
                <a:latin typeface="Calibri" panose="020F0502020204030204" pitchFamily="34" charset="0"/>
                <a:ea typeface="宋体" panose="02010600030101010101" pitchFamily="2" charset="-122"/>
              </a:rPr>
              <a:t>．</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2017</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年初</a:t>
            </a:r>
            <a:r>
              <a:rPr lang="zh-CN" altLang="en-US" sz="2800" b="1">
                <a:solidFill>
                  <a:srgbClr val="000000"/>
                </a:solidFill>
                <a:latin typeface="Calibri" panose="020F0502020204030204" pitchFamily="34" charset="0"/>
                <a:ea typeface="宋体" panose="02010600030101010101" pitchFamily="2" charset="-122"/>
              </a:rPr>
              <a:t>，习近平在联合国总部演讲中说：中国将积极同美国发展新型大国关系，同俄罗斯发展全面战略协作伙伴关系，同欧洲发展和平、增长、改革、文明伙伴关系，同金砖国家发展团结合作的伙伴关系。材料表明当今中国</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　　</a:t>
            </a: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a:solidFill>
                  <a:srgbClr val="000000"/>
                </a:solidFill>
                <a:latin typeface="Calibri" panose="020F0502020204030204" pitchFamily="34" charset="0"/>
                <a:ea typeface="宋体" panose="02010600030101010101" pitchFamily="2" charset="-122"/>
              </a:rPr>
              <a:t>努力构建稳定均衡的国际关系框架</a:t>
            </a:r>
            <a:endPar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B</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a:solidFill>
                  <a:srgbClr val="000000"/>
                </a:solidFill>
                <a:latin typeface="Calibri" panose="020F0502020204030204" pitchFamily="34" charset="0"/>
                <a:ea typeface="宋体" panose="02010600030101010101" pitchFamily="2" charset="-122"/>
              </a:rPr>
              <a:t>不断完善独立自主的和平外交方针</a:t>
            </a:r>
            <a:endPar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C</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a:solidFill>
                  <a:srgbClr val="000000"/>
                </a:solidFill>
                <a:latin typeface="Calibri" panose="020F0502020204030204" pitchFamily="34" charset="0"/>
                <a:ea typeface="宋体" panose="02010600030101010101" pitchFamily="2" charset="-122"/>
              </a:rPr>
              <a:t>积极参与地区性国际组织外交活动</a:t>
            </a:r>
            <a:endPar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endParaRPr>
          </a:p>
          <a:p>
            <a:pPr eaLnBrk="0" fontAlgn="base" hangingPunct="0">
              <a:spcBef>
                <a:spcPct val="0"/>
              </a:spcBef>
              <a:spcAft>
                <a:spcPct val="0"/>
              </a:spcAft>
            </a:pPr>
            <a:r>
              <a:rPr lang="en-US" altLang="zh-CN"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D</a:t>
            </a:r>
            <a:r>
              <a:rPr lang="zh-CN" altLang="en-US" sz="2800" b="1">
                <a:solidFill>
                  <a:srgbClr val="000000"/>
                </a:solidFill>
                <a:latin typeface="Calibri" panose="020F0502020204030204" pitchFamily="34" charset="0"/>
                <a:ea typeface="宋体" panose="02010600030101010101" pitchFamily="2" charset="-122"/>
                <a:cs typeface="Times New Roman" panose="02020603050405020304" pitchFamily="18" charset="0"/>
              </a:rPr>
              <a:t>．</a:t>
            </a:r>
            <a:r>
              <a:rPr lang="zh-CN" altLang="en-US" sz="2800" b="1">
                <a:solidFill>
                  <a:srgbClr val="000000"/>
                </a:solidFill>
                <a:latin typeface="Calibri" panose="020F0502020204030204" pitchFamily="34" charset="0"/>
                <a:ea typeface="宋体" panose="02010600030101010101" pitchFamily="2" charset="-122"/>
              </a:rPr>
              <a:t>坚持以联合国为中心的多边外交</a:t>
            </a:r>
            <a:endParaRPr lang="zh-CN" altLang="en-US" sz="2800" b="1">
              <a:solidFill>
                <a:prstClr val="black"/>
              </a:solidFill>
              <a:latin typeface="Calibri" panose="020F0502020204030204" pitchFamily="34" charset="0"/>
              <a:ea typeface="宋体" panose="02010600030101010101" pitchFamily="2" charset="-122"/>
            </a:endParaRPr>
          </a:p>
        </p:txBody>
      </p:sp>
      <p:sp>
        <p:nvSpPr>
          <p:cNvPr id="4" name="文本框 3"/>
          <p:cNvSpPr txBox="1"/>
          <p:nvPr/>
        </p:nvSpPr>
        <p:spPr>
          <a:xfrm>
            <a:off x="1666876" y="4496435"/>
            <a:ext cx="8792845" cy="2091690"/>
          </a:xfrm>
          <a:prstGeom prst="rect">
            <a:avLst/>
          </a:prstGeom>
          <a:noFill/>
        </p:spPr>
        <p:txBody>
          <a:bodyPr wrap="square" rtlCol="0" anchor="t">
            <a:spAutoFit/>
          </a:bodyPr>
          <a:lstStyle/>
          <a:p>
            <a:pPr indent="306070" eaLnBrk="0" fontAlgn="base" hangingPunct="0">
              <a:spcBef>
                <a:spcPct val="0"/>
              </a:spcBef>
              <a:spcAft>
                <a:spcPct val="0"/>
              </a:spcAft>
            </a:pPr>
            <a:r>
              <a:rPr lang="en-US" altLang="zh-CN"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a:t>
            </a:r>
            <a:r>
              <a:rPr lang="zh-CN" altLang="en-US"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　</a:t>
            </a:r>
            <a:r>
              <a:rPr lang="en-US" altLang="zh-CN"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t>
            </a:r>
            <a:r>
              <a:rPr lang="zh-CN" altLang="en-US"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根据材料中中国积极发展与其他国家的友好关系</a:t>
            </a:r>
            <a:r>
              <a:rPr lang="zh-CN" altLang="en-US" sz="2600" b="1">
                <a:solidFill>
                  <a:srgbClr val="000000"/>
                </a:solidFill>
                <a:latin typeface="Calibri" panose="020F0502020204030204" pitchFamily="34" charset="0"/>
                <a:ea typeface="宋体" panose="02010600030101010101" pitchFamily="2" charset="-122"/>
                <a:sym typeface="+mn-ea"/>
              </a:rPr>
              <a:t>，说明中国努力构建稳定均衡的国际关系框架，故</a:t>
            </a:r>
            <a:r>
              <a:rPr lang="en-US" altLang="zh-CN"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a:t>
            </a:r>
            <a:r>
              <a:rPr lang="zh-CN" altLang="en-US"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项正确；我国一直坚持独立自主的外交方针</a:t>
            </a:r>
            <a:r>
              <a:rPr lang="zh-CN" altLang="en-US" sz="2600" b="1">
                <a:solidFill>
                  <a:srgbClr val="000000"/>
                </a:solidFill>
                <a:latin typeface="Calibri" panose="020F0502020204030204" pitchFamily="34" charset="0"/>
                <a:ea typeface="宋体" panose="02010600030101010101" pitchFamily="2" charset="-122"/>
                <a:sym typeface="+mn-ea"/>
              </a:rPr>
              <a:t>，故</a:t>
            </a:r>
            <a:r>
              <a:rPr lang="en-US" altLang="zh-CN"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B</a:t>
            </a:r>
            <a:r>
              <a:rPr lang="zh-CN" altLang="en-US"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项错误；材料中发展与其他国家和地区的友好关系</a:t>
            </a:r>
            <a:r>
              <a:rPr lang="zh-CN" altLang="en-US" sz="2600" b="1">
                <a:solidFill>
                  <a:srgbClr val="000000"/>
                </a:solidFill>
                <a:latin typeface="Calibri" panose="020F0502020204030204" pitchFamily="34" charset="0"/>
                <a:ea typeface="宋体" panose="02010600030101010101" pitchFamily="2" charset="-122"/>
                <a:sym typeface="+mn-ea"/>
              </a:rPr>
              <a:t>，不属于地区性国际组织，故</a:t>
            </a:r>
            <a:r>
              <a:rPr lang="en-US" altLang="zh-CN"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C</a:t>
            </a:r>
            <a:r>
              <a:rPr lang="zh-CN" altLang="en-US"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项错误；材料中并未涉及联合国的外交</a:t>
            </a:r>
            <a:r>
              <a:rPr lang="zh-CN" altLang="en-US" sz="2600" b="1">
                <a:solidFill>
                  <a:srgbClr val="000000"/>
                </a:solidFill>
                <a:latin typeface="Calibri" panose="020F0502020204030204" pitchFamily="34" charset="0"/>
                <a:ea typeface="宋体" panose="02010600030101010101" pitchFamily="2" charset="-122"/>
                <a:sym typeface="+mn-ea"/>
              </a:rPr>
              <a:t>，故</a:t>
            </a:r>
            <a:r>
              <a:rPr lang="en-US" altLang="zh-CN"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D</a:t>
            </a:r>
            <a:r>
              <a:rPr lang="zh-CN" altLang="en-US"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项错误。</a:t>
            </a:r>
            <a:r>
              <a:rPr lang="en-US" altLang="zh-CN"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rPr>
              <a:t>]</a:t>
            </a:r>
          </a:p>
        </p:txBody>
      </p:sp>
      <p:sp>
        <p:nvSpPr>
          <p:cNvPr id="7" name="矩形 6"/>
          <p:cNvSpPr/>
          <p:nvPr/>
        </p:nvSpPr>
        <p:spPr>
          <a:xfrm>
            <a:off x="8570914" y="2105660"/>
            <a:ext cx="921385" cy="156845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文本框 100"/>
          <p:cNvSpPr txBox="1"/>
          <p:nvPr/>
        </p:nvSpPr>
        <p:spPr>
          <a:xfrm>
            <a:off x="1925955" y="685165"/>
            <a:ext cx="8092440" cy="2245360"/>
          </a:xfrm>
          <a:prstGeom prst="rect">
            <a:avLst/>
          </a:prstGeom>
          <a:noFill/>
          <a:ln w="9525">
            <a:noFill/>
          </a:ln>
        </p:spPr>
        <p:txBody>
          <a:bodyPr wrap="square">
            <a:spAutoFit/>
          </a:bodyPr>
          <a:lstStyle/>
          <a:p>
            <a:pPr indent="356870" eaLnBrk="0" fontAlgn="base" hangingPunct="0">
              <a:spcBef>
                <a:spcPct val="0"/>
              </a:spcBef>
              <a:spcAft>
                <a:spcPct val="0"/>
              </a:spcAft>
            </a:pPr>
            <a:r>
              <a:rPr lang="en-US" sz="2800" b="1">
                <a:solidFill>
                  <a:prstClr val="black"/>
                </a:solidFill>
                <a:latin typeface="Times New Roman" panose="02020603050405020304" pitchFamily="18" charset="0"/>
                <a:ea typeface="宋体" panose="02010600030101010101" pitchFamily="2" charset="-122"/>
              </a:rPr>
              <a:t>11</a:t>
            </a:r>
            <a:r>
              <a:rPr lang="zh-CN" altLang="en-US" sz="2800" b="1">
                <a:solidFill>
                  <a:prstClr val="black"/>
                </a:solidFill>
                <a:latin typeface="Calibri" panose="020F0502020204030204" pitchFamily="34" charset="0"/>
                <a:ea typeface="宋体" panose="02010600030101010101" pitchFamily="2" charset="-122"/>
              </a:rPr>
              <a:t>．</a:t>
            </a:r>
            <a:r>
              <a:rPr lang="en-US" sz="2800" b="1">
                <a:solidFill>
                  <a:prstClr val="black"/>
                </a:solidFill>
                <a:latin typeface="Times New Roman" panose="02020603050405020304" pitchFamily="18" charset="0"/>
                <a:ea typeface="宋体" panose="02010600030101010101" pitchFamily="2" charset="-122"/>
              </a:rPr>
              <a:t>2005</a:t>
            </a:r>
            <a:r>
              <a:rPr lang="zh-CN" altLang="en-US" sz="2800" b="1">
                <a:solidFill>
                  <a:prstClr val="black"/>
                </a:solidFill>
                <a:latin typeface="Calibri" panose="020F0502020204030204" pitchFamily="34" charset="0"/>
                <a:ea typeface="宋体" panose="02010600030101010101" pitchFamily="2" charset="-122"/>
              </a:rPr>
              <a:t>年，中国政府提出了</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大国是重点，周边是关键，发展中国家是基础</a:t>
            </a:r>
            <a:r>
              <a:rPr lang="en-US" sz="2800" b="1">
                <a:solidFill>
                  <a:prstClr val="black"/>
                </a:solidFill>
                <a:latin typeface="宋体" panose="02010600030101010101" pitchFamily="2" charset="-122"/>
                <a:ea typeface="宋体" panose="02010600030101010101" pitchFamily="2" charset="-122"/>
                <a:cs typeface="Times New Roman" panose="02020603050405020304" pitchFamily="18" charset="0"/>
              </a:rPr>
              <a:t>”</a:t>
            </a:r>
            <a:r>
              <a:rPr lang="zh-CN" altLang="en-US" sz="2800" b="1">
                <a:solidFill>
                  <a:prstClr val="black"/>
                </a:solidFill>
                <a:latin typeface="Calibri" panose="020F0502020204030204" pitchFamily="34" charset="0"/>
                <a:ea typeface="宋体" panose="02010600030101010101" pitchFamily="2" charset="-122"/>
              </a:rPr>
              <a:t>的外交方针。此外交方针的提出说明</a:t>
            </a:r>
            <a:r>
              <a:rPr lang="en-US" sz="2800" b="1">
                <a:solidFill>
                  <a:prstClr val="black"/>
                </a:solidFill>
                <a:latin typeface="Times New Roman" panose="02020603050405020304" pitchFamily="18" charset="0"/>
                <a:ea typeface="宋体" panose="02010600030101010101" pitchFamily="2" charset="-122"/>
              </a:rPr>
              <a:t>(</a:t>
            </a:r>
            <a:r>
              <a:rPr lang="zh-CN" altLang="en-US" sz="2800" b="1">
                <a:solidFill>
                  <a:prstClr val="black"/>
                </a:solidFill>
                <a:latin typeface="Calibri" panose="020F0502020204030204" pitchFamily="34" charset="0"/>
                <a:ea typeface="宋体" panose="02010600030101010101" pitchFamily="2" charset="-122"/>
              </a:rPr>
              <a:t>　　</a:t>
            </a:r>
            <a:r>
              <a:rPr lang="en-US" sz="2800" b="1">
                <a:solidFill>
                  <a:prstClr val="black"/>
                </a:solidFill>
                <a:latin typeface="Times New Roman" panose="02020603050405020304" pitchFamily="18" charset="0"/>
                <a:ea typeface="宋体" panose="02010600030101010101" pitchFamily="2" charset="-122"/>
              </a:rPr>
              <a:t>)</a:t>
            </a:r>
          </a:p>
          <a:p>
            <a:pPr eaLnBrk="0" fontAlgn="base" hangingPunct="0">
              <a:spcBef>
                <a:spcPct val="0"/>
              </a:spcBef>
              <a:spcAft>
                <a:spcPct val="0"/>
              </a:spcAft>
            </a:pPr>
            <a:r>
              <a:rPr lang="en-US" sz="2800" b="1">
                <a:solidFill>
                  <a:prstClr val="black"/>
                </a:solidFill>
                <a:latin typeface="Times New Roman" panose="02020603050405020304" pitchFamily="18" charset="0"/>
                <a:ea typeface="宋体" panose="02010600030101010101" pitchFamily="2" charset="-122"/>
              </a:rPr>
              <a:t>A</a:t>
            </a:r>
            <a:r>
              <a:rPr lang="zh-CN" altLang="en-US" sz="2800" b="1">
                <a:solidFill>
                  <a:prstClr val="black"/>
                </a:solidFill>
                <a:latin typeface="Calibri" panose="020F0502020204030204" pitchFamily="34" charset="0"/>
                <a:ea typeface="宋体" panose="02010600030101010101" pitchFamily="2" charset="-122"/>
              </a:rPr>
              <a:t>．采取灵活外交策略  </a:t>
            </a:r>
            <a:r>
              <a:rPr lang="en-US" sz="2800" b="1">
                <a:solidFill>
                  <a:prstClr val="black"/>
                </a:solidFill>
                <a:latin typeface="Times New Roman" panose="02020603050405020304" pitchFamily="18" charset="0"/>
                <a:ea typeface="宋体" panose="02010600030101010101" pitchFamily="2" charset="-122"/>
              </a:rPr>
              <a:t>B</a:t>
            </a:r>
            <a:r>
              <a:rPr lang="zh-CN" altLang="en-US" sz="2800" b="1">
                <a:solidFill>
                  <a:prstClr val="black"/>
                </a:solidFill>
                <a:latin typeface="Calibri" panose="020F0502020204030204" pitchFamily="34" charset="0"/>
                <a:ea typeface="宋体" panose="02010600030101010101" pitchFamily="2" charset="-122"/>
              </a:rPr>
              <a:t>．推行全方位对外开放</a:t>
            </a:r>
            <a:endParaRPr lang="en-US" sz="2800" b="1">
              <a:solidFill>
                <a:prstClr val="black"/>
              </a:solidFill>
              <a:latin typeface="Times New Roman" panose="02020603050405020304" pitchFamily="18" charset="0"/>
              <a:ea typeface="宋体" panose="02010600030101010101" pitchFamily="2" charset="-122"/>
            </a:endParaRPr>
          </a:p>
          <a:p>
            <a:pPr eaLnBrk="0" fontAlgn="base" hangingPunct="0">
              <a:spcBef>
                <a:spcPct val="0"/>
              </a:spcBef>
              <a:spcAft>
                <a:spcPct val="0"/>
              </a:spcAft>
            </a:pPr>
            <a:r>
              <a:rPr lang="en-US" sz="2800" b="1">
                <a:solidFill>
                  <a:prstClr val="black"/>
                </a:solidFill>
                <a:latin typeface="Times New Roman" panose="02020603050405020304" pitchFamily="18" charset="0"/>
                <a:ea typeface="宋体" panose="02010600030101010101" pitchFamily="2" charset="-122"/>
              </a:rPr>
              <a:t>C</a:t>
            </a:r>
            <a:r>
              <a:rPr lang="zh-CN" altLang="en-US" sz="2800" b="1">
                <a:solidFill>
                  <a:prstClr val="black"/>
                </a:solidFill>
                <a:latin typeface="Calibri" panose="020F0502020204030204" pitchFamily="34" charset="0"/>
                <a:ea typeface="宋体" panose="02010600030101010101" pitchFamily="2" charset="-122"/>
              </a:rPr>
              <a:t>．实行多边外交战略  </a:t>
            </a:r>
            <a:r>
              <a:rPr lang="en-US" sz="2800" b="1">
                <a:solidFill>
                  <a:prstClr val="black"/>
                </a:solidFill>
                <a:latin typeface="Times New Roman" panose="02020603050405020304" pitchFamily="18" charset="0"/>
                <a:ea typeface="宋体" panose="02010600030101010101" pitchFamily="2" charset="-122"/>
              </a:rPr>
              <a:t>D</a:t>
            </a:r>
            <a:r>
              <a:rPr lang="zh-CN" altLang="en-US" sz="2800" b="1">
                <a:solidFill>
                  <a:prstClr val="black"/>
                </a:solidFill>
                <a:latin typeface="Calibri" panose="020F0502020204030204" pitchFamily="34" charset="0"/>
                <a:ea typeface="宋体" panose="02010600030101010101" pitchFamily="2" charset="-122"/>
              </a:rPr>
              <a:t>．实施独立自主不结盟</a:t>
            </a:r>
            <a:endParaRPr lang="zh-CN" altLang="en-US" sz="2800">
              <a:solidFill>
                <a:prstClr val="black"/>
              </a:solidFill>
              <a:latin typeface="Calibri" panose="020F0502020204030204" pitchFamily="34" charset="0"/>
              <a:ea typeface="宋体" panose="02010600030101010101" pitchFamily="2" charset="-122"/>
            </a:endParaRPr>
          </a:p>
        </p:txBody>
      </p:sp>
      <p:sp>
        <p:nvSpPr>
          <p:cNvPr id="4" name="文本框 3"/>
          <p:cNvSpPr txBox="1"/>
          <p:nvPr/>
        </p:nvSpPr>
        <p:spPr>
          <a:xfrm>
            <a:off x="1575436" y="3150870"/>
            <a:ext cx="8792845" cy="2491740"/>
          </a:xfrm>
          <a:prstGeom prst="rect">
            <a:avLst/>
          </a:prstGeom>
          <a:noFill/>
        </p:spPr>
        <p:txBody>
          <a:bodyPr wrap="square" rtlCol="0" anchor="t">
            <a:spAutoFit/>
          </a:bodyPr>
          <a:lstStyle/>
          <a:p>
            <a:pPr indent="356870" eaLnBrk="0" fontAlgn="base" hangingPunct="0">
              <a:spcBef>
                <a:spcPct val="0"/>
              </a:spcBef>
              <a:spcAft>
                <a:spcPct val="0"/>
              </a:spcAft>
            </a:pPr>
            <a:r>
              <a:rPr lang="zh-CN" altLang="en-US" sz="2600" b="1">
                <a:solidFill>
                  <a:srgbClr val="0000FF"/>
                </a:solidFill>
                <a:latin typeface="Calibri" panose="020F0502020204030204" pitchFamily="34" charset="0"/>
                <a:ea typeface="黑体" panose="02010609060101010101" pitchFamily="2" charset="-122"/>
                <a:sym typeface="+mn-ea"/>
              </a:rPr>
              <a:t>解析：</a:t>
            </a:r>
            <a:r>
              <a:rPr lang="zh-CN" altLang="en-US" sz="2600" b="1">
                <a:solidFill>
                  <a:prstClr val="black"/>
                </a:solidFill>
                <a:latin typeface="Calibri" panose="020F0502020204030204" pitchFamily="34" charset="0"/>
                <a:ea typeface="宋体" panose="02010600030101010101" pitchFamily="2" charset="-122"/>
                <a:cs typeface="楷体_GB2312" charset="0"/>
                <a:sym typeface="+mn-ea"/>
              </a:rPr>
              <a:t>根据材料可知，中国政府既重点发展与大国的关系，又注重发展与周边国家和第三世界国家的关系，这是新时期多边外交方针的体现，</a:t>
            </a:r>
            <a:r>
              <a:rPr lang="en-US" sz="2600" b="1">
                <a:solidFill>
                  <a:prstClr val="black"/>
                </a:solidFill>
                <a:latin typeface="Times New Roman" panose="02020603050405020304" pitchFamily="18" charset="0"/>
                <a:ea typeface="宋体" panose="02010600030101010101" pitchFamily="2" charset="-122"/>
                <a:cs typeface="楷体_GB2312" charset="0"/>
                <a:sym typeface="+mn-ea"/>
              </a:rPr>
              <a:t>C</a:t>
            </a:r>
            <a:r>
              <a:rPr lang="zh-CN" altLang="en-US" sz="2600" b="1">
                <a:solidFill>
                  <a:prstClr val="black"/>
                </a:solidFill>
                <a:latin typeface="Calibri" panose="020F0502020204030204" pitchFamily="34" charset="0"/>
                <a:ea typeface="宋体" panose="02010600030101010101" pitchFamily="2" charset="-122"/>
                <a:cs typeface="楷体_GB2312" charset="0"/>
                <a:sym typeface="+mn-ea"/>
              </a:rPr>
              <a:t>项正确。材料体现新时期中国实行多边外交战略，而不是采取灵活外交策略，</a:t>
            </a:r>
            <a:r>
              <a:rPr lang="en-US" sz="2600" b="1">
                <a:solidFill>
                  <a:prstClr val="black"/>
                </a:solidFill>
                <a:latin typeface="Times New Roman" panose="02020603050405020304" pitchFamily="18" charset="0"/>
                <a:ea typeface="宋体" panose="02010600030101010101" pitchFamily="2" charset="-122"/>
                <a:cs typeface="楷体_GB2312" charset="0"/>
                <a:sym typeface="+mn-ea"/>
              </a:rPr>
              <a:t>A</a:t>
            </a:r>
            <a:r>
              <a:rPr lang="zh-CN" altLang="en-US" sz="2600" b="1">
                <a:solidFill>
                  <a:prstClr val="black"/>
                </a:solidFill>
                <a:latin typeface="Calibri" panose="020F0502020204030204" pitchFamily="34" charset="0"/>
                <a:ea typeface="宋体" panose="02010600030101010101" pitchFamily="2" charset="-122"/>
                <a:cs typeface="楷体_GB2312" charset="0"/>
                <a:sym typeface="+mn-ea"/>
              </a:rPr>
              <a:t>项错误。材料体现的是外交方针，不是对外开放，</a:t>
            </a:r>
            <a:r>
              <a:rPr lang="en-US" sz="2600" b="1">
                <a:solidFill>
                  <a:prstClr val="black"/>
                </a:solidFill>
                <a:latin typeface="Times New Roman" panose="02020603050405020304" pitchFamily="18" charset="0"/>
                <a:ea typeface="宋体" panose="02010600030101010101" pitchFamily="2" charset="-122"/>
                <a:cs typeface="楷体_GB2312" charset="0"/>
                <a:sym typeface="+mn-ea"/>
              </a:rPr>
              <a:t>B</a:t>
            </a:r>
            <a:r>
              <a:rPr lang="zh-CN" altLang="en-US" sz="2600" b="1">
                <a:solidFill>
                  <a:prstClr val="black"/>
                </a:solidFill>
                <a:latin typeface="Calibri" panose="020F0502020204030204" pitchFamily="34" charset="0"/>
                <a:ea typeface="宋体" panose="02010600030101010101" pitchFamily="2" charset="-122"/>
                <a:cs typeface="楷体_GB2312" charset="0"/>
                <a:sym typeface="+mn-ea"/>
              </a:rPr>
              <a:t>项错误。材料体现了独立自主，但没有体现不结盟， </a:t>
            </a:r>
            <a:r>
              <a:rPr lang="en-US" sz="2600" b="1">
                <a:solidFill>
                  <a:prstClr val="black"/>
                </a:solidFill>
                <a:latin typeface="Times New Roman" panose="02020603050405020304" pitchFamily="18" charset="0"/>
                <a:ea typeface="宋体" panose="02010600030101010101" pitchFamily="2" charset="-122"/>
                <a:cs typeface="楷体_GB2312" charset="0"/>
                <a:sym typeface="+mn-ea"/>
              </a:rPr>
              <a:t>D</a:t>
            </a:r>
            <a:r>
              <a:rPr lang="zh-CN" altLang="en-US" sz="2600" b="1">
                <a:solidFill>
                  <a:prstClr val="black"/>
                </a:solidFill>
                <a:latin typeface="Calibri" panose="020F0502020204030204" pitchFamily="34" charset="0"/>
                <a:ea typeface="宋体" panose="02010600030101010101" pitchFamily="2" charset="-122"/>
                <a:cs typeface="楷体_GB2312" charset="0"/>
                <a:sym typeface="+mn-ea"/>
              </a:rPr>
              <a:t>项错误。</a:t>
            </a:r>
            <a:endParaRPr lang="zh-CN" altLang="en-US"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endParaRPr>
          </a:p>
        </p:txBody>
      </p:sp>
      <p:sp>
        <p:nvSpPr>
          <p:cNvPr id="5" name="矩形 4"/>
          <p:cNvSpPr/>
          <p:nvPr/>
        </p:nvSpPr>
        <p:spPr>
          <a:xfrm>
            <a:off x="8613063" y="2105660"/>
            <a:ext cx="837089" cy="156966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699261" y="4133850"/>
            <a:ext cx="8792845" cy="2091690"/>
          </a:xfrm>
          <a:prstGeom prst="rect">
            <a:avLst/>
          </a:prstGeom>
          <a:noFill/>
        </p:spPr>
        <p:txBody>
          <a:bodyPr wrap="square" rtlCol="0" anchor="t">
            <a:spAutoFit/>
          </a:bodyPr>
          <a:lstStyle/>
          <a:p>
            <a:pPr indent="356870" eaLnBrk="0" fontAlgn="base" hangingPunct="0">
              <a:spcBef>
                <a:spcPct val="0"/>
              </a:spcBef>
              <a:spcAft>
                <a:spcPct val="0"/>
              </a:spcAft>
            </a:pPr>
            <a:r>
              <a:rPr lang="zh-CN" altLang="en-US" sz="2600" b="1">
                <a:solidFill>
                  <a:prstClr val="black"/>
                </a:solidFill>
                <a:latin typeface="Calibri" panose="020F0502020204030204" pitchFamily="34" charset="0"/>
                <a:ea typeface="宋体" panose="02010600030101010101" pitchFamily="2" charset="-122"/>
                <a:sym typeface="+mn-ea"/>
              </a:rPr>
              <a:t>解析：如“瓷盘外交”“兰花外交”“围棋外交”“乒乓外交”“熊猫外交”和“舞剧外交”说明新中国外交一直随着国际局势和国内需要进行与时俱进的改进，体现出灵活、务实的外交策略，B正确；A是万隆会议；C属于一直奉行的外交原则；D项“奠定”说法与题意不符。</a:t>
            </a:r>
            <a:endParaRPr lang="zh-CN" altLang="en-US" sz="2600" b="1">
              <a:solidFill>
                <a:srgbClr val="000000"/>
              </a:solidFill>
              <a:latin typeface="Calibri" panose="020F0502020204030204" pitchFamily="34" charset="0"/>
              <a:ea typeface="宋体" panose="02010600030101010101" pitchFamily="2" charset="-122"/>
              <a:cs typeface="Times New Roman" panose="02020603050405020304" pitchFamily="18" charset="0"/>
              <a:sym typeface="+mn-ea"/>
            </a:endParaRPr>
          </a:p>
        </p:txBody>
      </p:sp>
      <p:sp>
        <p:nvSpPr>
          <p:cNvPr id="4" name="文本框 3"/>
          <p:cNvSpPr txBox="1"/>
          <p:nvPr/>
        </p:nvSpPr>
        <p:spPr>
          <a:xfrm>
            <a:off x="1699260" y="58420"/>
            <a:ext cx="8609330" cy="3538220"/>
          </a:xfrm>
          <a:prstGeom prst="rect">
            <a:avLst/>
          </a:prstGeom>
          <a:noFill/>
        </p:spPr>
        <p:txBody>
          <a:bodyPr wrap="square" rtlCol="0">
            <a:spAutoFit/>
          </a:bodyPr>
          <a:lstStyle/>
          <a:p>
            <a:pPr eaLnBrk="0" fontAlgn="base" hangingPunct="0">
              <a:spcBef>
                <a:spcPct val="0"/>
              </a:spcBef>
              <a:spcAft>
                <a:spcPct val="0"/>
              </a:spcAft>
            </a:pPr>
            <a:r>
              <a:rPr lang="zh-CN" altLang="en-US" sz="2800" b="1">
                <a:solidFill>
                  <a:prstClr val="black"/>
                </a:solidFill>
                <a:latin typeface="Calibri" panose="020F0502020204030204" pitchFamily="34" charset="0"/>
                <a:ea typeface="宋体" panose="02010600030101010101" pitchFamily="2" charset="-122"/>
              </a:rPr>
              <a:t>1</a:t>
            </a:r>
            <a:r>
              <a:rPr lang="en-US" altLang="zh-CN" sz="2800" b="1">
                <a:solidFill>
                  <a:prstClr val="black"/>
                </a:solidFill>
                <a:latin typeface="Calibri" panose="020F0502020204030204" pitchFamily="34" charset="0"/>
                <a:ea typeface="宋体" panose="02010600030101010101" pitchFamily="2" charset="-122"/>
              </a:rPr>
              <a:t>2</a:t>
            </a:r>
            <a:r>
              <a:rPr lang="zh-CN" altLang="en-US" sz="2800" b="1">
                <a:solidFill>
                  <a:prstClr val="black"/>
                </a:solidFill>
                <a:latin typeface="Calibri" panose="020F0502020204030204" pitchFamily="34" charset="0"/>
                <a:ea typeface="宋体" panose="02010600030101010101" pitchFamily="2" charset="-122"/>
              </a:rPr>
              <a:t>．中华人民共和国成立后，在我国的外交史上有许多饶有趣味的外交故事，如“瓷盘外交”“兰花外交”“围棋外交”“乒乓外交”“熊猫外交”和“舞剧外交”等。这体现了新中国(　　)</a:t>
            </a:r>
          </a:p>
          <a:p>
            <a:pPr eaLnBrk="0" fontAlgn="base" hangingPunct="0">
              <a:spcBef>
                <a:spcPct val="0"/>
              </a:spcBef>
              <a:spcAft>
                <a:spcPct val="0"/>
              </a:spcAft>
            </a:pPr>
            <a:r>
              <a:rPr lang="zh-CN" altLang="en-US" sz="2800" b="1">
                <a:solidFill>
                  <a:prstClr val="black"/>
                </a:solidFill>
                <a:latin typeface="Calibri" panose="020F0502020204030204" pitchFamily="34" charset="0"/>
                <a:ea typeface="宋体" panose="02010600030101010101" pitchFamily="2" charset="-122"/>
              </a:rPr>
              <a:t>A．“求同存异”思想的广泛实践</a:t>
            </a:r>
          </a:p>
          <a:p>
            <a:pPr eaLnBrk="0" fontAlgn="base" hangingPunct="0">
              <a:spcBef>
                <a:spcPct val="0"/>
              </a:spcBef>
              <a:spcAft>
                <a:spcPct val="0"/>
              </a:spcAft>
            </a:pPr>
            <a:r>
              <a:rPr lang="zh-CN" altLang="en-US" sz="2800" b="1">
                <a:solidFill>
                  <a:prstClr val="black"/>
                </a:solidFill>
                <a:latin typeface="Calibri" panose="020F0502020204030204" pitchFamily="34" charset="0"/>
                <a:ea typeface="宋体" panose="02010600030101010101" pitchFamily="2" charset="-122"/>
              </a:rPr>
              <a:t>B．灵活、务实的外交策略</a:t>
            </a:r>
          </a:p>
          <a:p>
            <a:pPr eaLnBrk="0" fontAlgn="base" hangingPunct="0">
              <a:spcBef>
                <a:spcPct val="0"/>
              </a:spcBef>
              <a:spcAft>
                <a:spcPct val="0"/>
              </a:spcAft>
            </a:pPr>
            <a:r>
              <a:rPr lang="zh-CN" altLang="en-US" sz="2800" b="1">
                <a:solidFill>
                  <a:prstClr val="black"/>
                </a:solidFill>
                <a:latin typeface="Calibri" panose="020F0502020204030204" pitchFamily="34" charset="0"/>
                <a:ea typeface="宋体" panose="02010600030101010101" pitchFamily="2" charset="-122"/>
              </a:rPr>
              <a:t>C．独立自主的外交方针及其实践</a:t>
            </a:r>
          </a:p>
          <a:p>
            <a:pPr eaLnBrk="0" fontAlgn="base" hangingPunct="0">
              <a:spcBef>
                <a:spcPct val="0"/>
              </a:spcBef>
              <a:spcAft>
                <a:spcPct val="0"/>
              </a:spcAft>
            </a:pPr>
            <a:r>
              <a:rPr lang="zh-CN" altLang="en-US" sz="2800" b="1">
                <a:solidFill>
                  <a:prstClr val="black"/>
                </a:solidFill>
                <a:latin typeface="Calibri" panose="020F0502020204030204" pitchFamily="34" charset="0"/>
                <a:ea typeface="宋体" panose="02010600030101010101" pitchFamily="2" charset="-122"/>
              </a:rPr>
              <a:t>D．外交基本格局的奠定</a:t>
            </a:r>
            <a:endParaRPr lang="zh-CN" altLang="en-US">
              <a:solidFill>
                <a:prstClr val="black"/>
              </a:solidFill>
              <a:latin typeface="Calibri" panose="020F0502020204030204" pitchFamily="34" charset="0"/>
              <a:ea typeface="宋体" panose="02010600030101010101" pitchFamily="2" charset="-122"/>
            </a:endParaRPr>
          </a:p>
        </p:txBody>
      </p:sp>
      <p:sp>
        <p:nvSpPr>
          <p:cNvPr id="7" name="矩形 6"/>
          <p:cNvSpPr/>
          <p:nvPr/>
        </p:nvSpPr>
        <p:spPr>
          <a:xfrm>
            <a:off x="8593827" y="2105660"/>
            <a:ext cx="875561" cy="1569660"/>
          </a:xfrm>
          <a:prstGeom prst="rect">
            <a:avLst/>
          </a:prstGeom>
          <a:noFill/>
          <a:ln>
            <a:noFill/>
          </a:ln>
        </p:spPr>
        <p:txBody>
          <a:bodyPr wrap="none" rtlCol="0" anchor="t">
            <a:spAutoFit/>
          </a:bodyPr>
          <a:lstStyle/>
          <a:p>
            <a:pPr algn="ctr" eaLnBrk="0" fontAlgn="base" hangingPunct="0">
              <a:spcBef>
                <a:spcPct val="0"/>
              </a:spcBef>
              <a:spcAft>
                <a:spcPct val="0"/>
              </a:spcAft>
            </a:pPr>
            <a:r>
              <a:rPr lang="en-US" altLang="zh-CN" sz="9600" b="1">
                <a:ln w="22225">
                  <a:solidFill>
                    <a:srgbClr val="C0504D"/>
                  </a:solidFill>
                  <a:prstDash val="solid"/>
                </a:ln>
                <a:solidFill>
                  <a:srgbClr val="FF0000"/>
                </a:solidFill>
                <a:latin typeface="Calibri" panose="020F0502020204030204" pitchFamily="34" charset="0"/>
                <a:ea typeface="宋体" panose="02010600030101010101" pitchFamily="2" charset="-122"/>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107241" y="733751"/>
            <a:ext cx="11959253" cy="2878288"/>
          </a:xfrm>
          <a:prstGeom prst="rect">
            <a:avLst/>
          </a:prstGeom>
        </p:spPr>
        <p:txBody>
          <a:bodyPr wrap="square">
            <a:spAutoFit/>
          </a:bodyPr>
          <a:lstStyle/>
          <a:p>
            <a:pPr algn="l" fontAlgn="auto">
              <a:lnSpc>
                <a:spcPct val="110000"/>
              </a:lnSpc>
            </a:pPr>
            <a:r>
              <a:rPr sz="2800" b="1" dirty="0">
                <a:solidFill>
                  <a:schemeClr val="bg1"/>
                </a:solidFill>
                <a:latin typeface="黑体" panose="02010609060101010101" pitchFamily="2" charset="-122"/>
                <a:ea typeface="黑体" panose="02010609060101010101" pitchFamily="2" charset="-122"/>
              </a:rPr>
              <a:t>①中华人民共和国成立后，以美国为首的资本主义阵营和以苏联为首的社会主义阵营之间激烈</a:t>
            </a:r>
            <a:r>
              <a:rPr sz="2800" b="1" dirty="0">
                <a:solidFill>
                  <a:schemeClr val="bg1"/>
                </a:solidFill>
                <a:latin typeface="黑体" panose="02010609060101010101" pitchFamily="2" charset="-122"/>
                <a:ea typeface="黑体" panose="02010609060101010101" pitchFamily="2" charset="-122"/>
                <a:sym typeface="+mn-ea"/>
              </a:rPr>
              <a:t>对立</a:t>
            </a:r>
            <a:r>
              <a:rPr sz="2800" b="1" dirty="0">
                <a:solidFill>
                  <a:schemeClr val="bg1"/>
                </a:solidFill>
                <a:latin typeface="黑体" panose="02010609060101010101" pitchFamily="2" charset="-122"/>
                <a:ea typeface="黑体" panose="02010609060101010101" pitchFamily="2" charset="-122"/>
              </a:rPr>
              <a:t>斗争；以美国为首的资本主义阵营对新中国采取经济上封锁、军事上包围、政治上不承认的政策。</a:t>
            </a:r>
          </a:p>
          <a:p>
            <a:pPr algn="l" fontAlgn="auto">
              <a:lnSpc>
                <a:spcPct val="110000"/>
              </a:lnSpc>
            </a:pPr>
            <a:r>
              <a:rPr sz="2800" b="1" dirty="0">
                <a:solidFill>
                  <a:schemeClr val="bg1"/>
                </a:solidFill>
                <a:latin typeface="黑体" panose="02010609060101010101" pitchFamily="2" charset="-122"/>
                <a:ea typeface="黑体" panose="02010609060101010101" pitchFamily="2" charset="-122"/>
              </a:rPr>
              <a:t>②第二次世界大战后，部分国家走上了人民民主道路，形成了社会主义阵营。</a:t>
            </a:r>
          </a:p>
          <a:p>
            <a:pPr algn="l" fontAlgn="auto">
              <a:lnSpc>
                <a:spcPct val="110000"/>
              </a:lnSpc>
            </a:pPr>
            <a:r>
              <a:rPr sz="2800" b="1" dirty="0">
                <a:solidFill>
                  <a:schemeClr val="bg1"/>
                </a:solidFill>
                <a:latin typeface="黑体" panose="02010609060101010101" pitchFamily="2" charset="-122"/>
                <a:ea typeface="黑体" panose="02010609060101010101" pitchFamily="2" charset="-122"/>
              </a:rPr>
              <a:t>③广大亚非拉国家走上独立自主的道路。</a:t>
            </a:r>
          </a:p>
        </p:txBody>
      </p:sp>
      <p:sp>
        <p:nvSpPr>
          <p:cNvPr id="15" name="文本框 14"/>
          <p:cNvSpPr txBox="1"/>
          <p:nvPr/>
        </p:nvSpPr>
        <p:spPr>
          <a:xfrm>
            <a:off x="0" y="4448192"/>
            <a:ext cx="12066494" cy="954107"/>
          </a:xfrm>
          <a:prstGeom prst="rect">
            <a:avLst/>
          </a:prstGeom>
          <a:noFill/>
        </p:spPr>
        <p:txBody>
          <a:bodyPr wrap="square" rtlCol="0">
            <a:spAutoFit/>
          </a:bodyPr>
          <a:lstStyle/>
          <a:p>
            <a:pPr fontAlgn="auto">
              <a:lnSpc>
                <a:spcPct val="100000"/>
              </a:lnSpc>
            </a:pPr>
            <a:r>
              <a:rPr sz="2800" b="1" dirty="0">
                <a:solidFill>
                  <a:schemeClr val="bg1"/>
                </a:solidFill>
                <a:latin typeface="黑体" panose="02010609060101010101" pitchFamily="2" charset="-122"/>
                <a:ea typeface="黑体" panose="02010609060101010101" pitchFamily="2" charset="-122"/>
                <a:sym typeface="+mn-ea"/>
              </a:rPr>
              <a:t>①中华人民共和国成立、是中国能够执行独立自主和平外交方针的前提。</a:t>
            </a:r>
          </a:p>
          <a:p>
            <a:pPr fontAlgn="auto">
              <a:lnSpc>
                <a:spcPct val="100000"/>
              </a:lnSpc>
            </a:pPr>
            <a:r>
              <a:rPr sz="2800" b="1" dirty="0">
                <a:solidFill>
                  <a:schemeClr val="bg1"/>
                </a:solidFill>
                <a:latin typeface="黑体" panose="02010609060101010101" pitchFamily="2" charset="-122"/>
                <a:ea typeface="黑体" panose="02010609060101010101" pitchFamily="2" charset="-122"/>
                <a:sym typeface="+mn-ea"/>
              </a:rPr>
              <a:t>②新中国成立后，人民政权需要进一步巩固，经济上积贫积弱，百废待兴。</a:t>
            </a:r>
          </a:p>
        </p:txBody>
      </p:sp>
      <p:sp>
        <p:nvSpPr>
          <p:cNvPr id="3" name="文本框 2"/>
          <p:cNvSpPr txBox="1"/>
          <p:nvPr/>
        </p:nvSpPr>
        <p:spPr>
          <a:xfrm>
            <a:off x="107241" y="10945"/>
            <a:ext cx="2363147" cy="478657"/>
          </a:xfrm>
          <a:prstGeom prst="rect">
            <a:avLst/>
          </a:prstGeom>
          <a:solidFill>
            <a:schemeClr val="accent5">
              <a:lumMod val="40000"/>
              <a:lumOff val="60000"/>
            </a:schemeClr>
          </a:solidFill>
          <a:ln w="15875">
            <a:solidFill>
              <a:srgbClr val="FF0000"/>
            </a:solidFill>
          </a:ln>
        </p:spPr>
        <p:txBody>
          <a:bodyPr wrap="none" rtlCol="0" anchor="t">
            <a:spAutoFit/>
          </a:bodyPr>
          <a:lstStyle/>
          <a:p>
            <a:pPr algn="l" fontAlgn="auto">
              <a:lnSpc>
                <a:spcPct val="110000"/>
              </a:lnSpc>
            </a:pPr>
            <a:r>
              <a:rPr sz="2600" b="1" dirty="0">
                <a:latin typeface="黑体" panose="02010609060101010101" pitchFamily="2" charset="-122"/>
                <a:ea typeface="黑体" panose="02010609060101010101" pitchFamily="2" charset="-122"/>
                <a:sym typeface="+mn-ea"/>
              </a:rPr>
              <a:t>（1）国际环境</a:t>
            </a:r>
            <a:endParaRPr lang="zh-CN" altLang="en-US" sz="2600" b="1" dirty="0">
              <a:latin typeface="黑体" panose="02010609060101010101" pitchFamily="2" charset="-122"/>
              <a:ea typeface="黑体" panose="02010609060101010101" pitchFamily="2" charset="-122"/>
              <a:sym typeface="+mn-ea"/>
            </a:endParaRPr>
          </a:p>
        </p:txBody>
      </p:sp>
      <p:sp>
        <p:nvSpPr>
          <p:cNvPr id="4" name="文本框 3"/>
          <p:cNvSpPr txBox="1"/>
          <p:nvPr/>
        </p:nvSpPr>
        <p:spPr>
          <a:xfrm>
            <a:off x="0" y="3739067"/>
            <a:ext cx="2342515" cy="491490"/>
          </a:xfrm>
          <a:prstGeom prst="rect">
            <a:avLst/>
          </a:prstGeom>
          <a:solidFill>
            <a:schemeClr val="accent5">
              <a:lumMod val="40000"/>
              <a:lumOff val="60000"/>
            </a:schemeClr>
          </a:solidFill>
          <a:ln w="15875">
            <a:solidFill>
              <a:srgbClr val="FF0000"/>
            </a:solidFill>
          </a:ln>
        </p:spPr>
        <p:txBody>
          <a:bodyPr wrap="none" rtlCol="0" anchor="t">
            <a:spAutoFit/>
          </a:bodyPr>
          <a:lstStyle/>
          <a:p>
            <a:pPr fontAlgn="auto">
              <a:lnSpc>
                <a:spcPct val="100000"/>
              </a:lnSpc>
            </a:pPr>
            <a:r>
              <a:rPr sz="2600" b="1" dirty="0">
                <a:latin typeface="黑体" panose="02010609060101010101" pitchFamily="2" charset="-122"/>
                <a:ea typeface="黑体" panose="02010609060101010101" pitchFamily="2" charset="-122"/>
                <a:sym typeface="+mn-ea"/>
              </a:rPr>
              <a:t>（2）国内环境</a:t>
            </a:r>
            <a:endParaRPr lang="zh-CN" altLang="en-US" sz="2600" b="1" dirty="0">
              <a:latin typeface="黑体" panose="02010609060101010101" pitchFamily="2" charset="-122"/>
              <a:ea typeface="黑体" panose="0201060906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060450" y="1537335"/>
            <a:ext cx="10503535" cy="2087638"/>
            <a:chOff x="5617091" y="2034275"/>
            <a:chExt cx="5803870" cy="2085996"/>
          </a:xfrm>
        </p:grpSpPr>
        <p:sp>
          <p:nvSpPr>
            <p:cNvPr id="9" name="矩形 8"/>
            <p:cNvSpPr/>
            <p:nvPr/>
          </p:nvSpPr>
          <p:spPr>
            <a:xfrm>
              <a:off x="5617092" y="2034275"/>
              <a:ext cx="5803869" cy="2085996"/>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4" name="矩形 13"/>
            <p:cNvSpPr/>
            <p:nvPr/>
          </p:nvSpPr>
          <p:spPr>
            <a:xfrm>
              <a:off x="5617091" y="2199494"/>
              <a:ext cx="5803820" cy="1813403"/>
            </a:xfrm>
            <a:prstGeom prst="rect">
              <a:avLst/>
            </a:prstGeom>
          </p:spPr>
          <p:txBody>
            <a:bodyPr wrap="square">
              <a:spAutoFit/>
            </a:bodyPr>
            <a:lstStyle/>
            <a:p>
              <a:r>
                <a:rPr lang="en-US" altLang="zh-CN" sz="2100" dirty="0">
                  <a:latin typeface="楷体_GB2312" charset="0"/>
                  <a:ea typeface="楷体_GB2312" charset="0"/>
                  <a:sym typeface="+mn-ea"/>
                </a:rPr>
                <a:t>    </a:t>
              </a:r>
              <a:r>
                <a:rPr lang="zh-CN" altLang="en-US" sz="2800" dirty="0">
                  <a:latin typeface="楷体_GB2312" charset="0"/>
                  <a:ea typeface="楷体_GB2312" charset="0"/>
                  <a:sym typeface="+mn-ea"/>
                </a:rPr>
                <a:t>凡与国民党反动派断绝关系、并对中华人民共和国采取友好态度的外国政府，中华人民共和国中央人民政府可在平等、互利及互相尊重领土主权基础上，与之谈判，建立外交关系。</a:t>
              </a:r>
            </a:p>
            <a:p>
              <a:pPr algn="r"/>
              <a:r>
                <a:rPr lang="zh-CN" altLang="en-US" sz="2800" dirty="0">
                  <a:latin typeface="楷体_GB2312" charset="0"/>
                  <a:ea typeface="楷体_GB2312" charset="0"/>
                  <a:sym typeface="+mn-ea"/>
                </a:rPr>
                <a:t>——《中国人民政治协商会议共同纲领》第</a:t>
              </a:r>
              <a:r>
                <a:rPr lang="en-US" altLang="zh-CN" sz="2800" dirty="0">
                  <a:latin typeface="楷体_GB2312" charset="0"/>
                  <a:ea typeface="楷体_GB2312" charset="0"/>
                  <a:sym typeface="+mn-ea"/>
                </a:rPr>
                <a:t>56</a:t>
              </a:r>
              <a:r>
                <a:rPr lang="zh-CN" altLang="en-US" sz="2800" dirty="0">
                  <a:latin typeface="楷体_GB2312" charset="0"/>
                  <a:ea typeface="楷体_GB2312" charset="0"/>
                  <a:sym typeface="+mn-ea"/>
                </a:rPr>
                <a:t>条规定</a:t>
              </a:r>
            </a:p>
          </p:txBody>
        </p:sp>
      </p:grpSp>
      <p:sp>
        <p:nvSpPr>
          <p:cNvPr id="17" name="矩形 16"/>
          <p:cNvSpPr/>
          <p:nvPr/>
        </p:nvSpPr>
        <p:spPr>
          <a:xfrm>
            <a:off x="297180" y="448310"/>
            <a:ext cx="3347720" cy="7004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3E3A39"/>
                </a:solidFill>
                <a:latin typeface="Heiti TC Medium" panose="02000000000000000000" charset="-122"/>
                <a:ea typeface="Heiti TC Medium" panose="02000000000000000000" charset="-122"/>
                <a:cs typeface="+mn-ea"/>
                <a:sym typeface="+mn-lt"/>
              </a:rPr>
              <a:t>“另起炉灶”</a:t>
            </a:r>
          </a:p>
        </p:txBody>
      </p:sp>
      <p:sp>
        <p:nvSpPr>
          <p:cNvPr id="5" name="文本框 4"/>
          <p:cNvSpPr txBox="1"/>
          <p:nvPr/>
        </p:nvSpPr>
        <p:spPr>
          <a:xfrm>
            <a:off x="5755640" y="4005580"/>
            <a:ext cx="5808345" cy="2553335"/>
          </a:xfrm>
          <a:prstGeom prst="rect">
            <a:avLst/>
          </a:prstGeom>
          <a:noFill/>
        </p:spPr>
        <p:txBody>
          <a:bodyPr wrap="square" rtlCol="0">
            <a:spAutoFit/>
          </a:bodyPr>
          <a:lstStyle/>
          <a:p>
            <a:r>
              <a:rPr lang="en-US" altLang="zh-CN" sz="2400">
                <a:solidFill>
                  <a:srgbClr val="FAB500"/>
                </a:solidFill>
              </a:rPr>
              <a:t>      </a:t>
            </a:r>
            <a:r>
              <a:rPr lang="zh-CN" altLang="en-US" sz="3200">
                <a:solidFill>
                  <a:srgbClr val="FAB500"/>
                </a:solidFill>
              </a:rPr>
              <a:t>“另起炉灶”的核心就是不承认国民党政府同各国建立的外交关系，要在新的基础上经过谈判同外国建立新的外交关系。</a:t>
            </a:r>
          </a:p>
        </p:txBody>
      </p:sp>
      <p:pic>
        <p:nvPicPr>
          <p:cNvPr id="6" name="图片 5"/>
          <p:cNvPicPr>
            <a:picLocks noChangeAspect="1"/>
          </p:cNvPicPr>
          <p:nvPr/>
        </p:nvPicPr>
        <p:blipFill>
          <a:blip r:embed="rId3"/>
          <a:stretch>
            <a:fillRect/>
          </a:stretch>
        </p:blipFill>
        <p:spPr>
          <a:xfrm>
            <a:off x="1727835" y="3895725"/>
            <a:ext cx="3119755" cy="266319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751840" y="1524635"/>
            <a:ext cx="7358380" cy="4505960"/>
            <a:chOff x="5617091" y="2599867"/>
            <a:chExt cx="3523978" cy="4708312"/>
          </a:xfrm>
        </p:grpSpPr>
        <p:sp>
          <p:nvSpPr>
            <p:cNvPr id="9" name="矩形 8"/>
            <p:cNvSpPr/>
            <p:nvPr/>
          </p:nvSpPr>
          <p:spPr>
            <a:xfrm>
              <a:off x="5617091" y="2599867"/>
              <a:ext cx="3468355" cy="4708312"/>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4" name="矩形 13"/>
            <p:cNvSpPr/>
            <p:nvPr/>
          </p:nvSpPr>
          <p:spPr>
            <a:xfrm>
              <a:off x="5617091" y="2599867"/>
              <a:ext cx="3523978" cy="4597505"/>
            </a:xfrm>
            <a:prstGeom prst="rect">
              <a:avLst/>
            </a:prstGeom>
          </p:spPr>
          <p:txBody>
            <a:bodyPr wrap="square">
              <a:spAutoFit/>
            </a:bodyPr>
            <a:lstStyle/>
            <a:p>
              <a:r>
                <a:rPr lang="en-US" altLang="zh-CN" sz="2100" dirty="0">
                  <a:latin typeface="楷体_GB2312" charset="0"/>
                  <a:ea typeface="楷体_GB2312" charset="0"/>
                  <a:sym typeface="+mn-ea"/>
                </a:rPr>
                <a:t>    </a:t>
              </a:r>
              <a:r>
                <a:rPr lang="zh-CN" altLang="en-US" sz="2800" dirty="0">
                  <a:latin typeface="楷体_GB2312" charset="0"/>
                  <a:ea typeface="楷体_GB2312" charset="0"/>
                  <a:cs typeface="楷体_GB2312" charset="0"/>
                  <a:sym typeface="+mn-ea"/>
                </a:rPr>
                <a:t>帝国主义总想保留一些在中国的特权，想钻进来。有几个国家想同我们谈判建交，我们的方针是宁愿等一等。先把帝国主义在我国的残余势力清除一下，否则就会留下它们活动的余地。帝国主义的军事力量被赶走了，但帝国主义百余年来的经济势力还很大，特别是文化影响还很深。这种情况会使我们的独立受到影响。因此，我们要在建立外交关系以前把屋子打扫一下，打扫干净屋子再请客。</a:t>
              </a:r>
              <a:endParaRPr lang="en-US" altLang="zh-CN" sz="2800" dirty="0">
                <a:latin typeface="楷体_GB2312" charset="0"/>
                <a:ea typeface="楷体_GB2312" charset="0"/>
                <a:cs typeface="楷体_GB2312" charset="0"/>
              </a:endParaRPr>
            </a:p>
            <a:p>
              <a:r>
                <a:rPr lang="en-US" altLang="zh-CN" sz="2800" dirty="0">
                  <a:latin typeface="楷体_GB2312" charset="0"/>
                  <a:ea typeface="楷体_GB2312" charset="0"/>
                  <a:cs typeface="楷体_GB2312" charset="0"/>
                  <a:sym typeface="+mn-ea"/>
                </a:rPr>
                <a:t>    ——</a:t>
              </a:r>
              <a:r>
                <a:rPr lang="zh-CN" altLang="en-US" sz="2800" dirty="0">
                  <a:latin typeface="楷体_GB2312" charset="0"/>
                  <a:ea typeface="楷体_GB2312" charset="0"/>
                  <a:cs typeface="楷体_GB2312" charset="0"/>
                  <a:sym typeface="+mn-ea"/>
                </a:rPr>
                <a:t>周恩来</a:t>
              </a:r>
              <a:r>
                <a:rPr lang="en-US" altLang="zh-CN" sz="2800" dirty="0">
                  <a:latin typeface="楷体_GB2312" charset="0"/>
                  <a:ea typeface="楷体_GB2312" charset="0"/>
                  <a:cs typeface="楷体_GB2312" charset="0"/>
                  <a:sym typeface="+mn-ea"/>
                </a:rPr>
                <a:t>《</a:t>
              </a:r>
              <a:r>
                <a:rPr lang="zh-CN" altLang="en-US" sz="2800" dirty="0">
                  <a:latin typeface="楷体_GB2312" charset="0"/>
                  <a:ea typeface="楷体_GB2312" charset="0"/>
                  <a:cs typeface="楷体_GB2312" charset="0"/>
                  <a:sym typeface="+mn-ea"/>
                </a:rPr>
                <a:t>我们的外交方针和任务</a:t>
              </a:r>
              <a:r>
                <a:rPr lang="en-US" altLang="zh-CN" sz="2800" dirty="0">
                  <a:latin typeface="楷体_GB2312" charset="0"/>
                  <a:ea typeface="楷体_GB2312" charset="0"/>
                  <a:cs typeface="楷体_GB2312" charset="0"/>
                  <a:sym typeface="+mn-ea"/>
                </a:rPr>
                <a:t>》</a:t>
              </a:r>
              <a:endParaRPr lang="zh-CN" altLang="en-US" sz="2800" dirty="0">
                <a:latin typeface="楷体_GB2312" charset="0"/>
                <a:ea typeface="楷体_GB2312" charset="0"/>
                <a:cs typeface="楷体_GB2312" charset="0"/>
                <a:sym typeface="+mn-ea"/>
              </a:endParaRPr>
            </a:p>
          </p:txBody>
        </p:sp>
      </p:grpSp>
      <p:sp>
        <p:nvSpPr>
          <p:cNvPr id="17" name="矩形 16"/>
          <p:cNvSpPr/>
          <p:nvPr/>
        </p:nvSpPr>
        <p:spPr>
          <a:xfrm>
            <a:off x="369570" y="321945"/>
            <a:ext cx="5221605"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3E3A39"/>
                </a:solidFill>
                <a:latin typeface="Heiti TC Medium" panose="02000000000000000000" charset="-122"/>
                <a:ea typeface="Heiti TC Medium" panose="02000000000000000000" charset="-122"/>
                <a:cs typeface="+mn-ea"/>
                <a:sym typeface="+mn-lt"/>
              </a:rPr>
              <a:t>“打扫干净屋子再请客”</a:t>
            </a:r>
          </a:p>
        </p:txBody>
      </p:sp>
      <p:sp>
        <p:nvSpPr>
          <p:cNvPr id="2" name="文本框 1"/>
          <p:cNvSpPr txBox="1"/>
          <p:nvPr/>
        </p:nvSpPr>
        <p:spPr>
          <a:xfrm>
            <a:off x="8291195" y="2008505"/>
            <a:ext cx="3723640" cy="3538220"/>
          </a:xfrm>
          <a:prstGeom prst="rect">
            <a:avLst/>
          </a:prstGeom>
          <a:noFill/>
        </p:spPr>
        <p:txBody>
          <a:bodyPr wrap="square" rtlCol="0">
            <a:spAutoFit/>
          </a:bodyPr>
          <a:lstStyle/>
          <a:p>
            <a:r>
              <a:rPr lang="en-US" altLang="zh-CN" sz="2400">
                <a:solidFill>
                  <a:srgbClr val="FAB500"/>
                </a:solidFill>
              </a:rPr>
              <a:t>      </a:t>
            </a:r>
            <a:r>
              <a:rPr lang="zh-CN" altLang="en-US" sz="3200">
                <a:solidFill>
                  <a:srgbClr val="FAB500"/>
                </a:solidFill>
              </a:rPr>
              <a:t>“打扫干净屋子再请客”，就是要有步骤地彻底地摧毁帝国主义在中国的特权，不承认国民党时代的一切卖国条约。</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680085" y="1403985"/>
            <a:ext cx="4519295" cy="5262245"/>
            <a:chOff x="5617133" y="2599867"/>
            <a:chExt cx="2993027" cy="5216978"/>
          </a:xfrm>
        </p:grpSpPr>
        <p:sp>
          <p:nvSpPr>
            <p:cNvPr id="9" name="矩形 8"/>
            <p:cNvSpPr/>
            <p:nvPr/>
          </p:nvSpPr>
          <p:spPr>
            <a:xfrm>
              <a:off x="5617133" y="2599867"/>
              <a:ext cx="2993027" cy="5150247"/>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cs typeface="+mn-ea"/>
                <a:sym typeface="+mn-lt"/>
              </a:endParaRPr>
            </a:p>
          </p:txBody>
        </p:sp>
        <p:sp>
          <p:nvSpPr>
            <p:cNvPr id="14" name="矩形 13"/>
            <p:cNvSpPr/>
            <p:nvPr/>
          </p:nvSpPr>
          <p:spPr>
            <a:xfrm>
              <a:off x="5617133" y="2599867"/>
              <a:ext cx="2993027" cy="5216978"/>
            </a:xfrm>
            <a:prstGeom prst="rect">
              <a:avLst/>
            </a:prstGeom>
          </p:spPr>
          <p:txBody>
            <a:bodyPr wrap="square">
              <a:spAutoFit/>
            </a:bodyPr>
            <a:lstStyle/>
            <a:p>
              <a:r>
                <a:rPr lang="en-US" altLang="zh-CN" sz="2100" dirty="0">
                  <a:latin typeface="楷体_GB2312" charset="0"/>
                  <a:ea typeface="楷体_GB2312" charset="0"/>
                  <a:sym typeface="+mn-ea"/>
                </a:rPr>
                <a:t>   </a:t>
              </a:r>
              <a:r>
                <a:rPr lang="zh-CN" altLang="en-US" sz="2800" dirty="0">
                  <a:latin typeface="楷体_GB2312" charset="0"/>
                  <a:ea typeface="楷体_GB2312" charset="0"/>
                  <a:cs typeface="楷体_GB2312" charset="0"/>
                  <a:sym typeface="+mn-ea"/>
                </a:rPr>
                <a:t> “一边倒”在外交上为新中国赢得了主动地位和一个相对有利的国际环境，成功地建立和巩固了同以前苏联为核心的社会主义国家的同盟关系，突破了以美国为首的西方阵营孤立、遏制和封锁中国的图谋，并且带动一批国家与新中国建立了新型的外交关系。</a:t>
              </a:r>
            </a:p>
            <a:p>
              <a:pPr algn="r"/>
              <a:r>
                <a:rPr lang="zh-CN" altLang="en-US" sz="2800" dirty="0">
                  <a:latin typeface="楷体_GB2312" charset="0"/>
                  <a:ea typeface="楷体_GB2312" charset="0"/>
                  <a:cs typeface="楷体_GB2312" charset="0"/>
                  <a:sym typeface="+mn-ea"/>
                </a:rPr>
                <a:t> ——颜永琦 《新中国“一边倒”外交战略评析》</a:t>
              </a:r>
            </a:p>
          </p:txBody>
        </p:sp>
      </p:grpSp>
      <p:sp>
        <p:nvSpPr>
          <p:cNvPr id="17" name="矩形 16"/>
          <p:cNvSpPr/>
          <p:nvPr/>
        </p:nvSpPr>
        <p:spPr>
          <a:xfrm>
            <a:off x="369570" y="321945"/>
            <a:ext cx="3389630" cy="864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olidFill>
                  <a:srgbClr val="3E3A39"/>
                </a:solidFill>
                <a:latin typeface="Heiti TC Medium" panose="02000000000000000000" charset="-122"/>
                <a:ea typeface="Heiti TC Medium" panose="02000000000000000000" charset="-122"/>
                <a:cs typeface="+mn-ea"/>
                <a:sym typeface="+mn-lt"/>
              </a:rPr>
              <a:t>“一边倒”</a:t>
            </a:r>
          </a:p>
        </p:txBody>
      </p:sp>
      <p:sp>
        <p:nvSpPr>
          <p:cNvPr id="3" name="文本框 2"/>
          <p:cNvSpPr txBox="1"/>
          <p:nvPr/>
        </p:nvSpPr>
        <p:spPr>
          <a:xfrm>
            <a:off x="7779385" y="2929890"/>
            <a:ext cx="1740535" cy="521970"/>
          </a:xfrm>
          <a:prstGeom prst="rect">
            <a:avLst/>
          </a:prstGeom>
          <a:solidFill>
            <a:srgbClr val="FFFFFF"/>
          </a:solidFill>
          <a:ln w="28575">
            <a:solidFill>
              <a:srgbClr val="FFC000"/>
            </a:solidFill>
          </a:ln>
        </p:spPr>
        <p:txBody>
          <a:bodyPr wrap="square" rtlCol="0">
            <a:spAutoFit/>
          </a:bodyPr>
          <a:lstStyle/>
          <a:p>
            <a:pPr algn="ctr"/>
            <a:r>
              <a:rPr lang="zh-CN" altLang="en-US" sz="2800"/>
              <a:t>“一边倒”</a:t>
            </a:r>
          </a:p>
        </p:txBody>
      </p:sp>
      <p:cxnSp>
        <p:nvCxnSpPr>
          <p:cNvPr id="5" name="直接箭头连接符 4"/>
          <p:cNvCxnSpPr>
            <a:stCxn id="3" idx="0"/>
          </p:cNvCxnSpPr>
          <p:nvPr/>
        </p:nvCxnSpPr>
        <p:spPr>
          <a:xfrm flipV="1">
            <a:off x="8649970" y="2167890"/>
            <a:ext cx="0" cy="762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a:stCxn id="3" idx="1"/>
          </p:cNvCxnSpPr>
          <p:nvPr/>
        </p:nvCxnSpPr>
        <p:spPr>
          <a:xfrm flipH="1">
            <a:off x="7052945" y="3190875"/>
            <a:ext cx="726440"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a:stCxn id="3" idx="2"/>
          </p:cNvCxnSpPr>
          <p:nvPr/>
        </p:nvCxnSpPr>
        <p:spPr>
          <a:xfrm>
            <a:off x="8649970" y="3451860"/>
            <a:ext cx="0" cy="65722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3" idx="3"/>
          </p:cNvCxnSpPr>
          <p:nvPr/>
        </p:nvCxnSpPr>
        <p:spPr>
          <a:xfrm flipV="1">
            <a:off x="9519920" y="3183890"/>
            <a:ext cx="819785" cy="6985"/>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8017510" y="2421890"/>
            <a:ext cx="1287780" cy="521970"/>
          </a:xfrm>
          <a:prstGeom prst="rect">
            <a:avLst/>
          </a:prstGeom>
          <a:noFill/>
        </p:spPr>
        <p:txBody>
          <a:bodyPr wrap="square" rtlCol="0">
            <a:spAutoFit/>
          </a:bodyPr>
          <a:lstStyle/>
          <a:p>
            <a:r>
              <a:rPr lang="en-US" altLang="zh-CN" sz="2800">
                <a:solidFill>
                  <a:srgbClr val="FAB500"/>
                </a:solidFill>
              </a:rPr>
              <a:t> </a:t>
            </a:r>
            <a:r>
              <a:rPr lang="zh-CN" altLang="en-US" sz="2800">
                <a:solidFill>
                  <a:srgbClr val="FAB500"/>
                </a:solidFill>
              </a:rPr>
              <a:t>内 涵</a:t>
            </a:r>
          </a:p>
        </p:txBody>
      </p:sp>
      <p:sp>
        <p:nvSpPr>
          <p:cNvPr id="12" name="文本框 11"/>
          <p:cNvSpPr txBox="1"/>
          <p:nvPr/>
        </p:nvSpPr>
        <p:spPr>
          <a:xfrm>
            <a:off x="8017510" y="3451860"/>
            <a:ext cx="1161415" cy="521970"/>
          </a:xfrm>
          <a:prstGeom prst="rect">
            <a:avLst/>
          </a:prstGeom>
          <a:noFill/>
        </p:spPr>
        <p:txBody>
          <a:bodyPr wrap="square" rtlCol="0">
            <a:spAutoFit/>
          </a:bodyPr>
          <a:lstStyle/>
          <a:p>
            <a:r>
              <a:rPr lang="en-US" altLang="zh-CN" sz="2800">
                <a:solidFill>
                  <a:srgbClr val="FAB500"/>
                </a:solidFill>
              </a:rPr>
              <a:t> </a:t>
            </a:r>
            <a:r>
              <a:rPr lang="zh-CN" altLang="en-US" sz="2800">
                <a:solidFill>
                  <a:srgbClr val="FAB500"/>
                </a:solidFill>
              </a:rPr>
              <a:t>意 义</a:t>
            </a:r>
          </a:p>
        </p:txBody>
      </p:sp>
      <p:sp>
        <p:nvSpPr>
          <p:cNvPr id="13" name="文本框 12"/>
          <p:cNvSpPr txBox="1"/>
          <p:nvPr/>
        </p:nvSpPr>
        <p:spPr>
          <a:xfrm>
            <a:off x="9519920" y="2714625"/>
            <a:ext cx="1070610" cy="953135"/>
          </a:xfrm>
          <a:prstGeom prst="rect">
            <a:avLst/>
          </a:prstGeom>
          <a:noFill/>
        </p:spPr>
        <p:txBody>
          <a:bodyPr wrap="square" rtlCol="0">
            <a:spAutoFit/>
          </a:bodyPr>
          <a:lstStyle/>
          <a:p>
            <a:r>
              <a:rPr lang="en-US" altLang="zh-CN" sz="2800">
                <a:solidFill>
                  <a:srgbClr val="FAB500"/>
                </a:solidFill>
              </a:rPr>
              <a:t> </a:t>
            </a:r>
            <a:r>
              <a:rPr lang="zh-CN" altLang="en-US" sz="2800">
                <a:solidFill>
                  <a:srgbClr val="FAB500"/>
                </a:solidFill>
              </a:rPr>
              <a:t>目</a:t>
            </a:r>
          </a:p>
          <a:p>
            <a:r>
              <a:rPr lang="zh-CN" altLang="en-US" sz="2800">
                <a:solidFill>
                  <a:srgbClr val="FAB500"/>
                </a:solidFill>
              </a:rPr>
              <a:t> 的</a:t>
            </a:r>
          </a:p>
        </p:txBody>
      </p:sp>
      <p:sp>
        <p:nvSpPr>
          <p:cNvPr id="15" name="文本框 14"/>
          <p:cNvSpPr txBox="1"/>
          <p:nvPr/>
        </p:nvSpPr>
        <p:spPr>
          <a:xfrm>
            <a:off x="9519920" y="2714625"/>
            <a:ext cx="1287780" cy="953135"/>
          </a:xfrm>
          <a:prstGeom prst="rect">
            <a:avLst/>
          </a:prstGeom>
          <a:noFill/>
        </p:spPr>
        <p:txBody>
          <a:bodyPr wrap="square" rtlCol="0">
            <a:spAutoFit/>
          </a:bodyPr>
          <a:lstStyle/>
          <a:p>
            <a:r>
              <a:rPr lang="en-US" altLang="zh-CN" sz="2800">
                <a:solidFill>
                  <a:srgbClr val="FAB500"/>
                </a:solidFill>
              </a:rPr>
              <a:t> </a:t>
            </a:r>
            <a:r>
              <a:rPr lang="zh-CN" altLang="en-US" sz="2800">
                <a:solidFill>
                  <a:srgbClr val="FAB500"/>
                </a:solidFill>
              </a:rPr>
              <a:t>目</a:t>
            </a:r>
          </a:p>
          <a:p>
            <a:r>
              <a:rPr lang="zh-CN" altLang="en-US" sz="2800">
                <a:solidFill>
                  <a:srgbClr val="FAB500"/>
                </a:solidFill>
              </a:rPr>
              <a:t> 的</a:t>
            </a:r>
          </a:p>
        </p:txBody>
      </p:sp>
      <p:sp>
        <p:nvSpPr>
          <p:cNvPr id="16" name="文本框 15"/>
          <p:cNvSpPr txBox="1"/>
          <p:nvPr/>
        </p:nvSpPr>
        <p:spPr>
          <a:xfrm>
            <a:off x="7052945" y="2714625"/>
            <a:ext cx="726440" cy="953135"/>
          </a:xfrm>
          <a:prstGeom prst="rect">
            <a:avLst/>
          </a:prstGeom>
          <a:noFill/>
        </p:spPr>
        <p:txBody>
          <a:bodyPr wrap="square" rtlCol="0">
            <a:spAutoFit/>
          </a:bodyPr>
          <a:lstStyle/>
          <a:p>
            <a:r>
              <a:rPr lang="en-US" altLang="zh-CN" sz="2800">
                <a:solidFill>
                  <a:srgbClr val="FAB500"/>
                </a:solidFill>
              </a:rPr>
              <a:t> </a:t>
            </a:r>
            <a:r>
              <a:rPr lang="zh-CN" altLang="en-US" sz="2800">
                <a:solidFill>
                  <a:srgbClr val="FAB500"/>
                </a:solidFill>
              </a:rPr>
              <a:t>背</a:t>
            </a:r>
          </a:p>
          <a:p>
            <a:r>
              <a:rPr lang="zh-CN" altLang="en-US" sz="2800">
                <a:solidFill>
                  <a:srgbClr val="FAB500"/>
                </a:solidFill>
              </a:rPr>
              <a:t> 景</a:t>
            </a:r>
          </a:p>
        </p:txBody>
      </p:sp>
      <p:sp>
        <p:nvSpPr>
          <p:cNvPr id="18" name="文本框 17"/>
          <p:cNvSpPr txBox="1"/>
          <p:nvPr/>
        </p:nvSpPr>
        <p:spPr>
          <a:xfrm>
            <a:off x="7387590" y="1186180"/>
            <a:ext cx="2548255" cy="953135"/>
          </a:xfrm>
          <a:prstGeom prst="rect">
            <a:avLst/>
          </a:prstGeom>
          <a:solidFill>
            <a:srgbClr val="FFFFFF"/>
          </a:solidFill>
          <a:ln w="28575">
            <a:solidFill>
              <a:srgbClr val="FFC000"/>
            </a:solidFill>
            <a:prstDash val="sysDash"/>
          </a:ln>
        </p:spPr>
        <p:txBody>
          <a:bodyPr wrap="square" rtlCol="0">
            <a:spAutoFit/>
          </a:bodyPr>
          <a:lstStyle/>
          <a:p>
            <a:pPr algn="ctr"/>
            <a:r>
              <a:rPr lang="zh-CN" altLang="en-US" sz="2800"/>
              <a:t>站在社会主义阵营一边</a:t>
            </a:r>
          </a:p>
        </p:txBody>
      </p:sp>
      <p:sp>
        <p:nvSpPr>
          <p:cNvPr id="19" name="文本框 18"/>
          <p:cNvSpPr txBox="1"/>
          <p:nvPr/>
        </p:nvSpPr>
        <p:spPr>
          <a:xfrm>
            <a:off x="10339705" y="2710180"/>
            <a:ext cx="1740535" cy="953135"/>
          </a:xfrm>
          <a:prstGeom prst="rect">
            <a:avLst/>
          </a:prstGeom>
          <a:solidFill>
            <a:srgbClr val="FFFFFF"/>
          </a:solidFill>
          <a:ln w="28575">
            <a:solidFill>
              <a:srgbClr val="FFC000"/>
            </a:solidFill>
            <a:prstDash val="sysDash"/>
          </a:ln>
        </p:spPr>
        <p:txBody>
          <a:bodyPr wrap="square" rtlCol="0">
            <a:spAutoFit/>
          </a:bodyPr>
          <a:lstStyle/>
          <a:p>
            <a:pPr lvl="0" algn="ctr"/>
            <a:r>
              <a:rPr lang="zh-CN" altLang="en-US" sz="2800">
                <a:sym typeface="+mn-ea"/>
              </a:rPr>
              <a:t>避免外交孤立无援</a:t>
            </a:r>
          </a:p>
        </p:txBody>
      </p:sp>
      <p:sp>
        <p:nvSpPr>
          <p:cNvPr id="20" name="文本框 19"/>
          <p:cNvSpPr txBox="1"/>
          <p:nvPr/>
        </p:nvSpPr>
        <p:spPr>
          <a:xfrm>
            <a:off x="5312410" y="2714625"/>
            <a:ext cx="1740535" cy="953135"/>
          </a:xfrm>
          <a:prstGeom prst="rect">
            <a:avLst/>
          </a:prstGeom>
          <a:solidFill>
            <a:srgbClr val="FFFFFF"/>
          </a:solidFill>
          <a:ln w="28575">
            <a:solidFill>
              <a:srgbClr val="FFC000"/>
            </a:solidFill>
            <a:prstDash val="sysDash"/>
          </a:ln>
        </p:spPr>
        <p:txBody>
          <a:bodyPr wrap="square" rtlCol="0">
            <a:spAutoFit/>
          </a:bodyPr>
          <a:lstStyle/>
          <a:p>
            <a:pPr lvl="0" algn="ctr"/>
            <a:r>
              <a:rPr lang="zh-CN" altLang="en-US" sz="2800">
                <a:sym typeface="+mn-ea"/>
              </a:rPr>
              <a:t>两个阵营尖锐对立</a:t>
            </a:r>
          </a:p>
        </p:txBody>
      </p:sp>
      <p:sp>
        <p:nvSpPr>
          <p:cNvPr id="21" name="文本框 20"/>
          <p:cNvSpPr txBox="1"/>
          <p:nvPr/>
        </p:nvSpPr>
        <p:spPr>
          <a:xfrm>
            <a:off x="7387590" y="4109085"/>
            <a:ext cx="2548255" cy="1383665"/>
          </a:xfrm>
          <a:prstGeom prst="rect">
            <a:avLst/>
          </a:prstGeom>
          <a:solidFill>
            <a:srgbClr val="FFFFFF"/>
          </a:solidFill>
          <a:ln w="28575">
            <a:solidFill>
              <a:srgbClr val="FFC000"/>
            </a:solidFill>
            <a:prstDash val="sysDash"/>
          </a:ln>
        </p:spPr>
        <p:txBody>
          <a:bodyPr wrap="square" rtlCol="0">
            <a:spAutoFit/>
          </a:bodyPr>
          <a:lstStyle/>
          <a:p>
            <a:pPr lvl="0" algn="ctr"/>
            <a:r>
              <a:rPr lang="zh-CN" altLang="en-US" sz="2800">
                <a:sym typeface="+mn-ea"/>
              </a:rPr>
              <a:t>使新中国外交不致处于孤立地位</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extLst>
              <p:ext uri="{D42A27DB-BD31-4B8C-83A1-F6EECF244321}">
                <p14:modId xmlns:p14="http://schemas.microsoft.com/office/powerpoint/2010/main" val="3234045309"/>
              </p:ext>
            </p:extLst>
          </p:nvPr>
        </p:nvGraphicFramePr>
        <p:xfrm>
          <a:off x="1632586" y="654050"/>
          <a:ext cx="8914765" cy="5976620"/>
        </p:xfrm>
        <a:graphic>
          <a:graphicData uri="http://schemas.openxmlformats.org/drawingml/2006/table">
            <a:tbl>
              <a:tblPr firstRow="1" bandRow="1">
                <a:tableStyleId>{5940675A-B579-460E-94D1-54222C63F5DA}</a:tableStyleId>
              </a:tblPr>
              <a:tblGrid>
                <a:gridCol w="2160905">
                  <a:extLst>
                    <a:ext uri="{9D8B030D-6E8A-4147-A177-3AD203B41FA5}">
                      <a16:colId xmlns:a16="http://schemas.microsoft.com/office/drawing/2014/main" val="20000"/>
                    </a:ext>
                  </a:extLst>
                </a:gridCol>
                <a:gridCol w="3538220">
                  <a:extLst>
                    <a:ext uri="{9D8B030D-6E8A-4147-A177-3AD203B41FA5}">
                      <a16:colId xmlns:a16="http://schemas.microsoft.com/office/drawing/2014/main" val="20001"/>
                    </a:ext>
                  </a:extLst>
                </a:gridCol>
                <a:gridCol w="3215640">
                  <a:extLst>
                    <a:ext uri="{9D8B030D-6E8A-4147-A177-3AD203B41FA5}">
                      <a16:colId xmlns:a16="http://schemas.microsoft.com/office/drawing/2014/main" val="20002"/>
                    </a:ext>
                  </a:extLst>
                </a:gridCol>
              </a:tblGrid>
              <a:tr h="592455">
                <a:tc gridSpan="3">
                  <a:txBody>
                    <a:bodyPr/>
                    <a:lstStyle/>
                    <a:p>
                      <a:pPr indent="0" algn="ctr">
                        <a:lnSpc>
                          <a:spcPct val="100000"/>
                        </a:lnSpc>
                        <a:spcBef>
                          <a:spcPts val="0"/>
                        </a:spcBef>
                        <a:spcAft>
                          <a:spcPts val="0"/>
                        </a:spcAft>
                      </a:pPr>
                      <a:endParaRPr lang="zh-CN" altLang="en-US" sz="2400" b="1">
                        <a:solidFill>
                          <a:srgbClr val="646464"/>
                        </a:solidFill>
                        <a:latin typeface="微软雅黑" panose="020B0503020204020204" charset="-122"/>
                        <a:ea typeface="微软雅黑" panose="020B0503020204020204" charset="-122"/>
                      </a:endParaRPr>
                    </a:p>
                  </a:txBody>
                  <a:tcPr marL="215900" marR="215900" marT="133350" marB="133350" anchor="ctr">
                    <a:lnL w="9525">
                      <a:solidFill>
                        <a:srgbClr val="646464"/>
                      </a:solidFill>
                      <a:prstDash val="dash"/>
                    </a:lnL>
                    <a:lnR w="9525">
                      <a:solidFill>
                        <a:srgbClr val="646464"/>
                      </a:solidFill>
                      <a:prstDash val="dash"/>
                    </a:lnR>
                    <a:lnT w="9525">
                      <a:solidFill>
                        <a:srgbClr val="646464"/>
                      </a:solidFill>
                      <a:prstDash val="dash"/>
                    </a:lnT>
                    <a:lnB w="28575">
                      <a:solidFill>
                        <a:srgbClr val="646464"/>
                      </a:solidFill>
                      <a:prstDash val="solid"/>
                    </a:lnB>
                    <a:lnTlToBr w="12700" cmpd="sng">
                      <a:noFill/>
                      <a:prstDash val="solid"/>
                    </a:lnTlToBr>
                    <a:lnBlToTr w="12700" cmpd="sng">
                      <a:noFill/>
                      <a:prstDash val="solid"/>
                    </a:lnBlToTr>
                    <a:solidFill>
                      <a:srgbClr val="FFFFFF"/>
                    </a:solidFill>
                  </a:tcPr>
                </a:tc>
                <a:tc hMerge="1">
                  <a:txBody>
                    <a:bodyPr/>
                    <a:lstStyle/>
                    <a:p>
                      <a:endParaRPr lang="zh-CN"/>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a:solidFill>
                        <a:srgbClr val="646464"/>
                      </a:solidFill>
                      <a:prstDash val="dash"/>
                    </a:lnT>
                    <a:lnB w="28575">
                      <a:solidFill>
                        <a:srgbClr val="646464"/>
                      </a:solidFill>
                      <a:prstDash val="solid"/>
                    </a:lnB>
                    <a:lnTlToBr w="12700" cmpd="sng">
                      <a:noFill/>
                      <a:prstDash val="solid"/>
                    </a:lnTlToBr>
                    <a:lnBlToTr w="12700" cmpd="sng">
                      <a:noFill/>
                      <a:prstDash val="solid"/>
                    </a:lnBlToTr>
                  </a:tcPr>
                </a:tc>
                <a:tc hMerge="1">
                  <a:txBody>
                    <a:bodyPr/>
                    <a:lstStyle/>
                    <a:p>
                      <a:endParaRPr lang="zh-CN"/>
                    </a:p>
                  </a:txBody>
                  <a:tcPr>
                    <a:lnL w="12700" cap="flat" cmpd="sng" algn="ctr">
                      <a:solidFill>
                        <a:schemeClr val="bg1"/>
                      </a:solidFill>
                      <a:prstDash val="solid"/>
                      <a:round/>
                      <a:headEnd type="none" w="med" len="med"/>
                      <a:tailEnd type="none" w="med" len="med"/>
                    </a:lnL>
                    <a:lnR w="9525">
                      <a:solidFill>
                        <a:srgbClr val="646464"/>
                      </a:solidFill>
                      <a:prstDash val="dash"/>
                    </a:lnR>
                    <a:lnT w="9525">
                      <a:solidFill>
                        <a:srgbClr val="646464"/>
                      </a:solidFill>
                      <a:prstDash val="dash"/>
                    </a:lnT>
                    <a:lnB w="28575">
                      <a:solidFill>
                        <a:srgbClr val="646464"/>
                      </a:solid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69925">
                <a:tc>
                  <a:txBody>
                    <a:bodyPr/>
                    <a:lstStyle/>
                    <a:p>
                      <a:pPr indent="0" algn="ctr" fontAlgn="auto">
                        <a:lnSpc>
                          <a:spcPct val="100000"/>
                        </a:lnSpc>
                        <a:spcBef>
                          <a:spcPts val="0"/>
                        </a:spcBef>
                        <a:spcAft>
                          <a:spcPts val="0"/>
                        </a:spcAft>
                      </a:pPr>
                      <a:r>
                        <a:rPr lang="zh-CN" altLang="en-US" sz="2400" b="1">
                          <a:solidFill>
                            <a:srgbClr val="646464"/>
                          </a:solidFill>
                          <a:latin typeface="微软雅黑" panose="020B0503020204020204" charset="-122"/>
                          <a:ea typeface="微软雅黑" panose="020B0503020204020204" charset="-122"/>
                        </a:rPr>
                        <a:t>方针政策</a:t>
                      </a:r>
                    </a:p>
                  </a:txBody>
                  <a:tcPr marL="215900" marR="215900" marT="133350" marB="133350" anchor="ctr">
                    <a:lnL w="9525">
                      <a:solidFill>
                        <a:srgbClr val="646464"/>
                      </a:solidFill>
                      <a:prstDash val="dash"/>
                    </a:lnL>
                    <a:lnR w="9525">
                      <a:solidFill>
                        <a:srgbClr val="646464"/>
                      </a:solidFill>
                      <a:prstDash val="dash"/>
                    </a:lnR>
                    <a:lnT w="28575">
                      <a:solidFill>
                        <a:srgbClr val="646464"/>
                      </a:solidFill>
                      <a:prstDash val="solid"/>
                    </a:lnT>
                    <a:lnB w="28575">
                      <a:solidFill>
                        <a:srgbClr val="646464"/>
                      </a:solidFill>
                      <a:prstDash val="solid"/>
                    </a:lnB>
                    <a:lnTlToBr w="12700" cmpd="sng">
                      <a:noFill/>
                      <a:prstDash val="solid"/>
                    </a:lnTlToBr>
                    <a:lnBlToTr w="12700" cmpd="sng">
                      <a:noFill/>
                      <a:prstDash val="solid"/>
                    </a:lnBlToTr>
                    <a:solidFill>
                      <a:srgbClr val="FFFFFF"/>
                    </a:solidFill>
                  </a:tcPr>
                </a:tc>
                <a:tc>
                  <a:txBody>
                    <a:bodyPr/>
                    <a:lstStyle/>
                    <a:p>
                      <a:pPr indent="0" algn="ctr" fontAlgn="auto">
                        <a:lnSpc>
                          <a:spcPct val="100000"/>
                        </a:lnSpc>
                        <a:spcBef>
                          <a:spcPts val="0"/>
                        </a:spcBef>
                        <a:spcAft>
                          <a:spcPts val="0"/>
                        </a:spcAft>
                      </a:pPr>
                      <a:r>
                        <a:rPr lang="zh-CN" altLang="en-US" sz="2400" b="1">
                          <a:solidFill>
                            <a:srgbClr val="646464"/>
                          </a:solidFill>
                          <a:latin typeface="微软雅黑" panose="020B0503020204020204" charset="-122"/>
                          <a:ea typeface="微软雅黑" panose="020B0503020204020204" charset="-122"/>
                        </a:rPr>
                        <a:t>含义</a:t>
                      </a:r>
                    </a:p>
                  </a:txBody>
                  <a:tcPr marL="215900" marR="215900" marT="133350" marB="133350" anchor="ctr">
                    <a:lnL w="9525">
                      <a:solidFill>
                        <a:srgbClr val="646464"/>
                      </a:solidFill>
                      <a:prstDash val="dash"/>
                    </a:lnL>
                    <a:lnR w="9525">
                      <a:solidFill>
                        <a:srgbClr val="646464"/>
                      </a:solidFill>
                      <a:prstDash val="dash"/>
                    </a:lnR>
                    <a:lnT w="28575">
                      <a:solidFill>
                        <a:srgbClr val="646464"/>
                      </a:solidFill>
                      <a:prstDash val="solid"/>
                    </a:lnT>
                    <a:lnB w="28575">
                      <a:solidFill>
                        <a:srgbClr val="646464"/>
                      </a:solidFill>
                      <a:prstDash val="solid"/>
                    </a:lnB>
                    <a:lnTlToBr w="12700" cmpd="sng">
                      <a:noFill/>
                      <a:prstDash val="solid"/>
                    </a:lnTlToBr>
                    <a:lnBlToTr w="12700" cmpd="sng">
                      <a:noFill/>
                      <a:prstDash val="solid"/>
                    </a:lnBlToTr>
                    <a:solidFill>
                      <a:srgbClr val="FFFFFF"/>
                    </a:solidFill>
                  </a:tcPr>
                </a:tc>
                <a:tc>
                  <a:txBody>
                    <a:bodyPr/>
                    <a:lstStyle/>
                    <a:p>
                      <a:pPr indent="0" algn="ctr" fontAlgn="auto">
                        <a:lnSpc>
                          <a:spcPct val="100000"/>
                        </a:lnSpc>
                        <a:spcBef>
                          <a:spcPts val="0"/>
                        </a:spcBef>
                        <a:spcAft>
                          <a:spcPts val="0"/>
                        </a:spcAft>
                      </a:pPr>
                      <a:r>
                        <a:rPr lang="zh-CN" altLang="en-US" sz="2400" b="1">
                          <a:solidFill>
                            <a:srgbClr val="646464"/>
                          </a:solidFill>
                          <a:latin typeface="微软雅黑" panose="020B0503020204020204" charset="-122"/>
                          <a:ea typeface="微软雅黑" panose="020B0503020204020204" charset="-122"/>
                        </a:rPr>
                        <a:t>意义</a:t>
                      </a:r>
                    </a:p>
                  </a:txBody>
                  <a:tcPr marL="215900" marR="215900" marT="133350" marB="133350" anchor="ctr">
                    <a:lnL w="9525">
                      <a:solidFill>
                        <a:srgbClr val="646464"/>
                      </a:solidFill>
                      <a:prstDash val="dash"/>
                    </a:lnL>
                    <a:lnR w="9525">
                      <a:solidFill>
                        <a:srgbClr val="646464"/>
                      </a:solidFill>
                      <a:prstDash val="dash"/>
                    </a:lnR>
                    <a:lnT w="28575">
                      <a:solidFill>
                        <a:srgbClr val="646464"/>
                      </a:solidFill>
                      <a:prstDash val="solid"/>
                    </a:lnT>
                    <a:lnB w="28575">
                      <a:solidFill>
                        <a:srgbClr val="646464"/>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692275">
                <a:tc>
                  <a:txBody>
                    <a:bodyPr/>
                    <a:lstStyle/>
                    <a:p>
                      <a:pPr indent="0" algn="l" fontAlgn="auto">
                        <a:lnSpc>
                          <a:spcPct val="100000"/>
                        </a:lnSpc>
                        <a:spcBef>
                          <a:spcPts val="0"/>
                        </a:spcBef>
                        <a:spcAft>
                          <a:spcPts val="0"/>
                        </a:spcAft>
                      </a:pPr>
                      <a:endParaRPr lang="zh-CN" altLang="en-US" sz="2400" b="1" spc="130">
                        <a:solidFill>
                          <a:srgbClr val="646464"/>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9525">
                      <a:solidFill>
                        <a:srgbClr val="646464"/>
                      </a:solidFill>
                      <a:prstDash val="dash"/>
                    </a:lnL>
                    <a:lnR w="9525">
                      <a:solidFill>
                        <a:srgbClr val="646464"/>
                      </a:solidFill>
                      <a:prstDash val="dash"/>
                    </a:lnR>
                    <a:lnT w="28575">
                      <a:solidFill>
                        <a:srgbClr val="646464"/>
                      </a:solidFill>
                      <a:prstDash val="solid"/>
                    </a:lnT>
                    <a:lnB w="9525">
                      <a:solidFill>
                        <a:srgbClr val="646464"/>
                      </a:solidFill>
                      <a:prstDash val="dash"/>
                    </a:lnB>
                    <a:lnTlToBr w="12700" cmpd="sng">
                      <a:noFill/>
                      <a:prstDash val="solid"/>
                    </a:lnTlToBr>
                    <a:lnBlToTr w="12700" cmpd="sng">
                      <a:noFill/>
                      <a:prstDash val="solid"/>
                    </a:lnBlToTr>
                    <a:solidFill>
                      <a:srgbClr val="FFFFFF"/>
                    </a:solidFill>
                  </a:tcPr>
                </a:tc>
                <a:tc>
                  <a:txBody>
                    <a:bodyPr/>
                    <a:lstStyle/>
                    <a:p>
                      <a:pPr indent="0" algn="l" fontAlgn="auto">
                        <a:lnSpc>
                          <a:spcPct val="100000"/>
                        </a:lnSpc>
                        <a:spcBef>
                          <a:spcPts val="0"/>
                        </a:spcBef>
                        <a:spcAft>
                          <a:spcPts val="0"/>
                        </a:spcAft>
                      </a:pPr>
                      <a:endParaRPr lang="zh-CN" altLang="en-US" sz="2400" b="1" spc="130">
                        <a:solidFill>
                          <a:srgbClr val="404040"/>
                        </a:solidFill>
                        <a:latin typeface="微软雅黑" panose="020B0503020204020204" charset="-122"/>
                        <a:ea typeface="微软雅黑" panose="020B0503020204020204" charset="-122"/>
                      </a:endParaRPr>
                    </a:p>
                  </a:txBody>
                  <a:tcPr marL="215900" marR="215900" marT="133350" marB="133350" anchor="ctr">
                    <a:lnL w="9525">
                      <a:solidFill>
                        <a:srgbClr val="646464"/>
                      </a:solidFill>
                      <a:prstDash val="dash"/>
                    </a:lnL>
                    <a:lnR w="9525">
                      <a:solidFill>
                        <a:srgbClr val="646464"/>
                      </a:solidFill>
                      <a:prstDash val="dash"/>
                    </a:lnR>
                    <a:lnT w="28575">
                      <a:solidFill>
                        <a:srgbClr val="646464"/>
                      </a:solidFill>
                      <a:prstDash val="solid"/>
                    </a:lnT>
                    <a:lnB w="9525">
                      <a:solidFill>
                        <a:srgbClr val="646464"/>
                      </a:solidFill>
                      <a:prstDash val="dash"/>
                    </a:lnB>
                    <a:lnTlToBr w="12700" cmpd="sng">
                      <a:noFill/>
                      <a:prstDash val="solid"/>
                    </a:lnTlToBr>
                    <a:lnBlToTr w="12700" cmpd="sng">
                      <a:noFill/>
                      <a:prstDash val="solid"/>
                    </a:lnBlToTr>
                    <a:solidFill>
                      <a:srgbClr val="FFFFFF"/>
                    </a:solidFill>
                  </a:tcPr>
                </a:tc>
                <a:tc>
                  <a:txBody>
                    <a:bodyPr/>
                    <a:lstStyle/>
                    <a:p>
                      <a:pPr indent="0" algn="l" defTabSz="914400" rtl="0" fontAlgn="auto">
                        <a:lnSpc>
                          <a:spcPct val="100000"/>
                        </a:lnSpc>
                        <a:spcBef>
                          <a:spcPts val="0"/>
                        </a:spcBef>
                        <a:spcAft>
                          <a:spcPts val="0"/>
                        </a:spcAft>
                      </a:pPr>
                      <a:endParaRPr lang="zh-CN" altLang="en-US" sz="2400" b="1" spc="130">
                        <a:solidFill>
                          <a:srgbClr val="404040"/>
                        </a:solidFill>
                        <a:latin typeface="微软雅黑" panose="020B0503020204020204" charset="-122"/>
                        <a:ea typeface="微软雅黑" panose="020B0503020204020204" charset="-122"/>
                      </a:endParaRPr>
                    </a:p>
                  </a:txBody>
                  <a:tcPr marL="215900" marR="215900" marT="133350" marB="133350" anchor="ctr">
                    <a:lnL w="9525">
                      <a:solidFill>
                        <a:srgbClr val="646464"/>
                      </a:solidFill>
                      <a:prstDash val="dash"/>
                    </a:lnL>
                    <a:lnR w="9525">
                      <a:solidFill>
                        <a:srgbClr val="646464"/>
                      </a:solidFill>
                      <a:prstDash val="dash"/>
                    </a:lnR>
                    <a:lnT w="28575">
                      <a:solidFill>
                        <a:srgbClr val="646464"/>
                      </a:solidFill>
                      <a:prstDash val="solid"/>
                    </a:lnT>
                    <a:lnB w="9525">
                      <a:solidFill>
                        <a:srgbClr val="646464"/>
                      </a:solidFill>
                      <a:prstDash val="dash"/>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833245">
                <a:tc>
                  <a:txBody>
                    <a:bodyPr/>
                    <a:lstStyle/>
                    <a:p>
                      <a:pPr indent="0" algn="l" fontAlgn="auto">
                        <a:lnSpc>
                          <a:spcPct val="100000"/>
                        </a:lnSpc>
                        <a:spcBef>
                          <a:spcPts val="0"/>
                        </a:spcBef>
                        <a:spcAft>
                          <a:spcPts val="0"/>
                        </a:spcAft>
                      </a:pPr>
                      <a:endParaRPr lang="zh-CN" altLang="en-US" sz="2400" b="1" spc="130">
                        <a:solidFill>
                          <a:srgbClr val="646464"/>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9525">
                      <a:solidFill>
                        <a:srgbClr val="646464"/>
                      </a:solidFill>
                      <a:prstDash val="dash"/>
                    </a:lnL>
                    <a:lnR w="9525">
                      <a:solidFill>
                        <a:srgbClr val="646464"/>
                      </a:solidFill>
                      <a:prstDash val="dash"/>
                    </a:lnR>
                    <a:lnT w="9525">
                      <a:solidFill>
                        <a:srgbClr val="646464"/>
                      </a:solidFill>
                      <a:prstDash val="dash"/>
                    </a:lnT>
                    <a:lnB w="9525">
                      <a:solidFill>
                        <a:srgbClr val="646464"/>
                      </a:solidFill>
                      <a:prstDash val="dash"/>
                    </a:lnB>
                    <a:lnTlToBr w="12700" cmpd="sng">
                      <a:noFill/>
                      <a:prstDash val="solid"/>
                    </a:lnTlToBr>
                    <a:lnBlToTr w="12700" cmpd="sng">
                      <a:noFill/>
                      <a:prstDash val="solid"/>
                    </a:lnBlToTr>
                    <a:solidFill>
                      <a:srgbClr val="FFFFFF"/>
                    </a:solidFill>
                  </a:tcPr>
                </a:tc>
                <a:tc>
                  <a:txBody>
                    <a:bodyPr/>
                    <a:lstStyle/>
                    <a:p>
                      <a:pPr indent="0" algn="l" defTabSz="914400" rtl="0" fontAlgn="auto">
                        <a:lnSpc>
                          <a:spcPct val="100000"/>
                        </a:lnSpc>
                        <a:spcBef>
                          <a:spcPts val="0"/>
                        </a:spcBef>
                        <a:spcAft>
                          <a:spcPts val="0"/>
                        </a:spcAft>
                      </a:pPr>
                      <a:endParaRPr lang="zh-CN" altLang="en-US" sz="2400" b="1" spc="130">
                        <a:solidFill>
                          <a:srgbClr val="404040"/>
                        </a:solidFill>
                        <a:latin typeface="微软雅黑" panose="020B0503020204020204" charset="-122"/>
                        <a:ea typeface="微软雅黑" panose="020B0503020204020204" charset="-122"/>
                      </a:endParaRPr>
                    </a:p>
                  </a:txBody>
                  <a:tcPr marL="215900" marR="215900" marT="133350" marB="133350" anchor="ctr">
                    <a:lnL w="9525">
                      <a:solidFill>
                        <a:srgbClr val="646464"/>
                      </a:solidFill>
                      <a:prstDash val="dash"/>
                    </a:lnL>
                    <a:lnR w="9525">
                      <a:solidFill>
                        <a:srgbClr val="646464"/>
                      </a:solidFill>
                      <a:prstDash val="dash"/>
                    </a:lnR>
                    <a:lnT w="9525">
                      <a:solidFill>
                        <a:srgbClr val="646464"/>
                      </a:solidFill>
                      <a:prstDash val="dash"/>
                    </a:lnT>
                    <a:lnB w="9525">
                      <a:solidFill>
                        <a:srgbClr val="646464"/>
                      </a:solidFill>
                      <a:prstDash val="dash"/>
                    </a:lnB>
                    <a:lnTlToBr w="12700" cmpd="sng">
                      <a:noFill/>
                      <a:prstDash val="solid"/>
                    </a:lnTlToBr>
                    <a:lnBlToTr w="12700" cmpd="sng">
                      <a:noFill/>
                      <a:prstDash val="solid"/>
                    </a:lnBlToTr>
                    <a:solidFill>
                      <a:srgbClr val="FFFFFF"/>
                    </a:solidFill>
                  </a:tcPr>
                </a:tc>
                <a:tc>
                  <a:txBody>
                    <a:bodyPr/>
                    <a:lstStyle/>
                    <a:p>
                      <a:pPr indent="0" algn="l" defTabSz="914400" rtl="0" fontAlgn="auto">
                        <a:lnSpc>
                          <a:spcPct val="100000"/>
                        </a:lnSpc>
                        <a:spcBef>
                          <a:spcPts val="0"/>
                        </a:spcBef>
                        <a:spcAft>
                          <a:spcPts val="0"/>
                        </a:spcAft>
                      </a:pPr>
                      <a:endParaRPr lang="zh-CN" altLang="en-US" sz="2400" b="1" spc="130">
                        <a:solidFill>
                          <a:srgbClr val="404040"/>
                        </a:solidFill>
                        <a:latin typeface="微软雅黑" panose="020B0503020204020204" charset="-122"/>
                        <a:ea typeface="微软雅黑" panose="020B0503020204020204" charset="-122"/>
                      </a:endParaRPr>
                    </a:p>
                  </a:txBody>
                  <a:tcPr marL="215900" marR="215900" marT="133350" marB="133350" anchor="ctr">
                    <a:lnL w="9525">
                      <a:solidFill>
                        <a:srgbClr val="646464"/>
                      </a:solidFill>
                      <a:prstDash val="dash"/>
                    </a:lnL>
                    <a:lnR w="9525">
                      <a:solidFill>
                        <a:srgbClr val="646464"/>
                      </a:solidFill>
                      <a:prstDash val="dash"/>
                    </a:lnR>
                    <a:lnT w="9525">
                      <a:solidFill>
                        <a:srgbClr val="646464"/>
                      </a:solidFill>
                      <a:prstDash val="dash"/>
                    </a:lnT>
                    <a:lnB w="9525">
                      <a:solidFill>
                        <a:srgbClr val="646464"/>
                      </a:solidFill>
                      <a:prstDash val="dash"/>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1148715">
                <a:tc>
                  <a:txBody>
                    <a:bodyPr/>
                    <a:lstStyle/>
                    <a:p>
                      <a:pPr indent="0" algn="l" fontAlgn="auto">
                        <a:lnSpc>
                          <a:spcPct val="100000"/>
                        </a:lnSpc>
                        <a:spcBef>
                          <a:spcPts val="0"/>
                        </a:spcBef>
                        <a:spcAft>
                          <a:spcPts val="0"/>
                        </a:spcAft>
                      </a:pPr>
                      <a:endParaRPr lang="zh-CN" altLang="en-US" sz="2400" b="1" spc="130">
                        <a:solidFill>
                          <a:srgbClr val="646464"/>
                        </a:solidFill>
                        <a:latin typeface="微软雅黑" panose="020B0503020204020204" charset="-122"/>
                        <a:ea typeface="微软雅黑" panose="020B0503020204020204" charset="-122"/>
                        <a:cs typeface="微软雅黑" panose="020B0503020204020204" charset="-122"/>
                      </a:endParaRPr>
                    </a:p>
                  </a:txBody>
                  <a:tcPr marL="215900" marR="215900" marT="133350" marB="133350" anchor="ctr">
                    <a:lnL w="9525">
                      <a:solidFill>
                        <a:srgbClr val="646464"/>
                      </a:solidFill>
                      <a:prstDash val="dash"/>
                    </a:lnL>
                    <a:lnR w="9525">
                      <a:solidFill>
                        <a:srgbClr val="646464"/>
                      </a:solidFill>
                      <a:prstDash val="dash"/>
                    </a:lnR>
                    <a:lnT w="9525">
                      <a:solidFill>
                        <a:srgbClr val="646464"/>
                      </a:solidFill>
                      <a:prstDash val="dash"/>
                    </a:lnT>
                    <a:lnB w="28575">
                      <a:solidFill>
                        <a:srgbClr val="646464"/>
                      </a:solidFill>
                      <a:prstDash val="solid"/>
                    </a:lnB>
                    <a:lnTlToBr w="12700" cmpd="sng">
                      <a:noFill/>
                      <a:prstDash val="solid"/>
                    </a:lnTlToBr>
                    <a:lnBlToTr w="12700" cmpd="sng">
                      <a:noFill/>
                      <a:prstDash val="solid"/>
                    </a:lnBlToTr>
                    <a:solidFill>
                      <a:srgbClr val="FFFFFF"/>
                    </a:solidFill>
                  </a:tcPr>
                </a:tc>
                <a:tc>
                  <a:txBody>
                    <a:bodyPr/>
                    <a:lstStyle/>
                    <a:p>
                      <a:pPr indent="0" algn="l" fontAlgn="auto">
                        <a:lnSpc>
                          <a:spcPct val="100000"/>
                        </a:lnSpc>
                        <a:spcBef>
                          <a:spcPts val="0"/>
                        </a:spcBef>
                        <a:spcAft>
                          <a:spcPts val="0"/>
                        </a:spcAft>
                      </a:pPr>
                      <a:endParaRPr lang="zh-CN" altLang="en-US" sz="2400" b="1" spc="130">
                        <a:solidFill>
                          <a:srgbClr val="404040"/>
                        </a:solidFill>
                        <a:latin typeface="微软雅黑" panose="020B0503020204020204" charset="-122"/>
                        <a:ea typeface="微软雅黑" panose="020B0503020204020204" charset="-122"/>
                      </a:endParaRPr>
                    </a:p>
                  </a:txBody>
                  <a:tcPr marL="215900" marR="215900" marT="133350" marB="133350" anchor="ctr">
                    <a:lnL w="9525">
                      <a:solidFill>
                        <a:srgbClr val="646464"/>
                      </a:solidFill>
                      <a:prstDash val="dash"/>
                    </a:lnL>
                    <a:lnR w="9525">
                      <a:solidFill>
                        <a:srgbClr val="646464"/>
                      </a:solidFill>
                      <a:prstDash val="dash"/>
                    </a:lnR>
                    <a:lnT w="9525">
                      <a:solidFill>
                        <a:srgbClr val="646464"/>
                      </a:solidFill>
                      <a:prstDash val="dash"/>
                    </a:lnT>
                    <a:lnB w="28575">
                      <a:solidFill>
                        <a:srgbClr val="646464"/>
                      </a:solidFill>
                      <a:prstDash val="solid"/>
                    </a:lnB>
                    <a:lnTlToBr w="12700" cmpd="sng">
                      <a:noFill/>
                      <a:prstDash val="solid"/>
                    </a:lnTlToBr>
                    <a:lnBlToTr w="12700" cmpd="sng">
                      <a:noFill/>
                      <a:prstDash val="solid"/>
                    </a:lnBlToTr>
                    <a:solidFill>
                      <a:srgbClr val="FFFFFF"/>
                    </a:solidFill>
                  </a:tcPr>
                </a:tc>
                <a:tc>
                  <a:txBody>
                    <a:bodyPr/>
                    <a:lstStyle/>
                    <a:p>
                      <a:pPr indent="0" algn="l" fontAlgn="auto">
                        <a:lnSpc>
                          <a:spcPct val="100000"/>
                        </a:lnSpc>
                        <a:spcBef>
                          <a:spcPts val="0"/>
                        </a:spcBef>
                        <a:spcAft>
                          <a:spcPts val="0"/>
                        </a:spcAft>
                      </a:pPr>
                      <a:endParaRPr lang="zh-CN" altLang="en-US" sz="2400" b="1" spc="130" dirty="0">
                        <a:solidFill>
                          <a:srgbClr val="404040"/>
                        </a:solidFill>
                        <a:latin typeface="微软雅黑" panose="020B0503020204020204" charset="-122"/>
                        <a:ea typeface="微软雅黑" panose="020B0503020204020204" charset="-122"/>
                      </a:endParaRPr>
                    </a:p>
                  </a:txBody>
                  <a:tcPr marL="215900" marR="215900" marT="133350" marB="133350" anchor="ctr">
                    <a:lnL w="9525">
                      <a:solidFill>
                        <a:srgbClr val="646464"/>
                      </a:solidFill>
                      <a:prstDash val="dash"/>
                    </a:lnL>
                    <a:lnR w="9525">
                      <a:solidFill>
                        <a:srgbClr val="646464"/>
                      </a:solidFill>
                      <a:prstDash val="dash"/>
                    </a:lnR>
                    <a:lnT w="9525">
                      <a:solidFill>
                        <a:srgbClr val="646464"/>
                      </a:solidFill>
                      <a:prstDash val="dash"/>
                    </a:lnT>
                    <a:lnB w="28575">
                      <a:solidFill>
                        <a:srgbClr val="646464"/>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bl>
          </a:graphicData>
        </a:graphic>
      </p:graphicFrame>
      <p:sp>
        <p:nvSpPr>
          <p:cNvPr id="7" name="文本框 6"/>
          <p:cNvSpPr txBox="1"/>
          <p:nvPr/>
        </p:nvSpPr>
        <p:spPr>
          <a:xfrm>
            <a:off x="2390459" y="771525"/>
            <a:ext cx="6975475" cy="521970"/>
          </a:xfrm>
          <a:prstGeom prst="rect">
            <a:avLst/>
          </a:prstGeom>
          <a:noFill/>
        </p:spPr>
        <p:txBody>
          <a:bodyPr wrap="none" rtlCol="0" anchor="t">
            <a:spAutoFit/>
          </a:bodyPr>
          <a:lstStyle/>
          <a:p>
            <a:pPr algn="ctr"/>
            <a:r>
              <a:rPr lang="zh-CN" altLang="en-US" sz="2800" b="1">
                <a:solidFill>
                  <a:srgbClr val="646464"/>
                </a:solidFill>
                <a:latin typeface="黑体" panose="02010609060101010101" pitchFamily="2" charset="-122"/>
                <a:ea typeface="黑体" panose="02010609060101010101" pitchFamily="2" charset="-122"/>
                <a:sym typeface="+mn-ea"/>
              </a:rPr>
              <a:t>政策：新中国奉行独立自主的和平外交方针</a:t>
            </a:r>
            <a:endParaRPr lang="zh-CN" altLang="en-US" sz="2800">
              <a:latin typeface="黑体" panose="02010609060101010101" pitchFamily="2" charset="-122"/>
              <a:ea typeface="黑体" panose="02010609060101010101" pitchFamily="2" charset="-122"/>
            </a:endParaRPr>
          </a:p>
        </p:txBody>
      </p:sp>
      <p:sp>
        <p:nvSpPr>
          <p:cNvPr id="8" name="文本框 7"/>
          <p:cNvSpPr txBox="1"/>
          <p:nvPr/>
        </p:nvSpPr>
        <p:spPr>
          <a:xfrm>
            <a:off x="3812540" y="1969135"/>
            <a:ext cx="3531870" cy="1691640"/>
          </a:xfrm>
          <a:prstGeom prst="rect">
            <a:avLst/>
          </a:prstGeom>
          <a:noFill/>
        </p:spPr>
        <p:txBody>
          <a:bodyPr wrap="square" rtlCol="0" anchor="t">
            <a:spAutoFit/>
          </a:bodyPr>
          <a:lstStyle/>
          <a:p>
            <a:pPr algn="ctr"/>
            <a:r>
              <a:rPr lang="zh-CN" altLang="en-US" sz="2600" b="1" spc="130">
                <a:solidFill>
                  <a:srgbClr val="404040"/>
                </a:solidFill>
                <a:latin typeface="黑体" panose="02010609060101010101" pitchFamily="2" charset="-122"/>
                <a:ea typeface="黑体" panose="02010609060101010101" pitchFamily="2" charset="-122"/>
                <a:sym typeface="+mn-ea"/>
              </a:rPr>
              <a:t>不承认旧的屈辱外交，而在新的基础上经过谈判同各国另行建立新的平等外交关系</a:t>
            </a:r>
          </a:p>
        </p:txBody>
      </p:sp>
      <p:sp>
        <p:nvSpPr>
          <p:cNvPr id="9" name="文本框 8"/>
          <p:cNvSpPr txBox="1"/>
          <p:nvPr/>
        </p:nvSpPr>
        <p:spPr>
          <a:xfrm>
            <a:off x="7464425" y="2049780"/>
            <a:ext cx="3083560" cy="1691640"/>
          </a:xfrm>
          <a:prstGeom prst="rect">
            <a:avLst/>
          </a:prstGeom>
          <a:noFill/>
        </p:spPr>
        <p:txBody>
          <a:bodyPr wrap="square" rtlCol="0" anchor="t">
            <a:spAutoFit/>
          </a:bodyPr>
          <a:lstStyle/>
          <a:p>
            <a:r>
              <a:rPr lang="zh-CN" altLang="en-US" sz="2600" b="1" spc="130">
                <a:solidFill>
                  <a:srgbClr val="404040"/>
                </a:solidFill>
                <a:latin typeface="黑体" panose="02010609060101010101" pitchFamily="2" charset="-122"/>
                <a:ea typeface="黑体" panose="02010609060101010101" pitchFamily="2" charset="-122"/>
                <a:sym typeface="+mn-ea"/>
              </a:rPr>
              <a:t>改变了我国半殖民地时期的外交地位，使我国在国际交往中独立自主。</a:t>
            </a:r>
          </a:p>
        </p:txBody>
      </p:sp>
      <p:sp>
        <p:nvSpPr>
          <p:cNvPr id="10" name="文本框 9"/>
          <p:cNvSpPr txBox="1"/>
          <p:nvPr/>
        </p:nvSpPr>
        <p:spPr>
          <a:xfrm>
            <a:off x="3812541" y="3835400"/>
            <a:ext cx="3336925" cy="1691640"/>
          </a:xfrm>
          <a:prstGeom prst="rect">
            <a:avLst/>
          </a:prstGeom>
          <a:noFill/>
        </p:spPr>
        <p:txBody>
          <a:bodyPr wrap="square" rtlCol="0" anchor="t">
            <a:spAutoFit/>
          </a:bodyPr>
          <a:lstStyle/>
          <a:p>
            <a:r>
              <a:rPr lang="zh-CN" altLang="en-US" sz="2600" b="1" spc="130">
                <a:solidFill>
                  <a:srgbClr val="404040"/>
                </a:solidFill>
                <a:latin typeface="黑体" panose="02010609060101010101" pitchFamily="2" charset="-122"/>
                <a:ea typeface="黑体" panose="02010609060101010101" pitchFamily="2" charset="-122"/>
                <a:sym typeface="+mn-ea"/>
              </a:rPr>
              <a:t>先消除帝国主义在华势力和一切特权，再考虑与西方国家建立外交关系。</a:t>
            </a:r>
          </a:p>
        </p:txBody>
      </p:sp>
      <p:sp>
        <p:nvSpPr>
          <p:cNvPr id="11" name="文本框 10"/>
          <p:cNvSpPr txBox="1"/>
          <p:nvPr/>
        </p:nvSpPr>
        <p:spPr>
          <a:xfrm>
            <a:off x="7344410" y="3916045"/>
            <a:ext cx="2975610" cy="1691640"/>
          </a:xfrm>
          <a:prstGeom prst="rect">
            <a:avLst/>
          </a:prstGeom>
          <a:noFill/>
        </p:spPr>
        <p:txBody>
          <a:bodyPr wrap="square" rtlCol="0" anchor="t">
            <a:spAutoFit/>
          </a:bodyPr>
          <a:lstStyle/>
          <a:p>
            <a:r>
              <a:rPr lang="zh-CN" altLang="en-US" sz="2600" b="1" spc="130">
                <a:solidFill>
                  <a:srgbClr val="404040"/>
                </a:solidFill>
                <a:latin typeface="黑体" panose="02010609060101010101" pitchFamily="2" charset="-122"/>
                <a:ea typeface="黑体" panose="02010609060101010101" pitchFamily="2" charset="-122"/>
                <a:sym typeface="+mn-ea"/>
              </a:rPr>
              <a:t>巩固了新中国的独立与主权，奠定了与各国平等互利外交关系的基础。</a:t>
            </a:r>
          </a:p>
        </p:txBody>
      </p:sp>
      <p:sp>
        <p:nvSpPr>
          <p:cNvPr id="12" name="文本框 11"/>
          <p:cNvSpPr txBox="1"/>
          <p:nvPr/>
        </p:nvSpPr>
        <p:spPr>
          <a:xfrm>
            <a:off x="3910330" y="5710555"/>
            <a:ext cx="3336290" cy="891540"/>
          </a:xfrm>
          <a:prstGeom prst="rect">
            <a:avLst/>
          </a:prstGeom>
          <a:noFill/>
        </p:spPr>
        <p:txBody>
          <a:bodyPr wrap="square" rtlCol="0" anchor="t">
            <a:spAutoFit/>
          </a:bodyPr>
          <a:lstStyle/>
          <a:p>
            <a:r>
              <a:rPr lang="zh-CN" altLang="en-US" sz="2600" b="1" spc="130">
                <a:solidFill>
                  <a:srgbClr val="404040"/>
                </a:solidFill>
                <a:latin typeface="黑体" panose="02010609060101010101" pitchFamily="2" charset="-122"/>
                <a:ea typeface="黑体" panose="02010609060101010101" pitchFamily="2" charset="-122"/>
                <a:sym typeface="+mn-ea"/>
              </a:rPr>
              <a:t>站在社会主义和世界和平民主阵营一边。</a:t>
            </a:r>
          </a:p>
        </p:txBody>
      </p:sp>
      <p:sp>
        <p:nvSpPr>
          <p:cNvPr id="13" name="文本框 12"/>
          <p:cNvSpPr txBox="1"/>
          <p:nvPr/>
        </p:nvSpPr>
        <p:spPr>
          <a:xfrm>
            <a:off x="7344410" y="5804535"/>
            <a:ext cx="3202940" cy="891540"/>
          </a:xfrm>
          <a:prstGeom prst="rect">
            <a:avLst/>
          </a:prstGeom>
          <a:noFill/>
        </p:spPr>
        <p:txBody>
          <a:bodyPr wrap="square" rtlCol="0" anchor="t">
            <a:spAutoFit/>
          </a:bodyPr>
          <a:lstStyle/>
          <a:p>
            <a:r>
              <a:rPr lang="zh-CN" altLang="en-US" sz="2600" b="1" spc="130">
                <a:solidFill>
                  <a:srgbClr val="404040"/>
                </a:solidFill>
                <a:latin typeface="黑体" panose="02010609060101010101" pitchFamily="2" charset="-122"/>
                <a:ea typeface="黑体" panose="02010609060101010101" pitchFamily="2" charset="-122"/>
                <a:sym typeface="+mn-ea"/>
              </a:rPr>
              <a:t>在国际交往中不致被孤立。</a:t>
            </a:r>
          </a:p>
        </p:txBody>
      </p:sp>
      <p:sp>
        <p:nvSpPr>
          <p:cNvPr id="3" name="文本框 2"/>
          <p:cNvSpPr txBox="1"/>
          <p:nvPr/>
        </p:nvSpPr>
        <p:spPr>
          <a:xfrm>
            <a:off x="1928495" y="2186941"/>
            <a:ext cx="1531620" cy="953135"/>
          </a:xfrm>
          <a:prstGeom prst="rect">
            <a:avLst/>
          </a:prstGeom>
          <a:noFill/>
        </p:spPr>
        <p:txBody>
          <a:bodyPr wrap="square" rtlCol="0">
            <a:spAutoFit/>
          </a:bodyPr>
          <a:lstStyle/>
          <a:p>
            <a:r>
              <a:rPr lang="zh-CN" altLang="en-US" sz="2800" b="1" spc="130">
                <a:solidFill>
                  <a:srgbClr val="646464"/>
                </a:solidFill>
                <a:latin typeface="黑体" panose="02010609060101010101" pitchFamily="2" charset="-122"/>
                <a:ea typeface="黑体" panose="02010609060101010101" pitchFamily="2" charset="-122"/>
                <a:cs typeface="黑体" panose="02010609060101010101" pitchFamily="2" charset="-122"/>
                <a:sym typeface="+mn-ea"/>
              </a:rPr>
              <a:t>“另起炉灶”</a:t>
            </a:r>
          </a:p>
        </p:txBody>
      </p:sp>
      <p:sp>
        <p:nvSpPr>
          <p:cNvPr id="4" name="文本框 3"/>
          <p:cNvSpPr txBox="1"/>
          <p:nvPr/>
        </p:nvSpPr>
        <p:spPr>
          <a:xfrm>
            <a:off x="1755141" y="3835401"/>
            <a:ext cx="1878965" cy="1383665"/>
          </a:xfrm>
          <a:prstGeom prst="rect">
            <a:avLst/>
          </a:prstGeom>
          <a:noFill/>
        </p:spPr>
        <p:txBody>
          <a:bodyPr wrap="square" rtlCol="0">
            <a:spAutoFit/>
          </a:bodyPr>
          <a:lstStyle/>
          <a:p>
            <a:r>
              <a:rPr lang="zh-CN" altLang="en-US" sz="2800" b="1" spc="130">
                <a:solidFill>
                  <a:srgbClr val="646464"/>
                </a:solidFill>
                <a:latin typeface="黑体" panose="02010609060101010101" pitchFamily="2" charset="-122"/>
                <a:ea typeface="黑体" panose="02010609060101010101" pitchFamily="2" charset="-122"/>
                <a:cs typeface="黑体" panose="02010609060101010101" pitchFamily="2" charset="-122"/>
                <a:sym typeface="+mn-ea"/>
              </a:rPr>
              <a:t>“打扫干净屋子再请客”</a:t>
            </a:r>
          </a:p>
        </p:txBody>
      </p:sp>
      <p:sp>
        <p:nvSpPr>
          <p:cNvPr id="5" name="文本框 4"/>
          <p:cNvSpPr txBox="1"/>
          <p:nvPr/>
        </p:nvSpPr>
        <p:spPr>
          <a:xfrm>
            <a:off x="1843405" y="5607686"/>
            <a:ext cx="1616710" cy="953135"/>
          </a:xfrm>
          <a:prstGeom prst="rect">
            <a:avLst/>
          </a:prstGeom>
          <a:noFill/>
        </p:spPr>
        <p:txBody>
          <a:bodyPr wrap="square" rtlCol="0">
            <a:spAutoFit/>
          </a:bodyPr>
          <a:lstStyle/>
          <a:p>
            <a:r>
              <a:rPr lang="zh-CN" altLang="en-US" sz="2800" b="1" spc="130">
                <a:solidFill>
                  <a:srgbClr val="646464"/>
                </a:solidFill>
                <a:latin typeface="黑体" panose="02010609060101010101" pitchFamily="2" charset="-122"/>
                <a:ea typeface="黑体" panose="02010609060101010101" pitchFamily="2" charset="-122"/>
                <a:cs typeface="黑体" panose="02010609060101010101" pitchFamily="2" charset="-122"/>
                <a:sym typeface="+mn-ea"/>
              </a:rPr>
              <a:t>“一边倒”</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ppt_x"/>
                                          </p:val>
                                        </p:tav>
                                        <p:tav tm="100000">
                                          <p:val>
                                            <p:strVal val="#ppt_x"/>
                                          </p:val>
                                        </p:tav>
                                      </p:tavLst>
                                    </p:anim>
                                    <p:anim calcmode="lin" valueType="num">
                                      <p:cBhvr additive="base">
                                        <p:cTn id="5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additive="base">
                                        <p:cTn id="61" dur="500" fill="hold"/>
                                        <p:tgtEl>
                                          <p:spTgt spid="13"/>
                                        </p:tgtEl>
                                        <p:attrNameLst>
                                          <p:attrName>ppt_x</p:attrName>
                                        </p:attrNameLst>
                                      </p:cBhvr>
                                      <p:tavLst>
                                        <p:tav tm="0">
                                          <p:val>
                                            <p:strVal val="#ppt_x"/>
                                          </p:val>
                                        </p:tav>
                                        <p:tav tm="100000">
                                          <p:val>
                                            <p:strVal val="#ppt_x"/>
                                          </p:val>
                                        </p:tav>
                                      </p:tavLst>
                                    </p:anim>
                                    <p:anim calcmode="lin" valueType="num">
                                      <p:cBhvr additive="base">
                                        <p:cTn id="6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3" grpId="0"/>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AS_UNIQUEID" val="251"/>
</p:tagLst>
</file>

<file path=ppt/tags/tag11.xml><?xml version="1.0" encoding="utf-8"?>
<p:tagLst xmlns:a="http://schemas.openxmlformats.org/drawingml/2006/main" xmlns:r="http://schemas.openxmlformats.org/officeDocument/2006/relationships" xmlns:p="http://schemas.openxmlformats.org/presentationml/2006/main">
  <p:tag name="AS_UNIQUEID" val="252"/>
</p:tagLst>
</file>

<file path=ppt/tags/tag12.xml><?xml version="1.0" encoding="utf-8"?>
<p:tagLst xmlns:a="http://schemas.openxmlformats.org/drawingml/2006/main" xmlns:r="http://schemas.openxmlformats.org/officeDocument/2006/relationships" xmlns:p="http://schemas.openxmlformats.org/presentationml/2006/main">
  <p:tag name="AS_UNIQUEID" val="253"/>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KSO_WM_UNIT_TABLE_BEAUTIFY" val="smartTable{1485ef4b-6aa0-4df0-97b1-66c509a94b52}"/>
</p:tagLst>
</file>

<file path=ppt/tags/tag15.xml><?xml version="1.0" encoding="utf-8"?>
<p:tagLst xmlns:a="http://schemas.openxmlformats.org/drawingml/2006/main" xmlns:r="http://schemas.openxmlformats.org/officeDocument/2006/relationships" xmlns:p="http://schemas.openxmlformats.org/presentationml/2006/main">
  <p:tag name="KSO_WM_UNIT_TEXTBOXSTYLE_SHAPETYPE" val="0"/>
  <p:tag name="KSO_WM_UNIT_TEXTBOXSTYLE_TEMPLATETYPE" val="1"/>
  <p:tag name="KSO_WM_UNIT_PRESET_TEXT" val="点击此处添加标题：&#10;点击此处添加正文。&#10;点击此处添加正文。&#10;点击此处添加正文。&#10;点击此处添加正文。"/>
  <p:tag name="KSO_WM_UNIT_NOCLEAR" val="1"/>
  <p:tag name="KSO_WM_UNIT_VALUE" val="64"/>
  <p:tag name="KSO_WM_UNIT_HIGHLIGHT" val="0"/>
  <p:tag name="KSO_WM_UNIT_COMPATIBLE" val="0"/>
  <p:tag name="KSO_WM_UNIT_DIAGRAM_ISNUMVISUAL" val="0"/>
  <p:tag name="KSO_WM_UNIT_DIAGRAM_ISREFERUNIT" val="0"/>
  <p:tag name="KSO_WM_UNIT_TYPE" val="f"/>
  <p:tag name="KSO_WM_UNIT_INDEX" val="1"/>
  <p:tag name="KSO_WM_UNIT_ID" val="mixed20201907_364*f*1"/>
  <p:tag name="KSO_WM_TEMPLATE_CATEGORY" val="mixed"/>
  <p:tag name="KSO_WM_TEMPLATE_INDEX" val="20201907"/>
  <p:tag name="KSO_WM_UNIT_LAYERLEVEL" val="1"/>
  <p:tag name="KSO_WM_TAG_VERSION" val="1.0"/>
  <p:tag name="KSO_WM_BEAUTIFY_FLAG" val="#wm#"/>
  <p:tag name="KSO_WM_UNIT_TEXTBOXSTYLE_GUID" val="{a28d0741-c733-45e9-80e2-f6ffe8f13589}"/>
  <p:tag name="KSO_WM_UNIT_TEXTBOXSTYLE_TEMPLATEID" val="3134403"/>
  <p:tag name="KSO_WM_UNIT_TEXTBOXSTYLE_TYPE" val="9"/>
</p:tagLst>
</file>

<file path=ppt/tags/tag16.xml><?xml version="1.0" encoding="utf-8"?>
<p:tagLst xmlns:a="http://schemas.openxmlformats.org/drawingml/2006/main" xmlns:r="http://schemas.openxmlformats.org/officeDocument/2006/relationships" xmlns:p="http://schemas.openxmlformats.org/presentationml/2006/main">
  <p:tag name="KSO_WM_UNIT_TABLE_BEAUTIFY" val="smartTable{e493317c-b459-4211-a165-c98f07d4dc0d}"/>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AS_UNIQUEID" val="249"/>
</p:tagLst>
</file>

<file path=ppt/tags/tag4.xml><?xml version="1.0" encoding="utf-8"?>
<p:tagLst xmlns:a="http://schemas.openxmlformats.org/drawingml/2006/main" xmlns:r="http://schemas.openxmlformats.org/officeDocument/2006/relationships" xmlns:p="http://schemas.openxmlformats.org/presentationml/2006/main">
  <p:tag name="AS_UNIQUEID" val="250"/>
</p:tagLst>
</file>

<file path=ppt/tags/tag5.xml><?xml version="1.0" encoding="utf-8"?>
<p:tagLst xmlns:a="http://schemas.openxmlformats.org/drawingml/2006/main" xmlns:r="http://schemas.openxmlformats.org/officeDocument/2006/relationships" xmlns:p="http://schemas.openxmlformats.org/presentationml/2006/main">
  <p:tag name="AS_UNIQUEID" val="251"/>
</p:tagLst>
</file>

<file path=ppt/tags/tag6.xml><?xml version="1.0" encoding="utf-8"?>
<p:tagLst xmlns:a="http://schemas.openxmlformats.org/drawingml/2006/main" xmlns:r="http://schemas.openxmlformats.org/officeDocument/2006/relationships" xmlns:p="http://schemas.openxmlformats.org/presentationml/2006/main">
  <p:tag name="AS_UNIQUEID" val="252"/>
</p:tagLst>
</file>

<file path=ppt/tags/tag7.xml><?xml version="1.0" encoding="utf-8"?>
<p:tagLst xmlns:a="http://schemas.openxmlformats.org/drawingml/2006/main" xmlns:r="http://schemas.openxmlformats.org/officeDocument/2006/relationships" xmlns:p="http://schemas.openxmlformats.org/presentationml/2006/main">
  <p:tag name="AS_UNIQUEID" val="253"/>
</p:tagLst>
</file>

<file path=ppt/tags/tag8.xml><?xml version="1.0" encoding="utf-8"?>
<p:tagLst xmlns:a="http://schemas.openxmlformats.org/drawingml/2006/main" xmlns:r="http://schemas.openxmlformats.org/officeDocument/2006/relationships" xmlns:p="http://schemas.openxmlformats.org/presentationml/2006/main">
  <p:tag name="AS_UNIQUEID" val="249"/>
</p:tagLst>
</file>

<file path=ppt/tags/tag9.xml><?xml version="1.0" encoding="utf-8"?>
<p:tagLst xmlns:a="http://schemas.openxmlformats.org/drawingml/2006/main" xmlns:r="http://schemas.openxmlformats.org/officeDocument/2006/relationships" xmlns:p="http://schemas.openxmlformats.org/presentationml/2006/main">
  <p:tag name="AS_UNIQUEID" val="250"/>
</p:tagLst>
</file>

<file path=ppt/theme/theme1.xml><?xml version="1.0" encoding="utf-8"?>
<a:theme xmlns:a="http://schemas.openxmlformats.org/drawingml/2006/main" name="Office 主题​​">
  <a:themeElements>
    <a:clrScheme name="yellow2">
      <a:dk1>
        <a:srgbClr val="595959"/>
      </a:dk1>
      <a:lt1>
        <a:srgbClr val="FFFFFF"/>
      </a:lt1>
      <a:dk2>
        <a:srgbClr val="44546A"/>
      </a:dk2>
      <a:lt2>
        <a:srgbClr val="E7E6E6"/>
      </a:lt2>
      <a:accent1>
        <a:srgbClr val="FAB500"/>
      </a:accent1>
      <a:accent2>
        <a:srgbClr val="FAB500"/>
      </a:accent2>
      <a:accent3>
        <a:srgbClr val="FAB500"/>
      </a:accent3>
      <a:accent4>
        <a:srgbClr val="FAB5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TotalTime>
  <Words>4719</Words>
  <Application>Microsoft Office PowerPoint</Application>
  <PresentationFormat>宽屏</PresentationFormat>
  <Paragraphs>347</Paragraphs>
  <Slides>48</Slides>
  <Notes>25</Notes>
  <HiddenSlides>0</HiddenSlides>
  <MMClips>1</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48</vt:i4>
      </vt:variant>
    </vt:vector>
  </HeadingPairs>
  <TitlesOfParts>
    <vt:vector size="69" baseType="lpstr">
      <vt:lpstr>Heiti TC Medium</vt:lpstr>
      <vt:lpstr>等线</vt:lpstr>
      <vt:lpstr>方正宋刻本秀楷简体</vt:lpstr>
      <vt:lpstr>仿宋</vt:lpstr>
      <vt:lpstr>黑体</vt:lpstr>
      <vt:lpstr>华文宋体</vt:lpstr>
      <vt:lpstr>华文行楷</vt:lpstr>
      <vt:lpstr>江西拙楷</vt:lpstr>
      <vt:lpstr>楷体_GB2312</vt:lpstr>
      <vt:lpstr>隶书</vt:lpstr>
      <vt:lpstr>柳公权柳体</vt:lpstr>
      <vt:lpstr>默陌山魂手迹</vt:lpstr>
      <vt:lpstr>思源宋体 CN Medium</vt:lpstr>
      <vt:lpstr>宋体</vt:lpstr>
      <vt:lpstr>微软雅黑</vt:lpstr>
      <vt:lpstr>Arial</vt:lpstr>
      <vt:lpstr>Calibri</vt:lpstr>
      <vt:lpstr>Times New Roman</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-@极红Jahony</dc:creator>
  <cp:lastModifiedBy>984144237@qq.com</cp:lastModifiedBy>
  <cp:revision>332</cp:revision>
  <dcterms:created xsi:type="dcterms:W3CDTF">2020-10-09T20:26:40Z</dcterms:created>
  <dcterms:modified xsi:type="dcterms:W3CDTF">2021-09-09T02:08:54Z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2052-2.7.0.4445</vt:lpwstr>
  </property>
</Properties>
</file>