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1"/>
  </p:notesMasterIdLst>
  <p:handoutMasterIdLst>
    <p:handoutMasterId r:id="rId72"/>
  </p:handoutMasterIdLst>
  <p:sldIdLst>
    <p:sldId id="264" r:id="rId4"/>
    <p:sldId id="269" r:id="rId5"/>
    <p:sldId id="265" r:id="rId6"/>
    <p:sldId id="344" r:id="rId7"/>
    <p:sldId id="350" r:id="rId8"/>
    <p:sldId id="351" r:id="rId9"/>
    <p:sldId id="352" r:id="rId10"/>
    <p:sldId id="360" r:id="rId11"/>
    <p:sldId id="361" r:id="rId12"/>
    <p:sldId id="362" r:id="rId13"/>
    <p:sldId id="363" r:id="rId14"/>
    <p:sldId id="364" r:id="rId15"/>
    <p:sldId id="365" r:id="rId16"/>
    <p:sldId id="366" r:id="rId17"/>
    <p:sldId id="273" r:id="rId18"/>
    <p:sldId id="275" r:id="rId19"/>
    <p:sldId id="353" r:id="rId20"/>
    <p:sldId id="354" r:id="rId21"/>
    <p:sldId id="357" r:id="rId22"/>
    <p:sldId id="358" r:id="rId23"/>
    <p:sldId id="367" r:id="rId24"/>
    <p:sldId id="368" r:id="rId25"/>
    <p:sldId id="370" r:id="rId26"/>
    <p:sldId id="423" r:id="rId27"/>
    <p:sldId id="371" r:id="rId28"/>
    <p:sldId id="373" r:id="rId29"/>
    <p:sldId id="374" r:id="rId30"/>
    <p:sldId id="375" r:id="rId31"/>
    <p:sldId id="376" r:id="rId32"/>
    <p:sldId id="377" r:id="rId33"/>
    <p:sldId id="378" r:id="rId34"/>
    <p:sldId id="379" r:id="rId35"/>
    <p:sldId id="380" r:id="rId36"/>
    <p:sldId id="382" r:id="rId37"/>
    <p:sldId id="383" r:id="rId38"/>
    <p:sldId id="384" r:id="rId39"/>
    <p:sldId id="385" r:id="rId40"/>
    <p:sldId id="386" r:id="rId41"/>
    <p:sldId id="388" r:id="rId42"/>
    <p:sldId id="389" r:id="rId43"/>
    <p:sldId id="391" r:id="rId44"/>
    <p:sldId id="425" r:id="rId45"/>
    <p:sldId id="393" r:id="rId46"/>
    <p:sldId id="395" r:id="rId47"/>
    <p:sldId id="396" r:id="rId48"/>
    <p:sldId id="397" r:id="rId49"/>
    <p:sldId id="398" r:id="rId50"/>
    <p:sldId id="399" r:id="rId51"/>
    <p:sldId id="401" r:id="rId52"/>
    <p:sldId id="402" r:id="rId53"/>
    <p:sldId id="404" r:id="rId54"/>
    <p:sldId id="405" r:id="rId55"/>
    <p:sldId id="407" r:id="rId56"/>
    <p:sldId id="408" r:id="rId57"/>
    <p:sldId id="409" r:id="rId58"/>
    <p:sldId id="403" r:id="rId59"/>
    <p:sldId id="410" r:id="rId60"/>
    <p:sldId id="411" r:id="rId61"/>
    <p:sldId id="426" r:id="rId62"/>
    <p:sldId id="412" r:id="rId63"/>
    <p:sldId id="414" r:id="rId64"/>
    <p:sldId id="415" r:id="rId65"/>
    <p:sldId id="417" r:id="rId66"/>
    <p:sldId id="418" r:id="rId67"/>
    <p:sldId id="419" r:id="rId68"/>
    <p:sldId id="421" r:id="rId69"/>
    <p:sldId id="422" r:id="rId70"/>
  </p:sldIdLst>
  <p:sldSz cx="9144000" cy="5713730"/>
  <p:notesSz cx="6858000" cy="9144000"/>
  <p:defaultTextStyle>
    <a:defPPr>
      <a:defRPr lang="zh-CN"/>
    </a:defPPr>
    <a:lvl1pPr marL="0" lvl="0"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1pPr>
    <a:lvl2pPr marL="457200" lvl="1"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2pPr>
    <a:lvl3pPr marL="914400" lvl="2"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3pPr>
    <a:lvl4pPr marL="1371600" lvl="3"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4pPr>
    <a:lvl5pPr marL="1828800" lvl="4"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5pPr>
    <a:lvl6pPr marL="2286000" lvl="5"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6pPr>
    <a:lvl7pPr marL="2743200" lvl="6"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7pPr>
    <a:lvl8pPr marL="3200400" lvl="7"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8pPr>
    <a:lvl9pPr marL="3657600" lvl="8"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54061"/>
    <a:srgbClr val="C40404"/>
    <a:srgbClr val="FF6600"/>
    <a:srgbClr val="FF0000"/>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570"/>
    <p:restoredTop sz="94660"/>
  </p:normalViewPr>
  <p:slideViewPr>
    <p:cSldViewPr snapToGrid="0" showGuides="1">
      <p:cViewPr>
        <p:scale>
          <a:sx n="100" d="100"/>
          <a:sy n="100" d="100"/>
        </p:scale>
        <p:origin x="-312" y="-108"/>
      </p:cViewPr>
      <p:guideLst>
        <p:guide orient="horz" pos="1936"/>
        <p:guide orient="horz" pos="227"/>
        <p:guide pos="2883"/>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handoutMaster" Target="handoutMasters/handoutMaster1.xml"/><Relationship Id="rId71" Type="http://schemas.openxmlformats.org/officeDocument/2006/relationships/notesMaster" Target="notesMasters/notesMaster1.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59571" y="1143000"/>
            <a:ext cx="493885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095"/>
            <a:ext cx="6858000" cy="1989225"/>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001031"/>
            <a:ext cx="6858000" cy="137949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03"/>
            <a:ext cx="1971675" cy="484212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04203"/>
            <a:ext cx="5800725" cy="484212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095"/>
            <a:ext cx="6858000" cy="1989225"/>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001031"/>
            <a:ext cx="6858000" cy="137949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465"/>
            <a:ext cx="7886700" cy="2376753"/>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823703"/>
            <a:ext cx="7886700" cy="124987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521016"/>
            <a:ext cx="3886200" cy="362530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521016"/>
            <a:ext cx="3886200" cy="362530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03"/>
            <a:ext cx="7886700" cy="110439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481702"/>
            <a:ext cx="3655181" cy="686441"/>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220656"/>
            <a:ext cx="3655181" cy="293625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481702"/>
            <a:ext cx="3673182" cy="686441"/>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220656"/>
            <a:ext cx="3673182" cy="293625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0915"/>
            <a:ext cx="2949178" cy="1333204"/>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822671"/>
            <a:ext cx="4629150" cy="4060452"/>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714119"/>
            <a:ext cx="2949178" cy="31756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0915"/>
            <a:ext cx="3124012" cy="1333204"/>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80916"/>
            <a:ext cx="4629150" cy="4502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714119"/>
            <a:ext cx="3124012" cy="3175617"/>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03"/>
            <a:ext cx="1971675" cy="484212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04203"/>
            <a:ext cx="5800725" cy="484212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465"/>
            <a:ext cx="7886700" cy="2376753"/>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823703"/>
            <a:ext cx="7886700" cy="124987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521016"/>
            <a:ext cx="3886200" cy="362530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521016"/>
            <a:ext cx="3886200" cy="362530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03"/>
            <a:ext cx="7886700" cy="110439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481702"/>
            <a:ext cx="3655181" cy="686441"/>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220656"/>
            <a:ext cx="3655181" cy="293625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481702"/>
            <a:ext cx="3673182" cy="686441"/>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220656"/>
            <a:ext cx="3673182" cy="293625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0915"/>
            <a:ext cx="2949178" cy="1333204"/>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822671"/>
            <a:ext cx="4629150" cy="4060452"/>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714119"/>
            <a:ext cx="2949178" cy="31756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0915"/>
            <a:ext cx="3124012" cy="1333204"/>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80916"/>
            <a:ext cx="4629150" cy="4502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714119"/>
            <a:ext cx="3124012" cy="3175617"/>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hyperlink" Target="../../&#30446;&#24405;.ppt" TargetMode="Externa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2.png"/><Relationship Id="rId15" Type="http://schemas.openxmlformats.org/officeDocument/2006/relationships/slide" Target="../slides/slide1.xml"/><Relationship Id="rId14" Type="http://schemas.openxmlformats.org/officeDocument/2006/relationships/slide" Target="../slides/slide15.xml"/><Relationship Id="rId13" Type="http://schemas.openxmlformats.org/officeDocument/2006/relationships/image" Target="../media/image1.png"/><Relationship Id="rId12" Type="http://schemas.openxmlformats.org/officeDocument/2006/relationships/slide" Target="../slides/slide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35559" name="矩形 535558">
            <a:hlinkClick r:id="rId12" action="ppaction://hlinkpres?slideindex=1&amp;slidetitle="/>
          </p:cNvPr>
          <p:cNvSpPr/>
          <p:nvPr userDrawn="1"/>
        </p:nvSpPr>
        <p:spPr>
          <a:xfrm>
            <a:off x="1679575" y="207963"/>
            <a:ext cx="1049338" cy="322262"/>
          </a:xfrm>
          <a:prstGeom prst="rect">
            <a:avLst/>
          </a:prstGeom>
          <a:solidFill>
            <a:schemeClr val="accent1">
              <a:alpha val="999"/>
            </a:schemeClr>
          </a:solidFill>
          <a:ln w="9525">
            <a:noFill/>
          </a:ln>
        </p:spPr>
        <p:txBody>
          <a:bodyPr/>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2pPr>
      <a:lvl3pPr marL="914400" lvl="2"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3pPr>
      <a:lvl4pPr marL="1371600" lvl="3"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4pPr>
      <a:lvl5pPr marL="1828800" lvl="4"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5pPr>
      <a:lvl6pPr marL="2286000" lvl="5"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6pPr>
      <a:lvl7pPr marL="2743200" lvl="6"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7pPr>
      <a:lvl8pPr marL="3200400" lvl="7"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8pPr>
      <a:lvl9pPr marL="3657600" lvl="8"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36650" name="矩形 536649">
            <a:hlinkClick r:id="" tooltip="返回首页" action="ppaction://hlinkshowjump?jump=firstslide"/>
          </p:cNvPr>
          <p:cNvSpPr/>
          <p:nvPr userDrawn="1"/>
        </p:nvSpPr>
        <p:spPr>
          <a:xfrm>
            <a:off x="1693863" y="220663"/>
            <a:ext cx="1030287" cy="285750"/>
          </a:xfrm>
          <a:prstGeom prst="rect">
            <a:avLst/>
          </a:prstGeom>
          <a:solidFill>
            <a:schemeClr val="accent1">
              <a:alpha val="999"/>
            </a:schemeClr>
          </a:solidFill>
          <a:ln w="9525">
            <a:noFill/>
          </a:ln>
        </p:spPr>
        <p:txBody>
          <a:bodyPr/>
          <a:p>
            <a:endParaRPr lang="zh-CN" altLang="en-US"/>
          </a:p>
        </p:txBody>
      </p:sp>
      <p:pic>
        <p:nvPicPr>
          <p:cNvPr id="536663" name="图片 536662" descr="图片1">
            <a:hlinkClick r:id="rId12" action="ppaction://hlinksldjump"/>
          </p:cNvPr>
          <p:cNvPicPr>
            <a:picLocks noChangeAspect="1"/>
          </p:cNvPicPr>
          <p:nvPr userDrawn="1"/>
        </p:nvPicPr>
        <p:blipFill>
          <a:blip r:embed="rId13"/>
          <a:srcRect r="81757" b="14796"/>
          <a:stretch>
            <a:fillRect/>
          </a:stretch>
        </p:blipFill>
        <p:spPr>
          <a:xfrm>
            <a:off x="3060700" y="215900"/>
            <a:ext cx="887413" cy="265113"/>
          </a:xfrm>
          <a:prstGeom prst="rect">
            <a:avLst/>
          </a:prstGeom>
          <a:noFill/>
          <a:ln w="9525">
            <a:noFill/>
          </a:ln>
        </p:spPr>
      </p:pic>
      <p:pic>
        <p:nvPicPr>
          <p:cNvPr id="536664" name="图片 536663" descr="图片1">
            <a:hlinkClick r:id="rId14" action="ppaction://hlinksldjump"/>
          </p:cNvPr>
          <p:cNvPicPr>
            <a:picLocks noChangeAspect="1"/>
          </p:cNvPicPr>
          <p:nvPr userDrawn="1"/>
        </p:nvPicPr>
        <p:blipFill>
          <a:blip r:embed="rId13"/>
          <a:srcRect l="23662" t="7143" r="58420" b="12245"/>
          <a:stretch>
            <a:fillRect/>
          </a:stretch>
        </p:blipFill>
        <p:spPr>
          <a:xfrm>
            <a:off x="4149725" y="238125"/>
            <a:ext cx="871538" cy="250825"/>
          </a:xfrm>
          <a:prstGeom prst="rect">
            <a:avLst/>
          </a:prstGeom>
          <a:noFill/>
          <a:ln w="9525">
            <a:noFill/>
          </a:ln>
        </p:spPr>
      </p:pic>
      <p:pic>
        <p:nvPicPr>
          <p:cNvPr id="536665" name="图片 536664" descr="图片1">
            <a:hlinkClick r:id="rId15" action="ppaction://hlinksldjump"/>
          </p:cNvPr>
          <p:cNvPicPr>
            <a:picLocks noChangeAspect="1"/>
          </p:cNvPicPr>
          <p:nvPr userDrawn="1"/>
        </p:nvPicPr>
        <p:blipFill>
          <a:blip r:embed="rId13"/>
          <a:srcRect l="70006" t="7143" r="4243" b="7143"/>
          <a:stretch>
            <a:fillRect/>
          </a:stretch>
        </p:blipFill>
        <p:spPr>
          <a:xfrm>
            <a:off x="6232525" y="241300"/>
            <a:ext cx="1252538" cy="266700"/>
          </a:xfrm>
          <a:prstGeom prst="rect">
            <a:avLst/>
          </a:prstGeom>
          <a:noFill/>
          <a:ln w="9525">
            <a:noFill/>
          </a:ln>
        </p:spPr>
      </p:pic>
      <p:pic>
        <p:nvPicPr>
          <p:cNvPr id="536666" name="图片 536665" descr="跟踪演练">
            <a:hlinkClick r:id="rId15" action="ppaction://hlinksldjump"/>
          </p:cNvPr>
          <p:cNvPicPr>
            <a:picLocks noChangeAspect="1"/>
          </p:cNvPicPr>
          <p:nvPr userDrawn="1"/>
        </p:nvPicPr>
        <p:blipFill>
          <a:blip r:embed="rId16"/>
          <a:stretch>
            <a:fillRect/>
          </a:stretch>
        </p:blipFill>
        <p:spPr>
          <a:xfrm>
            <a:off x="5213350" y="225425"/>
            <a:ext cx="908050" cy="3048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2pPr>
      <a:lvl3pPr marL="914400" lvl="2"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3pPr>
      <a:lvl4pPr marL="1371600" lvl="3"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4pPr>
      <a:lvl5pPr marL="1828800" lvl="4"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5pPr>
      <a:lvl6pPr marL="2286000" lvl="5"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6pPr>
      <a:lvl7pPr marL="2743200" lvl="6"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7pPr>
      <a:lvl8pPr marL="3200400" lvl="7"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8pPr>
      <a:lvl9pPr marL="3657600" lvl="8"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8.xml"/><Relationship Id="rId2" Type="http://schemas.openxmlformats.org/officeDocument/2006/relationships/image" Target="../media/image9.wmf"/><Relationship Id="rId1"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8.xml"/><Relationship Id="rId2" Type="http://schemas.openxmlformats.org/officeDocument/2006/relationships/image" Target="../media/image9.wmf"/><Relationship Id="rId1"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0.jpeg"/></Relationships>
</file>

<file path=ppt/slides/_rels/slide39.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18.xml"/><Relationship Id="rId3" Type="http://schemas.openxmlformats.org/officeDocument/2006/relationships/image" Target="../media/image22.wmf"/><Relationship Id="rId2" Type="http://schemas.openxmlformats.org/officeDocument/2006/relationships/oleObject" Target="../embeddings/oleObject4.bin"/><Relationship Id="rId1"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3.jpeg"/></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8.xml"/><Relationship Id="rId2" Type="http://schemas.openxmlformats.org/officeDocument/2006/relationships/image" Target="../media/image24.wmf"/><Relationship Id="rId1"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5.jpeg"/></Relationships>
</file>

<file path=ppt/slides/_rels/slide43.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8.xml"/><Relationship Id="rId3" Type="http://schemas.openxmlformats.org/officeDocument/2006/relationships/image" Target="../media/image27.wmf"/><Relationship Id="rId2" Type="http://schemas.openxmlformats.org/officeDocument/2006/relationships/oleObject" Target="../embeddings/oleObject6.bin"/><Relationship Id="rId1" Type="http://schemas.openxmlformats.org/officeDocument/2006/relationships/image" Target="../media/image26.jpeg"/></Relationships>
</file>

<file path=ppt/slides/_rels/slide44.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18.xml"/><Relationship Id="rId5" Type="http://schemas.openxmlformats.org/officeDocument/2006/relationships/image" Target="../media/image30.wmf"/><Relationship Id="rId4" Type="http://schemas.openxmlformats.org/officeDocument/2006/relationships/oleObject" Target="../embeddings/oleObject8.bin"/><Relationship Id="rId3" Type="http://schemas.openxmlformats.org/officeDocument/2006/relationships/image" Target="../media/image29.wmf"/><Relationship Id="rId2" Type="http://schemas.openxmlformats.org/officeDocument/2006/relationships/oleObject" Target="../embeddings/oleObject7.bin"/><Relationship Id="rId1"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1.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3.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4.jpeg"/></Relationships>
</file>

<file path=ppt/slides/_rels/slide53.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18.xml"/><Relationship Id="rId3" Type="http://schemas.openxmlformats.org/officeDocument/2006/relationships/image" Target="../media/image36.wmf"/><Relationship Id="rId2" Type="http://schemas.openxmlformats.org/officeDocument/2006/relationships/oleObject" Target="../embeddings/oleObject9.bin"/><Relationship Id="rId1" Type="http://schemas.openxmlformats.org/officeDocument/2006/relationships/image" Target="../media/image35.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7.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8.jpeg"/></Relationships>
</file>

<file path=ppt/slides/_rels/slide56.xml.rels><?xml version="1.0" encoding="UTF-8" standalone="yes"?>
<Relationships xmlns="http://schemas.openxmlformats.org/package/2006/relationships"><Relationship Id="rId7" Type="http://schemas.openxmlformats.org/officeDocument/2006/relationships/vmlDrawing" Target="../drawings/vmlDrawing9.vml"/><Relationship Id="rId6" Type="http://schemas.openxmlformats.org/officeDocument/2006/relationships/slideLayout" Target="../slideLayouts/slideLayout18.xml"/><Relationship Id="rId5" Type="http://schemas.openxmlformats.org/officeDocument/2006/relationships/image" Target="../media/image41.wmf"/><Relationship Id="rId4" Type="http://schemas.openxmlformats.org/officeDocument/2006/relationships/oleObject" Target="../embeddings/oleObject11.bin"/><Relationship Id="rId3" Type="http://schemas.openxmlformats.org/officeDocument/2006/relationships/image" Target="../media/image40.wmf"/><Relationship Id="rId2" Type="http://schemas.openxmlformats.org/officeDocument/2006/relationships/oleObject" Target="../embeddings/oleObject10.bin"/><Relationship Id="rId1" Type="http://schemas.openxmlformats.org/officeDocument/2006/relationships/image" Target="../media/image39.jpeg"/></Relationships>
</file>

<file path=ppt/slides/_rels/slide57.xml.rels><?xml version="1.0" encoding="UTF-8" standalone="yes"?>
<Relationships xmlns="http://schemas.openxmlformats.org/package/2006/relationships"><Relationship Id="rId9" Type="http://schemas.openxmlformats.org/officeDocument/2006/relationships/vmlDrawing" Target="../drawings/vmlDrawing10.vml"/><Relationship Id="rId8" Type="http://schemas.openxmlformats.org/officeDocument/2006/relationships/slideLayout" Target="../slideLayouts/slideLayout18.xml"/><Relationship Id="rId7" Type="http://schemas.openxmlformats.org/officeDocument/2006/relationships/image" Target="../media/image45.wmf"/><Relationship Id="rId6" Type="http://schemas.openxmlformats.org/officeDocument/2006/relationships/oleObject" Target="../embeddings/oleObject14.bin"/><Relationship Id="rId5" Type="http://schemas.openxmlformats.org/officeDocument/2006/relationships/image" Target="../media/image44.wmf"/><Relationship Id="rId4" Type="http://schemas.openxmlformats.org/officeDocument/2006/relationships/oleObject" Target="../embeddings/oleObject13.bin"/><Relationship Id="rId3" Type="http://schemas.openxmlformats.org/officeDocument/2006/relationships/image" Target="../media/image43.wmf"/><Relationship Id="rId2" Type="http://schemas.openxmlformats.org/officeDocument/2006/relationships/oleObject" Target="../embeddings/oleObject12.bin"/><Relationship Id="rId1" Type="http://schemas.openxmlformats.org/officeDocument/2006/relationships/image" Target="../media/image42.jpeg"/></Relationships>
</file>

<file path=ppt/slides/_rels/slide58.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18.xml"/><Relationship Id="rId3" Type="http://schemas.openxmlformats.org/officeDocument/2006/relationships/image" Target="../media/image47.wmf"/><Relationship Id="rId2" Type="http://schemas.openxmlformats.org/officeDocument/2006/relationships/oleObject" Target="../embeddings/oleObject15.bin"/><Relationship Id="rId1" Type="http://schemas.openxmlformats.org/officeDocument/2006/relationships/image" Target="../media/image46.jpeg"/></Relationships>
</file>

<file path=ppt/slides/_rels/slide59.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18.xml"/><Relationship Id="rId2" Type="http://schemas.openxmlformats.org/officeDocument/2006/relationships/image" Target="../media/image44.wmf"/><Relationship Id="rId1"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8.xml"/><Relationship Id="rId2" Type="http://schemas.openxmlformats.org/officeDocument/2006/relationships/image" Target="../media/image7.wmf"/><Relationship Id="rId1"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8.jpeg"/></Relationships>
</file>

<file path=ppt/slides/_rels/slide61.xml.rels><?xml version="1.0" encoding="UTF-8" standalone="yes"?>
<Relationships xmlns="http://schemas.openxmlformats.org/package/2006/relationships"><Relationship Id="rId5" Type="http://schemas.openxmlformats.org/officeDocument/2006/relationships/vmlDrawing" Target="../drawings/vmlDrawing13.vml"/><Relationship Id="rId4" Type="http://schemas.openxmlformats.org/officeDocument/2006/relationships/slideLayout" Target="../slideLayouts/slideLayout18.xml"/><Relationship Id="rId3" Type="http://schemas.openxmlformats.org/officeDocument/2006/relationships/image" Target="../media/image50.wmf"/><Relationship Id="rId2" Type="http://schemas.openxmlformats.org/officeDocument/2006/relationships/oleObject" Target="../embeddings/oleObject17.bin"/><Relationship Id="rId1" Type="http://schemas.openxmlformats.org/officeDocument/2006/relationships/image" Target="../media/image49.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1.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2.jpeg"/></Relationships>
</file>

<file path=ppt/slides/_rels/slide64.xml.rels><?xml version="1.0" encoding="UTF-8" standalone="yes"?>
<Relationships xmlns="http://schemas.openxmlformats.org/package/2006/relationships"><Relationship Id="rId8" Type="http://schemas.openxmlformats.org/officeDocument/2006/relationships/vmlDrawing" Target="../drawings/vmlDrawing14.vml"/><Relationship Id="rId7" Type="http://schemas.openxmlformats.org/officeDocument/2006/relationships/slideLayout" Target="../slideLayouts/slideLayout18.xml"/><Relationship Id="rId6" Type="http://schemas.openxmlformats.org/officeDocument/2006/relationships/image" Target="../media/image55.wmf"/><Relationship Id="rId5" Type="http://schemas.openxmlformats.org/officeDocument/2006/relationships/oleObject" Target="../embeddings/oleObject20.bin"/><Relationship Id="rId4" Type="http://schemas.openxmlformats.org/officeDocument/2006/relationships/image" Target="../media/image54.wmf"/><Relationship Id="rId3" Type="http://schemas.openxmlformats.org/officeDocument/2006/relationships/oleObject" Target="../embeddings/oleObject19.bin"/><Relationship Id="rId2" Type="http://schemas.openxmlformats.org/officeDocument/2006/relationships/image" Target="../media/image53.wmf"/><Relationship Id="rId1" Type="http://schemas.openxmlformats.org/officeDocument/2006/relationships/oleObject" Target="../embeddings/oleObject18.bin"/></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59" name="矩形 368658"/>
          <p:cNvSpPr/>
          <p:nvPr/>
        </p:nvSpPr>
        <p:spPr>
          <a:xfrm>
            <a:off x="895350" y="1226503"/>
            <a:ext cx="7413625" cy="1938020"/>
          </a:xfrm>
          <a:prstGeom prst="rect">
            <a:avLst/>
          </a:prstGeom>
          <a:noFill/>
          <a:ln w="9525">
            <a:noFill/>
          </a:ln>
        </p:spPr>
        <p:txBody>
          <a:bodyPr anchor="ctr">
            <a:spAutoFit/>
          </a:bodyPr>
          <a:p>
            <a:pPr algn="ctr" eaLnBrk="0" hangingPunct="0"/>
            <a:r>
              <a:rPr lang="zh-CN" altLang="en-US" sz="4000" b="0" dirty="0">
                <a:latin typeface="黑体" panose="02010609060101010101" pitchFamily="2" charset="-122"/>
                <a:ea typeface="黑体" panose="02010609060101010101" pitchFamily="2" charset="-122"/>
              </a:rPr>
              <a:t>专题二　</a:t>
            </a:r>
            <a:endParaRPr lang="zh-CN" altLang="en-US" sz="4000" b="0" dirty="0">
              <a:latin typeface="黑体" panose="02010609060101010101" pitchFamily="2" charset="-122"/>
              <a:ea typeface="黑体" panose="02010609060101010101" pitchFamily="2" charset="-122"/>
            </a:endParaRPr>
          </a:p>
          <a:p>
            <a:pPr algn="ctr" eaLnBrk="0" hangingPunct="0"/>
            <a:r>
              <a:rPr lang="zh-CN" altLang="en-US" sz="4000" b="0" dirty="0">
                <a:latin typeface="黑体" panose="02010609060101010101" pitchFamily="2" charset="-122"/>
                <a:ea typeface="黑体" panose="02010609060101010101" pitchFamily="2" charset="-122"/>
              </a:rPr>
              <a:t>受力分析　共点力的平衡</a:t>
            </a:r>
            <a:endParaRPr lang="zh-CN" altLang="en-US" sz="4000" b="0">
              <a:latin typeface="黑体" panose="02010609060101010101" pitchFamily="2" charset="-122"/>
              <a:ea typeface="黑体" panose="0201060906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3938" name="文本框 1063937"/>
          <p:cNvSpPr txBox="1"/>
          <p:nvPr/>
        </p:nvSpPr>
        <p:spPr>
          <a:xfrm>
            <a:off x="231775" y="688975"/>
            <a:ext cx="8620125" cy="32988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【易错辨析</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物体沿光滑斜面下滑时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物体受到重力、支持力和下滑力的作用。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对物体进行受力分析时不用区分外力与内力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两者都要同时分析。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4962" name="文本框 1064961"/>
          <p:cNvSpPr txBox="1"/>
          <p:nvPr/>
        </p:nvSpPr>
        <p:spPr>
          <a:xfrm>
            <a:off x="241300" y="908050"/>
            <a:ext cx="9296400" cy="39401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加速度等于零的物体一定处于平衡状态。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速度等于零的物体一定处于平衡状态。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若三个力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平衡</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若将</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转动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90°</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三个</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力的合力大小为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(6)</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物体在缓慢运动时所处的状态可看作不平衡状态。</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latin typeface="宋体" panose="02010600030101010101" pitchFamily="2" charset="-122"/>
                <a:ea typeface="宋体" panose="02010600030101010101" pitchFamily="2" charset="-122"/>
                <a:cs typeface="Times New Roman" panose="02020603050405020304" pitchFamily="18" charset="0"/>
              </a:rPr>
              <a:t> </a:t>
            </a:r>
            <a:endParaRPr lang="en-US" altLang="zh-CN">
              <a:latin typeface="宋体" panose="02010600030101010101" pitchFamily="2" charset="-122"/>
              <a:ea typeface="Times New Roman" panose="02020603050405020304" pitchFamily="18" charset="0"/>
            </a:endParaRPr>
          </a:p>
        </p:txBody>
      </p:sp>
      <p:graphicFrame>
        <p:nvGraphicFramePr>
          <p:cNvPr id="1064963" name="对象 1064962"/>
          <p:cNvGraphicFramePr/>
          <p:nvPr/>
        </p:nvGraphicFramePr>
        <p:xfrm>
          <a:off x="2857500" y="3113088"/>
          <a:ext cx="419100" cy="381000"/>
        </p:xfrm>
        <a:graphic>
          <a:graphicData uri="http://schemas.openxmlformats.org/presentationml/2006/ole">
            <mc:AlternateContent xmlns:mc="http://schemas.openxmlformats.org/markup-compatibility/2006">
              <mc:Choice xmlns:v="urn:schemas-microsoft-com:vml" Requires="v">
                <p:oleObj spid="_x0000_s3076" name="" r:id="rId1" imgW="419100" imgH="381000" progId="Equation.DSMT4">
                  <p:embed/>
                </p:oleObj>
              </mc:Choice>
              <mc:Fallback>
                <p:oleObj name="" r:id="rId1" imgW="419100" imgH="381000" progId="Equation.DSMT4">
                  <p:embed/>
                  <p:pic>
                    <p:nvPicPr>
                      <p:cNvPr id="0" name="图片 3075"/>
                      <p:cNvPicPr/>
                      <p:nvPr/>
                    </p:nvPicPr>
                    <p:blipFill>
                      <a:blip r:embed="rId2"/>
                      <a:stretch>
                        <a:fillRect/>
                      </a:stretch>
                    </p:blipFill>
                    <p:spPr>
                      <a:xfrm>
                        <a:off x="2857500" y="3113088"/>
                        <a:ext cx="419100" cy="381000"/>
                      </a:xfrm>
                      <a:prstGeom prst="rect">
                        <a:avLst/>
                      </a:prstGeom>
                      <a:noFill/>
                      <a:ln w="38100">
                        <a:noFill/>
                        <a:miter/>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5986" name="文本框 1065985"/>
          <p:cNvSpPr txBox="1"/>
          <p:nvPr/>
        </p:nvSpPr>
        <p:spPr>
          <a:xfrm>
            <a:off x="279400" y="1117600"/>
            <a:ext cx="8620125" cy="329882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提示</a:t>
            </a:r>
            <a:r>
              <a:rPr lang="en-US" altLang="zh-CN">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。物体沿光滑斜面下滑时</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物体受到重力和斜面的支持力两个力的作用</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不存在下滑力。</a:t>
            </a:r>
            <a:endParaRPr lang="zh-CN" altLang="en-US" dirty="0">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。对物体进行受力分析时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只分析物体以外的其他物体对该物体的力</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外力</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不分析物体内部的作用力</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内力</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a:t>
            </a:r>
            <a:endParaRPr lang="zh-CN" altLang="en-US">
              <a:solidFill>
                <a:srgbClr val="000000"/>
              </a:solidFill>
              <a:latin typeface="楷体_GB2312" pitchFamily="49" charset="-122"/>
              <a:ea typeface="楷体_GB2312"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7010" name="文本框 1067009"/>
          <p:cNvSpPr txBox="1"/>
          <p:nvPr/>
        </p:nvSpPr>
        <p:spPr>
          <a:xfrm>
            <a:off x="231775" y="974725"/>
            <a:ext cx="8620125" cy="3298825"/>
          </a:xfrm>
          <a:prstGeom prst="rect">
            <a:avLst/>
          </a:prstGeom>
          <a:noFill/>
          <a:ln w="9525">
            <a:noFill/>
          </a:ln>
        </p:spPr>
        <p:txBody>
          <a:bodyPr>
            <a:spAutoFit/>
          </a:bodyPr>
          <a:p>
            <a:r>
              <a:rPr lang="en-US" altLang="zh-CN" dirty="0">
                <a:solidFill>
                  <a:srgbClr val="000000"/>
                </a:solidFill>
                <a:latin typeface="楷体_GB2312" pitchFamily="49" charset="-122"/>
                <a:ea typeface="楷体_GB2312" pitchFamily="49" charset="-122"/>
              </a:rPr>
              <a:t>(3)√</a:t>
            </a:r>
            <a:r>
              <a:rPr lang="zh-CN" altLang="en-US" dirty="0">
                <a:solidFill>
                  <a:srgbClr val="000000"/>
                </a:solidFill>
                <a:latin typeface="楷体_GB2312" pitchFamily="49" charset="-122"/>
                <a:ea typeface="楷体_GB2312" pitchFamily="49" charset="-122"/>
              </a:rPr>
              <a:t>。处于平衡状态的物体</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所受合外力为零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其加速度为零。</a:t>
            </a:r>
            <a:endParaRPr lang="zh-CN" altLang="en-US" dirty="0">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(4)×</a:t>
            </a:r>
            <a:r>
              <a:rPr lang="zh-CN" altLang="en-US" dirty="0">
                <a:solidFill>
                  <a:srgbClr val="000000"/>
                </a:solidFill>
                <a:latin typeface="楷体_GB2312" pitchFamily="49" charset="-122"/>
                <a:ea typeface="楷体_GB2312" pitchFamily="49" charset="-122"/>
              </a:rPr>
              <a:t>。速度等于零的物体所受合外力不一定为零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物体也不一定处于平衡状态</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如竖直上抛到最高点的物体</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其速度为零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其加速度为</a:t>
            </a:r>
            <a:r>
              <a:rPr lang="en-US" altLang="zh-CN" dirty="0">
                <a:solidFill>
                  <a:srgbClr val="000000"/>
                </a:solidFill>
                <a:latin typeface="楷体_GB2312" pitchFamily="49" charset="-122"/>
                <a:ea typeface="楷体_GB2312" pitchFamily="49" charset="-122"/>
              </a:rPr>
              <a:t>g,</a:t>
            </a:r>
            <a:r>
              <a:rPr lang="zh-CN" altLang="en-US" dirty="0">
                <a:solidFill>
                  <a:srgbClr val="000000"/>
                </a:solidFill>
                <a:latin typeface="楷体_GB2312" pitchFamily="49" charset="-122"/>
                <a:ea typeface="楷体_GB2312" pitchFamily="49" charset="-122"/>
              </a:rPr>
              <a:t>物体将做匀加速直线运动。</a:t>
            </a:r>
            <a:r>
              <a:rPr lang="zh-CN" altLang="en-US" dirty="0">
                <a:latin typeface="楷体_GB2312" pitchFamily="49" charset="-122"/>
                <a:ea typeface="楷体_GB2312" pitchFamily="49" charset="-122"/>
              </a:rPr>
              <a:t> </a:t>
            </a:r>
            <a:endParaRPr lang="zh-CN" altLang="en-US">
              <a:latin typeface="楷体_GB2312" pitchFamily="49" charset="-122"/>
              <a:ea typeface="楷体_GB2312"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8034" name="文本框 1068033"/>
          <p:cNvSpPr txBox="1"/>
          <p:nvPr/>
        </p:nvSpPr>
        <p:spPr>
          <a:xfrm>
            <a:off x="212725" y="946150"/>
            <a:ext cx="9182100" cy="3940175"/>
          </a:xfrm>
          <a:prstGeom prst="rect">
            <a:avLst/>
          </a:prstGeom>
          <a:noFill/>
          <a:ln w="9525">
            <a:noFill/>
          </a:ln>
        </p:spPr>
        <p:txBody>
          <a:bodyPr>
            <a:spAutoFit/>
          </a:bodyPr>
          <a:p>
            <a:r>
              <a:rPr lang="en-US" altLang="zh-CN" dirty="0">
                <a:solidFill>
                  <a:srgbClr val="000000"/>
                </a:solidFill>
                <a:latin typeface="楷体_GB2312" pitchFamily="49" charset="-122"/>
                <a:ea typeface="楷体_GB2312" pitchFamily="49" charset="-122"/>
              </a:rPr>
              <a:t>(5)√</a:t>
            </a:r>
            <a:r>
              <a:rPr lang="zh-CN" altLang="en-US" dirty="0">
                <a:solidFill>
                  <a:srgbClr val="000000"/>
                </a:solidFill>
                <a:latin typeface="楷体_GB2312" pitchFamily="49" charset="-122"/>
                <a:ea typeface="楷体_GB2312" pitchFamily="49" charset="-122"/>
              </a:rPr>
              <a:t>。若三个力</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3</a:t>
            </a:r>
            <a:r>
              <a:rPr lang="zh-CN" altLang="en-US" dirty="0">
                <a:solidFill>
                  <a:srgbClr val="000000"/>
                </a:solidFill>
                <a:latin typeface="楷体_GB2312" pitchFamily="49" charset="-122"/>
                <a:ea typeface="楷体_GB2312" pitchFamily="49" charset="-122"/>
              </a:rPr>
              <a:t>平衡</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和</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3</a:t>
            </a:r>
            <a:r>
              <a:rPr lang="zh-CN" altLang="en-US" dirty="0">
                <a:solidFill>
                  <a:srgbClr val="000000"/>
                </a:solidFill>
                <a:latin typeface="楷体_GB2312" pitchFamily="49" charset="-122"/>
                <a:ea typeface="楷体_GB2312" pitchFamily="49" charset="-122"/>
              </a:rPr>
              <a:t>的合力与</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1</a:t>
            </a:r>
            <a:endParaRPr lang="en-US" altLang="zh-CN" baseline="-3000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等大反向</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当</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转动</a:t>
            </a:r>
            <a:r>
              <a:rPr lang="en-US" altLang="zh-CN" dirty="0">
                <a:solidFill>
                  <a:srgbClr val="000000"/>
                </a:solidFill>
                <a:latin typeface="楷体_GB2312" pitchFamily="49" charset="-122"/>
                <a:ea typeface="楷体_GB2312" pitchFamily="49" charset="-122"/>
              </a:rPr>
              <a:t>90°</a:t>
            </a:r>
            <a:r>
              <a:rPr lang="zh-CN" altLang="en-US" dirty="0">
                <a:solidFill>
                  <a:srgbClr val="000000"/>
                </a:solidFill>
                <a:latin typeface="楷体_GB2312" pitchFamily="49" charset="-122"/>
                <a:ea typeface="楷体_GB2312" pitchFamily="49" charset="-122"/>
              </a:rPr>
              <a:t>时</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与</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3</a:t>
            </a:r>
            <a:r>
              <a:rPr lang="zh-CN" altLang="en-US" dirty="0">
                <a:solidFill>
                  <a:srgbClr val="000000"/>
                </a:solidFill>
                <a:latin typeface="楷体_GB2312" pitchFamily="49" charset="-122"/>
                <a:ea typeface="楷体_GB2312" pitchFamily="49" charset="-122"/>
              </a:rPr>
              <a:t>的合力互相垂直</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三个力的合力大小为   </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a:t>
            </a:r>
            <a:endParaRPr lang="zh-CN" altLang="en-US" dirty="0">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(6)×</a:t>
            </a:r>
            <a:r>
              <a:rPr lang="zh-CN" altLang="en-US" dirty="0">
                <a:solidFill>
                  <a:srgbClr val="000000"/>
                </a:solidFill>
                <a:latin typeface="楷体_GB2312" pitchFamily="49" charset="-122"/>
                <a:ea typeface="楷体_GB2312" pitchFamily="49" charset="-122"/>
              </a:rPr>
              <a:t>。物体在缓慢运动时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可认为其瞬时速度始终为</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其加速度为零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物体所受合外力为零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属于一种动态</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平衡状态。</a:t>
            </a:r>
            <a:endParaRPr lang="zh-CN" altLang="en-US">
              <a:solidFill>
                <a:srgbClr val="000000"/>
              </a:solidFill>
              <a:latin typeface="楷体_GB2312" pitchFamily="49" charset="-122"/>
              <a:ea typeface="楷体_GB2312" pitchFamily="49" charset="-122"/>
            </a:endParaRPr>
          </a:p>
        </p:txBody>
      </p:sp>
      <p:graphicFrame>
        <p:nvGraphicFramePr>
          <p:cNvPr id="1068035" name="对象 1068034"/>
          <p:cNvGraphicFramePr/>
          <p:nvPr/>
        </p:nvGraphicFramePr>
        <p:xfrm>
          <a:off x="3524250" y="2493963"/>
          <a:ext cx="419100" cy="381000"/>
        </p:xfrm>
        <a:graphic>
          <a:graphicData uri="http://schemas.openxmlformats.org/presentationml/2006/ole">
            <mc:AlternateContent xmlns:mc="http://schemas.openxmlformats.org/markup-compatibility/2006">
              <mc:Choice xmlns:v="urn:schemas-microsoft-com:vml" Requires="v">
                <p:oleObj spid="_x0000_s3077" name="" r:id="rId1" imgW="419100" imgH="381000" progId="Equation.DSMT4">
                  <p:embed/>
                </p:oleObj>
              </mc:Choice>
              <mc:Fallback>
                <p:oleObj name="" r:id="rId1" imgW="419100" imgH="381000" progId="Equation.DSMT4">
                  <p:embed/>
                  <p:pic>
                    <p:nvPicPr>
                      <p:cNvPr id="0" name="图片 3076"/>
                      <p:cNvPicPr/>
                      <p:nvPr/>
                    </p:nvPicPr>
                    <p:blipFill>
                      <a:blip r:embed="rId2"/>
                      <a:stretch>
                        <a:fillRect/>
                      </a:stretch>
                    </p:blipFill>
                    <p:spPr>
                      <a:xfrm>
                        <a:off x="3524250" y="2493963"/>
                        <a:ext cx="419100" cy="381000"/>
                      </a:xfrm>
                      <a:prstGeom prst="rect">
                        <a:avLst/>
                      </a:prstGeom>
                      <a:noFill/>
                      <a:ln w="38100">
                        <a:noFill/>
                        <a:miter/>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75522" name="文本框 875521"/>
          <p:cNvSpPr txBox="1"/>
          <p:nvPr/>
        </p:nvSpPr>
        <p:spPr>
          <a:xfrm>
            <a:off x="231775" y="1189038"/>
            <a:ext cx="8620125" cy="3940175"/>
          </a:xfrm>
          <a:prstGeom prst="rect">
            <a:avLst/>
          </a:prstGeom>
          <a:noFill/>
          <a:ln w="9525">
            <a:noFill/>
          </a:ln>
        </p:spPr>
        <p:txBody>
          <a:bodyPr>
            <a:spAutoFit/>
          </a:bodyPr>
          <a:p>
            <a:pPr algn="ct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考点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受力分析</a:t>
            </a:r>
            <a:endPar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【核心要素精讲</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受力分析的四个方法</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假设法</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在受力分析时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若不能确定某力是否存在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可先对其作出存在的假设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然后分析该力存在对物体运动状态的影响来判断该力是否存在。</a:t>
            </a:r>
            <a:endParaRPr lang="zh-CN" altLang="en-US">
              <a:solidFill>
                <a:srgbClr val="000000"/>
              </a:solidFill>
              <a:latin typeface="宋体" panose="02010600030101010101" pitchFamily="2" charset="-122"/>
              <a:ea typeface="Times New Roman" panose="02020603050405020304" pitchFamily="18" charset="0"/>
            </a:endParaRPr>
          </a:p>
        </p:txBody>
      </p:sp>
      <p:pic>
        <p:nvPicPr>
          <p:cNvPr id="875531" name="图片 875530" descr="核心考点（8字）"/>
          <p:cNvPicPr>
            <a:picLocks noChangeAspect="1"/>
          </p:cNvPicPr>
          <p:nvPr/>
        </p:nvPicPr>
        <p:blipFill>
          <a:blip r:embed="rId1"/>
          <a:stretch>
            <a:fillRect/>
          </a:stretch>
        </p:blipFill>
        <p:spPr>
          <a:xfrm>
            <a:off x="2081213" y="703263"/>
            <a:ext cx="5287962" cy="493712"/>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77571" name="文本框 877570"/>
          <p:cNvSpPr txBox="1"/>
          <p:nvPr/>
        </p:nvSpPr>
        <p:spPr>
          <a:xfrm>
            <a:off x="260350" y="1022350"/>
            <a:ext cx="8620125" cy="26574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整体法</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将加速度相同的几个相互关联的物体作为一个整体进行受力分析的方法。</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隔离法</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将所研究的对象从周围的物体中分离出来</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单独进行受力分析的方法。</a:t>
            </a:r>
            <a:r>
              <a:rPr lang="zh-CN" altLang="en-US" dirty="0">
                <a:latin typeface="宋体" panose="02010600030101010101" pitchFamily="2" charset="-122"/>
                <a:ea typeface="宋体" panose="02010600030101010101" pitchFamily="2" charset="-122"/>
                <a:cs typeface="Times New Roman" panose="02020603050405020304" pitchFamily="18" charset="0"/>
              </a:rPr>
              <a:t> </a:t>
            </a:r>
            <a:endParaRPr lang="zh-CN" altLang="en-US">
              <a:latin typeface="宋体" panose="02010600030101010101" pitchFamily="2" charset="-122"/>
              <a:ea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4722" name="文本框 1054721"/>
          <p:cNvSpPr txBox="1"/>
          <p:nvPr/>
        </p:nvSpPr>
        <p:spPr>
          <a:xfrm>
            <a:off x="304800" y="1430338"/>
            <a:ext cx="8620125" cy="137477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(4)</a:t>
            </a:r>
            <a:r>
              <a:rPr lang="zh-CN" altLang="en-US" dirty="0">
                <a:latin typeface="宋体" panose="02010600030101010101" pitchFamily="2" charset="-122"/>
                <a:ea typeface="宋体" panose="02010600030101010101" pitchFamily="2" charset="-122"/>
                <a:cs typeface="Times New Roman" panose="02020603050405020304" pitchFamily="18" charset="0"/>
              </a:rPr>
              <a:t>动力学分析法</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对加速运动的物体进行受力分析时</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应用牛顿运动定律进行分析求解的方法。</a:t>
            </a:r>
            <a:endParaRPr lang="zh-CN" altLang="en-US">
              <a:latin typeface="宋体" panose="02010600030101010101" pitchFamily="2" charset="-122"/>
              <a:ea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5746" name="文本框 1055745"/>
          <p:cNvSpPr txBox="1"/>
          <p:nvPr/>
        </p:nvSpPr>
        <p:spPr>
          <a:xfrm>
            <a:off x="221615" y="-1905"/>
            <a:ext cx="8543925" cy="3192145"/>
          </a:xfrm>
          <a:prstGeom prst="rect">
            <a:avLst/>
          </a:prstGeom>
          <a:noFill/>
          <a:ln w="9525">
            <a:noFill/>
          </a:ln>
        </p:spPr>
        <p:txBody>
          <a:bodyPr>
            <a:spAutoFit/>
          </a:bodyPr>
          <a:p>
            <a:pPr>
              <a:lnSpc>
                <a:spcPct val="12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【典例</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木板</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放在水平地面上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板</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放在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的上面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木板</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放在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的上面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的右端通过轻质弹簧测力计固定在竖直的墙壁上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质量相等</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且各接触面动摩擦因数相同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用大小为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的力向左拉动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使它以速度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匀速运动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三者稳定后弹簧测力计的示数为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。则下列说法正确的是</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055747" name="Image0160.jpeg"/>
          <p:cNvPicPr>
            <a:picLocks noChangeAspect="1"/>
          </p:cNvPicPr>
          <p:nvPr/>
        </p:nvPicPr>
        <p:blipFill>
          <a:blip r:embed="rId1"/>
          <a:stretch>
            <a:fillRect/>
          </a:stretch>
        </p:blipFill>
        <p:spPr>
          <a:xfrm>
            <a:off x="6207125" y="2536190"/>
            <a:ext cx="2832100" cy="1265238"/>
          </a:xfrm>
          <a:prstGeom prst="rect">
            <a:avLst/>
          </a:prstGeom>
          <a:noFill/>
          <a:ln w="9525">
            <a:noFill/>
          </a:ln>
        </p:spPr>
      </p:pic>
      <p:sp>
        <p:nvSpPr>
          <p:cNvPr id="1056770" name="文本框 1056769"/>
          <p:cNvSpPr txBox="1"/>
          <p:nvPr/>
        </p:nvSpPr>
        <p:spPr>
          <a:xfrm>
            <a:off x="261620" y="3014345"/>
            <a:ext cx="8620125" cy="26574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的摩擦力大小为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方向向左</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保持静止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匀速运动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保持静止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一起匀速运动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受到地面的摩擦力大小为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T</a:t>
            </a:r>
            <a:endParaRPr lang="en-US" altLang="zh-CN" baseline="-30000">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8818" name="文本框 1058817"/>
          <p:cNvSpPr txBox="1"/>
          <p:nvPr/>
        </p:nvSpPr>
        <p:spPr>
          <a:xfrm>
            <a:off x="174625" y="746125"/>
            <a:ext cx="8791575" cy="4706938"/>
          </a:xfrm>
          <a:prstGeom prst="rect">
            <a:avLst/>
          </a:prstGeom>
          <a:noFill/>
          <a:ln w="9525">
            <a:noFill/>
          </a:ln>
        </p:spPr>
        <p:txBody>
          <a:bodyPr>
            <a:spAutoFit/>
          </a:bodyPr>
          <a:p>
            <a:pPr>
              <a:lnSpc>
                <a:spcPct val="120000"/>
              </a:lnSpc>
            </a:pPr>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。由于</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质量相等</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且各接触面动摩擦因数相同</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f</a:t>
            </a:r>
            <a:r>
              <a:rPr lang="en-US" altLang="zh-CN">
                <a:solidFill>
                  <a:srgbClr val="000000"/>
                </a:solidFill>
                <a:latin typeface="楷体_GB2312" pitchFamily="49" charset="-122"/>
                <a:ea typeface="楷体_GB2312" pitchFamily="49" charset="-122"/>
              </a:rPr>
              <a:t>=</a:t>
            </a:r>
            <a:r>
              <a:rPr lang="en-US" altLang="zh-CN" err="1">
                <a:solidFill>
                  <a:srgbClr val="000000"/>
                </a:solidFill>
                <a:latin typeface="楷体_GB2312" pitchFamily="49" charset="-122"/>
                <a:ea typeface="楷体_GB2312" pitchFamily="49" charset="-122"/>
              </a:rPr>
              <a:t>μF</a:t>
            </a:r>
            <a:r>
              <a:rPr lang="en-US" altLang="zh-CN" baseline="-30000" err="1">
                <a:solidFill>
                  <a:srgbClr val="000000"/>
                </a:solidFill>
                <a:latin typeface="楷体_GB2312" pitchFamily="49" charset="-122"/>
                <a:ea typeface="楷体_GB2312" pitchFamily="49" charset="-122"/>
              </a:rPr>
              <a:t>N</a:t>
            </a:r>
            <a:r>
              <a:rPr lang="zh-CN" altLang="en-US" dirty="0">
                <a:solidFill>
                  <a:srgbClr val="000000"/>
                </a:solidFill>
                <a:latin typeface="楷体_GB2312" pitchFamily="49" charset="-122"/>
                <a:ea typeface="楷体_GB2312" pitchFamily="49" charset="-122"/>
              </a:rPr>
              <a:t>可知</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之间的滑动摩擦力大于</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之间的滑动摩擦力</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因此在</a:t>
            </a:r>
            <a:r>
              <a:rPr lang="en-US" altLang="zh-CN">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作用下</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作为一个整体运动</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选项</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正确</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错误</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受水平向右的拉力和水平向左的摩擦力</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根据平衡条件可知</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对</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的摩擦力大小为</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T</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方向向左</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选项</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正确</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整体受到水平向左的拉力</a:t>
            </a:r>
            <a:r>
              <a:rPr lang="en-US" altLang="zh-CN">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对</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水平向右的摩擦力、地面对</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水平向右的摩擦力</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根据平衡条件可知</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受到地面的摩擦力大小为</a:t>
            </a:r>
            <a:r>
              <a:rPr lang="en-US" altLang="zh-CN">
                <a:solidFill>
                  <a:srgbClr val="000000"/>
                </a:solidFill>
                <a:latin typeface="楷体_GB2312" pitchFamily="49" charset="-122"/>
                <a:ea typeface="楷体_GB2312" pitchFamily="49" charset="-122"/>
              </a:rPr>
              <a:t>F-F</a:t>
            </a:r>
            <a:r>
              <a:rPr lang="en-US" altLang="zh-CN" baseline="-30000">
                <a:solidFill>
                  <a:srgbClr val="000000"/>
                </a:solidFill>
                <a:latin typeface="楷体_GB2312" pitchFamily="49" charset="-122"/>
                <a:ea typeface="楷体_GB2312" pitchFamily="49" charset="-122"/>
              </a:rPr>
              <a:t>T</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a:t>
            </a:r>
            <a:r>
              <a:rPr lang="en-US" altLang="zh-CN">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864268" name="图片 864267"/>
          <p:cNvPicPr>
            <a:picLocks noChangeAspect="1"/>
          </p:cNvPicPr>
          <p:nvPr/>
        </p:nvPicPr>
        <p:blipFill>
          <a:blip r:embed="rId1"/>
          <a:stretch>
            <a:fillRect/>
          </a:stretch>
        </p:blipFill>
        <p:spPr>
          <a:xfrm>
            <a:off x="0" y="1974850"/>
            <a:ext cx="9144000" cy="17621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9842" name="文本框 1059841"/>
          <p:cNvSpPr txBox="1"/>
          <p:nvPr/>
        </p:nvSpPr>
        <p:spPr>
          <a:xfrm>
            <a:off x="222250" y="936625"/>
            <a:ext cx="9220200" cy="32988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【感悟提高</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特点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本题属于多物体的受力分析。</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方法</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解答本题应用了整体法和隔离法</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计算</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地面对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的摩擦力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应分别选取</a:t>
            </a:r>
            <a:r>
              <a:rPr lang="en-US" altLang="zh-CN" dirty="0">
                <a:latin typeface="宋体" panose="02010600030101010101" pitchFamily="2" charset="-122"/>
                <a:ea typeface="宋体" panose="02010600030101010101" pitchFamily="2" charset="-122"/>
                <a:cs typeface="Times New Roman" panose="02020603050405020304" pitchFamily="18" charset="0"/>
              </a:rPr>
              <a:t>__</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_______</a:t>
            </a:r>
            <a:r>
              <a:rPr lang="zh-CN" altLang="en-US" dirty="0">
                <a:latin typeface="宋体" panose="02010600030101010101" pitchFamily="2" charset="-122"/>
                <a:ea typeface="宋体" panose="02010600030101010101" pitchFamily="2" charset="-122"/>
                <a:cs typeface="Times New Roman" panose="02020603050405020304" pitchFamily="18" charset="0"/>
              </a:rPr>
              <a:t>为研究对</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象。</a:t>
            </a:r>
            <a:endParaRPr lang="zh-CN" altLang="en-US">
              <a:latin typeface="宋体" panose="02010600030101010101" pitchFamily="2" charset="-122"/>
              <a:ea typeface="Times New Roman" panose="02020603050405020304" pitchFamily="18" charset="0"/>
            </a:endParaRPr>
          </a:p>
        </p:txBody>
      </p:sp>
      <p:sp>
        <p:nvSpPr>
          <p:cNvPr id="1059843" name="文本框 1059842"/>
          <p:cNvSpPr txBox="1"/>
          <p:nvPr/>
        </p:nvSpPr>
        <p:spPr>
          <a:xfrm>
            <a:off x="4738688" y="2813050"/>
            <a:ext cx="803275" cy="733425"/>
          </a:xfrm>
          <a:prstGeom prst="rect">
            <a:avLst/>
          </a:prstGeom>
          <a:noFill/>
          <a:ln w="9525">
            <a:noFill/>
          </a:ln>
        </p:spPr>
        <p:txBody>
          <a:bodyPr anchor="b" anchorCtr="1">
            <a:spAutoFit/>
          </a:bodyPr>
          <a:p>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a:t>
            </a:r>
            <a:endParaRPr lang="en-US" altLang="zh-CN" dirty="0">
              <a:solidFill>
                <a:srgbClr val="FF0000"/>
              </a:solidFill>
              <a:latin typeface="宋体" panose="02010600030101010101" pitchFamily="2" charset="-122"/>
              <a:ea typeface="Times New Roman" panose="02020603050405020304" pitchFamily="18" charset="0"/>
            </a:endParaRPr>
          </a:p>
        </p:txBody>
      </p:sp>
      <p:sp>
        <p:nvSpPr>
          <p:cNvPr id="1059844" name="文本框 1059843"/>
          <p:cNvSpPr txBox="1"/>
          <p:nvPr/>
        </p:nvSpPr>
        <p:spPr>
          <a:xfrm>
            <a:off x="4916488" y="2813050"/>
            <a:ext cx="2771775" cy="733425"/>
          </a:xfrm>
          <a:prstGeom prst="rect">
            <a:avLst/>
          </a:prstGeom>
          <a:noFill/>
          <a:ln w="9525">
            <a:noFill/>
          </a:ln>
        </p:spPr>
        <p:txBody>
          <a:bodyPr anchor="b" anchorCtr="1">
            <a:spAutoFit/>
          </a:bodyPr>
          <a:p>
            <a:r>
              <a:rPr lang="en-US" altLang="zh-CN" dirty="0">
                <a:solidFill>
                  <a:srgbClr val="FF0000"/>
                </a:solidFill>
                <a:latin typeface="宋体" panose="02010600030101010101" pitchFamily="2" charset="-122"/>
                <a:ea typeface="宋体" panose="02010600030101010101" pitchFamily="2" charset="-122"/>
                <a:cs typeface="Times New Roman" panose="02020603050405020304" pitchFamily="18" charset="0"/>
              </a:rPr>
              <a:t>BC</a:t>
            </a: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整体</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9843"/>
                                        </p:tgtEl>
                                        <p:attrNameLst>
                                          <p:attrName>style.visibility</p:attrName>
                                        </p:attrNameLst>
                                      </p:cBhvr>
                                      <p:to>
                                        <p:strVal val="visible"/>
                                      </p:to>
                                    </p:set>
                                    <p:animEffect transition="in" filter="blinds(horizontal)">
                                      <p:cBhvr>
                                        <p:cTn id="7" dur="500"/>
                                        <p:tgtEl>
                                          <p:spTgt spid="10598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9844"/>
                                        </p:tgtEl>
                                        <p:attrNameLst>
                                          <p:attrName>style.visibility</p:attrName>
                                        </p:attrNameLst>
                                      </p:cBhvr>
                                      <p:to>
                                        <p:strVal val="visible"/>
                                      </p:to>
                                    </p:set>
                                    <p:animEffect transition="in" filter="blinds(horizontal)">
                                      <p:cBhvr>
                                        <p:cTn id="12" dur="500"/>
                                        <p:tgtEl>
                                          <p:spTgt spid="1059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3" grpId="0"/>
      <p:bldP spid="105984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0082" name="文本框 1070081"/>
          <p:cNvSpPr txBox="1"/>
          <p:nvPr/>
        </p:nvSpPr>
        <p:spPr>
          <a:xfrm>
            <a:off x="260350" y="889000"/>
            <a:ext cx="9324975" cy="32988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拓展</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若地面光滑</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仍以</a:t>
            </a:r>
            <a:r>
              <a:rPr lang="zh-CN" altLang="en-US" dirty="0">
                <a:latin typeface="宋体" panose="02010600030101010101" pitchFamily="2" charset="-122"/>
                <a:ea typeface="宋体" panose="02010600030101010101" pitchFamily="2" charset="-122"/>
                <a:cs typeface="Times New Roman" panose="02020603050405020304" pitchFamily="18" charset="0"/>
              </a:rPr>
              <a:t>速度</a:t>
            </a:r>
            <a:r>
              <a:rPr lang="en-US" altLang="zh-CN" dirty="0">
                <a:latin typeface="宋体" panose="02010600030101010101" pitchFamily="2" charset="-122"/>
                <a:ea typeface="宋体" panose="02010600030101010101" pitchFamily="2" charset="-122"/>
                <a:cs typeface="Times New Roman" panose="02020603050405020304" pitchFamily="18" charset="0"/>
              </a:rPr>
              <a:t>v</a:t>
            </a:r>
            <a:r>
              <a:rPr lang="zh-CN" altLang="en-US" dirty="0">
                <a:latin typeface="宋体" panose="02010600030101010101" pitchFamily="2" charset="-122"/>
                <a:ea typeface="宋体" panose="02010600030101010101" pitchFamily="2" charset="-122"/>
                <a:cs typeface="Times New Roman" panose="02020603050405020304" pitchFamily="18" charset="0"/>
              </a:rPr>
              <a:t>匀速运动</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则</a:t>
            </a:r>
            <a:r>
              <a:rPr lang="en-US" altLang="zh-CN" dirty="0">
                <a:latin typeface="宋体" panose="02010600030101010101" pitchFamily="2" charset="-122"/>
                <a:ea typeface="宋体" panose="02010600030101010101" pitchFamily="2" charset="-122"/>
                <a:cs typeface="Times New Roman" panose="02020603050405020304" pitchFamily="18" charset="0"/>
              </a:rPr>
              <a:t>A</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间</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存在</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选填“静摩擦力”或“滑动摩擦</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力”</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C</a:t>
            </a:r>
            <a:r>
              <a:rPr lang="zh-CN" altLang="en-US" dirty="0">
                <a:latin typeface="宋体" panose="02010600030101010101" pitchFamily="2" charset="-122"/>
                <a:ea typeface="宋体" panose="02010600030101010101" pitchFamily="2" charset="-122"/>
                <a:cs typeface="Times New Roman" panose="02020603050405020304" pitchFamily="18" charset="0"/>
              </a:rPr>
              <a:t>间存在</a:t>
            </a:r>
            <a:r>
              <a:rPr lang="en-US" altLang="zh-CN" dirty="0">
                <a:latin typeface="宋体" panose="02010600030101010101" pitchFamily="2" charset="-122"/>
                <a:ea typeface="宋体" panose="02010600030101010101" pitchFamily="2" charset="-122"/>
                <a:cs typeface="Times New Roman" panose="02020603050405020304" pitchFamily="18" charset="0"/>
              </a:rPr>
              <a:t>_________(</a:t>
            </a:r>
            <a:r>
              <a:rPr lang="zh-CN" altLang="en-US" dirty="0">
                <a:latin typeface="宋体" panose="02010600030101010101" pitchFamily="2" charset="-122"/>
                <a:ea typeface="宋体" panose="02010600030101010101" pitchFamily="2" charset="-122"/>
                <a:cs typeface="Times New Roman" panose="02020603050405020304" pitchFamily="18" charset="0"/>
              </a:rPr>
              <a:t>选填“静摩擦力”或</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“滑动摩擦力”</a:t>
            </a:r>
            <a:r>
              <a:rPr lang="en-US" altLang="zh-CN" dirty="0">
                <a:latin typeface="宋体" panose="02010600030101010101" pitchFamily="2" charset="-122"/>
                <a:ea typeface="宋体" panose="02010600030101010101" pitchFamily="2" charset="-122"/>
                <a:cs typeface="Times New Roman" panose="02020603050405020304" pitchFamily="18" charset="0"/>
              </a:rPr>
              <a:t>),A</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间的摩擦力</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选填“大</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于”“等于”或“小于”</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C</a:t>
            </a:r>
            <a:r>
              <a:rPr lang="zh-CN" altLang="en-US" dirty="0">
                <a:latin typeface="宋体" panose="02010600030101010101" pitchFamily="2" charset="-122"/>
                <a:ea typeface="宋体" panose="02010600030101010101" pitchFamily="2" charset="-122"/>
                <a:cs typeface="Times New Roman" panose="02020603050405020304" pitchFamily="18" charset="0"/>
              </a:rPr>
              <a:t>间的摩擦力。 </a:t>
            </a:r>
            <a:endParaRPr lang="zh-CN" altLang="en-US">
              <a:latin typeface="宋体" panose="02010600030101010101" pitchFamily="2" charset="-122"/>
              <a:ea typeface="Times New Roman" panose="02020603050405020304" pitchFamily="18" charset="0"/>
            </a:endParaRPr>
          </a:p>
        </p:txBody>
      </p:sp>
      <p:sp>
        <p:nvSpPr>
          <p:cNvPr id="1070083" name="文本框 1070082"/>
          <p:cNvSpPr txBox="1"/>
          <p:nvPr/>
        </p:nvSpPr>
        <p:spPr>
          <a:xfrm>
            <a:off x="747713" y="1482725"/>
            <a:ext cx="260032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滑动摩擦力</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70084" name="文本框 1070083"/>
          <p:cNvSpPr txBox="1"/>
          <p:nvPr/>
        </p:nvSpPr>
        <p:spPr>
          <a:xfrm>
            <a:off x="2952750" y="2117725"/>
            <a:ext cx="21272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静摩擦力</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70085" name="文本框 1070084"/>
          <p:cNvSpPr txBox="1"/>
          <p:nvPr/>
        </p:nvSpPr>
        <p:spPr>
          <a:xfrm>
            <a:off x="5570538" y="2765425"/>
            <a:ext cx="118427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等于</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0083"/>
                                        </p:tgtEl>
                                        <p:attrNameLst>
                                          <p:attrName>style.visibility</p:attrName>
                                        </p:attrNameLst>
                                      </p:cBhvr>
                                      <p:to>
                                        <p:strVal val="visible"/>
                                      </p:to>
                                    </p:set>
                                    <p:animEffect transition="in" filter="blinds(horizontal)">
                                      <p:cBhvr>
                                        <p:cTn id="7" dur="500"/>
                                        <p:tgtEl>
                                          <p:spTgt spid="10700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70084"/>
                                        </p:tgtEl>
                                        <p:attrNameLst>
                                          <p:attrName>style.visibility</p:attrName>
                                        </p:attrNameLst>
                                      </p:cBhvr>
                                      <p:to>
                                        <p:strVal val="visible"/>
                                      </p:to>
                                    </p:set>
                                    <p:animEffect transition="in" filter="blinds(horizontal)">
                                      <p:cBhvr>
                                        <p:cTn id="12" dur="500"/>
                                        <p:tgtEl>
                                          <p:spTgt spid="10700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70085"/>
                                        </p:tgtEl>
                                        <p:attrNameLst>
                                          <p:attrName>style.visibility</p:attrName>
                                        </p:attrNameLst>
                                      </p:cBhvr>
                                      <p:to>
                                        <p:strVal val="visible"/>
                                      </p:to>
                                    </p:set>
                                    <p:animEffect transition="in" filter="blinds(horizontal)">
                                      <p:cBhvr>
                                        <p:cTn id="17" dur="500"/>
                                        <p:tgtEl>
                                          <p:spTgt spid="1070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p:bldP spid="1070084" grpId="0"/>
      <p:bldP spid="107008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1106" name="文本框 1071105"/>
          <p:cNvSpPr txBox="1"/>
          <p:nvPr/>
        </p:nvSpPr>
        <p:spPr>
          <a:xfrm>
            <a:off x="262255" y="14605"/>
            <a:ext cx="8620125" cy="2330450"/>
          </a:xfrm>
          <a:prstGeom prst="rect">
            <a:avLst/>
          </a:prstGeom>
          <a:noFill/>
          <a:ln w="9525">
            <a:noFill/>
          </a:ln>
        </p:spPr>
        <p:txBody>
          <a:bodyPr>
            <a:spAutoFit/>
          </a:bodyPr>
          <a:p>
            <a:pPr>
              <a:lnSpc>
                <a:spcPct val="13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训练</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桌面上固定一个光滑竖直挡板</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现将一个长方体物块</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与截面为三角形的垫块</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叠放在一起</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用水平外力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缓缓向左推动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使</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缓慢升高</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设各接触面均光滑</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则该过程中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071107" name="Image0161.jpeg"/>
          <p:cNvPicPr>
            <a:picLocks noChangeAspect="1"/>
          </p:cNvPicPr>
          <p:nvPr/>
        </p:nvPicPr>
        <p:blipFill>
          <a:blip r:embed="rId1"/>
          <a:stretch>
            <a:fillRect/>
          </a:stretch>
        </p:blipFill>
        <p:spPr>
          <a:xfrm>
            <a:off x="6546533" y="1772603"/>
            <a:ext cx="2460625" cy="1733550"/>
          </a:xfrm>
          <a:prstGeom prst="rect">
            <a:avLst/>
          </a:prstGeom>
          <a:noFill/>
          <a:ln w="9525">
            <a:noFill/>
          </a:ln>
        </p:spPr>
      </p:pic>
      <p:sp>
        <p:nvSpPr>
          <p:cNvPr id="1072130" name="文本框 1072129"/>
          <p:cNvSpPr txBox="1"/>
          <p:nvPr/>
        </p:nvSpPr>
        <p:spPr>
          <a:xfrm>
            <a:off x="298450" y="2498090"/>
            <a:ext cx="8620125" cy="265747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A.A</a:t>
            </a:r>
            <a:r>
              <a:rPr lang="zh-CN" altLang="en-US" dirty="0">
                <a:latin typeface="宋体" panose="02010600030101010101" pitchFamily="2" charset="-122"/>
                <a:ea typeface="宋体" panose="02010600030101010101" pitchFamily="2" charset="-122"/>
                <a:cs typeface="Times New Roman" panose="02020603050405020304" pitchFamily="18" charset="0"/>
              </a:rPr>
              <a:t>和</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均受三个力作用而平衡</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B.B</a:t>
            </a:r>
            <a:r>
              <a:rPr lang="zh-CN" altLang="en-US" dirty="0">
                <a:latin typeface="宋体" panose="02010600030101010101" pitchFamily="2" charset="-122"/>
                <a:ea typeface="宋体" panose="02010600030101010101" pitchFamily="2" charset="-122"/>
                <a:cs typeface="Times New Roman" panose="02020603050405020304" pitchFamily="18" charset="0"/>
              </a:rPr>
              <a:t>对桌面的压力越来越大</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C.A</a:t>
            </a:r>
            <a:r>
              <a:rPr lang="zh-CN" altLang="en-US" dirty="0">
                <a:latin typeface="宋体" panose="02010600030101010101" pitchFamily="2" charset="-122"/>
                <a:ea typeface="宋体" panose="02010600030101010101" pitchFamily="2" charset="-122"/>
                <a:cs typeface="Times New Roman" panose="02020603050405020304" pitchFamily="18" charset="0"/>
              </a:rPr>
              <a:t>对</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的压力越来越小</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D.</a:t>
            </a:r>
            <a:r>
              <a:rPr lang="zh-CN" altLang="en-US" dirty="0">
                <a:latin typeface="宋体" panose="02010600030101010101" pitchFamily="2" charset="-122"/>
                <a:ea typeface="宋体" panose="02010600030101010101" pitchFamily="2" charset="-122"/>
                <a:cs typeface="Times New Roman" panose="02020603050405020304" pitchFamily="18" charset="0"/>
              </a:rPr>
              <a:t>推力</a:t>
            </a:r>
            <a:r>
              <a:rPr lang="en-US" altLang="zh-CN" dirty="0">
                <a:latin typeface="宋体" panose="02010600030101010101" pitchFamily="2" charset="-122"/>
                <a:ea typeface="宋体" panose="02010600030101010101" pitchFamily="2" charset="-122"/>
                <a:cs typeface="Times New Roman" panose="02020603050405020304" pitchFamily="18" charset="0"/>
              </a:rPr>
              <a:t>F</a:t>
            </a:r>
            <a:r>
              <a:rPr lang="zh-CN" altLang="en-US" dirty="0">
                <a:latin typeface="宋体" panose="02010600030101010101" pitchFamily="2" charset="-122"/>
                <a:ea typeface="宋体" panose="02010600030101010101" pitchFamily="2" charset="-122"/>
                <a:cs typeface="Times New Roman" panose="02020603050405020304" pitchFamily="18" charset="0"/>
              </a:rPr>
              <a:t>的大小恒定不变</a:t>
            </a:r>
            <a:endParaRPr lang="zh-CN" altLang="en-US">
              <a:latin typeface="宋体" panose="02010600030101010101" pitchFamily="2" charset="-122"/>
              <a:ea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3154" name="文本框 1073153"/>
          <p:cNvSpPr txBox="1"/>
          <p:nvPr/>
        </p:nvSpPr>
        <p:spPr>
          <a:xfrm>
            <a:off x="250825" y="841375"/>
            <a:ext cx="9058275" cy="394017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受到重力、竖直挡板</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的弹力和垫块的支持力三个力</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受到</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重力、</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的压力、桌面的支持力和推</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力</a:t>
            </a:r>
            <a:r>
              <a:rPr lang="en-US" altLang="zh-CN" dirty="0">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四个力</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错误</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当</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向左移动时</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对</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的支持力和竖直挡板对</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的支持力方向均不变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据平衡条件得知</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这两个力大小保持不变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对</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的</a:t>
            </a:r>
            <a:endParaRPr lang="zh-CN" altLang="en-US">
              <a:solidFill>
                <a:srgbClr val="000000"/>
              </a:solidFill>
              <a:latin typeface="楷体_GB2312" pitchFamily="49" charset="-122"/>
              <a:ea typeface="楷体_GB2312" pitchFamily="49" charset="-122"/>
            </a:endParaRPr>
          </a:p>
        </p:txBody>
      </p:sp>
      <p:pic>
        <p:nvPicPr>
          <p:cNvPr id="1073155" name="Image0162.jpeg"/>
          <p:cNvPicPr>
            <a:picLocks noChangeAspect="1"/>
          </p:cNvPicPr>
          <p:nvPr/>
        </p:nvPicPr>
        <p:blipFill>
          <a:blip r:embed="rId1"/>
          <a:stretch>
            <a:fillRect/>
          </a:stretch>
        </p:blipFill>
        <p:spPr>
          <a:xfrm>
            <a:off x="6503988" y="1041400"/>
            <a:ext cx="2136775" cy="248443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1522" name="文本框 1131521"/>
          <p:cNvSpPr txBox="1"/>
          <p:nvPr/>
        </p:nvSpPr>
        <p:spPr>
          <a:xfrm>
            <a:off x="279400" y="1212850"/>
            <a:ext cx="8620125" cy="2657475"/>
          </a:xfrm>
          <a:prstGeom prst="rect">
            <a:avLst/>
          </a:prstGeom>
          <a:noFill/>
          <a:ln w="9525">
            <a:noFill/>
          </a:ln>
        </p:spPr>
        <p:txBody>
          <a:bodyPr>
            <a:spAutoFit/>
          </a:bodyPr>
          <a:p>
            <a:r>
              <a:rPr lang="zh-CN" altLang="en-US" dirty="0">
                <a:solidFill>
                  <a:srgbClr val="000000"/>
                </a:solidFill>
                <a:latin typeface="楷体_GB2312" pitchFamily="49" charset="-122"/>
                <a:ea typeface="楷体_GB2312" pitchFamily="49" charset="-122"/>
              </a:rPr>
              <a:t>压力也保持不变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对整体受力分析如图所示</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由平衡条件得知</a:t>
            </a:r>
            <a:r>
              <a:rPr lang="en-US" altLang="zh-CN">
                <a:solidFill>
                  <a:srgbClr val="000000"/>
                </a:solidFill>
                <a:latin typeface="楷体_GB2312" pitchFamily="49" charset="-122"/>
                <a:ea typeface="楷体_GB2312" pitchFamily="49" charset="-122"/>
              </a:rPr>
              <a:t>,F=F</a:t>
            </a:r>
            <a:r>
              <a:rPr lang="en-US" altLang="zh-CN" baseline="-30000">
                <a:solidFill>
                  <a:srgbClr val="000000"/>
                </a:solidFill>
                <a:latin typeface="楷体_GB2312" pitchFamily="49" charset="-122"/>
                <a:ea typeface="楷体_GB2312" pitchFamily="49" charset="-122"/>
              </a:rPr>
              <a:t>N1</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竖直挡板对</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的支持力</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N1</a:t>
            </a:r>
            <a:r>
              <a:rPr lang="zh-CN" altLang="en-US" dirty="0">
                <a:solidFill>
                  <a:srgbClr val="000000"/>
                </a:solidFill>
                <a:latin typeface="楷体_GB2312" pitchFamily="49" charset="-122"/>
                <a:ea typeface="楷体_GB2312" pitchFamily="49" charset="-122"/>
              </a:rPr>
              <a:t>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则推力</a:t>
            </a:r>
            <a:r>
              <a:rPr lang="en-US" altLang="zh-CN" dirty="0">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桌面对整体的支持力</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a:t>
            </a:r>
            <a:r>
              <a:rPr lang="en-US" altLang="zh-CN">
                <a:solidFill>
                  <a:srgbClr val="000000"/>
                </a:solidFill>
                <a:latin typeface="楷体_GB2312" pitchFamily="49" charset="-122"/>
                <a:ea typeface="楷体_GB2312" pitchFamily="49" charset="-122"/>
              </a:rPr>
              <a:t>=G</a:t>
            </a:r>
            <a:r>
              <a:rPr lang="zh-CN" altLang="en-US" baseline="-30000" dirty="0">
                <a:solidFill>
                  <a:srgbClr val="000000"/>
                </a:solidFill>
                <a:latin typeface="楷体_GB2312" pitchFamily="49" charset="-122"/>
                <a:ea typeface="楷体_GB2312" pitchFamily="49" charset="-122"/>
              </a:rPr>
              <a:t>总</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保持不变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对桌面的压力不变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错误</a:t>
            </a:r>
            <a:r>
              <a:rPr lang="en-US" altLang="zh-CN" dirty="0">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4178" name="文本框 1074177"/>
          <p:cNvSpPr txBox="1"/>
          <p:nvPr/>
        </p:nvSpPr>
        <p:spPr>
          <a:xfrm>
            <a:off x="200025" y="17145"/>
            <a:ext cx="8620125" cy="2030095"/>
          </a:xfrm>
          <a:prstGeom prst="rect">
            <a:avLst/>
          </a:prstGeom>
          <a:noFill/>
          <a:ln w="9525">
            <a:noFill/>
          </a:ln>
        </p:spPr>
        <p:txBody>
          <a:bodyPr>
            <a:spAutoFit/>
          </a:bodyPr>
          <a:p>
            <a:r>
              <a:rPr lang="zh-CN" altLang="en-US" dirty="0">
                <a:solidFill>
                  <a:srgbClr val="FF0000"/>
                </a:solidFill>
                <a:ea typeface="宋体" panose="02010600030101010101" pitchFamily="2" charset="-122"/>
                <a:cs typeface="Times New Roman" panose="02020603050405020304" pitchFamily="18" charset="0"/>
                <a:sym typeface="+mn-ea"/>
              </a:rPr>
              <a:t>训练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在水平外力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的作用下在水平面上一起向右做匀速直线运动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则有关</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三个物体的受力情况</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下列说法中正确的是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074179" name="Image0163.jpeg"/>
          <p:cNvPicPr>
            <a:picLocks noChangeAspect="1"/>
          </p:cNvPicPr>
          <p:nvPr/>
        </p:nvPicPr>
        <p:blipFill>
          <a:blip r:embed="rId1"/>
          <a:stretch>
            <a:fillRect/>
          </a:stretch>
        </p:blipFill>
        <p:spPr>
          <a:xfrm>
            <a:off x="5443220" y="1808480"/>
            <a:ext cx="3676650" cy="1806575"/>
          </a:xfrm>
          <a:prstGeom prst="rect">
            <a:avLst/>
          </a:prstGeom>
          <a:noFill/>
          <a:ln w="9525">
            <a:noFill/>
          </a:ln>
        </p:spPr>
      </p:pic>
      <p:sp>
        <p:nvSpPr>
          <p:cNvPr id="1075202" name="文本框 1075201"/>
          <p:cNvSpPr txBox="1"/>
          <p:nvPr/>
        </p:nvSpPr>
        <p:spPr>
          <a:xfrm>
            <a:off x="250825" y="2806700"/>
            <a:ext cx="8620125" cy="265747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A.</a:t>
            </a:r>
            <a:r>
              <a:rPr lang="zh-CN" altLang="en-US" dirty="0">
                <a:latin typeface="宋体" panose="02010600030101010101" pitchFamily="2" charset="-122"/>
                <a:ea typeface="宋体" panose="02010600030101010101" pitchFamily="2" charset="-122"/>
                <a:cs typeface="Times New Roman" panose="02020603050405020304" pitchFamily="18" charset="0"/>
              </a:rPr>
              <a:t>物体</a:t>
            </a:r>
            <a:r>
              <a:rPr lang="en-US" altLang="zh-CN" dirty="0">
                <a:latin typeface="宋体" panose="02010600030101010101" pitchFamily="2" charset="-122"/>
                <a:ea typeface="宋体" panose="02010600030101010101" pitchFamily="2" charset="-122"/>
                <a:cs typeface="Times New Roman" panose="02020603050405020304" pitchFamily="18" charset="0"/>
              </a:rPr>
              <a:t>A</a:t>
            </a:r>
            <a:r>
              <a:rPr lang="zh-CN" altLang="en-US" dirty="0">
                <a:latin typeface="宋体" panose="02010600030101010101" pitchFamily="2" charset="-122"/>
                <a:ea typeface="宋体" panose="02010600030101010101" pitchFamily="2" charset="-122"/>
                <a:cs typeface="Times New Roman" panose="02020603050405020304" pitchFamily="18" charset="0"/>
              </a:rPr>
              <a:t>一定受</a:t>
            </a:r>
            <a:r>
              <a:rPr lang="en-US" altLang="zh-CN" dirty="0">
                <a:latin typeface="宋体" panose="02010600030101010101" pitchFamily="2" charset="-122"/>
                <a:ea typeface="宋体" panose="02010600030101010101" pitchFamily="2" charset="-122"/>
                <a:cs typeface="Times New Roman" panose="02020603050405020304" pitchFamily="18" charset="0"/>
              </a:rPr>
              <a:t>5</a:t>
            </a:r>
            <a:r>
              <a:rPr lang="zh-CN" altLang="en-US" dirty="0">
                <a:latin typeface="宋体" panose="02010600030101010101" pitchFamily="2" charset="-122"/>
                <a:ea typeface="宋体" panose="02010600030101010101" pitchFamily="2" charset="-122"/>
                <a:cs typeface="Times New Roman" panose="02020603050405020304" pitchFamily="18" charset="0"/>
              </a:rPr>
              <a:t>个力作用</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物体</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可能受</a:t>
            </a:r>
            <a:r>
              <a:rPr lang="en-US" altLang="zh-CN" dirty="0">
                <a:latin typeface="宋体" panose="02010600030101010101" pitchFamily="2" charset="-122"/>
                <a:ea typeface="宋体" panose="02010600030101010101" pitchFamily="2" charset="-122"/>
                <a:cs typeface="Times New Roman" panose="02020603050405020304" pitchFamily="18" charset="0"/>
              </a:rPr>
              <a:t>4</a:t>
            </a:r>
            <a:r>
              <a:rPr lang="zh-CN" altLang="en-US" dirty="0">
                <a:latin typeface="宋体" panose="02010600030101010101" pitchFamily="2" charset="-122"/>
                <a:ea typeface="宋体" panose="02010600030101010101" pitchFamily="2" charset="-122"/>
                <a:cs typeface="Times New Roman" panose="02020603050405020304" pitchFamily="18" charset="0"/>
              </a:rPr>
              <a:t>个力作用</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也可能受</a:t>
            </a:r>
            <a:r>
              <a:rPr lang="en-US" altLang="zh-CN" dirty="0">
                <a:latin typeface="宋体" panose="02010600030101010101" pitchFamily="2" charset="-122"/>
                <a:ea typeface="宋体" panose="02010600030101010101" pitchFamily="2" charset="-122"/>
                <a:cs typeface="Times New Roman" panose="02020603050405020304" pitchFamily="18" charset="0"/>
              </a:rPr>
              <a:t>5</a:t>
            </a:r>
            <a:r>
              <a:rPr lang="zh-CN" altLang="en-US" dirty="0">
                <a:latin typeface="宋体" panose="02010600030101010101" pitchFamily="2" charset="-122"/>
                <a:ea typeface="宋体" panose="02010600030101010101" pitchFamily="2" charset="-122"/>
                <a:cs typeface="Times New Roman" panose="02020603050405020304" pitchFamily="18" charset="0"/>
              </a:rPr>
              <a:t>个力作用</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C.</a:t>
            </a:r>
            <a:r>
              <a:rPr lang="zh-CN" altLang="en-US" dirty="0">
                <a:latin typeface="宋体" panose="02010600030101010101" pitchFamily="2" charset="-122"/>
                <a:ea typeface="宋体" panose="02010600030101010101" pitchFamily="2" charset="-122"/>
                <a:cs typeface="Times New Roman" panose="02020603050405020304" pitchFamily="18" charset="0"/>
              </a:rPr>
              <a:t>物体</a:t>
            </a:r>
            <a:r>
              <a:rPr lang="en-US" altLang="zh-CN" dirty="0">
                <a:latin typeface="宋体" panose="02010600030101010101" pitchFamily="2" charset="-122"/>
                <a:ea typeface="宋体" panose="02010600030101010101" pitchFamily="2" charset="-122"/>
                <a:cs typeface="Times New Roman" panose="02020603050405020304" pitchFamily="18" charset="0"/>
              </a:rPr>
              <a:t>C</a:t>
            </a:r>
            <a:r>
              <a:rPr lang="zh-CN" altLang="en-US" dirty="0">
                <a:latin typeface="宋体" panose="02010600030101010101" pitchFamily="2" charset="-122"/>
                <a:ea typeface="宋体" panose="02010600030101010101" pitchFamily="2" charset="-122"/>
                <a:cs typeface="Times New Roman" panose="02020603050405020304" pitchFamily="18" charset="0"/>
              </a:rPr>
              <a:t>一定受</a:t>
            </a:r>
            <a:r>
              <a:rPr lang="en-US" altLang="zh-CN" dirty="0">
                <a:latin typeface="宋体" panose="02010600030101010101" pitchFamily="2" charset="-122"/>
                <a:ea typeface="宋体" panose="02010600030101010101" pitchFamily="2" charset="-122"/>
                <a:cs typeface="Times New Roman" panose="02020603050405020304" pitchFamily="18" charset="0"/>
              </a:rPr>
              <a:t>3</a:t>
            </a:r>
            <a:r>
              <a:rPr lang="zh-CN" altLang="en-US" dirty="0">
                <a:latin typeface="宋体" panose="02010600030101010101" pitchFamily="2" charset="-122"/>
                <a:ea typeface="宋体" panose="02010600030101010101" pitchFamily="2" charset="-122"/>
                <a:cs typeface="Times New Roman" panose="02020603050405020304" pitchFamily="18" charset="0"/>
              </a:rPr>
              <a:t>个力作用</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D.</a:t>
            </a:r>
            <a:r>
              <a:rPr lang="zh-CN" altLang="en-US" dirty="0">
                <a:latin typeface="宋体" panose="02010600030101010101" pitchFamily="2" charset="-122"/>
                <a:ea typeface="宋体" panose="02010600030101010101" pitchFamily="2" charset="-122"/>
                <a:cs typeface="Times New Roman" panose="02020603050405020304" pitchFamily="18" charset="0"/>
              </a:rPr>
              <a:t>物体</a:t>
            </a:r>
            <a:r>
              <a:rPr lang="en-US" altLang="zh-CN" dirty="0">
                <a:latin typeface="宋体" panose="02010600030101010101" pitchFamily="2" charset="-122"/>
                <a:ea typeface="宋体" panose="02010600030101010101" pitchFamily="2" charset="-122"/>
                <a:cs typeface="Times New Roman" panose="02020603050405020304" pitchFamily="18" charset="0"/>
              </a:rPr>
              <a:t>A</a:t>
            </a:r>
            <a:r>
              <a:rPr lang="zh-CN" altLang="en-US" dirty="0">
                <a:latin typeface="宋体" panose="02010600030101010101" pitchFamily="2" charset="-122"/>
                <a:ea typeface="宋体" panose="02010600030101010101" pitchFamily="2" charset="-122"/>
                <a:cs typeface="Times New Roman" panose="02020603050405020304" pitchFamily="18" charset="0"/>
              </a:rPr>
              <a:t>可能受</a:t>
            </a:r>
            <a:r>
              <a:rPr lang="en-US" altLang="zh-CN" dirty="0">
                <a:latin typeface="宋体" panose="02010600030101010101" pitchFamily="2" charset="-122"/>
                <a:ea typeface="宋体" panose="02010600030101010101" pitchFamily="2" charset="-122"/>
                <a:cs typeface="Times New Roman" panose="02020603050405020304" pitchFamily="18" charset="0"/>
              </a:rPr>
              <a:t>5</a:t>
            </a:r>
            <a:r>
              <a:rPr lang="zh-CN" altLang="en-US" dirty="0">
                <a:latin typeface="宋体" panose="02010600030101010101" pitchFamily="2" charset="-122"/>
                <a:ea typeface="宋体" panose="02010600030101010101" pitchFamily="2" charset="-122"/>
                <a:cs typeface="Times New Roman" panose="02020603050405020304" pitchFamily="18" charset="0"/>
              </a:rPr>
              <a:t>个力作用</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也可能受</a:t>
            </a:r>
            <a:r>
              <a:rPr lang="en-US" altLang="zh-CN" dirty="0">
                <a:latin typeface="宋体" panose="02010600030101010101" pitchFamily="2" charset="-122"/>
                <a:ea typeface="宋体" panose="02010600030101010101" pitchFamily="2" charset="-122"/>
                <a:cs typeface="Times New Roman" panose="02020603050405020304" pitchFamily="18" charset="0"/>
              </a:rPr>
              <a:t>6</a:t>
            </a:r>
            <a:r>
              <a:rPr lang="zh-CN" altLang="en-US" dirty="0">
                <a:latin typeface="宋体" panose="02010600030101010101" pitchFamily="2" charset="-122"/>
                <a:ea typeface="宋体" panose="02010600030101010101" pitchFamily="2" charset="-122"/>
                <a:cs typeface="Times New Roman" panose="02020603050405020304" pitchFamily="18" charset="0"/>
              </a:rPr>
              <a:t>个力作用</a:t>
            </a:r>
            <a:endParaRPr lang="zh-CN" altLang="en-US">
              <a:latin typeface="宋体" panose="02010600030101010101" pitchFamily="2" charset="-122"/>
              <a:ea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6226" name="文本框 1076225"/>
          <p:cNvSpPr txBox="1"/>
          <p:nvPr/>
        </p:nvSpPr>
        <p:spPr>
          <a:xfrm>
            <a:off x="250825" y="641350"/>
            <a:ext cx="8620125" cy="39401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。物体</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受重力、地面的支持力、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的压力、拉力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楷体_GB2312" pitchFamily="49" charset="-122"/>
              </a:rPr>
              <a:t>及地面给</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的摩擦力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所以物体</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的受力个数为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dirty="0">
                <a:solidFill>
                  <a:srgbClr val="000000"/>
                </a:solidFill>
                <a:latin typeface="宋体" panose="02010600030101010101" pitchFamily="2" charset="-122"/>
                <a:ea typeface="楷体_GB2312" pitchFamily="49" charset="-122"/>
              </a:rPr>
              <a:t>个</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物体</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受重力、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的支持力、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的压力、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的摩擦力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所以</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受</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dirty="0">
                <a:solidFill>
                  <a:srgbClr val="000000"/>
                </a:solidFill>
                <a:latin typeface="宋体" panose="02010600030101010101" pitchFamily="2" charset="-122"/>
                <a:ea typeface="楷体_GB2312" pitchFamily="49" charset="-122"/>
              </a:rPr>
              <a:t>个力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物体</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受重力、支持力和</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的摩擦力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共</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楷体_GB2312" pitchFamily="49" charset="-122"/>
              </a:rPr>
              <a:t>个力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正确。</a:t>
            </a:r>
            <a:endParaRPr lang="zh-CN" altLang="en-US">
              <a:solidFill>
                <a:srgbClr val="000000"/>
              </a:solidFill>
              <a:latin typeface="宋体" panose="02010600030101010101" pitchFamily="2" charset="-122"/>
              <a:ea typeface="楷体_GB2312"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7250" name="文本框 1077249"/>
          <p:cNvSpPr txBox="1"/>
          <p:nvPr/>
        </p:nvSpPr>
        <p:spPr>
          <a:xfrm>
            <a:off x="250825" y="641350"/>
            <a:ext cx="8620125" cy="7334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【规律总结</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受力分析的四个步骤</a:t>
            </a:r>
            <a:endParaRPr lang="zh-CN" altLang="en-US">
              <a:solidFill>
                <a:srgbClr val="000000"/>
              </a:solidFill>
              <a:latin typeface="宋体" panose="02010600030101010101" pitchFamily="2" charset="-122"/>
              <a:ea typeface="Times New Roman" panose="02020603050405020304" pitchFamily="18" charset="0"/>
            </a:endParaRPr>
          </a:p>
        </p:txBody>
      </p:sp>
      <p:pic>
        <p:nvPicPr>
          <p:cNvPr id="1077251" name="Image0164.jpeg"/>
          <p:cNvPicPr>
            <a:picLocks noChangeAspect="1"/>
          </p:cNvPicPr>
          <p:nvPr/>
        </p:nvPicPr>
        <p:blipFill>
          <a:blip r:embed="rId1"/>
          <a:stretch>
            <a:fillRect/>
          </a:stretch>
        </p:blipFill>
        <p:spPr>
          <a:xfrm>
            <a:off x="1593850" y="1457325"/>
            <a:ext cx="5756275" cy="403225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8274" name="文本框 1078273"/>
          <p:cNvSpPr txBox="1"/>
          <p:nvPr/>
        </p:nvSpPr>
        <p:spPr>
          <a:xfrm>
            <a:off x="250825" y="641350"/>
            <a:ext cx="8620125" cy="4922838"/>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【加固训练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靠在竖直墙面上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作用下</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保持静止。物体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的受力个数为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230000"/>
              </a:lnSpc>
            </a:pPr>
            <a:r>
              <a:rPr lang="en-US" altLang="zh-CN" dirty="0">
                <a:latin typeface="宋体" panose="02010600030101010101" pitchFamily="2" charset="-122"/>
                <a:ea typeface="宋体" panose="02010600030101010101" pitchFamily="2" charset="-122"/>
                <a:cs typeface="Times New Roman" panose="02020603050405020304" pitchFamily="18" charset="0"/>
              </a:rPr>
              <a:t>A.2</a:t>
            </a:r>
            <a:r>
              <a:rPr lang="zh-CN" altLang="en-US" dirty="0">
                <a:latin typeface="宋体" panose="02010600030101010101" pitchFamily="2" charset="-122"/>
                <a:ea typeface="宋体" panose="02010600030101010101" pitchFamily="2" charset="-122"/>
                <a:cs typeface="Times New Roman" panose="02020603050405020304" pitchFamily="18" charset="0"/>
              </a:rPr>
              <a:t>　　　　</a:t>
            </a:r>
            <a:r>
              <a:rPr lang="en-US" altLang="zh-CN" dirty="0">
                <a:latin typeface="宋体" panose="02010600030101010101" pitchFamily="2" charset="-122"/>
                <a:ea typeface="宋体" panose="02010600030101010101" pitchFamily="2" charset="-122"/>
                <a:cs typeface="Times New Roman" panose="02020603050405020304" pitchFamily="18" charset="0"/>
              </a:rPr>
              <a:t>B.3</a:t>
            </a:r>
            <a:r>
              <a:rPr lang="zh-CN" altLang="en-US" dirty="0">
                <a:latin typeface="宋体" panose="02010600030101010101" pitchFamily="2" charset="-122"/>
                <a:ea typeface="宋体" panose="02010600030101010101" pitchFamily="2" charset="-122"/>
                <a:cs typeface="Times New Roman" panose="02020603050405020304" pitchFamily="18" charset="0"/>
              </a:rPr>
              <a:t>　　　　</a:t>
            </a:r>
            <a:r>
              <a:rPr lang="en-US" altLang="zh-CN" dirty="0">
                <a:latin typeface="宋体" panose="02010600030101010101" pitchFamily="2" charset="-122"/>
                <a:ea typeface="宋体" panose="02010600030101010101" pitchFamily="2" charset="-122"/>
                <a:cs typeface="Times New Roman" panose="02020603050405020304" pitchFamily="18" charset="0"/>
              </a:rPr>
              <a:t>C.4</a:t>
            </a:r>
            <a:r>
              <a:rPr lang="zh-CN" altLang="en-US" dirty="0">
                <a:latin typeface="宋体" panose="02010600030101010101" pitchFamily="2" charset="-122"/>
                <a:ea typeface="宋体" panose="02010600030101010101" pitchFamily="2" charset="-122"/>
                <a:cs typeface="Times New Roman" panose="02020603050405020304" pitchFamily="18" charset="0"/>
              </a:rPr>
              <a:t>　　　　</a:t>
            </a:r>
            <a:r>
              <a:rPr lang="en-US" altLang="zh-CN">
                <a:latin typeface="宋体" panose="02010600030101010101" pitchFamily="2" charset="-122"/>
                <a:ea typeface="宋体" panose="02010600030101010101" pitchFamily="2" charset="-122"/>
                <a:cs typeface="Times New Roman" panose="02020603050405020304" pitchFamily="18" charset="0"/>
              </a:rPr>
              <a:t>D.5</a:t>
            </a:r>
            <a:endParaRPr lang="en-US" altLang="zh-CN">
              <a:latin typeface="宋体" panose="02010600030101010101" pitchFamily="2" charset="-122"/>
              <a:ea typeface="Times New Roman" panose="02020603050405020304" pitchFamily="18" charset="0"/>
            </a:endParaRPr>
          </a:p>
        </p:txBody>
      </p:sp>
      <p:pic>
        <p:nvPicPr>
          <p:cNvPr id="1078275" name="Image0165.jpeg"/>
          <p:cNvPicPr>
            <a:picLocks noChangeAspect="1"/>
          </p:cNvPicPr>
          <p:nvPr/>
        </p:nvPicPr>
        <p:blipFill>
          <a:blip r:embed="rId1"/>
          <a:stretch>
            <a:fillRect/>
          </a:stretch>
        </p:blipFill>
        <p:spPr>
          <a:xfrm>
            <a:off x="3787775" y="2684463"/>
            <a:ext cx="1574800" cy="2252662"/>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9298" name="文本框 1079297"/>
          <p:cNvSpPr txBox="1"/>
          <p:nvPr/>
        </p:nvSpPr>
        <p:spPr>
          <a:xfrm>
            <a:off x="250825" y="765175"/>
            <a:ext cx="8620125" cy="201612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。以</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为研究对象</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受力情况如图甲所示</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此时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墙对物体</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没有支持力</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此结论可利用整体法得出</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a:t>
            </a:r>
            <a:endParaRPr lang="zh-CN" altLang="en-US">
              <a:solidFill>
                <a:srgbClr val="000000"/>
              </a:solidFill>
              <a:latin typeface="楷体_GB2312" pitchFamily="49" charset="-122"/>
              <a:ea typeface="楷体_GB2312" pitchFamily="49" charset="-122"/>
            </a:endParaRPr>
          </a:p>
        </p:txBody>
      </p:sp>
      <p:pic>
        <p:nvPicPr>
          <p:cNvPr id="1079299" name="Image0166.jpeg"/>
          <p:cNvPicPr>
            <a:picLocks noChangeAspect="1"/>
          </p:cNvPicPr>
          <p:nvPr/>
        </p:nvPicPr>
        <p:blipFill>
          <a:blip r:embed="rId1"/>
          <a:stretch>
            <a:fillRect/>
          </a:stretch>
        </p:blipFill>
        <p:spPr>
          <a:xfrm>
            <a:off x="2000250" y="2462213"/>
            <a:ext cx="4887913" cy="2779712"/>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77124" name="Picture 6" descr="图片5"/>
          <p:cNvPicPr>
            <a:picLocks noChangeAspect="1"/>
          </p:cNvPicPr>
          <p:nvPr/>
        </p:nvPicPr>
        <p:blipFill>
          <a:blip r:embed="rId1"/>
          <a:srcRect t="52380"/>
          <a:stretch>
            <a:fillRect/>
          </a:stretch>
        </p:blipFill>
        <p:spPr>
          <a:xfrm>
            <a:off x="7985125" y="933450"/>
            <a:ext cx="990600" cy="635000"/>
          </a:xfrm>
          <a:prstGeom prst="rect">
            <a:avLst/>
          </a:prstGeom>
          <a:noFill/>
          <a:ln w="9525">
            <a:noFill/>
          </a:ln>
        </p:spPr>
      </p:pic>
      <p:pic>
        <p:nvPicPr>
          <p:cNvPr id="377125" name="图片 377124" descr="核心考点（8字）"/>
          <p:cNvPicPr>
            <a:picLocks noChangeAspect="1"/>
          </p:cNvPicPr>
          <p:nvPr/>
        </p:nvPicPr>
        <p:blipFill>
          <a:blip r:embed="rId2"/>
          <a:stretch>
            <a:fillRect/>
          </a:stretch>
        </p:blipFill>
        <p:spPr>
          <a:xfrm>
            <a:off x="1958975" y="835025"/>
            <a:ext cx="5287963" cy="493713"/>
          </a:xfrm>
          <a:prstGeom prst="rect">
            <a:avLst/>
          </a:prstGeom>
          <a:noFill/>
          <a:ln w="9525">
            <a:noFill/>
          </a:ln>
        </p:spPr>
      </p:pic>
      <p:sp>
        <p:nvSpPr>
          <p:cNvPr id="377126" name="文本框 377125"/>
          <p:cNvSpPr txBox="1"/>
          <p:nvPr/>
        </p:nvSpPr>
        <p:spPr>
          <a:xfrm>
            <a:off x="290513" y="1381125"/>
            <a:ext cx="9305925" cy="32988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【知识梳理</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知识点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受力分析</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受力分析</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把研究对象</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指定物体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在特定的物理环</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境中受到的所有力都找出来</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并画出</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的过</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程。</a:t>
            </a:r>
            <a:endParaRPr lang="zh-CN" altLang="en-US">
              <a:latin typeface="宋体" panose="02010600030101010101" pitchFamily="2" charset="-122"/>
              <a:ea typeface="Times New Roman" panose="02020603050405020304" pitchFamily="18" charset="0"/>
            </a:endParaRPr>
          </a:p>
        </p:txBody>
      </p:sp>
      <p:sp>
        <p:nvSpPr>
          <p:cNvPr id="377127" name="文本框 377126"/>
          <p:cNvSpPr txBox="1"/>
          <p:nvPr/>
        </p:nvSpPr>
        <p:spPr>
          <a:xfrm>
            <a:off x="5437188" y="3257550"/>
            <a:ext cx="284797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受力示意图</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7127"/>
                                        </p:tgtEl>
                                        <p:attrNameLst>
                                          <p:attrName>style.visibility</p:attrName>
                                        </p:attrNameLst>
                                      </p:cBhvr>
                                      <p:to>
                                        <p:strVal val="visible"/>
                                      </p:to>
                                    </p:set>
                                    <p:animEffect transition="in" filter="blinds(horizontal)">
                                      <p:cBhvr>
                                        <p:cTn id="7" dur="500"/>
                                        <p:tgtEl>
                                          <p:spTgt spid="37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12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0322" name="文本框 1080321"/>
          <p:cNvSpPr txBox="1"/>
          <p:nvPr/>
        </p:nvSpPr>
        <p:spPr>
          <a:xfrm>
            <a:off x="233363" y="1193800"/>
            <a:ext cx="8620125" cy="2016125"/>
          </a:xfrm>
          <a:prstGeom prst="rect">
            <a:avLst/>
          </a:prstGeom>
          <a:noFill/>
          <a:ln w="9525">
            <a:noFill/>
          </a:ln>
        </p:spPr>
        <p:txBody>
          <a:bodyPr>
            <a:spAutoFit/>
          </a:bodyPr>
          <a:p>
            <a:r>
              <a:rPr lang="zh-CN" altLang="en-US" dirty="0">
                <a:latin typeface="楷体_GB2312" pitchFamily="49" charset="-122"/>
                <a:ea typeface="楷体_GB2312" pitchFamily="49" charset="-122"/>
              </a:rPr>
              <a:t>再以</a:t>
            </a:r>
            <a:r>
              <a:rPr lang="en-US" altLang="zh-CN" dirty="0">
                <a:latin typeface="楷体_GB2312" pitchFamily="49" charset="-122"/>
                <a:ea typeface="楷体_GB2312" pitchFamily="49" charset="-122"/>
              </a:rPr>
              <a:t>B</a:t>
            </a:r>
            <a:r>
              <a:rPr lang="zh-CN" altLang="en-US" dirty="0">
                <a:latin typeface="楷体_GB2312" pitchFamily="49" charset="-122"/>
                <a:ea typeface="楷体_GB2312" pitchFamily="49" charset="-122"/>
              </a:rPr>
              <a:t>为研究对象</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结合牛顿第三定律</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其受力情况如图乙所示</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即要保持物体</a:t>
            </a:r>
            <a:r>
              <a:rPr lang="en-US" altLang="zh-CN" dirty="0">
                <a:latin typeface="楷体_GB2312" pitchFamily="49" charset="-122"/>
                <a:ea typeface="楷体_GB2312" pitchFamily="49" charset="-122"/>
              </a:rPr>
              <a:t>B</a:t>
            </a:r>
            <a:r>
              <a:rPr lang="zh-CN" altLang="en-US" dirty="0">
                <a:latin typeface="楷体_GB2312" pitchFamily="49" charset="-122"/>
                <a:ea typeface="楷体_GB2312" pitchFamily="49" charset="-122"/>
              </a:rPr>
              <a:t>平衡</a:t>
            </a:r>
            <a:r>
              <a:rPr lang="en-US" altLang="zh-CN" dirty="0">
                <a:latin typeface="楷体_GB2312" pitchFamily="49" charset="-122"/>
                <a:ea typeface="楷体_GB2312" pitchFamily="49" charset="-122"/>
              </a:rPr>
              <a:t>,B</a:t>
            </a:r>
            <a:r>
              <a:rPr lang="zh-CN" altLang="en-US" dirty="0">
                <a:latin typeface="楷体_GB2312" pitchFamily="49" charset="-122"/>
                <a:ea typeface="楷体_GB2312" pitchFamily="49" charset="-122"/>
              </a:rPr>
              <a:t>应受到重力、压力、摩擦力、力</a:t>
            </a:r>
            <a:r>
              <a:rPr lang="en-US" altLang="zh-CN" dirty="0">
                <a:latin typeface="楷体_GB2312" pitchFamily="49" charset="-122"/>
                <a:ea typeface="楷体_GB2312" pitchFamily="49" charset="-122"/>
              </a:rPr>
              <a:t>F</a:t>
            </a:r>
            <a:r>
              <a:rPr lang="zh-CN" altLang="en-US" dirty="0">
                <a:latin typeface="楷体_GB2312" pitchFamily="49" charset="-122"/>
                <a:ea typeface="楷体_GB2312" pitchFamily="49" charset="-122"/>
              </a:rPr>
              <a:t>四个力的作用。</a:t>
            </a:r>
            <a:endParaRPr lang="zh-CN" altLang="en-US">
              <a:latin typeface="楷体_GB2312" pitchFamily="49" charset="-122"/>
              <a:ea typeface="楷体_GB2312"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1346" name="文本框 1081345"/>
          <p:cNvSpPr txBox="1"/>
          <p:nvPr/>
        </p:nvSpPr>
        <p:spPr>
          <a:xfrm>
            <a:off x="277813" y="922338"/>
            <a:ext cx="8620125" cy="3298825"/>
          </a:xfrm>
          <a:prstGeom prst="rect">
            <a:avLst/>
          </a:prstGeom>
          <a:noFill/>
          <a:ln w="9525">
            <a:noFill/>
          </a:ln>
        </p:spPr>
        <p:txBody>
          <a:bodyPr>
            <a:spAutoFit/>
          </a:bodyPr>
          <a:p>
            <a:pPr algn="ct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考点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共点力的平衡　　　　　　　　　　   </a:t>
            </a:r>
            <a:endPar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【核心要素精讲</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解决平衡问题的基本思路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审读题目信息</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弄清问题情景、题设条件和要求。</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选取研究对象</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确定选用整体法或隔离法。</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2370" name="文本框 1082369"/>
          <p:cNvSpPr txBox="1"/>
          <p:nvPr/>
        </p:nvSpPr>
        <p:spPr>
          <a:xfrm>
            <a:off x="250825" y="641350"/>
            <a:ext cx="8620125" cy="39401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对研究对象受力分析</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画受力示意图。</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制定解题策略</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合成法、分解法、图解法等。</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进行相应处理</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合成、分解某些力或作平行四边形。</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(6)</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列平衡方程</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baseline="-30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合</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=0</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(7)</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分析、求解</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应用数学知识。</a:t>
            </a:r>
            <a:r>
              <a:rPr lang="zh-CN" altLang="en-US" dirty="0">
                <a:latin typeface="宋体" panose="02010600030101010101" pitchFamily="2" charset="-122"/>
                <a:ea typeface="宋体" panose="02010600030101010101" pitchFamily="2" charset="-122"/>
                <a:cs typeface="Times New Roman" panose="02020603050405020304" pitchFamily="18" charset="0"/>
              </a:rPr>
              <a:t> </a:t>
            </a:r>
            <a:endParaRPr lang="zh-CN" altLang="en-US">
              <a:latin typeface="宋体" panose="02010600030101010101" pitchFamily="2" charset="-122"/>
              <a:ea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3394" name="文本框 1083393"/>
          <p:cNvSpPr txBox="1"/>
          <p:nvPr/>
        </p:nvSpPr>
        <p:spPr>
          <a:xfrm>
            <a:off x="250825" y="641350"/>
            <a:ext cx="8620125" cy="45815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处理平衡问题的三点说明</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物体受三力平衡时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利用力的效果分解法或合成法比较简单。</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物体受四个或四个以上的力作用时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一般采用正交分解法。</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物体只受三个力的作用且三力构成普通三角形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可考虑使用相似三角形法。</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5442" name="文本框 1085441"/>
          <p:cNvSpPr txBox="1"/>
          <p:nvPr/>
        </p:nvSpPr>
        <p:spPr>
          <a:xfrm>
            <a:off x="33020" y="11430"/>
            <a:ext cx="9372600" cy="2676525"/>
          </a:xfrm>
          <a:prstGeom prst="rect">
            <a:avLst/>
          </a:prstGeom>
          <a:noFill/>
          <a:ln w="9525">
            <a:noFill/>
          </a:ln>
        </p:spPr>
        <p:txBody>
          <a:bodyPr wrap="square">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【典例</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(2016</a:t>
            </a:r>
            <a:r>
              <a:rPr lang="en-US" altLang="zh-CN">
                <a:solidFill>
                  <a:srgbClr val="000000"/>
                </a:solidFill>
                <a:latin typeface="宋体" panose="02010600030101010101" pitchFamily="2" charset="-122"/>
                <a:ea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全国卷</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Ⅲ)</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两个轻环</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套在位于竖直面内的</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一段固定圆弧上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一细线穿过两轻环</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其两端各系一质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量为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的小球。在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之间的细线上悬挂一小物块。</a:t>
            </a:r>
            <a:endParaRPr lang="zh-CN" altLang="en-US">
              <a:solidFill>
                <a:srgbClr val="000000"/>
              </a:solidFill>
              <a:latin typeface="宋体" panose="02010600030101010101" pitchFamily="2" charset="-122"/>
              <a:ea typeface="Times New Roman" panose="02020603050405020304" pitchFamily="18" charset="0"/>
            </a:endParaRPr>
          </a:p>
        </p:txBody>
      </p:sp>
      <p:pic>
        <p:nvPicPr>
          <p:cNvPr id="1085443" name="Image0167.jpeg"/>
          <p:cNvPicPr>
            <a:picLocks noChangeAspect="1"/>
          </p:cNvPicPr>
          <p:nvPr/>
        </p:nvPicPr>
        <p:blipFill>
          <a:blip r:embed="rId1"/>
          <a:stretch>
            <a:fillRect/>
          </a:stretch>
        </p:blipFill>
        <p:spPr>
          <a:xfrm>
            <a:off x="5692775" y="158433"/>
            <a:ext cx="2547938" cy="1352550"/>
          </a:xfrm>
          <a:prstGeom prst="rect">
            <a:avLst/>
          </a:prstGeom>
          <a:noFill/>
          <a:ln w="9525">
            <a:noFill/>
          </a:ln>
        </p:spPr>
      </p:pic>
      <p:sp>
        <p:nvSpPr>
          <p:cNvPr id="1132546" name="文本框 1132545"/>
          <p:cNvSpPr txBox="1"/>
          <p:nvPr/>
        </p:nvSpPr>
        <p:spPr>
          <a:xfrm>
            <a:off x="95885" y="2534285"/>
            <a:ext cx="8620125" cy="267652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平衡时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间的距离恰好等于圆弧的半径。不计所有摩擦。小物块的质量为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   </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   </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C.m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D.2m</a:t>
            </a:r>
            <a:endParaRPr lang="en-US" altLang="zh-CN">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6466" name="文本框 1086465"/>
          <p:cNvSpPr txBox="1"/>
          <p:nvPr/>
        </p:nvSpPr>
        <p:spPr>
          <a:xfrm>
            <a:off x="250825" y="641350"/>
            <a:ext cx="8620125" cy="32988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【思考探究</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每个小轻环受几个力作用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有什么特点及关系</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FF0000"/>
              </a:solidFill>
              <a:latin typeface="宋体" panose="02010600030101010101" pitchFamily="2" charset="-122"/>
              <a:ea typeface="楷体_GB2312" pitchFamily="49" charset="-122"/>
            </a:endParaRPr>
          </a:p>
          <a:p>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每个小轻环受三个力作用</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两边细线的拉力及固定圆弧的支持力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两边细线的拉力大小相等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其合力沿对角线过圆心</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支持力与两细线的合力等大反向。</a:t>
            </a:r>
            <a:endParaRPr lang="zh-CN" altLang="en-US">
              <a:solidFill>
                <a:srgbClr val="000000"/>
              </a:solidFill>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6466">
                                            <p:txEl>
                                              <p:charRg st="32" end="10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7490" name="文本框 1087489"/>
          <p:cNvSpPr txBox="1"/>
          <p:nvPr/>
        </p:nvSpPr>
        <p:spPr>
          <a:xfrm>
            <a:off x="295275" y="1201738"/>
            <a:ext cx="8620125" cy="20161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已知条件“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间的距离恰好等于圆弧的半径”在解题中有什么用途</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FF0000"/>
              </a:solidFill>
              <a:latin typeface="宋体" panose="02010600030101010101" pitchFamily="2" charset="-122"/>
              <a:ea typeface="楷体_GB2312" pitchFamily="49" charset="-122"/>
            </a:endParaRPr>
          </a:p>
          <a:p>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a:t>
            </a:r>
            <a:r>
              <a:rPr lang="en-US" altLang="zh-CN" err="1">
                <a:solidFill>
                  <a:srgbClr val="000000"/>
                </a:solidFill>
                <a:latin typeface="宋体" panose="02010600030101010101" pitchFamily="2" charset="-122"/>
                <a:ea typeface="楷体_GB2312" pitchFamily="49" charset="-122"/>
              </a:rPr>
              <a:t>abO(O</a:t>
            </a:r>
            <a:r>
              <a:rPr lang="zh-CN" altLang="en-US" dirty="0">
                <a:solidFill>
                  <a:srgbClr val="000000"/>
                </a:solidFill>
                <a:latin typeface="宋体" panose="02010600030101010101" pitchFamily="2" charset="-122"/>
                <a:ea typeface="楷体_GB2312" pitchFamily="49" charset="-122"/>
              </a:rPr>
              <a:t>为圆弧所在圆的圆心</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构成等边三角形。</a:t>
            </a:r>
            <a:r>
              <a:rPr lang="zh-CN" altLang="en-US" dirty="0">
                <a:latin typeface="宋体" panose="02010600030101010101" pitchFamily="2" charset="-122"/>
                <a:ea typeface="宋体" panose="02010600030101010101" pitchFamily="2" charset="-122"/>
                <a:cs typeface="Times New Roman" panose="02020603050405020304" pitchFamily="18" charset="0"/>
              </a:rPr>
              <a:t> </a:t>
            </a:r>
            <a:endParaRPr lang="zh-CN" altLang="en-US">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7490">
                                            <p:txEl>
                                              <p:charRg st="36" end="6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8514" name="文本框 1088513"/>
          <p:cNvSpPr txBox="1"/>
          <p:nvPr/>
        </p:nvSpPr>
        <p:spPr>
          <a:xfrm>
            <a:off x="277813" y="671513"/>
            <a:ext cx="8620125" cy="2870200"/>
          </a:xfrm>
          <a:prstGeom prst="rect">
            <a:avLst/>
          </a:prstGeom>
          <a:noFill/>
          <a:ln w="9525">
            <a:noFill/>
          </a:ln>
        </p:spPr>
        <p:txBody>
          <a:bodyPr>
            <a:spAutoFit/>
          </a:bodyPr>
          <a:p>
            <a:pPr>
              <a:lnSpc>
                <a:spcPct val="130000"/>
              </a:lnSpc>
            </a:pPr>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。设小物块的质量为</a:t>
            </a:r>
            <a:r>
              <a:rPr lang="en-US" altLang="zh-CN">
                <a:solidFill>
                  <a:srgbClr val="000000"/>
                </a:solidFill>
                <a:latin typeface="楷体_GB2312" pitchFamily="49" charset="-122"/>
                <a:ea typeface="楷体_GB2312" pitchFamily="49" charset="-122"/>
              </a:rPr>
              <a:t>m</a:t>
            </a:r>
            <a:r>
              <a:rPr lang="en-US" altLang="zh-CN" baseline="-3000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。如图</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由细线上的张力处处相等知</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1</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=mg,</a:t>
            </a:r>
            <a:r>
              <a:rPr lang="zh-CN" altLang="en-US" dirty="0">
                <a:solidFill>
                  <a:srgbClr val="000000"/>
                </a:solidFill>
                <a:latin typeface="楷体_GB2312" pitchFamily="49" charset="-122"/>
                <a:ea typeface="楷体_GB2312" pitchFamily="49" charset="-122"/>
              </a:rPr>
              <a:t>由平衡时</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间的距离恰好等于圆弧的半径</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结合几何知识知</a:t>
            </a:r>
            <a:r>
              <a:rPr lang="en-US" altLang="zh-CN">
                <a:solidFill>
                  <a:srgbClr val="000000"/>
                </a:solidFill>
                <a:latin typeface="楷体_GB2312" pitchFamily="49" charset="-122"/>
                <a:ea typeface="楷体_GB2312" pitchFamily="49" charset="-122"/>
              </a:rPr>
              <a:t>θ</a:t>
            </a:r>
            <a:r>
              <a:rPr lang="en-US" altLang="zh-CN" baseline="-30000">
                <a:solidFill>
                  <a:srgbClr val="000000"/>
                </a:solidFill>
                <a:latin typeface="楷体_GB2312" pitchFamily="49" charset="-122"/>
                <a:ea typeface="楷体_GB2312" pitchFamily="49" charset="-122"/>
              </a:rPr>
              <a:t>1</a:t>
            </a:r>
            <a:r>
              <a:rPr lang="en-US" altLang="zh-CN">
                <a:solidFill>
                  <a:srgbClr val="000000"/>
                </a:solidFill>
                <a:latin typeface="楷体_GB2312" pitchFamily="49" charset="-122"/>
                <a:ea typeface="楷体_GB2312" pitchFamily="49" charset="-122"/>
              </a:rPr>
              <a:t>=θ</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=θ</a:t>
            </a:r>
            <a:r>
              <a:rPr lang="en-US" altLang="zh-CN" baseline="-30000">
                <a:solidFill>
                  <a:srgbClr val="000000"/>
                </a:solidFill>
                <a:latin typeface="楷体_GB2312" pitchFamily="49" charset="-122"/>
                <a:ea typeface="楷体_GB2312" pitchFamily="49" charset="-122"/>
              </a:rPr>
              <a:t>3</a:t>
            </a:r>
            <a:r>
              <a:rPr lang="en-US" altLang="zh-CN">
                <a:solidFill>
                  <a:srgbClr val="000000"/>
                </a:solidFill>
                <a:latin typeface="楷体_GB2312" pitchFamily="49" charset="-122"/>
                <a:ea typeface="楷体_GB2312" pitchFamily="49" charset="-122"/>
              </a:rPr>
              <a:t>=30°, α=120°;</a:t>
            </a:r>
            <a:r>
              <a:rPr lang="zh-CN" altLang="en-US" dirty="0">
                <a:solidFill>
                  <a:srgbClr val="000000"/>
                </a:solidFill>
                <a:latin typeface="楷体_GB2312" pitchFamily="49" charset="-122"/>
                <a:ea typeface="楷体_GB2312" pitchFamily="49" charset="-122"/>
              </a:rPr>
              <a:t>结点受力</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m</a:t>
            </a:r>
            <a:r>
              <a:rPr lang="en-US" altLang="zh-CN" baseline="-30000">
                <a:solidFill>
                  <a:srgbClr val="000000"/>
                </a:solidFill>
                <a:latin typeface="楷体_GB2312" pitchFamily="49" charset="-122"/>
                <a:ea typeface="楷体_GB2312" pitchFamily="49" charset="-122"/>
              </a:rPr>
              <a:t>1</a:t>
            </a:r>
            <a:r>
              <a:rPr lang="en-US" altLang="zh-CN">
                <a:solidFill>
                  <a:srgbClr val="000000"/>
                </a:solidFill>
                <a:latin typeface="楷体_GB2312" pitchFamily="49" charset="-122"/>
                <a:ea typeface="楷体_GB2312" pitchFamily="49" charset="-122"/>
              </a:rPr>
              <a:t>g,</a:t>
            </a:r>
            <a:r>
              <a:rPr lang="zh-CN" altLang="en-US" dirty="0">
                <a:solidFill>
                  <a:srgbClr val="000000"/>
                </a:solidFill>
                <a:latin typeface="楷体_GB2312" pitchFamily="49" charset="-122"/>
                <a:ea typeface="楷体_GB2312" pitchFamily="49" charset="-122"/>
              </a:rPr>
              <a:t>由平衡条件得</a:t>
            </a:r>
            <a:r>
              <a:rPr lang="en-US" altLang="zh-CN">
                <a:solidFill>
                  <a:srgbClr val="000000"/>
                </a:solidFill>
                <a:latin typeface="楷体_GB2312" pitchFamily="49" charset="-122"/>
                <a:ea typeface="楷体_GB2312" pitchFamily="49" charset="-122"/>
              </a:rPr>
              <a:t>m</a:t>
            </a:r>
            <a:r>
              <a:rPr lang="en-US" altLang="zh-CN" baseline="-30000">
                <a:solidFill>
                  <a:srgbClr val="000000"/>
                </a:solidFill>
                <a:latin typeface="楷体_GB2312" pitchFamily="49" charset="-122"/>
                <a:ea typeface="楷体_GB2312" pitchFamily="49" charset="-122"/>
              </a:rPr>
              <a:t>1</a:t>
            </a:r>
            <a:r>
              <a:rPr lang="en-US" altLang="zh-CN">
                <a:solidFill>
                  <a:srgbClr val="000000"/>
                </a:solidFill>
                <a:latin typeface="楷体_GB2312" pitchFamily="49" charset="-122"/>
                <a:ea typeface="楷体_GB2312" pitchFamily="49" charset="-122"/>
              </a:rPr>
              <a:t>g=F</a:t>
            </a:r>
            <a:r>
              <a:rPr lang="en-US" altLang="zh-CN" baseline="-30000">
                <a:solidFill>
                  <a:srgbClr val="000000"/>
                </a:solidFill>
                <a:latin typeface="楷体_GB2312" pitchFamily="49" charset="-122"/>
                <a:ea typeface="楷体_GB2312" pitchFamily="49" charset="-122"/>
              </a:rPr>
              <a:t>1</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=mg,</a:t>
            </a:r>
            <a:r>
              <a:rPr lang="zh-CN" altLang="en-US" dirty="0">
                <a:solidFill>
                  <a:srgbClr val="000000"/>
                </a:solidFill>
                <a:latin typeface="楷体_GB2312" pitchFamily="49" charset="-122"/>
                <a:ea typeface="楷体_GB2312" pitchFamily="49" charset="-122"/>
              </a:rPr>
              <a:t>故</a:t>
            </a:r>
            <a:r>
              <a:rPr lang="en-US" altLang="zh-CN">
                <a:solidFill>
                  <a:srgbClr val="000000"/>
                </a:solidFill>
                <a:latin typeface="楷体_GB2312" pitchFamily="49" charset="-122"/>
                <a:ea typeface="楷体_GB2312" pitchFamily="49" charset="-122"/>
              </a:rPr>
              <a:t>m</a:t>
            </a:r>
            <a:r>
              <a:rPr lang="en-US" altLang="zh-CN" baseline="-30000">
                <a:solidFill>
                  <a:srgbClr val="000000"/>
                </a:solidFill>
                <a:latin typeface="楷体_GB2312" pitchFamily="49" charset="-122"/>
                <a:ea typeface="楷体_GB2312" pitchFamily="49" charset="-122"/>
              </a:rPr>
              <a:t>1</a:t>
            </a:r>
            <a:r>
              <a:rPr lang="en-US" altLang="zh-CN">
                <a:solidFill>
                  <a:srgbClr val="000000"/>
                </a:solidFill>
                <a:latin typeface="楷体_GB2312" pitchFamily="49" charset="-122"/>
                <a:ea typeface="楷体_GB2312" pitchFamily="49" charset="-122"/>
              </a:rPr>
              <a:t>=m</a:t>
            </a:r>
            <a:r>
              <a:rPr lang="zh-CN" altLang="en-US" dirty="0">
                <a:solidFill>
                  <a:srgbClr val="000000"/>
                </a:solidFill>
                <a:latin typeface="楷体_GB2312" pitchFamily="49" charset="-122"/>
                <a:ea typeface="楷体_GB2312" pitchFamily="49" charset="-122"/>
              </a:rPr>
              <a:t>。故选</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a:t>
            </a:r>
            <a:endParaRPr lang="zh-CN" altLang="en-US">
              <a:solidFill>
                <a:srgbClr val="000000"/>
              </a:solidFill>
              <a:latin typeface="楷体_GB2312" pitchFamily="49" charset="-122"/>
              <a:ea typeface="楷体_GB2312" pitchFamily="49" charset="-122"/>
            </a:endParaRPr>
          </a:p>
        </p:txBody>
      </p:sp>
      <p:pic>
        <p:nvPicPr>
          <p:cNvPr id="1088515" name="Image0168.jpeg"/>
          <p:cNvPicPr>
            <a:picLocks noChangeAspect="1"/>
          </p:cNvPicPr>
          <p:nvPr/>
        </p:nvPicPr>
        <p:blipFill>
          <a:blip r:embed="rId1"/>
          <a:stretch>
            <a:fillRect/>
          </a:stretch>
        </p:blipFill>
        <p:spPr>
          <a:xfrm>
            <a:off x="2762250" y="3721100"/>
            <a:ext cx="2616200" cy="1766888"/>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9538" name="文本框 1089537"/>
          <p:cNvSpPr txBox="1"/>
          <p:nvPr/>
        </p:nvSpPr>
        <p:spPr>
          <a:xfrm>
            <a:off x="207645" y="9525"/>
            <a:ext cx="8620125" cy="396938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训练</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开口向下的“</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形框架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两侧竖直杆光滑固定</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上面水平横杆中点固定一定滑轮</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两侧杆上套着的两滑块用轻绳绕过定滑轮相连</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并处于静止状态</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此时连接滑块</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的绳与水平方向夹角为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θ,</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连接滑块</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的绳与水平方向的夹角为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2θ,</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两滑块的质量之比为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090563" name="Image0169.jpeg"/>
          <p:cNvPicPr>
            <a:picLocks noChangeAspect="1"/>
          </p:cNvPicPr>
          <p:nvPr/>
        </p:nvPicPr>
        <p:blipFill>
          <a:blip r:embed="rId1"/>
          <a:stretch>
            <a:fillRect/>
          </a:stretch>
        </p:blipFill>
        <p:spPr>
          <a:xfrm>
            <a:off x="6160770" y="3381693"/>
            <a:ext cx="2497138" cy="1860550"/>
          </a:xfrm>
          <a:prstGeom prst="rect">
            <a:avLst/>
          </a:prstGeom>
          <a:noFill/>
          <a:ln w="9525">
            <a:noFill/>
          </a:ln>
        </p:spPr>
      </p:pic>
      <p:sp>
        <p:nvSpPr>
          <p:cNvPr id="1090562" name="文本框 1090561"/>
          <p:cNvSpPr txBox="1"/>
          <p:nvPr/>
        </p:nvSpPr>
        <p:spPr>
          <a:xfrm>
            <a:off x="261620" y="3921125"/>
            <a:ext cx="8620125" cy="1374775"/>
          </a:xfrm>
          <a:prstGeom prst="rect">
            <a:avLst/>
          </a:prstGeom>
          <a:noFill/>
          <a:ln w="9525">
            <a:noFill/>
          </a:ln>
        </p:spPr>
        <p:txBody>
          <a:bodyPr>
            <a:spAutoFit/>
          </a:bodyPr>
          <a:p>
            <a:r>
              <a:rPr lang="en-US" altLang="zh-CN">
                <a:latin typeface="宋体" panose="02010600030101010101" pitchFamily="2" charset="-122"/>
                <a:ea typeface="宋体" panose="02010600030101010101" pitchFamily="2" charset="-122"/>
                <a:cs typeface="Times New Roman" panose="02020603050405020304" pitchFamily="18" charset="0"/>
              </a:rPr>
              <a:t>A.1∶2cosθ	B.2cosθ∶1</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a:latin typeface="宋体" panose="02010600030101010101" pitchFamily="2" charset="-122"/>
                <a:ea typeface="宋体" panose="02010600030101010101" pitchFamily="2" charset="-122"/>
                <a:cs typeface="Times New Roman" panose="02020603050405020304" pitchFamily="18" charset="0"/>
              </a:rPr>
              <a:t>C.2sinθ∶1	D.1∶2sinθ</a:t>
            </a:r>
            <a:endParaRPr lang="en-US" altLang="zh-CN">
              <a:latin typeface="宋体" panose="02010600030101010101" pitchFamily="2" charset="-122"/>
              <a:ea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1586" name="文本框 1091585"/>
          <p:cNvSpPr txBox="1"/>
          <p:nvPr/>
        </p:nvSpPr>
        <p:spPr>
          <a:xfrm>
            <a:off x="241300" y="879475"/>
            <a:ext cx="8620125" cy="201612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。设绳的拉力为</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T</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对两个滑块分别受力分析</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如图所示</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根据平衡条件得</a:t>
            </a:r>
            <a:r>
              <a:rPr lang="en-US" altLang="zh-CN" err="1">
                <a:solidFill>
                  <a:srgbClr val="000000"/>
                </a:solidFill>
                <a:latin typeface="楷体_GB2312" pitchFamily="49" charset="-122"/>
                <a:ea typeface="楷体_GB2312" pitchFamily="49" charset="-122"/>
              </a:rPr>
              <a:t>,m</a:t>
            </a:r>
            <a:r>
              <a:rPr lang="en-US" altLang="zh-CN" baseline="-30000" err="1">
                <a:solidFill>
                  <a:srgbClr val="000000"/>
                </a:solidFill>
                <a:latin typeface="楷体_GB2312" pitchFamily="49" charset="-122"/>
                <a:ea typeface="楷体_GB2312" pitchFamily="49" charset="-122"/>
              </a:rPr>
              <a:t>A</a:t>
            </a:r>
            <a:r>
              <a:rPr lang="en-US" altLang="zh-CN" err="1">
                <a:solidFill>
                  <a:srgbClr val="000000"/>
                </a:solidFill>
                <a:latin typeface="楷体_GB2312" pitchFamily="49" charset="-122"/>
                <a:ea typeface="楷体_GB2312" pitchFamily="49" charset="-122"/>
              </a:rPr>
              <a:t>g=F</a:t>
            </a:r>
            <a:r>
              <a:rPr lang="en-US" altLang="zh-CN" baseline="-30000" err="1">
                <a:solidFill>
                  <a:srgbClr val="000000"/>
                </a:solidFill>
                <a:latin typeface="楷体_GB2312" pitchFamily="49" charset="-122"/>
                <a:ea typeface="楷体_GB2312" pitchFamily="49" charset="-122"/>
              </a:rPr>
              <a:t>T</a:t>
            </a:r>
            <a:r>
              <a:rPr lang="en-US" altLang="zh-CN" err="1">
                <a:solidFill>
                  <a:srgbClr val="000000"/>
                </a:solidFill>
                <a:latin typeface="楷体_GB2312" pitchFamily="49" charset="-122"/>
                <a:ea typeface="楷体_GB2312" pitchFamily="49" charset="-122"/>
              </a:rPr>
              <a:t>sinθ</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en-US" altLang="zh-CN" err="1">
                <a:solidFill>
                  <a:srgbClr val="000000"/>
                </a:solidFill>
                <a:latin typeface="楷体_GB2312" pitchFamily="49" charset="-122"/>
                <a:ea typeface="楷体_GB2312" pitchFamily="49" charset="-122"/>
              </a:rPr>
              <a:t>m</a:t>
            </a:r>
            <a:r>
              <a:rPr lang="en-US" altLang="zh-CN" baseline="-30000" err="1">
                <a:solidFill>
                  <a:srgbClr val="000000"/>
                </a:solidFill>
                <a:latin typeface="楷体_GB2312" pitchFamily="49" charset="-122"/>
                <a:ea typeface="楷体_GB2312" pitchFamily="49" charset="-122"/>
              </a:rPr>
              <a:t>B</a:t>
            </a:r>
            <a:r>
              <a:rPr lang="en-US" altLang="zh-CN" err="1">
                <a:solidFill>
                  <a:srgbClr val="000000"/>
                </a:solidFill>
                <a:latin typeface="楷体_GB2312" pitchFamily="49" charset="-122"/>
                <a:ea typeface="楷体_GB2312" pitchFamily="49" charset="-122"/>
              </a:rPr>
              <a:t>g</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T</a:t>
            </a:r>
            <a:r>
              <a:rPr lang="en-US" altLang="zh-CN" dirty="0">
                <a:solidFill>
                  <a:srgbClr val="000000"/>
                </a:solidFill>
                <a:latin typeface="楷体_GB2312" pitchFamily="49" charset="-122"/>
                <a:ea typeface="楷体_GB2312" pitchFamily="49" charset="-122"/>
              </a:rPr>
              <a:t>sin2θ,</a:t>
            </a:r>
            <a:r>
              <a:rPr lang="zh-CN" altLang="en-US" dirty="0">
                <a:solidFill>
                  <a:srgbClr val="000000"/>
                </a:solidFill>
                <a:latin typeface="楷体_GB2312" pitchFamily="49" charset="-122"/>
                <a:ea typeface="楷体_GB2312" pitchFamily="49" charset="-122"/>
              </a:rPr>
              <a:t>解得   　　　　　   选项</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pic>
        <p:nvPicPr>
          <p:cNvPr id="1091587" name="Image0170.jpeg"/>
          <p:cNvPicPr>
            <a:picLocks noChangeAspect="1"/>
          </p:cNvPicPr>
          <p:nvPr/>
        </p:nvPicPr>
        <p:blipFill>
          <a:blip r:embed="rId1"/>
          <a:stretch>
            <a:fillRect/>
          </a:stretch>
        </p:blipFill>
        <p:spPr>
          <a:xfrm>
            <a:off x="2230438" y="3252788"/>
            <a:ext cx="3937000" cy="2028825"/>
          </a:xfrm>
          <a:prstGeom prst="rect">
            <a:avLst/>
          </a:prstGeom>
          <a:noFill/>
          <a:ln w="9525">
            <a:noFill/>
          </a:ln>
        </p:spPr>
      </p:pic>
      <p:graphicFrame>
        <p:nvGraphicFramePr>
          <p:cNvPr id="1091588" name="对象 1091587"/>
          <p:cNvGraphicFramePr/>
          <p:nvPr/>
        </p:nvGraphicFramePr>
        <p:xfrm>
          <a:off x="3330575" y="2246313"/>
          <a:ext cx="2730500" cy="800100"/>
        </p:xfrm>
        <a:graphic>
          <a:graphicData uri="http://schemas.openxmlformats.org/presentationml/2006/ole">
            <mc:AlternateContent xmlns:mc="http://schemas.openxmlformats.org/markup-compatibility/2006">
              <mc:Choice xmlns:v="urn:schemas-microsoft-com:vml" Requires="v">
                <p:oleObj spid="_x0000_s3080" name="" r:id="rId2" imgW="2729230" imgH="799465" progId="Equation.DSMT4">
                  <p:embed/>
                </p:oleObj>
              </mc:Choice>
              <mc:Fallback>
                <p:oleObj name="" r:id="rId2" imgW="2729230" imgH="799465" progId="Equation.DSMT4">
                  <p:embed/>
                  <p:pic>
                    <p:nvPicPr>
                      <p:cNvPr id="0" name="图片 3079"/>
                      <p:cNvPicPr/>
                      <p:nvPr/>
                    </p:nvPicPr>
                    <p:blipFill>
                      <a:blip r:embed="rId3"/>
                      <a:stretch>
                        <a:fillRect/>
                      </a:stretch>
                    </p:blipFill>
                    <p:spPr>
                      <a:xfrm>
                        <a:off x="3330575" y="2246313"/>
                        <a:ext cx="2730500" cy="800100"/>
                      </a:xfrm>
                      <a:prstGeom prst="rect">
                        <a:avLst/>
                      </a:prstGeom>
                      <a:noFill/>
                      <a:ln w="38100">
                        <a:noFill/>
                        <a:miter/>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44482" name="文本框 1044481"/>
          <p:cNvSpPr txBox="1"/>
          <p:nvPr/>
        </p:nvSpPr>
        <p:spPr>
          <a:xfrm>
            <a:off x="307975" y="1012825"/>
            <a:ext cx="8620125" cy="3298825"/>
          </a:xfrm>
          <a:prstGeom prst="rect">
            <a:avLst/>
          </a:prstGeom>
          <a:noFill/>
          <a:ln w="9525">
            <a:noFill/>
          </a:ln>
        </p:spPr>
        <p:txBody>
          <a:bodyPr>
            <a:spAutoFit/>
          </a:bodyPr>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受力分析的一般顺序</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(1)</a:t>
            </a:r>
            <a:r>
              <a:rPr lang="zh-CN" altLang="en-US" dirty="0">
                <a:latin typeface="宋体" panose="02010600030101010101" pitchFamily="2" charset="-122"/>
                <a:ea typeface="宋体" panose="02010600030101010101" pitchFamily="2" charset="-122"/>
                <a:cs typeface="Times New Roman" panose="02020603050405020304" pitchFamily="18" charset="0"/>
              </a:rPr>
              <a:t>画出</a:t>
            </a:r>
            <a:r>
              <a:rPr lang="en-US" altLang="zh-CN" dirty="0">
                <a:latin typeface="宋体" panose="02010600030101010101" pitchFamily="2" charset="-122"/>
                <a:ea typeface="宋体" panose="02010600030101010101" pitchFamily="2" charset="-122"/>
                <a:cs typeface="Times New Roman" panose="02020603050405020304" pitchFamily="18" charset="0"/>
              </a:rPr>
              <a:t>_______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分析场力</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、电场力、磁场力</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(3)</a:t>
            </a:r>
            <a:r>
              <a:rPr lang="zh-CN" altLang="en-US" dirty="0">
                <a:latin typeface="宋体" panose="02010600030101010101" pitchFamily="2" charset="-122"/>
                <a:ea typeface="宋体" panose="02010600030101010101" pitchFamily="2" charset="-122"/>
                <a:cs typeface="Times New Roman" panose="02020603050405020304" pitchFamily="18" charset="0"/>
              </a:rPr>
              <a:t>分析</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(4)</a:t>
            </a:r>
            <a:r>
              <a:rPr lang="zh-CN" altLang="en-US" dirty="0">
                <a:latin typeface="宋体" panose="02010600030101010101" pitchFamily="2" charset="-122"/>
                <a:ea typeface="宋体" panose="02010600030101010101" pitchFamily="2" charset="-122"/>
                <a:cs typeface="Times New Roman" panose="02020603050405020304" pitchFamily="18" charset="0"/>
              </a:rPr>
              <a:t>分析</a:t>
            </a:r>
            <a:r>
              <a:rPr lang="en-US" altLang="zh-CN" dirty="0">
                <a:latin typeface="宋体" panose="02010600030101010101" pitchFamily="2" charset="-122"/>
                <a:ea typeface="宋体" panose="02010600030101010101" pitchFamily="2" charset="-122"/>
                <a:cs typeface="Times New Roman" panose="02020603050405020304" pitchFamily="18" charset="0"/>
              </a:rPr>
              <a:t>_______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a:latin typeface="宋体" panose="02010600030101010101" pitchFamily="2" charset="-122"/>
              <a:ea typeface="Times New Roman" panose="02020603050405020304" pitchFamily="18" charset="0"/>
            </a:endParaRPr>
          </a:p>
        </p:txBody>
      </p:sp>
      <p:sp>
        <p:nvSpPr>
          <p:cNvPr id="1044483" name="文本框 1044482"/>
          <p:cNvSpPr txBox="1"/>
          <p:nvPr/>
        </p:nvSpPr>
        <p:spPr>
          <a:xfrm>
            <a:off x="1308100" y="1603375"/>
            <a:ext cx="194310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已知力</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44484" name="文本框 1044483"/>
          <p:cNvSpPr txBox="1"/>
          <p:nvPr/>
        </p:nvSpPr>
        <p:spPr>
          <a:xfrm>
            <a:off x="2295525" y="2238375"/>
            <a:ext cx="13906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重力</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44485" name="文本框 1044484"/>
          <p:cNvSpPr txBox="1"/>
          <p:nvPr/>
        </p:nvSpPr>
        <p:spPr>
          <a:xfrm>
            <a:off x="1406525" y="2886075"/>
            <a:ext cx="13906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弹力</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44486" name="文本框 1044485"/>
          <p:cNvSpPr txBox="1"/>
          <p:nvPr/>
        </p:nvSpPr>
        <p:spPr>
          <a:xfrm>
            <a:off x="1308100" y="3521075"/>
            <a:ext cx="194310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摩擦力</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483"/>
                                        </p:tgtEl>
                                        <p:attrNameLst>
                                          <p:attrName>style.visibility</p:attrName>
                                        </p:attrNameLst>
                                      </p:cBhvr>
                                      <p:to>
                                        <p:strVal val="visible"/>
                                      </p:to>
                                    </p:set>
                                    <p:animEffect transition="in" filter="blinds(horizontal)">
                                      <p:cBhvr>
                                        <p:cTn id="7" dur="500"/>
                                        <p:tgtEl>
                                          <p:spTgt spid="1044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4484"/>
                                        </p:tgtEl>
                                        <p:attrNameLst>
                                          <p:attrName>style.visibility</p:attrName>
                                        </p:attrNameLst>
                                      </p:cBhvr>
                                      <p:to>
                                        <p:strVal val="visible"/>
                                      </p:to>
                                    </p:set>
                                    <p:animEffect transition="in" filter="blinds(horizontal)">
                                      <p:cBhvr>
                                        <p:cTn id="12" dur="500"/>
                                        <p:tgtEl>
                                          <p:spTgt spid="10444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4485"/>
                                        </p:tgtEl>
                                        <p:attrNameLst>
                                          <p:attrName>style.visibility</p:attrName>
                                        </p:attrNameLst>
                                      </p:cBhvr>
                                      <p:to>
                                        <p:strVal val="visible"/>
                                      </p:to>
                                    </p:set>
                                    <p:animEffect transition="in" filter="blinds(horizontal)">
                                      <p:cBhvr>
                                        <p:cTn id="17" dur="500"/>
                                        <p:tgtEl>
                                          <p:spTgt spid="10444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4486"/>
                                        </p:tgtEl>
                                        <p:attrNameLst>
                                          <p:attrName>style.visibility</p:attrName>
                                        </p:attrNameLst>
                                      </p:cBhvr>
                                      <p:to>
                                        <p:strVal val="visible"/>
                                      </p:to>
                                    </p:set>
                                    <p:animEffect transition="in" filter="blinds(horizontal)">
                                      <p:cBhvr>
                                        <p:cTn id="22" dur="500"/>
                                        <p:tgtEl>
                                          <p:spTgt spid="1044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3" grpId="0"/>
      <p:bldP spid="1044484" grpId="0"/>
      <p:bldP spid="1044485" grpId="0"/>
      <p:bldP spid="104448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2610" name="文本框 1092609"/>
          <p:cNvSpPr txBox="1"/>
          <p:nvPr/>
        </p:nvSpPr>
        <p:spPr>
          <a:xfrm>
            <a:off x="211455" y="6350"/>
            <a:ext cx="8620125" cy="20161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一个重为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20N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放在倾角为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θ=30°</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的斜面上静止不动。若用竖直向上的力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F=5N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提物体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物体仍静止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下述结论正确的是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092611" name="Image0171.jpeg"/>
          <p:cNvPicPr>
            <a:picLocks noChangeAspect="1"/>
          </p:cNvPicPr>
          <p:nvPr/>
        </p:nvPicPr>
        <p:blipFill>
          <a:blip r:embed="rId1"/>
          <a:stretch>
            <a:fillRect/>
          </a:stretch>
        </p:blipFill>
        <p:spPr>
          <a:xfrm>
            <a:off x="5788025" y="1202055"/>
            <a:ext cx="3332163" cy="2227263"/>
          </a:xfrm>
          <a:prstGeom prst="rect">
            <a:avLst/>
          </a:prstGeom>
          <a:noFill/>
          <a:ln w="9525">
            <a:noFill/>
          </a:ln>
        </p:spPr>
      </p:pic>
      <p:sp>
        <p:nvSpPr>
          <p:cNvPr id="1093634" name="文本框 1093633"/>
          <p:cNvSpPr txBox="1"/>
          <p:nvPr/>
        </p:nvSpPr>
        <p:spPr>
          <a:xfrm>
            <a:off x="317500" y="2040890"/>
            <a:ext cx="8620125" cy="265747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A.</a:t>
            </a:r>
            <a:r>
              <a:rPr lang="zh-CN" altLang="en-US" dirty="0">
                <a:latin typeface="宋体" panose="02010600030101010101" pitchFamily="2" charset="-122"/>
                <a:ea typeface="宋体" panose="02010600030101010101" pitchFamily="2" charset="-122"/>
                <a:cs typeface="Times New Roman" panose="02020603050405020304" pitchFamily="18" charset="0"/>
              </a:rPr>
              <a:t>物体受到的合外力减小</a:t>
            </a:r>
            <a:r>
              <a:rPr lang="en-US" altLang="zh-CN">
                <a:latin typeface="宋体" panose="02010600030101010101" pitchFamily="2" charset="-122"/>
                <a:ea typeface="宋体" panose="02010600030101010101" pitchFamily="2" charset="-122"/>
                <a:cs typeface="Times New Roman" panose="02020603050405020304" pitchFamily="18" charset="0"/>
              </a:rPr>
              <a:t>5N</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物体受到的摩擦力减小</a:t>
            </a:r>
            <a:r>
              <a:rPr lang="en-US" altLang="zh-CN">
                <a:latin typeface="宋体" panose="02010600030101010101" pitchFamily="2" charset="-122"/>
                <a:ea typeface="宋体" panose="02010600030101010101" pitchFamily="2" charset="-122"/>
                <a:cs typeface="Times New Roman" panose="02020603050405020304" pitchFamily="18" charset="0"/>
              </a:rPr>
              <a:t>5N</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C.</a:t>
            </a:r>
            <a:r>
              <a:rPr lang="zh-CN" altLang="en-US" dirty="0">
                <a:latin typeface="宋体" panose="02010600030101010101" pitchFamily="2" charset="-122"/>
                <a:ea typeface="宋体" panose="02010600030101010101" pitchFamily="2" charset="-122"/>
                <a:cs typeface="Times New Roman" panose="02020603050405020304" pitchFamily="18" charset="0"/>
              </a:rPr>
              <a:t>斜面受到的压力减小</a:t>
            </a:r>
            <a:r>
              <a:rPr lang="en-US" altLang="zh-CN">
                <a:latin typeface="宋体" panose="02010600030101010101" pitchFamily="2" charset="-122"/>
                <a:ea typeface="宋体" panose="02010600030101010101" pitchFamily="2" charset="-122"/>
                <a:cs typeface="Times New Roman" panose="02020603050405020304" pitchFamily="18" charset="0"/>
              </a:rPr>
              <a:t>5N</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D.</a:t>
            </a:r>
            <a:r>
              <a:rPr lang="zh-CN" altLang="en-US" dirty="0">
                <a:latin typeface="宋体" panose="02010600030101010101" pitchFamily="2" charset="-122"/>
                <a:ea typeface="宋体" panose="02010600030101010101" pitchFamily="2" charset="-122"/>
                <a:cs typeface="Times New Roman" panose="02020603050405020304" pitchFamily="18" charset="0"/>
              </a:rPr>
              <a:t>物体对斜面的作用力减小</a:t>
            </a:r>
            <a:r>
              <a:rPr lang="en-US" altLang="zh-CN">
                <a:latin typeface="宋体" panose="02010600030101010101" pitchFamily="2" charset="-122"/>
                <a:ea typeface="宋体" panose="02010600030101010101" pitchFamily="2" charset="-122"/>
                <a:cs typeface="Times New Roman" panose="02020603050405020304" pitchFamily="18" charset="0"/>
              </a:rPr>
              <a:t>5N</a:t>
            </a:r>
            <a:endParaRPr lang="en-US" altLang="zh-CN">
              <a:latin typeface="宋体" panose="02010600030101010101" pitchFamily="2" charset="-122"/>
              <a:ea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4658" name="文本框 1094657"/>
          <p:cNvSpPr txBox="1"/>
          <p:nvPr/>
        </p:nvSpPr>
        <p:spPr>
          <a:xfrm>
            <a:off x="269875" y="927100"/>
            <a:ext cx="9153525" cy="394017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。物体在有无拉力时</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都处于静止状态</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合</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力都为零</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选项</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错误</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无拉力时物体受力如图甲所示</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根据共点力平衡条件得</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f</a:t>
            </a:r>
            <a:r>
              <a:rPr lang="en-US" altLang="zh-CN" err="1">
                <a:solidFill>
                  <a:srgbClr val="000000"/>
                </a:solidFill>
                <a:latin typeface="楷体_GB2312" pitchFamily="49" charset="-122"/>
                <a:ea typeface="楷体_GB2312" pitchFamily="49" charset="-122"/>
              </a:rPr>
              <a:t>=mgsinθ,F</a:t>
            </a:r>
            <a:r>
              <a:rPr lang="en-US" altLang="zh-CN" baseline="-30000" err="1">
                <a:solidFill>
                  <a:srgbClr val="000000"/>
                </a:solidFill>
                <a:latin typeface="楷体_GB2312" pitchFamily="49" charset="-122"/>
                <a:ea typeface="楷体_GB2312" pitchFamily="49" charset="-122"/>
              </a:rPr>
              <a:t>N</a:t>
            </a:r>
            <a:r>
              <a:rPr lang="en-US" altLang="zh-CN" err="1">
                <a:solidFill>
                  <a:srgbClr val="000000"/>
                </a:solidFill>
                <a:latin typeface="楷体_GB2312" pitchFamily="49" charset="-122"/>
                <a:ea typeface="楷体_GB2312" pitchFamily="49" charset="-122"/>
              </a:rPr>
              <a:t>=mgcosθ</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有拉</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力</a:t>
            </a:r>
            <a:r>
              <a:rPr lang="en-US" altLang="zh-CN">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作用后</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物体受力分析如图乙所示</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根据共点力平</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衡条件得</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f1</a:t>
            </a:r>
            <a:r>
              <a:rPr lang="en-US" altLang="zh-CN">
                <a:solidFill>
                  <a:srgbClr val="000000"/>
                </a:solidFill>
                <a:latin typeface="楷体_GB2312" pitchFamily="49" charset="-122"/>
                <a:ea typeface="楷体_GB2312" pitchFamily="49" charset="-122"/>
              </a:rPr>
              <a:t>=(mg-F)sinθ,F</a:t>
            </a:r>
            <a:r>
              <a:rPr lang="en-US" altLang="zh-CN" baseline="-30000">
                <a:solidFill>
                  <a:srgbClr val="000000"/>
                </a:solidFill>
                <a:latin typeface="楷体_GB2312" pitchFamily="49" charset="-122"/>
                <a:ea typeface="楷体_GB2312" pitchFamily="49" charset="-122"/>
              </a:rPr>
              <a:t>N1</a:t>
            </a:r>
            <a:r>
              <a:rPr lang="en-US" altLang="zh-CN" err="1">
                <a:solidFill>
                  <a:srgbClr val="000000"/>
                </a:solidFill>
                <a:latin typeface="楷体_GB2312" pitchFamily="49" charset="-122"/>
                <a:ea typeface="楷体_GB2312" pitchFamily="49" charset="-122"/>
              </a:rPr>
              <a:t>=(mg-F)cosθ</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f</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f1</a:t>
            </a:r>
            <a:r>
              <a:rPr lang="en-US" altLang="zh-CN">
                <a:solidFill>
                  <a:srgbClr val="000000"/>
                </a:solidFill>
                <a:latin typeface="楷体_GB2312" pitchFamily="49" charset="-122"/>
                <a:ea typeface="楷体_GB2312" pitchFamily="49" charset="-122"/>
              </a:rPr>
              <a:t>=Fsin30°=2.5N,F</a:t>
            </a:r>
            <a:r>
              <a:rPr lang="en-US" altLang="zh-CN" baseline="-30000">
                <a:solidFill>
                  <a:srgbClr val="000000"/>
                </a:solidFill>
                <a:latin typeface="楷体_GB2312" pitchFamily="49" charset="-122"/>
                <a:ea typeface="楷体_GB2312" pitchFamily="49" charset="-122"/>
              </a:rPr>
              <a:t>N</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N1</a:t>
            </a:r>
            <a:r>
              <a:rPr lang="en-US" altLang="zh-CN">
                <a:solidFill>
                  <a:srgbClr val="000000"/>
                </a:solidFill>
                <a:latin typeface="楷体_GB2312" pitchFamily="49" charset="-122"/>
                <a:ea typeface="楷体_GB2312" pitchFamily="49" charset="-122"/>
              </a:rPr>
              <a:t>=Fcos30°</a:t>
            </a:r>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　 </a:t>
            </a:r>
            <a:r>
              <a:rPr lang="en-US" altLang="zh-CN">
                <a:solidFill>
                  <a:srgbClr val="000000"/>
                </a:solidFill>
                <a:latin typeface="楷体_GB2312" pitchFamily="49" charset="-122"/>
                <a:ea typeface="楷体_GB2312" pitchFamily="49" charset="-122"/>
              </a:rPr>
              <a:t>N,</a:t>
            </a:r>
            <a:r>
              <a:rPr lang="zh-CN" altLang="en-US" dirty="0">
                <a:solidFill>
                  <a:srgbClr val="000000"/>
                </a:solidFill>
                <a:latin typeface="楷体_GB2312" pitchFamily="49" charset="-122"/>
                <a:ea typeface="楷体_GB2312" pitchFamily="49" charset="-122"/>
              </a:rPr>
              <a:t>选项</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a:t>
            </a:r>
            <a:endParaRPr lang="zh-CN" altLang="en-US" dirty="0">
              <a:solidFill>
                <a:srgbClr val="000000"/>
              </a:solidFill>
              <a:latin typeface="楷体_GB2312" pitchFamily="49" charset="-122"/>
              <a:ea typeface="楷体_GB2312" pitchFamily="49" charset="-122"/>
            </a:endParaRPr>
          </a:p>
        </p:txBody>
      </p:sp>
      <p:graphicFrame>
        <p:nvGraphicFramePr>
          <p:cNvPr id="1094659" name="对象 1094658"/>
          <p:cNvGraphicFramePr/>
          <p:nvPr/>
        </p:nvGraphicFramePr>
        <p:xfrm>
          <a:off x="6311900" y="4138613"/>
          <a:ext cx="596900" cy="787400"/>
        </p:xfrm>
        <a:graphic>
          <a:graphicData uri="http://schemas.openxmlformats.org/presentationml/2006/ole">
            <mc:AlternateContent xmlns:mc="http://schemas.openxmlformats.org/markup-compatibility/2006">
              <mc:Choice xmlns:v="urn:schemas-microsoft-com:vml" Requires="v">
                <p:oleObj spid="_x0000_s3081" name="" r:id="rId1" imgW="596900" imgH="787400" progId="Equation.DSMT4">
                  <p:embed/>
                </p:oleObj>
              </mc:Choice>
              <mc:Fallback>
                <p:oleObj name="" r:id="rId1" imgW="596900" imgH="787400" progId="Equation.DSMT4">
                  <p:embed/>
                  <p:pic>
                    <p:nvPicPr>
                      <p:cNvPr id="0" name="图片 3080"/>
                      <p:cNvPicPr/>
                      <p:nvPr/>
                    </p:nvPicPr>
                    <p:blipFill>
                      <a:blip r:embed="rId2"/>
                      <a:stretch>
                        <a:fillRect/>
                      </a:stretch>
                    </p:blipFill>
                    <p:spPr>
                      <a:xfrm>
                        <a:off x="6311900" y="4138613"/>
                        <a:ext cx="596900" cy="787400"/>
                      </a:xfrm>
                      <a:prstGeom prst="rect">
                        <a:avLst/>
                      </a:prstGeom>
                      <a:noFill/>
                      <a:ln w="38100">
                        <a:noFill/>
                        <a:miter/>
                      </a:ln>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3570" name="文本框 1133569"/>
          <p:cNvSpPr txBox="1"/>
          <p:nvPr/>
        </p:nvSpPr>
        <p:spPr>
          <a:xfrm>
            <a:off x="250825" y="688975"/>
            <a:ext cx="8620125" cy="2016125"/>
          </a:xfrm>
          <a:prstGeom prst="rect">
            <a:avLst/>
          </a:prstGeom>
          <a:noFill/>
          <a:ln w="9525">
            <a:noFill/>
          </a:ln>
        </p:spPr>
        <p:txBody>
          <a:bodyPr>
            <a:spAutoFit/>
          </a:bodyPr>
          <a:p>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错误</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物体对斜面的作用力为压力和摩擦力的合力</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压力和摩擦力的合力方向竖直向下</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故作用力减小</a:t>
            </a:r>
            <a:r>
              <a:rPr lang="en-US" altLang="zh-CN">
                <a:solidFill>
                  <a:srgbClr val="000000"/>
                </a:solidFill>
                <a:latin typeface="楷体_GB2312" pitchFamily="49" charset="-122"/>
                <a:ea typeface="楷体_GB2312" pitchFamily="49" charset="-122"/>
              </a:rPr>
              <a:t>5N,</a:t>
            </a:r>
            <a:r>
              <a:rPr lang="zh-CN" altLang="en-US" dirty="0">
                <a:solidFill>
                  <a:srgbClr val="000000"/>
                </a:solidFill>
                <a:latin typeface="楷体_GB2312" pitchFamily="49" charset="-122"/>
                <a:ea typeface="楷体_GB2312" pitchFamily="49" charset="-122"/>
              </a:rPr>
              <a:t>选项</a:t>
            </a:r>
            <a:r>
              <a:rPr lang="en-US" altLang="zh-CN">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pic>
        <p:nvPicPr>
          <p:cNvPr id="1133572" name="Image0172.jpeg"/>
          <p:cNvPicPr>
            <a:picLocks noChangeAspect="1"/>
          </p:cNvPicPr>
          <p:nvPr/>
        </p:nvPicPr>
        <p:blipFill>
          <a:blip r:embed="rId1"/>
          <a:stretch>
            <a:fillRect/>
          </a:stretch>
        </p:blipFill>
        <p:spPr>
          <a:xfrm>
            <a:off x="1778000" y="2633663"/>
            <a:ext cx="5165725" cy="269875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6706" name="文本框 1096705"/>
          <p:cNvSpPr txBox="1"/>
          <p:nvPr/>
        </p:nvSpPr>
        <p:spPr>
          <a:xfrm>
            <a:off x="178435" y="24130"/>
            <a:ext cx="8620125" cy="332295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【加固训练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有四块相同的坚固石块垒成弧形的石拱</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其中第</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块固定在地面上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每块石块的两个面所夹的圆心角为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37°</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。假设石块间的摩擦力可以忽略不计</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则第</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块石块间的作用力和第</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块石块间的作用力的大小的比值为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097731" name="Image0173.jpeg"/>
          <p:cNvPicPr>
            <a:picLocks noChangeAspect="1"/>
          </p:cNvPicPr>
          <p:nvPr/>
        </p:nvPicPr>
        <p:blipFill>
          <a:blip r:embed="rId1"/>
          <a:stretch>
            <a:fillRect/>
          </a:stretch>
        </p:blipFill>
        <p:spPr>
          <a:xfrm>
            <a:off x="5686743" y="2987993"/>
            <a:ext cx="3041650" cy="1893887"/>
          </a:xfrm>
          <a:prstGeom prst="rect">
            <a:avLst/>
          </a:prstGeom>
          <a:noFill/>
          <a:ln w="9525">
            <a:noFill/>
          </a:ln>
        </p:spPr>
      </p:pic>
      <p:graphicFrame>
        <p:nvGraphicFramePr>
          <p:cNvPr id="1097732" name="对象 1097731"/>
          <p:cNvGraphicFramePr/>
          <p:nvPr/>
        </p:nvGraphicFramePr>
        <p:xfrm>
          <a:off x="516890" y="3616325"/>
          <a:ext cx="5088890" cy="1112520"/>
        </p:xfrm>
        <a:graphic>
          <a:graphicData uri="http://schemas.openxmlformats.org/presentationml/2006/ole">
            <mc:AlternateContent xmlns:mc="http://schemas.openxmlformats.org/markup-compatibility/2006">
              <mc:Choice xmlns:v="urn:schemas-microsoft-com:vml" Requires="v">
                <p:oleObj spid="_x0000_s3082" name="" r:id="rId2" imgW="4912995" imgH="799465" progId="Equation.DSMT4">
                  <p:embed/>
                </p:oleObj>
              </mc:Choice>
              <mc:Fallback>
                <p:oleObj name="" r:id="rId2" imgW="4912995" imgH="799465" progId="Equation.DSMT4">
                  <p:embed/>
                  <p:pic>
                    <p:nvPicPr>
                      <p:cNvPr id="0" name="图片 3081"/>
                      <p:cNvPicPr/>
                      <p:nvPr/>
                    </p:nvPicPr>
                    <p:blipFill>
                      <a:blip r:embed="rId3"/>
                      <a:stretch>
                        <a:fillRect/>
                      </a:stretch>
                    </p:blipFill>
                    <p:spPr>
                      <a:xfrm>
                        <a:off x="516890" y="3616325"/>
                        <a:ext cx="5088890" cy="1112520"/>
                      </a:xfrm>
                      <a:prstGeom prst="rect">
                        <a:avLst/>
                      </a:prstGeom>
                      <a:noFill/>
                      <a:ln w="38100">
                        <a:noFill/>
                        <a:miter/>
                      </a:ln>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8754" name="文本框 1098753"/>
          <p:cNvSpPr txBox="1"/>
          <p:nvPr/>
        </p:nvSpPr>
        <p:spPr>
          <a:xfrm>
            <a:off x="212725" y="784225"/>
            <a:ext cx="9286875" cy="2870200"/>
          </a:xfrm>
          <a:prstGeom prst="rect">
            <a:avLst/>
          </a:prstGeom>
          <a:noFill/>
          <a:ln w="9525">
            <a:noFill/>
          </a:ln>
        </p:spPr>
        <p:txBody>
          <a:bodyPr>
            <a:spAutoFit/>
          </a:bodyPr>
          <a:p>
            <a:pPr>
              <a:lnSpc>
                <a:spcPct val="130000"/>
              </a:lnSpc>
            </a:pPr>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。设每块石块的重力为</a:t>
            </a:r>
            <a:r>
              <a:rPr lang="en-US" altLang="zh-CN" dirty="0">
                <a:solidFill>
                  <a:srgbClr val="000000"/>
                </a:solidFill>
                <a:latin typeface="楷体_GB2312" pitchFamily="49" charset="-122"/>
                <a:ea typeface="楷体_GB2312" pitchFamily="49" charset="-122"/>
              </a:rPr>
              <a:t>G,</a:t>
            </a:r>
            <a:r>
              <a:rPr lang="zh-CN" altLang="en-US" dirty="0">
                <a:solidFill>
                  <a:srgbClr val="000000"/>
                </a:solidFill>
                <a:latin typeface="楷体_GB2312" pitchFamily="49" charset="-122"/>
                <a:ea typeface="楷体_GB2312" pitchFamily="49" charset="-122"/>
              </a:rPr>
              <a:t>第</a:t>
            </a:r>
            <a:r>
              <a:rPr lang="en-US" altLang="zh-CN" dirty="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3</a:t>
            </a:r>
            <a:r>
              <a:rPr lang="zh-CN" altLang="en-US" dirty="0">
                <a:solidFill>
                  <a:srgbClr val="000000"/>
                </a:solidFill>
                <a:latin typeface="楷体_GB2312" pitchFamily="49" charset="-122"/>
                <a:ea typeface="楷体_GB2312" pitchFamily="49" charset="-122"/>
              </a:rPr>
              <a:t>块石块间</a:t>
            </a:r>
            <a:endParaRPr lang="zh-CN" altLang="en-US" dirty="0">
              <a:solidFill>
                <a:srgbClr val="000000"/>
              </a:solidFill>
              <a:latin typeface="楷体_GB2312" pitchFamily="49" charset="-122"/>
              <a:ea typeface="楷体_GB2312" pitchFamily="49" charset="-122"/>
            </a:endParaRPr>
          </a:p>
          <a:p>
            <a:pPr>
              <a:lnSpc>
                <a:spcPct val="130000"/>
              </a:lnSpc>
            </a:pPr>
            <a:r>
              <a:rPr lang="zh-CN" altLang="en-US" dirty="0">
                <a:solidFill>
                  <a:srgbClr val="000000"/>
                </a:solidFill>
                <a:latin typeface="楷体_GB2312" pitchFamily="49" charset="-122"/>
                <a:ea typeface="楷体_GB2312" pitchFamily="49" charset="-122"/>
              </a:rPr>
              <a:t>的作用力为</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N13</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第</a:t>
            </a:r>
            <a:r>
              <a:rPr lang="en-US" altLang="zh-CN" dirty="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块石块间的作用力为</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N12</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以第</a:t>
            </a:r>
            <a:r>
              <a:rPr lang="en-US" altLang="zh-CN">
                <a:solidFill>
                  <a:srgbClr val="000000"/>
                </a:solidFill>
                <a:latin typeface="楷体_GB2312" pitchFamily="49" charset="-122"/>
                <a:ea typeface="楷体_GB2312" pitchFamily="49" charset="-122"/>
              </a:rPr>
              <a:t>1</a:t>
            </a:r>
            <a:endParaRPr lang="en-US" altLang="zh-CN">
              <a:solidFill>
                <a:srgbClr val="000000"/>
              </a:solidFill>
              <a:latin typeface="楷体_GB2312" pitchFamily="49" charset="-122"/>
              <a:ea typeface="楷体_GB2312" pitchFamily="49" charset="-122"/>
            </a:endParaRPr>
          </a:p>
          <a:p>
            <a:pPr>
              <a:lnSpc>
                <a:spcPct val="130000"/>
              </a:lnSpc>
            </a:pPr>
            <a:r>
              <a:rPr lang="zh-CN" altLang="en-US" dirty="0">
                <a:solidFill>
                  <a:srgbClr val="000000"/>
                </a:solidFill>
                <a:latin typeface="楷体_GB2312" pitchFamily="49" charset="-122"/>
                <a:ea typeface="楷体_GB2312" pitchFamily="49" charset="-122"/>
              </a:rPr>
              <a:t>块石块为研究对象</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将重力按效果分解如图所示。由几</a:t>
            </a:r>
            <a:endParaRPr lang="zh-CN" altLang="en-US" dirty="0">
              <a:solidFill>
                <a:srgbClr val="000000"/>
              </a:solidFill>
              <a:latin typeface="楷体_GB2312" pitchFamily="49" charset="-122"/>
              <a:ea typeface="楷体_GB2312" pitchFamily="49" charset="-122"/>
            </a:endParaRPr>
          </a:p>
          <a:p>
            <a:pPr>
              <a:lnSpc>
                <a:spcPct val="130000"/>
              </a:lnSpc>
            </a:pPr>
            <a:r>
              <a:rPr lang="zh-CN" altLang="en-US" dirty="0">
                <a:solidFill>
                  <a:srgbClr val="000000"/>
                </a:solidFill>
                <a:latin typeface="楷体_GB2312" pitchFamily="49" charset="-122"/>
                <a:ea typeface="楷体_GB2312" pitchFamily="49" charset="-122"/>
              </a:rPr>
              <a:t>何关系可得</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N13</a:t>
            </a:r>
            <a:r>
              <a:rPr lang="en-US" altLang="zh-CN">
                <a:solidFill>
                  <a:srgbClr val="000000"/>
                </a:solidFill>
                <a:latin typeface="楷体_GB2312" pitchFamily="49" charset="-122"/>
                <a:ea typeface="楷体_GB2312" pitchFamily="49" charset="-122"/>
              </a:rPr>
              <a:t>cos37°=F</a:t>
            </a:r>
            <a:r>
              <a:rPr lang="en-US" altLang="zh-CN" baseline="-30000">
                <a:solidFill>
                  <a:srgbClr val="000000"/>
                </a:solidFill>
                <a:latin typeface="楷体_GB2312" pitchFamily="49" charset="-122"/>
                <a:ea typeface="楷体_GB2312" pitchFamily="49" charset="-122"/>
              </a:rPr>
              <a:t>N12</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解得  　</a:t>
            </a:r>
            <a:r>
              <a:rPr lang="en-US" altLang="zh-CN">
                <a:solidFill>
                  <a:srgbClr val="000000"/>
                </a:solidFill>
                <a:latin typeface="楷体_GB2312" pitchFamily="49" charset="-122"/>
                <a:ea typeface="楷体_GB2312" pitchFamily="49" charset="-122"/>
              </a:rPr>
              <a:t>=cos37°=</a:t>
            </a:r>
            <a:endParaRPr lang="en-US" altLang="zh-CN">
              <a:solidFill>
                <a:srgbClr val="000000"/>
              </a:solidFill>
              <a:latin typeface="楷体_GB2312" pitchFamily="49" charset="-122"/>
              <a:ea typeface="楷体_GB2312" pitchFamily="49" charset="-122"/>
            </a:endParaRPr>
          </a:p>
          <a:p>
            <a:pPr>
              <a:lnSpc>
                <a:spcPct val="130000"/>
              </a:lnSpc>
            </a:pPr>
            <a:r>
              <a:rPr lang="zh-CN" altLang="en-US" dirty="0">
                <a:solidFill>
                  <a:srgbClr val="000000"/>
                </a:solidFill>
                <a:latin typeface="楷体_GB2312" pitchFamily="49" charset="-122"/>
                <a:ea typeface="楷体_GB2312" pitchFamily="49" charset="-122"/>
              </a:rPr>
              <a:t>故</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pic>
        <p:nvPicPr>
          <p:cNvPr id="1098755" name="Image0174.jpeg"/>
          <p:cNvPicPr>
            <a:picLocks noChangeAspect="1"/>
          </p:cNvPicPr>
          <p:nvPr/>
        </p:nvPicPr>
        <p:blipFill>
          <a:blip r:embed="rId1"/>
          <a:stretch>
            <a:fillRect/>
          </a:stretch>
        </p:blipFill>
        <p:spPr>
          <a:xfrm>
            <a:off x="2230438" y="3497263"/>
            <a:ext cx="4117975" cy="1865312"/>
          </a:xfrm>
          <a:prstGeom prst="rect">
            <a:avLst/>
          </a:prstGeom>
          <a:noFill/>
          <a:ln w="9525">
            <a:noFill/>
          </a:ln>
        </p:spPr>
      </p:pic>
      <p:graphicFrame>
        <p:nvGraphicFramePr>
          <p:cNvPr id="1098756" name="对象 1098755"/>
          <p:cNvGraphicFramePr/>
          <p:nvPr/>
        </p:nvGraphicFramePr>
        <p:xfrm>
          <a:off x="5584825" y="2449513"/>
          <a:ext cx="558800" cy="812800"/>
        </p:xfrm>
        <a:graphic>
          <a:graphicData uri="http://schemas.openxmlformats.org/presentationml/2006/ole">
            <mc:AlternateContent xmlns:mc="http://schemas.openxmlformats.org/markup-compatibility/2006">
              <mc:Choice xmlns:v="urn:schemas-microsoft-com:vml" Requires="v">
                <p:oleObj spid="_x0000_s3083" name="" r:id="rId2" imgW="558800" imgH="812165" progId="Equation.DSMT4">
                  <p:embed/>
                </p:oleObj>
              </mc:Choice>
              <mc:Fallback>
                <p:oleObj name="" r:id="rId2" imgW="558800" imgH="812165" progId="Equation.DSMT4">
                  <p:embed/>
                  <p:pic>
                    <p:nvPicPr>
                      <p:cNvPr id="0" name="图片 3082"/>
                      <p:cNvPicPr/>
                      <p:nvPr/>
                    </p:nvPicPr>
                    <p:blipFill>
                      <a:blip r:embed="rId3"/>
                      <a:stretch>
                        <a:fillRect/>
                      </a:stretch>
                    </p:blipFill>
                    <p:spPr>
                      <a:xfrm>
                        <a:off x="5584825" y="2449513"/>
                        <a:ext cx="558800" cy="812800"/>
                      </a:xfrm>
                      <a:prstGeom prst="rect">
                        <a:avLst/>
                      </a:prstGeom>
                      <a:noFill/>
                      <a:ln w="38100">
                        <a:noFill/>
                        <a:miter/>
                      </a:ln>
                    </p:spPr>
                  </p:pic>
                </p:oleObj>
              </mc:Fallback>
            </mc:AlternateContent>
          </a:graphicData>
        </a:graphic>
      </p:graphicFrame>
      <p:graphicFrame>
        <p:nvGraphicFramePr>
          <p:cNvPr id="1098757" name="对象 1098756"/>
          <p:cNvGraphicFramePr/>
          <p:nvPr/>
        </p:nvGraphicFramePr>
        <p:xfrm>
          <a:off x="7940675" y="2468563"/>
          <a:ext cx="342900" cy="736600"/>
        </p:xfrm>
        <a:graphic>
          <a:graphicData uri="http://schemas.openxmlformats.org/presentationml/2006/ole">
            <mc:AlternateContent xmlns:mc="http://schemas.openxmlformats.org/markup-compatibility/2006">
              <mc:Choice xmlns:v="urn:schemas-microsoft-com:vml" Requires="v">
                <p:oleObj spid="_x0000_s3084" name="" r:id="rId4" imgW="342900" imgH="735965" progId="Equation.DSMT4">
                  <p:embed/>
                </p:oleObj>
              </mc:Choice>
              <mc:Fallback>
                <p:oleObj name="" r:id="rId4" imgW="342900" imgH="735965" progId="Equation.DSMT4">
                  <p:embed/>
                  <p:pic>
                    <p:nvPicPr>
                      <p:cNvPr id="0" name="图片 3083"/>
                      <p:cNvPicPr/>
                      <p:nvPr/>
                    </p:nvPicPr>
                    <p:blipFill>
                      <a:blip r:embed="rId5"/>
                      <a:stretch>
                        <a:fillRect/>
                      </a:stretch>
                    </p:blipFill>
                    <p:spPr>
                      <a:xfrm>
                        <a:off x="7940675" y="2468563"/>
                        <a:ext cx="342900" cy="736600"/>
                      </a:xfrm>
                      <a:prstGeom prst="rect">
                        <a:avLst/>
                      </a:prstGeom>
                      <a:noFill/>
                      <a:ln w="38100">
                        <a:noFill/>
                        <a:miter/>
                      </a:ln>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9778" name="文本框 1099777"/>
          <p:cNvSpPr txBox="1"/>
          <p:nvPr/>
        </p:nvSpPr>
        <p:spPr>
          <a:xfrm>
            <a:off x="174625" y="955675"/>
            <a:ext cx="8921750" cy="3298825"/>
          </a:xfrm>
          <a:prstGeom prst="rect">
            <a:avLst/>
          </a:prstGeom>
          <a:noFill/>
          <a:ln w="9525">
            <a:noFill/>
          </a:ln>
        </p:spPr>
        <p:txBody>
          <a:bodyPr>
            <a:spAutoFit/>
          </a:bodyPr>
          <a:p>
            <a:pPr algn="ct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考点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动态平衡及其临界和极值问题　　　　　　   </a:t>
            </a:r>
            <a:endPar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【核心要素精讲</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动态平衡问题</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通过控制某些物理量</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使物体的状态缓慢地变化</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而在这个过程中物体又始终处于一系列的平衡状态</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在问题的描述中常用“缓慢”等语言叙述。</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0802" name="文本框 1100801"/>
          <p:cNvSpPr txBox="1"/>
          <p:nvPr/>
        </p:nvSpPr>
        <p:spPr>
          <a:xfrm>
            <a:off x="250825" y="641350"/>
            <a:ext cx="8620125" cy="396938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临界问题</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当某物理量变化时</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会引起其他几个物理量的变化</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从而使物体所处的平衡状态“恰好出现”或“恰好不出现”</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在问题的描述中常用“刚好”“刚能”“恰好”等语言叙述。</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3.</a:t>
            </a:r>
            <a:r>
              <a:rPr lang="zh-CN" altLang="en-US" dirty="0">
                <a:latin typeface="宋体" panose="02010600030101010101" pitchFamily="2" charset="-122"/>
                <a:ea typeface="宋体" panose="02010600030101010101" pitchFamily="2" charset="-122"/>
                <a:cs typeface="Times New Roman" panose="02020603050405020304" pitchFamily="18" charset="0"/>
              </a:rPr>
              <a:t>极值问题</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平衡物体的极值</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一般指在力的变化过程中的最大值和最小值问题。</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1826" name="文本框 1101825"/>
          <p:cNvSpPr txBox="1"/>
          <p:nvPr/>
        </p:nvSpPr>
        <p:spPr>
          <a:xfrm>
            <a:off x="241300" y="746125"/>
            <a:ext cx="8620125" cy="73342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4.</a:t>
            </a:r>
            <a:r>
              <a:rPr lang="zh-CN" altLang="en-US" dirty="0">
                <a:latin typeface="宋体" panose="02010600030101010101" pitchFamily="2" charset="-122"/>
                <a:ea typeface="宋体" panose="02010600030101010101" pitchFamily="2" charset="-122"/>
                <a:cs typeface="Times New Roman" panose="02020603050405020304" pitchFamily="18" charset="0"/>
              </a:rPr>
              <a:t>解决动态平衡的“两种”常用方法</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Times New Roman" panose="02020603050405020304" pitchFamily="18" charset="0"/>
            </a:endParaRPr>
          </a:p>
        </p:txBody>
      </p:sp>
      <p:pic>
        <p:nvPicPr>
          <p:cNvPr id="1101827" name="Image0175.jpeg"/>
          <p:cNvPicPr>
            <a:picLocks noChangeAspect="1"/>
          </p:cNvPicPr>
          <p:nvPr/>
        </p:nvPicPr>
        <p:blipFill>
          <a:blip r:embed="rId1"/>
          <a:stretch>
            <a:fillRect/>
          </a:stretch>
        </p:blipFill>
        <p:spPr>
          <a:xfrm>
            <a:off x="369888" y="1608138"/>
            <a:ext cx="7983537" cy="3668712"/>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2850" name="文本框 1102849"/>
          <p:cNvSpPr txBox="1"/>
          <p:nvPr/>
        </p:nvSpPr>
        <p:spPr>
          <a:xfrm>
            <a:off x="198120" y="52070"/>
            <a:ext cx="8620125" cy="396938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【典例</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(2016</a:t>
            </a:r>
            <a:r>
              <a:rPr lang="en-US" altLang="zh-CN">
                <a:solidFill>
                  <a:srgbClr val="000000"/>
                </a:solidFill>
                <a:latin typeface="宋体" panose="02010600030101010101" pitchFamily="2" charset="-122"/>
                <a:ea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全国卷</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Ⅱ)</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质量为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的物</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体用轻绳</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悬挂于天花板上。用水平向左</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缓慢拉动绳的中点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表示绳</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段拉力的大小</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点向左移动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的过程中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r"/>
            <a:endParaRPr lang="en-US" altLang="zh-CN">
              <a:solidFill>
                <a:srgbClr val="000000"/>
              </a:solidFill>
              <a:latin typeface="宋体" panose="02010600030101010101" pitchFamily="2" charset="-122"/>
              <a:ea typeface="Times New Roman" panose="02020603050405020304" pitchFamily="18" charset="0"/>
            </a:endParaRPr>
          </a:p>
        </p:txBody>
      </p:sp>
      <p:pic>
        <p:nvPicPr>
          <p:cNvPr id="1102851" name="Image0176.jpeg"/>
          <p:cNvPicPr>
            <a:picLocks noChangeAspect="1"/>
          </p:cNvPicPr>
          <p:nvPr/>
        </p:nvPicPr>
        <p:blipFill>
          <a:blip r:embed="rId1"/>
          <a:stretch>
            <a:fillRect/>
          </a:stretch>
        </p:blipFill>
        <p:spPr>
          <a:xfrm>
            <a:off x="6970078" y="221933"/>
            <a:ext cx="1657350" cy="2413000"/>
          </a:xfrm>
          <a:prstGeom prst="rect">
            <a:avLst/>
          </a:prstGeom>
          <a:noFill/>
          <a:ln w="9525">
            <a:noFill/>
          </a:ln>
        </p:spPr>
      </p:pic>
      <p:sp>
        <p:nvSpPr>
          <p:cNvPr id="1103874" name="文本框 1103873"/>
          <p:cNvSpPr txBox="1"/>
          <p:nvPr/>
        </p:nvSpPr>
        <p:spPr>
          <a:xfrm>
            <a:off x="198120" y="3502025"/>
            <a:ext cx="8620125" cy="138366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A.F</a:t>
            </a:r>
            <a:r>
              <a:rPr lang="zh-CN" altLang="en-US" dirty="0">
                <a:latin typeface="宋体" panose="02010600030101010101" pitchFamily="2" charset="-122"/>
                <a:ea typeface="宋体" panose="02010600030101010101" pitchFamily="2" charset="-122"/>
                <a:cs typeface="Times New Roman" panose="02020603050405020304" pitchFamily="18" charset="0"/>
              </a:rPr>
              <a:t>逐渐变大</a:t>
            </a:r>
            <a:r>
              <a:rPr lang="en-US" altLang="zh-CN" dirty="0">
                <a:latin typeface="宋体" panose="02010600030101010101" pitchFamily="2" charset="-122"/>
                <a:ea typeface="宋体" panose="02010600030101010101" pitchFamily="2" charset="-122"/>
                <a:cs typeface="Times New Roman" panose="02020603050405020304" pitchFamily="18" charset="0"/>
              </a:rPr>
              <a:t>,T</a:t>
            </a:r>
            <a:r>
              <a:rPr lang="zh-CN" altLang="en-US" dirty="0">
                <a:latin typeface="宋体" panose="02010600030101010101" pitchFamily="2" charset="-122"/>
                <a:ea typeface="宋体" panose="02010600030101010101" pitchFamily="2" charset="-122"/>
                <a:cs typeface="Times New Roman" panose="02020603050405020304" pitchFamily="18" charset="0"/>
              </a:rPr>
              <a:t>逐渐变大    </a:t>
            </a:r>
            <a:r>
              <a:rPr lang="en-US" altLang="zh-CN" dirty="0">
                <a:latin typeface="宋体" panose="02010600030101010101" pitchFamily="2" charset="-122"/>
                <a:ea typeface="宋体" panose="02010600030101010101" pitchFamily="2" charset="-122"/>
                <a:cs typeface="Times New Roman" panose="02020603050405020304" pitchFamily="18" charset="0"/>
              </a:rPr>
              <a:t>B.F</a:t>
            </a:r>
            <a:r>
              <a:rPr lang="zh-CN" altLang="en-US" dirty="0">
                <a:latin typeface="宋体" panose="02010600030101010101" pitchFamily="2" charset="-122"/>
                <a:ea typeface="宋体" panose="02010600030101010101" pitchFamily="2" charset="-122"/>
                <a:cs typeface="Times New Roman" panose="02020603050405020304" pitchFamily="18" charset="0"/>
              </a:rPr>
              <a:t>逐渐变大</a:t>
            </a:r>
            <a:r>
              <a:rPr lang="en-US" altLang="zh-CN" dirty="0">
                <a:latin typeface="宋体" panose="02010600030101010101" pitchFamily="2" charset="-122"/>
                <a:ea typeface="宋体" panose="02010600030101010101" pitchFamily="2" charset="-122"/>
                <a:cs typeface="Times New Roman" panose="02020603050405020304" pitchFamily="18" charset="0"/>
              </a:rPr>
              <a:t>,T</a:t>
            </a:r>
            <a:r>
              <a:rPr lang="zh-CN" altLang="en-US" dirty="0">
                <a:latin typeface="宋体" panose="02010600030101010101" pitchFamily="2" charset="-122"/>
                <a:ea typeface="宋体" panose="02010600030101010101" pitchFamily="2" charset="-122"/>
                <a:cs typeface="Times New Roman" panose="02020603050405020304" pitchFamily="18" charset="0"/>
              </a:rPr>
              <a:t>逐渐变小</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C.F</a:t>
            </a:r>
            <a:r>
              <a:rPr lang="zh-CN" altLang="en-US" dirty="0">
                <a:latin typeface="宋体" panose="02010600030101010101" pitchFamily="2" charset="-122"/>
                <a:ea typeface="宋体" panose="02010600030101010101" pitchFamily="2" charset="-122"/>
                <a:cs typeface="Times New Roman" panose="02020603050405020304" pitchFamily="18" charset="0"/>
              </a:rPr>
              <a:t>逐渐变小</a:t>
            </a:r>
            <a:r>
              <a:rPr lang="en-US" altLang="zh-CN" dirty="0">
                <a:latin typeface="宋体" panose="02010600030101010101" pitchFamily="2" charset="-122"/>
                <a:ea typeface="宋体" panose="02010600030101010101" pitchFamily="2" charset="-122"/>
                <a:cs typeface="Times New Roman" panose="02020603050405020304" pitchFamily="18" charset="0"/>
              </a:rPr>
              <a:t>,T</a:t>
            </a:r>
            <a:r>
              <a:rPr lang="zh-CN" altLang="en-US" dirty="0">
                <a:latin typeface="宋体" panose="02010600030101010101" pitchFamily="2" charset="-122"/>
                <a:ea typeface="宋体" panose="02010600030101010101" pitchFamily="2" charset="-122"/>
                <a:cs typeface="Times New Roman" panose="02020603050405020304" pitchFamily="18" charset="0"/>
              </a:rPr>
              <a:t>逐渐变大    </a:t>
            </a:r>
            <a:r>
              <a:rPr lang="en-US" altLang="zh-CN" dirty="0">
                <a:latin typeface="宋体" panose="02010600030101010101" pitchFamily="2" charset="-122"/>
                <a:ea typeface="宋体" panose="02010600030101010101" pitchFamily="2" charset="-122"/>
                <a:cs typeface="Times New Roman" panose="02020603050405020304" pitchFamily="18" charset="0"/>
              </a:rPr>
              <a:t>D.F</a:t>
            </a:r>
            <a:r>
              <a:rPr lang="zh-CN" altLang="en-US" dirty="0">
                <a:latin typeface="宋体" panose="02010600030101010101" pitchFamily="2" charset="-122"/>
                <a:ea typeface="宋体" panose="02010600030101010101" pitchFamily="2" charset="-122"/>
                <a:cs typeface="Times New Roman" panose="02020603050405020304" pitchFamily="18" charset="0"/>
              </a:rPr>
              <a:t>逐渐变小</a:t>
            </a:r>
            <a:r>
              <a:rPr lang="en-US" altLang="zh-CN" dirty="0">
                <a:latin typeface="宋体" panose="02010600030101010101" pitchFamily="2" charset="-122"/>
                <a:ea typeface="宋体" panose="02010600030101010101" pitchFamily="2" charset="-122"/>
                <a:cs typeface="Times New Roman" panose="02020603050405020304" pitchFamily="18" charset="0"/>
              </a:rPr>
              <a:t>,T</a:t>
            </a:r>
            <a:r>
              <a:rPr lang="zh-CN" altLang="en-US" dirty="0">
                <a:latin typeface="宋体" panose="02010600030101010101" pitchFamily="2" charset="-122"/>
                <a:ea typeface="宋体" panose="02010600030101010101" pitchFamily="2" charset="-122"/>
                <a:cs typeface="Times New Roman" panose="02020603050405020304" pitchFamily="18" charset="0"/>
              </a:rPr>
              <a:t>逐渐变小</a:t>
            </a:r>
            <a:endParaRPr lang="zh-CN" altLang="en-US">
              <a:latin typeface="宋体" panose="02010600030101010101" pitchFamily="2" charset="-122"/>
              <a:ea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4898" name="文本框 1104897"/>
          <p:cNvSpPr txBox="1"/>
          <p:nvPr/>
        </p:nvSpPr>
        <p:spPr>
          <a:xfrm>
            <a:off x="304800" y="1030288"/>
            <a:ext cx="8620125" cy="26574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【思考探究</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解答本题有哪些物理方法</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并尝试不同的方法解答此题。</a:t>
            </a:r>
            <a:endParaRPr lang="zh-CN" altLang="en-US" dirty="0">
              <a:solidFill>
                <a:srgbClr val="FF0000"/>
              </a:solidFill>
              <a:latin typeface="宋体" panose="02010600030101010101" pitchFamily="2" charset="-122"/>
              <a:ea typeface="楷体_GB2312" pitchFamily="49" charset="-122"/>
            </a:endParaRPr>
          </a:p>
          <a:p>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可分别用</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图解法</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和</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解析法</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解答。</a:t>
            </a:r>
            <a:endParaRPr lang="zh-CN" altLang="en-US">
              <a:solidFill>
                <a:srgbClr val="000000"/>
              </a:solidFill>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4898">
                                            <p:txEl>
                                              <p:charRg st="36" end="5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1650" name="文本框 1051649"/>
          <p:cNvSpPr txBox="1"/>
          <p:nvPr/>
        </p:nvSpPr>
        <p:spPr>
          <a:xfrm>
            <a:off x="231775" y="688975"/>
            <a:ext cx="8620125" cy="20161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【直观解读</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图甲中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沿斜面上滑</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存在摩擦力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的受力分析顺序如图乙所示。</a:t>
            </a: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 </a:t>
            </a:r>
            <a:endParaRPr lang="zh-CN" altLang="en-US">
              <a:solidFill>
                <a:srgbClr val="FF0000"/>
              </a:solidFill>
              <a:latin typeface="宋体" panose="02010600030101010101" pitchFamily="2" charset="-122"/>
              <a:ea typeface="Times New Roman" panose="02020603050405020304" pitchFamily="18" charset="0"/>
            </a:endParaRPr>
          </a:p>
        </p:txBody>
      </p:sp>
      <p:pic>
        <p:nvPicPr>
          <p:cNvPr id="1051651" name="Image0158.jpeg"/>
          <p:cNvPicPr>
            <a:picLocks noChangeAspect="1"/>
          </p:cNvPicPr>
          <p:nvPr/>
        </p:nvPicPr>
        <p:blipFill>
          <a:blip r:embed="rId1"/>
          <a:stretch>
            <a:fillRect/>
          </a:stretch>
        </p:blipFill>
        <p:spPr>
          <a:xfrm>
            <a:off x="1892300" y="2725738"/>
            <a:ext cx="5105400" cy="2459037"/>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5922" name="文本框 1105921"/>
          <p:cNvSpPr txBox="1"/>
          <p:nvPr/>
        </p:nvSpPr>
        <p:spPr>
          <a:xfrm>
            <a:off x="287338" y="1393825"/>
            <a:ext cx="8620125" cy="137477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本题中</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若将力</a:t>
            </a:r>
            <a:r>
              <a:rPr lang="en-US" altLang="zh-CN" dirty="0">
                <a:latin typeface="宋体" panose="02010600030101010101" pitchFamily="2" charset="-122"/>
                <a:ea typeface="宋体" panose="02010600030101010101" pitchFamily="2" charset="-122"/>
                <a:cs typeface="Times New Roman" panose="02020603050405020304" pitchFamily="18" charset="0"/>
              </a:rPr>
              <a:t>F</a:t>
            </a:r>
            <a:r>
              <a:rPr lang="zh-CN" altLang="en-US" dirty="0">
                <a:latin typeface="宋体" panose="02010600030101010101" pitchFamily="2" charset="-122"/>
                <a:ea typeface="宋体" panose="02010600030101010101" pitchFamily="2" charset="-122"/>
                <a:cs typeface="Times New Roman" panose="02020603050405020304" pitchFamily="18" charset="0"/>
              </a:rPr>
              <a:t>绕</a:t>
            </a:r>
            <a:r>
              <a:rPr lang="en-US" altLang="zh-CN" dirty="0">
                <a:latin typeface="宋体" panose="02010600030101010101" pitchFamily="2" charset="-122"/>
                <a:ea typeface="宋体" panose="02010600030101010101" pitchFamily="2" charset="-122"/>
                <a:cs typeface="Times New Roman" panose="02020603050405020304" pitchFamily="18" charset="0"/>
              </a:rPr>
              <a:t>O</a:t>
            </a:r>
            <a:r>
              <a:rPr lang="zh-CN" altLang="en-US" dirty="0">
                <a:latin typeface="宋体" panose="02010600030101010101" pitchFamily="2" charset="-122"/>
                <a:ea typeface="宋体" panose="02010600030101010101" pitchFamily="2" charset="-122"/>
                <a:cs typeface="Times New Roman" panose="02020603050405020304" pitchFamily="18" charset="0"/>
              </a:rPr>
              <a:t>点沿顺时针方向缓慢转动到竖直向上</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且保持</a:t>
            </a:r>
            <a:r>
              <a:rPr lang="en-US" altLang="zh-CN" dirty="0">
                <a:latin typeface="宋体" panose="02010600030101010101" pitchFamily="2" charset="-122"/>
                <a:ea typeface="宋体" panose="02010600030101010101" pitchFamily="2" charset="-122"/>
                <a:cs typeface="Times New Roman" panose="02020603050405020304" pitchFamily="18" charset="0"/>
              </a:rPr>
              <a:t>O</a:t>
            </a:r>
            <a:r>
              <a:rPr lang="zh-CN" altLang="en-US" dirty="0">
                <a:latin typeface="宋体" panose="02010600030101010101" pitchFamily="2" charset="-122"/>
                <a:ea typeface="宋体" panose="02010600030101010101" pitchFamily="2" charset="-122"/>
                <a:cs typeface="Times New Roman" panose="02020603050405020304" pitchFamily="18" charset="0"/>
              </a:rPr>
              <a:t>点不动</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则</a:t>
            </a:r>
            <a:r>
              <a:rPr lang="en-US" altLang="zh-CN" dirty="0">
                <a:latin typeface="宋体" panose="02010600030101010101" pitchFamily="2" charset="-122"/>
                <a:ea typeface="宋体" panose="02010600030101010101" pitchFamily="2" charset="-122"/>
                <a:cs typeface="Times New Roman" panose="02020603050405020304" pitchFamily="18" charset="0"/>
              </a:rPr>
              <a:t>F</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T</a:t>
            </a:r>
            <a:r>
              <a:rPr lang="zh-CN" altLang="en-US" dirty="0">
                <a:latin typeface="宋体" panose="02010600030101010101" pitchFamily="2" charset="-122"/>
                <a:ea typeface="宋体" panose="02010600030101010101" pitchFamily="2" charset="-122"/>
                <a:cs typeface="Times New Roman" panose="02020603050405020304" pitchFamily="18" charset="0"/>
              </a:rPr>
              <a:t>的大小如何变化</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7970" name="文本框 1107969"/>
          <p:cNvSpPr txBox="1"/>
          <p:nvPr/>
        </p:nvSpPr>
        <p:spPr>
          <a:xfrm>
            <a:off x="250825" y="641350"/>
            <a:ext cx="8620125" cy="26574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楷体_GB2312" pitchFamily="49" charset="-122"/>
              </a:rPr>
              <a:t>绕</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楷体_GB2312" pitchFamily="49" charset="-122"/>
              </a:rPr>
              <a:t>点沿顺时针方向缓慢转动到竖直方向的过程中</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根据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楷体_GB2312" pitchFamily="49" charset="-122"/>
              </a:rPr>
              <a:t>点的受力作力的平行四边形如图所示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楷体_GB2312" pitchFamily="49" charset="-122"/>
              </a:rPr>
              <a:t>与竖直方向间夹角变小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可以看出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楷体_GB2312" pitchFamily="49" charset="-122"/>
              </a:rPr>
              <a:t>先减小后增大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,T</a:t>
            </a:r>
            <a:r>
              <a:rPr lang="zh-CN" altLang="en-US" dirty="0">
                <a:solidFill>
                  <a:srgbClr val="000000"/>
                </a:solidFill>
                <a:latin typeface="宋体" panose="02010600030101010101" pitchFamily="2" charset="-122"/>
                <a:ea typeface="楷体_GB2312" pitchFamily="49" charset="-122"/>
              </a:rPr>
              <a:t>逐渐减小。</a:t>
            </a:r>
            <a:endParaRPr lang="zh-CN" altLang="en-US">
              <a:solidFill>
                <a:srgbClr val="000000"/>
              </a:solidFill>
              <a:latin typeface="宋体" panose="02010600030101010101" pitchFamily="2" charset="-122"/>
              <a:ea typeface="楷体_GB2312" pitchFamily="49" charset="-122"/>
            </a:endParaRPr>
          </a:p>
        </p:txBody>
      </p:sp>
      <p:pic>
        <p:nvPicPr>
          <p:cNvPr id="1107971" name="Image0177.jpeg"/>
          <p:cNvPicPr>
            <a:picLocks noChangeAspect="1"/>
          </p:cNvPicPr>
          <p:nvPr/>
        </p:nvPicPr>
        <p:blipFill>
          <a:blip r:embed="rId1"/>
          <a:stretch>
            <a:fillRect/>
          </a:stretch>
        </p:blipFill>
        <p:spPr>
          <a:xfrm>
            <a:off x="3122613" y="2868613"/>
            <a:ext cx="2128837" cy="2443162"/>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8994" name="文本框 1108993"/>
          <p:cNvSpPr txBox="1"/>
          <p:nvPr/>
        </p:nvSpPr>
        <p:spPr>
          <a:xfrm>
            <a:off x="250825" y="641350"/>
            <a:ext cx="8620125" cy="26574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解法一</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图解法</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用水平向左的力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楷体_GB2312" pitchFamily="49" charset="-122"/>
              </a:rPr>
              <a:t>缓慢拉动绳的中点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楷体_GB2312" pitchFamily="49" charset="-122"/>
              </a:rPr>
              <a:t>向左移动的过程中</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作</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楷体_GB2312" pitchFamily="49" charset="-122"/>
              </a:rPr>
              <a:t>点受力分析图如图所示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OA</a:t>
            </a:r>
            <a:r>
              <a:rPr lang="zh-CN" altLang="en-US" dirty="0">
                <a:solidFill>
                  <a:srgbClr val="000000"/>
                </a:solidFill>
                <a:latin typeface="宋体" panose="02010600030101010101" pitchFamily="2" charset="-122"/>
                <a:ea typeface="楷体_GB2312" pitchFamily="49" charset="-122"/>
              </a:rPr>
              <a:t>与竖直方向间夹角的变化</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可以看出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楷体_GB2312" pitchFamily="49" charset="-122"/>
              </a:rPr>
              <a:t>和</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T</a:t>
            </a:r>
            <a:r>
              <a:rPr lang="zh-CN" altLang="en-US" dirty="0">
                <a:solidFill>
                  <a:srgbClr val="000000"/>
                </a:solidFill>
                <a:latin typeface="宋体" panose="02010600030101010101" pitchFamily="2" charset="-122"/>
                <a:ea typeface="楷体_GB2312" pitchFamily="49" charset="-122"/>
              </a:rPr>
              <a:t>都逐渐增大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选项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正确。</a:t>
            </a:r>
            <a:endParaRPr lang="zh-CN" altLang="en-US">
              <a:solidFill>
                <a:srgbClr val="000000"/>
              </a:solidFill>
              <a:latin typeface="宋体" panose="02010600030101010101" pitchFamily="2" charset="-122"/>
              <a:ea typeface="楷体_GB2312" pitchFamily="49" charset="-122"/>
            </a:endParaRPr>
          </a:p>
        </p:txBody>
      </p:sp>
      <p:pic>
        <p:nvPicPr>
          <p:cNvPr id="1108995" name="Image0178.jpeg"/>
          <p:cNvPicPr>
            <a:picLocks noChangeAspect="1"/>
          </p:cNvPicPr>
          <p:nvPr/>
        </p:nvPicPr>
        <p:blipFill>
          <a:blip r:embed="rId1"/>
          <a:stretch>
            <a:fillRect/>
          </a:stretch>
        </p:blipFill>
        <p:spPr>
          <a:xfrm>
            <a:off x="3048000" y="3290888"/>
            <a:ext cx="2411413" cy="2279650"/>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1042" name="文本框 1111041"/>
          <p:cNvSpPr txBox="1"/>
          <p:nvPr/>
        </p:nvSpPr>
        <p:spPr>
          <a:xfrm>
            <a:off x="146050" y="631825"/>
            <a:ext cx="9455150" cy="2657475"/>
          </a:xfrm>
          <a:prstGeom prst="rect">
            <a:avLst/>
          </a:prstGeom>
          <a:noFill/>
          <a:ln w="9525">
            <a:noFill/>
          </a:ln>
        </p:spPr>
        <p:txBody>
          <a:bodyPr>
            <a:spAutoFit/>
          </a:bodyPr>
          <a:p>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解法二</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解析法</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用水平向左的力</a:t>
            </a:r>
            <a:r>
              <a:rPr lang="en-US" altLang="zh-CN" dirty="0">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缓慢拉动绳的中点</a:t>
            </a:r>
            <a:r>
              <a:rPr lang="en-US" altLang="zh-CN">
                <a:solidFill>
                  <a:srgbClr val="000000"/>
                </a:solidFill>
                <a:latin typeface="楷体_GB2312" pitchFamily="49" charset="-122"/>
                <a:ea typeface="楷体_GB2312" pitchFamily="49" charset="-122"/>
              </a:rPr>
              <a:t>O</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向左移动的过程中</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作</a:t>
            </a:r>
            <a:r>
              <a:rPr lang="en-US" altLang="zh-CN" dirty="0">
                <a:solidFill>
                  <a:srgbClr val="000000"/>
                </a:solidFill>
                <a:latin typeface="楷体_GB2312" pitchFamily="49" charset="-122"/>
                <a:ea typeface="楷体_GB2312" pitchFamily="49" charset="-122"/>
              </a:rPr>
              <a:t>O</a:t>
            </a:r>
            <a:r>
              <a:rPr lang="zh-CN" altLang="en-US" dirty="0">
                <a:solidFill>
                  <a:srgbClr val="000000"/>
                </a:solidFill>
                <a:latin typeface="楷体_GB2312" pitchFamily="49" charset="-122"/>
                <a:ea typeface="楷体_GB2312" pitchFamily="49" charset="-122"/>
              </a:rPr>
              <a:t>点受力分析图如图所示</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根据物</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体的平衡条件可得</a:t>
            </a:r>
            <a:r>
              <a:rPr lang="en-US" altLang="zh-CN" err="1">
                <a:solidFill>
                  <a:srgbClr val="000000"/>
                </a:solidFill>
                <a:latin typeface="楷体_GB2312" pitchFamily="49" charset="-122"/>
                <a:ea typeface="楷体_GB2312" pitchFamily="49" charset="-122"/>
              </a:rPr>
              <a:t>:F=mgtanθ,T</a:t>
            </a:r>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由于</a:t>
            </a:r>
            <a:r>
              <a:rPr lang="en-US" altLang="zh-CN" dirty="0">
                <a:solidFill>
                  <a:srgbClr val="000000"/>
                </a:solidFill>
                <a:latin typeface="楷体_GB2312" pitchFamily="49" charset="-122"/>
                <a:ea typeface="楷体_GB2312" pitchFamily="49" charset="-122"/>
              </a:rPr>
              <a:t>O</a:t>
            </a:r>
            <a:r>
              <a:rPr lang="zh-CN" altLang="en-US" dirty="0">
                <a:solidFill>
                  <a:srgbClr val="000000"/>
                </a:solidFill>
                <a:latin typeface="楷体_GB2312" pitchFamily="49" charset="-122"/>
                <a:ea typeface="楷体_GB2312" pitchFamily="49" charset="-122"/>
              </a:rPr>
              <a:t>点向左移</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动</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角</a:t>
            </a:r>
            <a:r>
              <a:rPr lang="en-US" altLang="zh-CN" dirty="0">
                <a:solidFill>
                  <a:srgbClr val="000000"/>
                </a:solidFill>
                <a:latin typeface="楷体_GB2312" pitchFamily="49" charset="-122"/>
                <a:ea typeface="楷体_GB2312" pitchFamily="49" charset="-122"/>
              </a:rPr>
              <a:t>θ</a:t>
            </a:r>
            <a:r>
              <a:rPr lang="zh-CN" altLang="en-US" dirty="0">
                <a:solidFill>
                  <a:srgbClr val="000000"/>
                </a:solidFill>
                <a:latin typeface="楷体_GB2312" pitchFamily="49" charset="-122"/>
                <a:ea typeface="楷体_GB2312" pitchFamily="49" charset="-122"/>
              </a:rPr>
              <a:t>不断增大</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所以</a:t>
            </a:r>
            <a:r>
              <a:rPr lang="en-US" altLang="zh-CN" dirty="0">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和</a:t>
            </a:r>
            <a:r>
              <a:rPr lang="en-US" altLang="zh-CN" dirty="0">
                <a:solidFill>
                  <a:srgbClr val="000000"/>
                </a:solidFill>
                <a:latin typeface="楷体_GB2312" pitchFamily="49" charset="-122"/>
                <a:ea typeface="楷体_GB2312" pitchFamily="49" charset="-122"/>
              </a:rPr>
              <a:t>T</a:t>
            </a:r>
            <a:r>
              <a:rPr lang="zh-CN" altLang="en-US" dirty="0">
                <a:solidFill>
                  <a:srgbClr val="000000"/>
                </a:solidFill>
                <a:latin typeface="楷体_GB2312" pitchFamily="49" charset="-122"/>
                <a:ea typeface="楷体_GB2312" pitchFamily="49" charset="-122"/>
              </a:rPr>
              <a:t>都逐渐变大</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选项</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pic>
        <p:nvPicPr>
          <p:cNvPr id="1111043" name="Image0179.jpeg"/>
          <p:cNvPicPr>
            <a:picLocks noChangeAspect="1"/>
          </p:cNvPicPr>
          <p:nvPr/>
        </p:nvPicPr>
        <p:blipFill>
          <a:blip r:embed="rId1"/>
          <a:stretch>
            <a:fillRect/>
          </a:stretch>
        </p:blipFill>
        <p:spPr>
          <a:xfrm>
            <a:off x="2935288" y="3289300"/>
            <a:ext cx="1754187" cy="2209800"/>
          </a:xfrm>
          <a:prstGeom prst="rect">
            <a:avLst/>
          </a:prstGeom>
          <a:noFill/>
          <a:ln w="9525">
            <a:noFill/>
          </a:ln>
        </p:spPr>
      </p:pic>
      <p:graphicFrame>
        <p:nvGraphicFramePr>
          <p:cNvPr id="1111044" name="对象 1111043"/>
          <p:cNvGraphicFramePr/>
          <p:nvPr/>
        </p:nvGraphicFramePr>
        <p:xfrm>
          <a:off x="5545138" y="1973263"/>
          <a:ext cx="647700" cy="736600"/>
        </p:xfrm>
        <a:graphic>
          <a:graphicData uri="http://schemas.openxmlformats.org/presentationml/2006/ole">
            <mc:AlternateContent xmlns:mc="http://schemas.openxmlformats.org/markup-compatibility/2006">
              <mc:Choice xmlns:v="urn:schemas-microsoft-com:vml" Requires="v">
                <p:oleObj spid="_x0000_s3085" name="" r:id="rId2" imgW="647700" imgH="736600" progId="Equation.DSMT4">
                  <p:embed/>
                </p:oleObj>
              </mc:Choice>
              <mc:Fallback>
                <p:oleObj name="" r:id="rId2" imgW="647700" imgH="736600" progId="Equation.DSMT4">
                  <p:embed/>
                  <p:pic>
                    <p:nvPicPr>
                      <p:cNvPr id="0" name="图片 3084"/>
                      <p:cNvPicPr/>
                      <p:nvPr/>
                    </p:nvPicPr>
                    <p:blipFill>
                      <a:blip r:embed="rId3"/>
                      <a:stretch>
                        <a:fillRect/>
                      </a:stretch>
                    </p:blipFill>
                    <p:spPr>
                      <a:xfrm>
                        <a:off x="5545138" y="1973263"/>
                        <a:ext cx="647700" cy="736600"/>
                      </a:xfrm>
                      <a:prstGeom prst="rect">
                        <a:avLst/>
                      </a:prstGeom>
                      <a:noFill/>
                      <a:ln w="38100">
                        <a:noFill/>
                        <a:miter/>
                      </a:ln>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2066" name="文本框 1112065"/>
          <p:cNvSpPr txBox="1"/>
          <p:nvPr/>
        </p:nvSpPr>
        <p:spPr>
          <a:xfrm>
            <a:off x="222250" y="993775"/>
            <a:ext cx="8620125" cy="7334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【迁移训练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FF0000"/>
              </a:solidFill>
              <a:latin typeface="宋体" panose="02010600030101010101" pitchFamily="2" charset="-122"/>
              <a:ea typeface="Times New Roman" panose="02020603050405020304" pitchFamily="18" charset="0"/>
            </a:endParaRPr>
          </a:p>
        </p:txBody>
      </p:sp>
      <p:pic>
        <p:nvPicPr>
          <p:cNvPr id="1112067" name="Image0180.jpeg"/>
          <p:cNvPicPr>
            <a:picLocks noChangeAspect="1"/>
          </p:cNvPicPr>
          <p:nvPr/>
        </p:nvPicPr>
        <p:blipFill>
          <a:blip r:embed="rId1"/>
          <a:stretch>
            <a:fillRect/>
          </a:stretch>
        </p:blipFill>
        <p:spPr>
          <a:xfrm>
            <a:off x="487363" y="1992313"/>
            <a:ext cx="7361237" cy="2536825"/>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3090" name="文本框 1113089"/>
          <p:cNvSpPr txBox="1"/>
          <p:nvPr/>
        </p:nvSpPr>
        <p:spPr>
          <a:xfrm>
            <a:off x="261620" y="10795"/>
            <a:ext cx="8620125" cy="394017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迁移</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数学知识与图解法的综合问题</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用两根等长轻绳将木板悬挂在竖直木桩上等高的两点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制成一简易秋千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某次维修时将两轻绳各剪去一小段</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但仍能保持等长且悬挂点不变。木板静止时</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表示木板所受合力的大小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表示单根轻绳对木板拉力的大小</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则维修后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110019" name="Image0181.jpeg"/>
          <p:cNvPicPr>
            <a:picLocks noChangeAspect="1"/>
          </p:cNvPicPr>
          <p:nvPr/>
        </p:nvPicPr>
        <p:blipFill>
          <a:blip r:embed="rId1"/>
          <a:stretch>
            <a:fillRect/>
          </a:stretch>
        </p:blipFill>
        <p:spPr>
          <a:xfrm>
            <a:off x="6581458" y="3315653"/>
            <a:ext cx="2300287" cy="1862137"/>
          </a:xfrm>
          <a:prstGeom prst="rect">
            <a:avLst/>
          </a:prstGeom>
          <a:noFill/>
          <a:ln w="9525">
            <a:noFill/>
          </a:ln>
        </p:spPr>
      </p:pic>
      <p:sp>
        <p:nvSpPr>
          <p:cNvPr id="1110018" name="文本框 1110017"/>
          <p:cNvSpPr txBox="1"/>
          <p:nvPr/>
        </p:nvSpPr>
        <p:spPr>
          <a:xfrm>
            <a:off x="356235" y="3948748"/>
            <a:ext cx="8620125" cy="1374775"/>
          </a:xfrm>
          <a:prstGeom prst="rect">
            <a:avLst/>
          </a:prstGeom>
          <a:noFill/>
          <a:ln w="9525">
            <a:noFill/>
          </a:ln>
        </p:spPr>
        <p:txBody>
          <a:bodyPr>
            <a:spAutoFit/>
          </a:bodyPr>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不变</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变大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不变</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变小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变大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变大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变小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变小</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6946" name="文本框 1106945"/>
          <p:cNvSpPr txBox="1"/>
          <p:nvPr/>
        </p:nvSpPr>
        <p:spPr>
          <a:xfrm>
            <a:off x="250825" y="631825"/>
            <a:ext cx="9105900" cy="265747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。对木板受力分析如图所示</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木板静止</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所</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受合力为零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即</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将两轻绳各剪去一小段</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木板再</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次静止</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两绳之间的夹角变大</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a:t>
            </a:r>
            <a:r>
              <a:rPr lang="en-US" altLang="zh-CN">
                <a:solidFill>
                  <a:srgbClr val="000000"/>
                </a:solidFill>
                <a:latin typeface="楷体_GB2312" pitchFamily="49" charset="-122"/>
                <a:ea typeface="楷体_GB2312" pitchFamily="49" charset="-122"/>
              </a:rPr>
              <a:t>2F</a:t>
            </a:r>
            <a:r>
              <a:rPr lang="en-US" altLang="zh-CN" baseline="-30000">
                <a:solidFill>
                  <a:srgbClr val="000000"/>
                </a:solidFill>
                <a:latin typeface="楷体_GB2312" pitchFamily="49" charset="-122"/>
                <a:ea typeface="楷体_GB2312" pitchFamily="49" charset="-122"/>
              </a:rPr>
              <a:t>2</a:t>
            </a:r>
            <a:r>
              <a:rPr lang="en-US" altLang="zh-CN" dirty="0">
                <a:solidFill>
                  <a:srgbClr val="000000"/>
                </a:solidFill>
                <a:latin typeface="楷体_GB2312" pitchFamily="49" charset="-122"/>
                <a:ea typeface="楷体_GB2312" pitchFamily="49" charset="-122"/>
              </a:rPr>
              <a:t>cos  =mg</a:t>
            </a:r>
            <a:r>
              <a:rPr lang="zh-CN" altLang="en-US" dirty="0">
                <a:solidFill>
                  <a:srgbClr val="000000"/>
                </a:solidFill>
                <a:latin typeface="楷体_GB2312" pitchFamily="49" charset="-122"/>
                <a:ea typeface="楷体_GB2312" pitchFamily="49" charset="-122"/>
              </a:rPr>
              <a:t>知</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则</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变大</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pic>
        <p:nvPicPr>
          <p:cNvPr id="1106947" name="Image0182.jpeg"/>
          <p:cNvPicPr>
            <a:picLocks noChangeAspect="1"/>
          </p:cNvPicPr>
          <p:nvPr/>
        </p:nvPicPr>
        <p:blipFill>
          <a:blip r:embed="rId1"/>
          <a:stretch>
            <a:fillRect/>
          </a:stretch>
        </p:blipFill>
        <p:spPr>
          <a:xfrm>
            <a:off x="3078163" y="3297238"/>
            <a:ext cx="2119312" cy="2255837"/>
          </a:xfrm>
          <a:prstGeom prst="rect">
            <a:avLst/>
          </a:prstGeom>
          <a:noFill/>
          <a:ln w="9525">
            <a:noFill/>
          </a:ln>
        </p:spPr>
      </p:pic>
      <p:graphicFrame>
        <p:nvGraphicFramePr>
          <p:cNvPr id="1106948" name="对象 1106947"/>
          <p:cNvGraphicFramePr/>
          <p:nvPr/>
        </p:nvGraphicFramePr>
        <p:xfrm>
          <a:off x="6413500" y="1998663"/>
          <a:ext cx="241300" cy="723900"/>
        </p:xfrm>
        <a:graphic>
          <a:graphicData uri="http://schemas.openxmlformats.org/presentationml/2006/ole">
            <mc:AlternateContent xmlns:mc="http://schemas.openxmlformats.org/markup-compatibility/2006">
              <mc:Choice xmlns:v="urn:schemas-microsoft-com:vml" Requires="v">
                <p:oleObj spid="_x0000_s3086" name="" r:id="rId2" imgW="241300" imgH="723900" progId="Equation.DSMT4">
                  <p:embed/>
                </p:oleObj>
              </mc:Choice>
              <mc:Fallback>
                <p:oleObj name="" r:id="rId2" imgW="241300" imgH="723900" progId="Equation.DSMT4">
                  <p:embed/>
                  <p:pic>
                    <p:nvPicPr>
                      <p:cNvPr id="0" name="图片 3085"/>
                      <p:cNvPicPr/>
                      <p:nvPr/>
                    </p:nvPicPr>
                    <p:blipFill>
                      <a:blip r:embed="rId3"/>
                      <a:stretch>
                        <a:fillRect/>
                      </a:stretch>
                    </p:blipFill>
                    <p:spPr>
                      <a:xfrm>
                        <a:off x="6413500" y="1998663"/>
                        <a:ext cx="241300" cy="723900"/>
                      </a:xfrm>
                      <a:prstGeom prst="rect">
                        <a:avLst/>
                      </a:prstGeom>
                      <a:noFill/>
                      <a:ln w="38100">
                        <a:noFill/>
                        <a:miter/>
                      </a:ln>
                    </p:spPr>
                  </p:pic>
                </p:oleObj>
              </mc:Fallback>
            </mc:AlternateContent>
          </a:graphicData>
        </a:graphic>
      </p:graphicFrame>
      <p:graphicFrame>
        <p:nvGraphicFramePr>
          <p:cNvPr id="1106949" name="对象 1106948"/>
          <p:cNvGraphicFramePr/>
          <p:nvPr/>
        </p:nvGraphicFramePr>
        <p:xfrm>
          <a:off x="400050" y="2703513"/>
          <a:ext cx="876300" cy="1104900"/>
        </p:xfrm>
        <a:graphic>
          <a:graphicData uri="http://schemas.openxmlformats.org/presentationml/2006/ole">
            <mc:AlternateContent xmlns:mc="http://schemas.openxmlformats.org/markup-compatibility/2006">
              <mc:Choice xmlns:v="urn:schemas-microsoft-com:vml" Requires="v">
                <p:oleObj spid="_x0000_s3087" name="" r:id="rId4" imgW="876300" imgH="1104900" progId="Equation.DSMT4">
                  <p:embed/>
                </p:oleObj>
              </mc:Choice>
              <mc:Fallback>
                <p:oleObj name="" r:id="rId4" imgW="876300" imgH="1104900" progId="Equation.DSMT4">
                  <p:embed/>
                  <p:pic>
                    <p:nvPicPr>
                      <p:cNvPr id="0" name="图片 3086"/>
                      <p:cNvPicPr/>
                      <p:nvPr/>
                    </p:nvPicPr>
                    <p:blipFill>
                      <a:blip r:embed="rId5"/>
                      <a:stretch>
                        <a:fillRect/>
                      </a:stretch>
                    </p:blipFill>
                    <p:spPr>
                      <a:xfrm>
                        <a:off x="400050" y="2703513"/>
                        <a:ext cx="876300" cy="1104900"/>
                      </a:xfrm>
                      <a:prstGeom prst="rect">
                        <a:avLst/>
                      </a:prstGeom>
                      <a:noFill/>
                      <a:ln w="38100">
                        <a:noFill/>
                        <a:miter/>
                      </a:ln>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4114" name="文本框 1114113"/>
          <p:cNvSpPr txBox="1"/>
          <p:nvPr/>
        </p:nvSpPr>
        <p:spPr>
          <a:xfrm>
            <a:off x="241300" y="708025"/>
            <a:ext cx="8620125" cy="4792663"/>
          </a:xfrm>
          <a:prstGeom prst="rect">
            <a:avLst/>
          </a:prstGeom>
          <a:noFill/>
          <a:ln w="9525">
            <a:noFill/>
          </a:ln>
        </p:spPr>
        <p:txBody>
          <a:bodyPr>
            <a:spAutoFit/>
          </a:bodyPr>
          <a:p>
            <a:pPr>
              <a:lnSpc>
                <a:spcPct val="13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迁移</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解析法与图解法的综合问题</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三根长度均为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L</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的轻绳分别连</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接于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两端被悬挂在水平</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天花板上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相距</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2L,</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现在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点上悬挂一个</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质量为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的重物</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为使</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绳保持水平</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点上可施加力的最小值为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A.mg</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   mg</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90000"/>
              </a:lnSpc>
            </a:pP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  mg         D.  mg</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114115" name="Image0183.jpeg"/>
          <p:cNvPicPr>
            <a:picLocks noChangeAspect="1"/>
          </p:cNvPicPr>
          <p:nvPr/>
        </p:nvPicPr>
        <p:blipFill>
          <a:blip r:embed="rId1"/>
          <a:stretch>
            <a:fillRect/>
          </a:stretch>
        </p:blipFill>
        <p:spPr>
          <a:xfrm>
            <a:off x="6613525" y="1154113"/>
            <a:ext cx="2317750" cy="1804987"/>
          </a:xfrm>
          <a:prstGeom prst="rect">
            <a:avLst/>
          </a:prstGeom>
          <a:noFill/>
          <a:ln w="9525">
            <a:noFill/>
          </a:ln>
        </p:spPr>
      </p:pic>
      <p:graphicFrame>
        <p:nvGraphicFramePr>
          <p:cNvPr id="1114116" name="对象 1114115"/>
          <p:cNvGraphicFramePr/>
          <p:nvPr/>
        </p:nvGraphicFramePr>
        <p:xfrm>
          <a:off x="3349625" y="4008438"/>
          <a:ext cx="444500" cy="800100"/>
        </p:xfrm>
        <a:graphic>
          <a:graphicData uri="http://schemas.openxmlformats.org/presentationml/2006/ole">
            <mc:AlternateContent xmlns:mc="http://schemas.openxmlformats.org/markup-compatibility/2006">
              <mc:Choice xmlns:v="urn:schemas-microsoft-com:vml" Requires="v">
                <p:oleObj spid="_x0000_s3088" name="" r:id="rId2" imgW="444500" imgH="799465" progId="Equation.DSMT4">
                  <p:embed/>
                </p:oleObj>
              </mc:Choice>
              <mc:Fallback>
                <p:oleObj name="" r:id="rId2" imgW="444500" imgH="799465" progId="Equation.DSMT4">
                  <p:embed/>
                  <p:pic>
                    <p:nvPicPr>
                      <p:cNvPr id="0" name="图片 3087"/>
                      <p:cNvPicPr/>
                      <p:nvPr/>
                    </p:nvPicPr>
                    <p:blipFill>
                      <a:blip r:embed="rId3"/>
                      <a:stretch>
                        <a:fillRect/>
                      </a:stretch>
                    </p:blipFill>
                    <p:spPr>
                      <a:xfrm>
                        <a:off x="3349625" y="4008438"/>
                        <a:ext cx="444500" cy="800100"/>
                      </a:xfrm>
                      <a:prstGeom prst="rect">
                        <a:avLst/>
                      </a:prstGeom>
                      <a:noFill/>
                      <a:ln w="38100">
                        <a:noFill/>
                        <a:miter/>
                      </a:ln>
                    </p:spPr>
                  </p:pic>
                </p:oleObj>
              </mc:Fallback>
            </mc:AlternateContent>
          </a:graphicData>
        </a:graphic>
      </p:graphicFrame>
      <p:graphicFrame>
        <p:nvGraphicFramePr>
          <p:cNvPr id="1114117" name="对象 1114116"/>
          <p:cNvGraphicFramePr/>
          <p:nvPr/>
        </p:nvGraphicFramePr>
        <p:xfrm>
          <a:off x="688975" y="4808538"/>
          <a:ext cx="241300" cy="723900"/>
        </p:xfrm>
        <a:graphic>
          <a:graphicData uri="http://schemas.openxmlformats.org/presentationml/2006/ole">
            <mc:AlternateContent xmlns:mc="http://schemas.openxmlformats.org/markup-compatibility/2006">
              <mc:Choice xmlns:v="urn:schemas-microsoft-com:vml" Requires="v">
                <p:oleObj spid="_x0000_s3089" name="" r:id="rId4" imgW="241300" imgH="723900" progId="Equation.DSMT4">
                  <p:embed/>
                </p:oleObj>
              </mc:Choice>
              <mc:Fallback>
                <p:oleObj name="" r:id="rId4" imgW="241300" imgH="723900" progId="Equation.DSMT4">
                  <p:embed/>
                  <p:pic>
                    <p:nvPicPr>
                      <p:cNvPr id="0" name="图片 3088"/>
                      <p:cNvPicPr/>
                      <p:nvPr/>
                    </p:nvPicPr>
                    <p:blipFill>
                      <a:blip r:embed="rId5"/>
                      <a:stretch>
                        <a:fillRect/>
                      </a:stretch>
                    </p:blipFill>
                    <p:spPr>
                      <a:xfrm>
                        <a:off x="688975" y="4808538"/>
                        <a:ext cx="241300" cy="723900"/>
                      </a:xfrm>
                      <a:prstGeom prst="rect">
                        <a:avLst/>
                      </a:prstGeom>
                      <a:noFill/>
                      <a:ln w="38100">
                        <a:noFill/>
                        <a:miter/>
                      </a:ln>
                    </p:spPr>
                  </p:pic>
                </p:oleObj>
              </mc:Fallback>
            </mc:AlternateContent>
          </a:graphicData>
        </a:graphic>
      </p:graphicFrame>
      <p:graphicFrame>
        <p:nvGraphicFramePr>
          <p:cNvPr id="1114118" name="对象 1114117"/>
          <p:cNvGraphicFramePr/>
          <p:nvPr/>
        </p:nvGraphicFramePr>
        <p:xfrm>
          <a:off x="3394075" y="4818063"/>
          <a:ext cx="241300" cy="723900"/>
        </p:xfrm>
        <a:graphic>
          <a:graphicData uri="http://schemas.openxmlformats.org/presentationml/2006/ole">
            <mc:AlternateContent xmlns:mc="http://schemas.openxmlformats.org/markup-compatibility/2006">
              <mc:Choice xmlns:v="urn:schemas-microsoft-com:vml" Requires="v">
                <p:oleObj spid="_x0000_s3090" name="" r:id="rId6" imgW="241300" imgH="723900" progId="Equation.DSMT4">
                  <p:embed/>
                </p:oleObj>
              </mc:Choice>
              <mc:Fallback>
                <p:oleObj name="" r:id="rId6" imgW="241300" imgH="723900" progId="Equation.DSMT4">
                  <p:embed/>
                  <p:pic>
                    <p:nvPicPr>
                      <p:cNvPr id="0" name="图片 3089"/>
                      <p:cNvPicPr/>
                      <p:nvPr/>
                    </p:nvPicPr>
                    <p:blipFill>
                      <a:blip r:embed="rId7"/>
                      <a:stretch>
                        <a:fillRect/>
                      </a:stretch>
                    </p:blipFill>
                    <p:spPr>
                      <a:xfrm>
                        <a:off x="3394075" y="4818063"/>
                        <a:ext cx="241300" cy="723900"/>
                      </a:xfrm>
                      <a:prstGeom prst="rect">
                        <a:avLst/>
                      </a:prstGeom>
                      <a:noFill/>
                      <a:ln w="38100">
                        <a:noFill/>
                        <a:miter/>
                      </a:ln>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5138" name="文本框 1115137"/>
          <p:cNvSpPr txBox="1"/>
          <p:nvPr/>
        </p:nvSpPr>
        <p:spPr>
          <a:xfrm>
            <a:off x="241300" y="869950"/>
            <a:ext cx="9458325" cy="394017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。由图可知</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要想</a:t>
            </a:r>
            <a:r>
              <a:rPr lang="en-US" altLang="zh-CN" dirty="0">
                <a:solidFill>
                  <a:srgbClr val="000000"/>
                </a:solidFill>
                <a:latin typeface="楷体_GB2312" pitchFamily="49" charset="-122"/>
                <a:ea typeface="楷体_GB2312" pitchFamily="49" charset="-122"/>
              </a:rPr>
              <a:t>CD</a:t>
            </a:r>
            <a:r>
              <a:rPr lang="zh-CN" altLang="en-US" dirty="0">
                <a:solidFill>
                  <a:srgbClr val="000000"/>
                </a:solidFill>
                <a:latin typeface="楷体_GB2312" pitchFamily="49" charset="-122"/>
                <a:ea typeface="楷体_GB2312" pitchFamily="49" charset="-122"/>
              </a:rPr>
              <a:t>水平</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各绳均应绷紧</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a:t>
            </a:r>
            <a:r>
              <a:rPr lang="en-US" altLang="zh-CN" dirty="0">
                <a:solidFill>
                  <a:srgbClr val="000000"/>
                </a:solidFill>
                <a:latin typeface="楷体_GB2312" pitchFamily="49" charset="-122"/>
                <a:ea typeface="楷体_GB2312" pitchFamily="49" charset="-122"/>
              </a:rPr>
              <a:t>AC</a:t>
            </a:r>
            <a:r>
              <a:rPr lang="zh-CN" altLang="en-US" dirty="0">
                <a:solidFill>
                  <a:srgbClr val="000000"/>
                </a:solidFill>
                <a:latin typeface="楷体_GB2312" pitchFamily="49" charset="-122"/>
                <a:ea typeface="楷体_GB2312" pitchFamily="49" charset="-122"/>
              </a:rPr>
              <a:t>与水平方向的夹角</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为</a:t>
            </a:r>
            <a:r>
              <a:rPr lang="en-US" altLang="zh-CN" dirty="0">
                <a:solidFill>
                  <a:srgbClr val="000000"/>
                </a:solidFill>
                <a:latin typeface="楷体_GB2312" pitchFamily="49" charset="-122"/>
                <a:ea typeface="楷体_GB2312" pitchFamily="49" charset="-122"/>
              </a:rPr>
              <a:t>60°;</a:t>
            </a:r>
            <a:r>
              <a:rPr lang="zh-CN" altLang="en-US" dirty="0">
                <a:solidFill>
                  <a:srgbClr val="000000"/>
                </a:solidFill>
                <a:latin typeface="楷体_GB2312" pitchFamily="49" charset="-122"/>
                <a:ea typeface="楷体_GB2312" pitchFamily="49" charset="-122"/>
              </a:rPr>
              <a:t>结点</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受力平衡</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则受力分析</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如图所示</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a:t>
            </a:r>
            <a:r>
              <a:rPr lang="en-US" altLang="zh-CN" dirty="0">
                <a:solidFill>
                  <a:srgbClr val="000000"/>
                </a:solidFill>
                <a:latin typeface="楷体_GB2312" pitchFamily="49" charset="-122"/>
                <a:ea typeface="楷体_GB2312" pitchFamily="49" charset="-122"/>
              </a:rPr>
              <a:t>CD</a:t>
            </a:r>
            <a:r>
              <a:rPr lang="zh-CN" altLang="en-US" dirty="0">
                <a:solidFill>
                  <a:srgbClr val="000000"/>
                </a:solidFill>
                <a:latin typeface="楷体_GB2312" pitchFamily="49" charset="-122"/>
                <a:ea typeface="楷体_GB2312" pitchFamily="49" charset="-122"/>
              </a:rPr>
              <a:t>绳的拉力</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T</a:t>
            </a:r>
            <a:r>
              <a:rPr lang="en-US" altLang="zh-CN">
                <a:solidFill>
                  <a:srgbClr val="000000"/>
                </a:solidFill>
                <a:latin typeface="楷体_GB2312" pitchFamily="49" charset="-122"/>
                <a:ea typeface="楷体_GB2312" pitchFamily="49" charset="-122"/>
              </a:rPr>
              <a:t>=mgtan30°</a:t>
            </a:r>
            <a:endParaRPr lang="en-US" altLang="zh-CN">
              <a:solidFill>
                <a:srgbClr val="000000"/>
              </a:solidFill>
              <a:latin typeface="楷体_GB2312" pitchFamily="49" charset="-122"/>
              <a:ea typeface="楷体_GB2312" pitchFamily="49" charset="-122"/>
            </a:endParaRPr>
          </a:p>
          <a:p>
            <a:r>
              <a:rPr lang="en-US" altLang="zh-CN" err="1">
                <a:solidFill>
                  <a:srgbClr val="000000"/>
                </a:solidFill>
                <a:latin typeface="楷体_GB2312" pitchFamily="49" charset="-122"/>
                <a:ea typeface="楷体_GB2312" pitchFamily="49" charset="-122"/>
              </a:rPr>
              <a:t>=   mg;D</a:t>
            </a:r>
            <a:r>
              <a:rPr lang="zh-CN" altLang="en-US" dirty="0">
                <a:solidFill>
                  <a:srgbClr val="000000"/>
                </a:solidFill>
                <a:latin typeface="楷体_GB2312" pitchFamily="49" charset="-122"/>
                <a:ea typeface="楷体_GB2312" pitchFamily="49" charset="-122"/>
              </a:rPr>
              <a:t>点受绳子拉力大小等于</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T</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方向向左</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要使</a:t>
            </a:r>
            <a:r>
              <a:rPr lang="en-US" altLang="zh-CN">
                <a:solidFill>
                  <a:srgbClr val="000000"/>
                </a:solidFill>
                <a:latin typeface="楷体_GB2312" pitchFamily="49" charset="-122"/>
                <a:ea typeface="楷体_GB2312" pitchFamily="49" charset="-122"/>
              </a:rPr>
              <a:t>CD</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水平</a:t>
            </a:r>
            <a:r>
              <a:rPr lang="en-US" altLang="zh-CN" dirty="0">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点两绳的拉力与外界的力的合力为零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则绳子对</a:t>
            </a:r>
            <a:endParaRPr lang="zh-CN" altLang="en-US">
              <a:solidFill>
                <a:srgbClr val="000000"/>
              </a:solidFill>
              <a:latin typeface="楷体_GB2312" pitchFamily="49" charset="-122"/>
              <a:ea typeface="楷体_GB2312" pitchFamily="49" charset="-122"/>
            </a:endParaRPr>
          </a:p>
        </p:txBody>
      </p:sp>
      <p:pic>
        <p:nvPicPr>
          <p:cNvPr id="1115139" name="Image0184.jpeg"/>
          <p:cNvPicPr>
            <a:picLocks noChangeAspect="1"/>
          </p:cNvPicPr>
          <p:nvPr/>
        </p:nvPicPr>
        <p:blipFill>
          <a:blip r:embed="rId1"/>
          <a:stretch>
            <a:fillRect/>
          </a:stretch>
        </p:blipFill>
        <p:spPr>
          <a:xfrm>
            <a:off x="6383338" y="1241425"/>
            <a:ext cx="2552700" cy="2005013"/>
          </a:xfrm>
          <a:prstGeom prst="rect">
            <a:avLst/>
          </a:prstGeom>
          <a:noFill/>
          <a:ln w="9525">
            <a:noFill/>
          </a:ln>
        </p:spPr>
      </p:pic>
      <p:graphicFrame>
        <p:nvGraphicFramePr>
          <p:cNvPr id="1115140" name="对象 1115139"/>
          <p:cNvGraphicFramePr/>
          <p:nvPr/>
        </p:nvGraphicFramePr>
        <p:xfrm>
          <a:off x="596900" y="3446463"/>
          <a:ext cx="444500" cy="800100"/>
        </p:xfrm>
        <a:graphic>
          <a:graphicData uri="http://schemas.openxmlformats.org/presentationml/2006/ole">
            <mc:AlternateContent xmlns:mc="http://schemas.openxmlformats.org/markup-compatibility/2006">
              <mc:Choice xmlns:v="urn:schemas-microsoft-com:vml" Requires="v">
                <p:oleObj spid="_x0000_s3091" name="" r:id="rId2" imgW="444500" imgH="799465" progId="Equation.DSMT4">
                  <p:embed/>
                </p:oleObj>
              </mc:Choice>
              <mc:Fallback>
                <p:oleObj name="" r:id="rId2" imgW="444500" imgH="799465" progId="Equation.DSMT4">
                  <p:embed/>
                  <p:pic>
                    <p:nvPicPr>
                      <p:cNvPr id="0" name="图片 3090"/>
                      <p:cNvPicPr/>
                      <p:nvPr/>
                    </p:nvPicPr>
                    <p:blipFill>
                      <a:blip r:embed="rId3"/>
                      <a:stretch>
                        <a:fillRect/>
                      </a:stretch>
                    </p:blipFill>
                    <p:spPr>
                      <a:xfrm>
                        <a:off x="596900" y="3446463"/>
                        <a:ext cx="444500" cy="800100"/>
                      </a:xfrm>
                      <a:prstGeom prst="rect">
                        <a:avLst/>
                      </a:prstGeom>
                      <a:noFill/>
                      <a:ln w="38100">
                        <a:noFill/>
                        <a:miter/>
                      </a:ln>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4594" name="文本框 1134593"/>
          <p:cNvSpPr txBox="1"/>
          <p:nvPr/>
        </p:nvSpPr>
        <p:spPr>
          <a:xfrm>
            <a:off x="307975" y="1403350"/>
            <a:ext cx="9182100" cy="2016125"/>
          </a:xfrm>
          <a:prstGeom prst="rect">
            <a:avLst/>
          </a:prstGeom>
          <a:noFill/>
          <a:ln w="9525">
            <a:noFill/>
          </a:ln>
        </p:spPr>
        <p:txBody>
          <a:bodyPr>
            <a:spAutoFit/>
          </a:bodyPr>
          <a:p>
            <a:r>
              <a:rPr lang="en-US" altLang="zh-CN" dirty="0">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点的拉力可分解为沿</a:t>
            </a:r>
            <a:r>
              <a:rPr lang="en-US" altLang="zh-CN" dirty="0">
                <a:solidFill>
                  <a:srgbClr val="000000"/>
                </a:solidFill>
                <a:latin typeface="楷体_GB2312" pitchFamily="49" charset="-122"/>
                <a:ea typeface="楷体_GB2312" pitchFamily="49" charset="-122"/>
              </a:rPr>
              <a:t>BD</a:t>
            </a:r>
            <a:r>
              <a:rPr lang="zh-CN" altLang="en-US" dirty="0">
                <a:solidFill>
                  <a:srgbClr val="000000"/>
                </a:solidFill>
                <a:latin typeface="楷体_GB2312" pitchFamily="49" charset="-122"/>
                <a:ea typeface="楷体_GB2312" pitchFamily="49" charset="-122"/>
              </a:rPr>
              <a:t>绳的</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1</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及另一分力</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由几何</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关系可知</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当力</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与</a:t>
            </a:r>
            <a:r>
              <a:rPr lang="en-US" altLang="zh-CN" dirty="0">
                <a:solidFill>
                  <a:srgbClr val="000000"/>
                </a:solidFill>
                <a:latin typeface="楷体_GB2312" pitchFamily="49" charset="-122"/>
                <a:ea typeface="楷体_GB2312" pitchFamily="49" charset="-122"/>
              </a:rPr>
              <a:t>BD</a:t>
            </a:r>
            <a:r>
              <a:rPr lang="zh-CN" altLang="en-US" dirty="0">
                <a:solidFill>
                  <a:srgbClr val="000000"/>
                </a:solidFill>
                <a:latin typeface="楷体_GB2312" pitchFamily="49" charset="-122"/>
                <a:ea typeface="楷体_GB2312" pitchFamily="49" charset="-122"/>
              </a:rPr>
              <a:t>垂直时</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最小</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而</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的大小即为</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拉力的大小</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故最小力</a:t>
            </a:r>
            <a:r>
              <a:rPr lang="en-US" altLang="zh-CN">
                <a:solidFill>
                  <a:srgbClr val="000000"/>
                </a:solidFill>
                <a:latin typeface="楷体_GB2312" pitchFamily="49" charset="-122"/>
                <a:ea typeface="楷体_GB2312" pitchFamily="49" charset="-122"/>
              </a:rPr>
              <a:t>F=F</a:t>
            </a:r>
            <a:r>
              <a:rPr lang="en-US" altLang="zh-CN" baseline="-30000">
                <a:solidFill>
                  <a:srgbClr val="000000"/>
                </a:solidFill>
                <a:latin typeface="楷体_GB2312" pitchFamily="49" charset="-122"/>
                <a:ea typeface="楷体_GB2312" pitchFamily="49" charset="-122"/>
              </a:rPr>
              <a:t>T</a:t>
            </a:r>
            <a:r>
              <a:rPr lang="en-US" altLang="zh-CN" dirty="0">
                <a:solidFill>
                  <a:srgbClr val="000000"/>
                </a:solidFill>
                <a:latin typeface="楷体_GB2312" pitchFamily="49" charset="-122"/>
                <a:ea typeface="楷体_GB2312" pitchFamily="49" charset="-122"/>
              </a:rPr>
              <a:t>sin60°=  mg,</a:t>
            </a:r>
            <a:r>
              <a:rPr lang="zh-CN" altLang="en-US" dirty="0">
                <a:solidFill>
                  <a:srgbClr val="000000"/>
                </a:solidFill>
                <a:latin typeface="楷体_GB2312" pitchFamily="49" charset="-122"/>
                <a:ea typeface="楷体_GB2312" pitchFamily="49" charset="-122"/>
              </a:rPr>
              <a:t>故</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graphicFrame>
        <p:nvGraphicFramePr>
          <p:cNvPr id="1134597" name="对象 1134596"/>
          <p:cNvGraphicFramePr/>
          <p:nvPr/>
        </p:nvGraphicFramePr>
        <p:xfrm>
          <a:off x="5956300" y="2732088"/>
          <a:ext cx="241300" cy="723900"/>
        </p:xfrm>
        <a:graphic>
          <a:graphicData uri="http://schemas.openxmlformats.org/presentationml/2006/ole">
            <mc:AlternateContent xmlns:mc="http://schemas.openxmlformats.org/markup-compatibility/2006">
              <mc:Choice xmlns:v="urn:schemas-microsoft-com:vml" Requires="v">
                <p:oleObj spid="_x0000_s3092" name="" r:id="rId1" imgW="241300" imgH="723900" progId="Equation.DSMT4">
                  <p:embed/>
                </p:oleObj>
              </mc:Choice>
              <mc:Fallback>
                <p:oleObj name="" r:id="rId1" imgW="241300" imgH="723900" progId="Equation.DSMT4">
                  <p:embed/>
                  <p:pic>
                    <p:nvPicPr>
                      <p:cNvPr id="0" name="图片 3091"/>
                      <p:cNvPicPr/>
                      <p:nvPr/>
                    </p:nvPicPr>
                    <p:blipFill>
                      <a:blip r:embed="rId2"/>
                      <a:stretch>
                        <a:fillRect/>
                      </a:stretch>
                    </p:blipFill>
                    <p:spPr>
                      <a:xfrm>
                        <a:off x="5956300" y="2732088"/>
                        <a:ext cx="241300" cy="723900"/>
                      </a:xfrm>
                      <a:prstGeom prst="rect">
                        <a:avLst/>
                      </a:prstGeom>
                      <a:noFill/>
                      <a:ln w="38100">
                        <a:noFill/>
                        <a:miter/>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2674" name="文本框 1052673"/>
          <p:cNvSpPr txBox="1"/>
          <p:nvPr/>
        </p:nvSpPr>
        <p:spPr>
          <a:xfrm>
            <a:off x="180975" y="860425"/>
            <a:ext cx="9448800" cy="2443163"/>
          </a:xfrm>
          <a:prstGeom prst="rect">
            <a:avLst/>
          </a:prstGeom>
          <a:noFill/>
          <a:ln w="9525">
            <a:noFill/>
          </a:ln>
        </p:spPr>
        <p:txBody>
          <a:bodyPr>
            <a:spAutoFit/>
          </a:bodyPr>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知识点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共点力的平衡</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latin typeface="宋体" panose="02010600030101010101" pitchFamily="2" charset="-122"/>
                <a:ea typeface="宋体" panose="02010600030101010101" pitchFamily="2" charset="-122"/>
                <a:cs typeface="Times New Roman" panose="02020603050405020304" pitchFamily="18" charset="0"/>
              </a:rPr>
              <a:t>平衡状态</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物体处于</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状态或</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状态。</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pPr>
              <a:lnSpc>
                <a:spcPct val="250000"/>
              </a:lnSpc>
            </a:pPr>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平衡条件</a:t>
            </a:r>
            <a:r>
              <a:rPr lang="en-US" altLang="zh-CN">
                <a:latin typeface="宋体" panose="02010600030101010101" pitchFamily="2" charset="-122"/>
                <a:ea typeface="宋体" panose="02010600030101010101" pitchFamily="2" charset="-122"/>
                <a:cs typeface="Times New Roman" panose="02020603050405020304" pitchFamily="18" charset="0"/>
              </a:rPr>
              <a:t>:F</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合</a:t>
            </a:r>
            <a:r>
              <a:rPr lang="en-US" altLang="zh-CN" dirty="0">
                <a:latin typeface="宋体" panose="02010600030101010101" pitchFamily="2" charset="-122"/>
                <a:ea typeface="宋体" panose="02010600030101010101" pitchFamily="2" charset="-122"/>
                <a:cs typeface="Times New Roman" panose="02020603050405020304" pitchFamily="18" charset="0"/>
              </a:rPr>
              <a:t>=0</a:t>
            </a:r>
            <a:r>
              <a:rPr lang="zh-CN" altLang="en-US" dirty="0">
                <a:latin typeface="宋体" panose="02010600030101010101" pitchFamily="2" charset="-122"/>
                <a:ea typeface="宋体" panose="02010600030101010101" pitchFamily="2" charset="-122"/>
                <a:cs typeface="Times New Roman" panose="02020603050405020304" pitchFamily="18" charset="0"/>
              </a:rPr>
              <a:t>或者    </a:t>
            </a:r>
            <a:endParaRPr lang="zh-CN" altLang="en-US">
              <a:latin typeface="宋体" panose="02010600030101010101" pitchFamily="2" charset="-122"/>
              <a:ea typeface="Times New Roman" panose="02020603050405020304" pitchFamily="18" charset="0"/>
            </a:endParaRPr>
          </a:p>
        </p:txBody>
      </p:sp>
      <p:sp>
        <p:nvSpPr>
          <p:cNvPr id="1052675" name="文本框 1052674"/>
          <p:cNvSpPr txBox="1"/>
          <p:nvPr/>
        </p:nvSpPr>
        <p:spPr>
          <a:xfrm>
            <a:off x="3490913" y="1444625"/>
            <a:ext cx="126047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静止</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52676" name="文本框 1052675"/>
          <p:cNvSpPr txBox="1"/>
          <p:nvPr/>
        </p:nvSpPr>
        <p:spPr>
          <a:xfrm>
            <a:off x="5176838" y="1444625"/>
            <a:ext cx="326072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匀速直线运动</a:t>
            </a:r>
            <a:endParaRPr lang="zh-CN" altLang="en-US" dirty="0">
              <a:solidFill>
                <a:srgbClr val="FF0000"/>
              </a:solidFill>
              <a:latin typeface="宋体" panose="02010600030101010101" pitchFamily="2" charset="-122"/>
              <a:ea typeface="Times New Roman" panose="02020603050405020304" pitchFamily="18" charset="0"/>
            </a:endParaRPr>
          </a:p>
        </p:txBody>
      </p:sp>
      <p:graphicFrame>
        <p:nvGraphicFramePr>
          <p:cNvPr id="1052677" name="对象 1052676"/>
          <p:cNvGraphicFramePr/>
          <p:nvPr/>
        </p:nvGraphicFramePr>
        <p:xfrm>
          <a:off x="3865563" y="2500313"/>
          <a:ext cx="1041400" cy="939800"/>
        </p:xfrm>
        <a:graphic>
          <a:graphicData uri="http://schemas.openxmlformats.org/presentationml/2006/ole">
            <mc:AlternateContent xmlns:mc="http://schemas.openxmlformats.org/markup-compatibility/2006">
              <mc:Choice xmlns:v="urn:schemas-microsoft-com:vml" Requires="v">
                <p:oleObj spid="_x0000_s3076" name="" r:id="rId1" imgW="1040765" imgH="939165" progId="Equation.DSMT4">
                  <p:embed/>
                </p:oleObj>
              </mc:Choice>
              <mc:Fallback>
                <p:oleObj name="" r:id="rId1" imgW="1040765" imgH="939165" progId="Equation.DSMT4">
                  <p:embed/>
                  <p:pic>
                    <p:nvPicPr>
                      <p:cNvPr id="0" name="图片 3075"/>
                      <p:cNvPicPr/>
                      <p:nvPr/>
                    </p:nvPicPr>
                    <p:blipFill>
                      <a:blip r:embed="rId2"/>
                      <a:stretch>
                        <a:fillRect/>
                      </a:stretch>
                    </p:blipFill>
                    <p:spPr>
                      <a:xfrm>
                        <a:off x="3865563" y="2500313"/>
                        <a:ext cx="1041400" cy="93980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2675"/>
                                        </p:tgtEl>
                                        <p:attrNameLst>
                                          <p:attrName>style.visibility</p:attrName>
                                        </p:attrNameLst>
                                      </p:cBhvr>
                                      <p:to>
                                        <p:strVal val="visible"/>
                                      </p:to>
                                    </p:set>
                                    <p:animEffect transition="in" filter="blinds(horizontal)">
                                      <p:cBhvr>
                                        <p:cTn id="7" dur="500"/>
                                        <p:tgtEl>
                                          <p:spTgt spid="10526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2676"/>
                                        </p:tgtEl>
                                        <p:attrNameLst>
                                          <p:attrName>style.visibility</p:attrName>
                                        </p:attrNameLst>
                                      </p:cBhvr>
                                      <p:to>
                                        <p:strVal val="visible"/>
                                      </p:to>
                                    </p:set>
                                    <p:animEffect transition="in" filter="blinds(horizontal)">
                                      <p:cBhvr>
                                        <p:cTn id="12" dur="500"/>
                                        <p:tgtEl>
                                          <p:spTgt spid="1052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5" grpId="0"/>
      <p:bldP spid="105267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6162" name="文本框 1116161"/>
          <p:cNvSpPr txBox="1"/>
          <p:nvPr/>
        </p:nvSpPr>
        <p:spPr>
          <a:xfrm>
            <a:off x="212090" y="17780"/>
            <a:ext cx="8620125" cy="329882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迁移</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解析法的应用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用与水平方向成</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θ</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角的推力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作用在物块上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随着</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θ</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逐渐减小直到水平的过程中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物块始终沿水平面做匀速直线运动。关于物块受到的外力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下列判断正确的是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116163" name="Image0185.jpeg"/>
          <p:cNvPicPr>
            <a:picLocks noChangeAspect="1"/>
          </p:cNvPicPr>
          <p:nvPr/>
        </p:nvPicPr>
        <p:blipFill>
          <a:blip r:embed="rId1"/>
          <a:stretch>
            <a:fillRect/>
          </a:stretch>
        </p:blipFill>
        <p:spPr>
          <a:xfrm>
            <a:off x="5411788" y="2582545"/>
            <a:ext cx="3490912" cy="1608138"/>
          </a:xfrm>
          <a:prstGeom prst="rect">
            <a:avLst/>
          </a:prstGeom>
          <a:noFill/>
          <a:ln w="9525">
            <a:noFill/>
          </a:ln>
        </p:spPr>
      </p:pic>
      <p:sp>
        <p:nvSpPr>
          <p:cNvPr id="1117186" name="文本框 1117185"/>
          <p:cNvSpPr txBox="1"/>
          <p:nvPr/>
        </p:nvSpPr>
        <p:spPr>
          <a:xfrm>
            <a:off x="251460" y="2985135"/>
            <a:ext cx="8620125" cy="265747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A.</a:t>
            </a:r>
            <a:r>
              <a:rPr lang="zh-CN" altLang="en-US" dirty="0">
                <a:latin typeface="宋体" panose="02010600030101010101" pitchFamily="2" charset="-122"/>
                <a:ea typeface="宋体" panose="02010600030101010101" pitchFamily="2" charset="-122"/>
                <a:cs typeface="Times New Roman" panose="02020603050405020304" pitchFamily="18" charset="0"/>
              </a:rPr>
              <a:t>推力</a:t>
            </a:r>
            <a:r>
              <a:rPr lang="en-US" altLang="zh-CN" dirty="0">
                <a:latin typeface="宋体" panose="02010600030101010101" pitchFamily="2" charset="-122"/>
                <a:ea typeface="宋体" panose="02010600030101010101" pitchFamily="2" charset="-122"/>
                <a:cs typeface="Times New Roman" panose="02020603050405020304" pitchFamily="18" charset="0"/>
              </a:rPr>
              <a:t>F</a:t>
            </a:r>
            <a:r>
              <a:rPr lang="zh-CN" altLang="en-US" dirty="0">
                <a:latin typeface="宋体" panose="02010600030101010101" pitchFamily="2" charset="-122"/>
                <a:ea typeface="宋体" panose="02010600030101010101" pitchFamily="2" charset="-122"/>
                <a:cs typeface="Times New Roman" panose="02020603050405020304" pitchFamily="18" charset="0"/>
              </a:rPr>
              <a:t>先增大后减小</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推力</a:t>
            </a:r>
            <a:r>
              <a:rPr lang="en-US" altLang="zh-CN" dirty="0">
                <a:latin typeface="宋体" panose="02010600030101010101" pitchFamily="2" charset="-122"/>
                <a:ea typeface="宋体" panose="02010600030101010101" pitchFamily="2" charset="-122"/>
                <a:cs typeface="Times New Roman" panose="02020603050405020304" pitchFamily="18" charset="0"/>
              </a:rPr>
              <a:t>F</a:t>
            </a:r>
            <a:r>
              <a:rPr lang="zh-CN" altLang="en-US" dirty="0">
                <a:latin typeface="宋体" panose="02010600030101010101" pitchFamily="2" charset="-122"/>
                <a:ea typeface="宋体" panose="02010600030101010101" pitchFamily="2" charset="-122"/>
                <a:cs typeface="Times New Roman" panose="02020603050405020304" pitchFamily="18" charset="0"/>
              </a:rPr>
              <a:t>一直减小</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C.</a:t>
            </a:r>
            <a:r>
              <a:rPr lang="zh-CN" altLang="en-US" dirty="0">
                <a:latin typeface="宋体" panose="02010600030101010101" pitchFamily="2" charset="-122"/>
                <a:ea typeface="宋体" panose="02010600030101010101" pitchFamily="2" charset="-122"/>
                <a:cs typeface="Times New Roman" panose="02020603050405020304" pitchFamily="18" charset="0"/>
              </a:rPr>
              <a:t>物块受到的摩擦力先减小后增大</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D.</a:t>
            </a:r>
            <a:r>
              <a:rPr lang="zh-CN" altLang="en-US" dirty="0">
                <a:latin typeface="宋体" panose="02010600030101010101" pitchFamily="2" charset="-122"/>
                <a:ea typeface="宋体" panose="02010600030101010101" pitchFamily="2" charset="-122"/>
                <a:cs typeface="Times New Roman" panose="02020603050405020304" pitchFamily="18" charset="0"/>
              </a:rPr>
              <a:t>物块受到的摩擦力一直不变</a:t>
            </a:r>
            <a:endParaRPr lang="zh-CN" altLang="en-US">
              <a:latin typeface="宋体" panose="02010600030101010101" pitchFamily="2" charset="-122"/>
              <a:ea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8210" name="文本框 1118209"/>
          <p:cNvSpPr txBox="1"/>
          <p:nvPr/>
        </p:nvSpPr>
        <p:spPr>
          <a:xfrm>
            <a:off x="203200" y="641350"/>
            <a:ext cx="9248775" cy="265747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。物体受力如图所示</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由平衡条件得</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水平</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方向</a:t>
            </a:r>
            <a:r>
              <a:rPr lang="en-US" altLang="zh-CN" err="1">
                <a:solidFill>
                  <a:srgbClr val="000000"/>
                </a:solidFill>
                <a:latin typeface="楷体_GB2312" pitchFamily="49" charset="-122"/>
                <a:ea typeface="楷体_GB2312" pitchFamily="49" charset="-122"/>
              </a:rPr>
              <a:t>Fcosθ</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f</a:t>
            </a:r>
            <a:r>
              <a:rPr lang="en-US" altLang="zh-CN" dirty="0">
                <a:solidFill>
                  <a:srgbClr val="000000"/>
                </a:solidFill>
                <a:latin typeface="楷体_GB2312" pitchFamily="49" charset="-122"/>
                <a:ea typeface="楷体_GB2312" pitchFamily="49" charset="-122"/>
              </a:rPr>
              <a:t>=0,</a:t>
            </a:r>
            <a:r>
              <a:rPr lang="zh-CN" altLang="en-US" dirty="0">
                <a:solidFill>
                  <a:srgbClr val="000000"/>
                </a:solidFill>
                <a:latin typeface="楷体_GB2312" pitchFamily="49" charset="-122"/>
                <a:ea typeface="楷体_GB2312" pitchFamily="49" charset="-122"/>
              </a:rPr>
              <a:t>竖直方向</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a:t>
            </a:r>
            <a:r>
              <a:rPr lang="en-US" altLang="zh-CN" err="1">
                <a:solidFill>
                  <a:srgbClr val="000000"/>
                </a:solidFill>
                <a:latin typeface="楷体_GB2312" pitchFamily="49" charset="-122"/>
                <a:ea typeface="楷体_GB2312" pitchFamily="49" charset="-122"/>
              </a:rPr>
              <a:t>-(mg+Fsinθ</a:t>
            </a:r>
            <a:r>
              <a:rPr lang="en-US" altLang="zh-CN" dirty="0">
                <a:solidFill>
                  <a:srgbClr val="000000"/>
                </a:solidFill>
                <a:latin typeface="楷体_GB2312" pitchFamily="49" charset="-122"/>
                <a:ea typeface="楷体_GB2312" pitchFamily="49" charset="-122"/>
              </a:rPr>
              <a:t>)=0,</a:t>
            </a:r>
            <a:r>
              <a:rPr lang="zh-CN" altLang="en-US" dirty="0">
                <a:solidFill>
                  <a:srgbClr val="000000"/>
                </a:solidFill>
                <a:latin typeface="楷体_GB2312" pitchFamily="49" charset="-122"/>
                <a:ea typeface="楷体_GB2312" pitchFamily="49" charset="-122"/>
              </a:rPr>
              <a:t>又</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f</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en-US" altLang="zh-CN" err="1">
                <a:solidFill>
                  <a:srgbClr val="000000"/>
                </a:solidFill>
                <a:latin typeface="楷体_GB2312" pitchFamily="49" charset="-122"/>
                <a:ea typeface="楷体_GB2312" pitchFamily="49" charset="-122"/>
              </a:rPr>
              <a:t>μF</a:t>
            </a:r>
            <a:r>
              <a:rPr lang="en-US" altLang="zh-CN" baseline="-30000" err="1">
                <a:solidFill>
                  <a:srgbClr val="000000"/>
                </a:solidFill>
                <a:latin typeface="楷体_GB2312" pitchFamily="49" charset="-122"/>
                <a:ea typeface="楷体_GB2312" pitchFamily="49" charset="-122"/>
              </a:rPr>
              <a:t>N</a:t>
            </a:r>
            <a:r>
              <a:rPr lang="en-US" altLang="zh-CN" err="1">
                <a:solidFill>
                  <a:srgbClr val="000000"/>
                </a:solidFill>
                <a:latin typeface="楷体_GB2312" pitchFamily="49" charset="-122"/>
                <a:ea typeface="楷体_GB2312" pitchFamily="49" charset="-122"/>
              </a:rPr>
              <a:t>=μ(mg+Fsinθ</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联立可得</a:t>
            </a:r>
            <a:r>
              <a:rPr lang="en-US" altLang="zh-CN" dirty="0">
                <a:solidFill>
                  <a:srgbClr val="000000"/>
                </a:solidFill>
                <a:latin typeface="楷体_GB2312" pitchFamily="49" charset="-122"/>
                <a:ea typeface="楷体_GB2312" pitchFamily="49" charset="-122"/>
              </a:rPr>
              <a:t>F=          ,</a:t>
            </a:r>
            <a:r>
              <a:rPr lang="zh-CN" altLang="en-US" dirty="0">
                <a:solidFill>
                  <a:srgbClr val="000000"/>
                </a:solidFill>
                <a:latin typeface="楷体_GB2312" pitchFamily="49" charset="-122"/>
                <a:ea typeface="楷体_GB2312" pitchFamily="49" charset="-122"/>
              </a:rPr>
              <a:t>可见</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当</a:t>
            </a:r>
            <a:endParaRPr lang="zh-CN" altLang="en-US" dirty="0">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θ</a:t>
            </a:r>
            <a:r>
              <a:rPr lang="zh-CN" altLang="en-US" dirty="0">
                <a:solidFill>
                  <a:srgbClr val="000000"/>
                </a:solidFill>
                <a:latin typeface="楷体_GB2312" pitchFamily="49" charset="-122"/>
                <a:ea typeface="楷体_GB2312" pitchFamily="49" charset="-122"/>
              </a:rPr>
              <a:t>减小时</a:t>
            </a:r>
            <a:r>
              <a:rPr lang="en-US" altLang="zh-CN" dirty="0">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一直减小</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一直减小</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故选项</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pic>
        <p:nvPicPr>
          <p:cNvPr id="1118211" name="Image0186.jpeg"/>
          <p:cNvPicPr>
            <a:picLocks noChangeAspect="1"/>
          </p:cNvPicPr>
          <p:nvPr/>
        </p:nvPicPr>
        <p:blipFill>
          <a:blip r:embed="rId1"/>
          <a:stretch>
            <a:fillRect/>
          </a:stretch>
        </p:blipFill>
        <p:spPr>
          <a:xfrm>
            <a:off x="2484438" y="3379788"/>
            <a:ext cx="2643187" cy="2216150"/>
          </a:xfrm>
          <a:prstGeom prst="rect">
            <a:avLst/>
          </a:prstGeom>
          <a:noFill/>
          <a:ln w="9525">
            <a:noFill/>
          </a:ln>
        </p:spPr>
      </p:pic>
      <p:graphicFrame>
        <p:nvGraphicFramePr>
          <p:cNvPr id="1118212" name="对象 1118211"/>
          <p:cNvGraphicFramePr/>
          <p:nvPr/>
        </p:nvGraphicFramePr>
        <p:xfrm>
          <a:off x="5530850" y="2024063"/>
          <a:ext cx="1587500" cy="787400"/>
        </p:xfrm>
        <a:graphic>
          <a:graphicData uri="http://schemas.openxmlformats.org/presentationml/2006/ole">
            <mc:AlternateContent xmlns:mc="http://schemas.openxmlformats.org/markup-compatibility/2006">
              <mc:Choice xmlns:v="urn:schemas-microsoft-com:vml" Requires="v">
                <p:oleObj spid="_x0000_s3093" name="" r:id="rId2" imgW="1587500" imgH="787400" progId="Equation.DSMT4">
                  <p:embed/>
                </p:oleObj>
              </mc:Choice>
              <mc:Fallback>
                <p:oleObj name="" r:id="rId2" imgW="1587500" imgH="787400" progId="Equation.DSMT4">
                  <p:embed/>
                  <p:pic>
                    <p:nvPicPr>
                      <p:cNvPr id="0" name="图片 3092"/>
                      <p:cNvPicPr/>
                      <p:nvPr/>
                    </p:nvPicPr>
                    <p:blipFill>
                      <a:blip r:embed="rId3"/>
                      <a:stretch>
                        <a:fillRect/>
                      </a:stretch>
                    </p:blipFill>
                    <p:spPr>
                      <a:xfrm>
                        <a:off x="5530850" y="2024063"/>
                        <a:ext cx="1587500" cy="787400"/>
                      </a:xfrm>
                      <a:prstGeom prst="rect">
                        <a:avLst/>
                      </a:prstGeom>
                      <a:noFill/>
                      <a:ln w="38100">
                        <a:noFill/>
                        <a:miter/>
                      </a:ln>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9234" name="文本框 1119233"/>
          <p:cNvSpPr txBox="1"/>
          <p:nvPr/>
        </p:nvSpPr>
        <p:spPr>
          <a:xfrm>
            <a:off x="207645" y="133985"/>
            <a:ext cx="8620125" cy="4829810"/>
          </a:xfrm>
          <a:prstGeom prst="rect">
            <a:avLst/>
          </a:prstGeom>
          <a:noFill/>
          <a:ln w="9525">
            <a:noFill/>
          </a:ln>
        </p:spPr>
        <p:txBody>
          <a:bodyPr>
            <a:spAutoFit/>
          </a:bodyPr>
          <a:p>
            <a:pPr>
              <a:lnSpc>
                <a:spcPct val="110000"/>
              </a:lnSpc>
            </a:pPr>
            <a:r>
              <a:rPr lang="zh-CN" altLang="en-US" dirty="0">
                <a:latin typeface="宋体" panose="02010600030101010101" pitchFamily="2" charset="-122"/>
                <a:ea typeface="宋体" panose="02010600030101010101" pitchFamily="2" charset="-122"/>
                <a:cs typeface="Times New Roman" panose="02020603050405020304" pitchFamily="18" charset="0"/>
              </a:rPr>
              <a:t>迁移</a:t>
            </a:r>
            <a:r>
              <a:rPr lang="en-US" altLang="zh-CN" dirty="0">
                <a:latin typeface="宋体" panose="02010600030101010101" pitchFamily="2" charset="-122"/>
                <a:ea typeface="宋体" panose="02010600030101010101" pitchFamily="2" charset="-122"/>
                <a:cs typeface="Times New Roman" panose="02020603050405020304" pitchFamily="18" charset="0"/>
              </a:rPr>
              <a:t>4:</a:t>
            </a:r>
            <a:r>
              <a:rPr lang="zh-CN" altLang="en-US" dirty="0">
                <a:latin typeface="宋体" panose="02010600030101010101" pitchFamily="2" charset="-122"/>
                <a:ea typeface="宋体" panose="02010600030101010101" pitchFamily="2" charset="-122"/>
                <a:cs typeface="Times New Roman" panose="02020603050405020304" pitchFamily="18" charset="0"/>
              </a:rPr>
              <a:t>相似三角形法的应用</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pPr>
              <a:lnSpc>
                <a:spcPct val="11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质量均可忽略的轻绳与轻杆承</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1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受弹力的最大值一定</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杆的</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端用铰链固</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1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定</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光滑轻小滑轮在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点正上方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端吊一</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1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重物</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现将绳的一端拴在杆的</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端</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用拉</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1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将</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端缓缦上拉</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杆达到竖直前</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1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均未断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关于绳子的拉力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和杆受的弹力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的变化</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判断正确的是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1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变大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B.F</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变小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10000"/>
              </a:lnSpc>
            </a:pP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变大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变小</a:t>
            </a:r>
            <a:endParaRPr lang="zh-CN" altLang="en-US">
              <a:solidFill>
                <a:srgbClr val="000000"/>
              </a:solidFill>
              <a:latin typeface="宋体" panose="02010600030101010101" pitchFamily="2" charset="-122"/>
              <a:ea typeface="Times New Roman" panose="02020603050405020304" pitchFamily="18" charset="0"/>
            </a:endParaRPr>
          </a:p>
        </p:txBody>
      </p:sp>
      <p:pic>
        <p:nvPicPr>
          <p:cNvPr id="1119235" name="Image0187.jpeg"/>
          <p:cNvPicPr>
            <a:picLocks noChangeAspect="1"/>
          </p:cNvPicPr>
          <p:nvPr/>
        </p:nvPicPr>
        <p:blipFill>
          <a:blip r:embed="rId1"/>
          <a:stretch>
            <a:fillRect/>
          </a:stretch>
        </p:blipFill>
        <p:spPr>
          <a:xfrm>
            <a:off x="6613525" y="204788"/>
            <a:ext cx="2125663" cy="2424112"/>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1282" name="文本框 1121281"/>
          <p:cNvSpPr txBox="1"/>
          <p:nvPr/>
        </p:nvSpPr>
        <p:spPr>
          <a:xfrm>
            <a:off x="241300" y="774700"/>
            <a:ext cx="8620125" cy="13747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。设物体的重力为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G,</a:t>
            </a:r>
            <a:r>
              <a:rPr lang="zh-CN" altLang="en-US" dirty="0">
                <a:solidFill>
                  <a:srgbClr val="000000"/>
                </a:solidFill>
                <a:latin typeface="宋体" panose="02010600030101010101" pitchFamily="2" charset="-122"/>
                <a:ea typeface="楷体_GB2312" pitchFamily="49" charset="-122"/>
              </a:rPr>
              <a:t>以</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点为研究对象</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分析受力情况</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作出受力分析图如图所示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121283" name="Image0188.jpeg"/>
          <p:cNvPicPr>
            <a:picLocks noChangeAspect="1"/>
          </p:cNvPicPr>
          <p:nvPr/>
        </p:nvPicPr>
        <p:blipFill>
          <a:blip r:embed="rId1"/>
          <a:stretch>
            <a:fillRect/>
          </a:stretch>
        </p:blipFill>
        <p:spPr>
          <a:xfrm>
            <a:off x="2819400" y="2374900"/>
            <a:ext cx="2797175" cy="2727325"/>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2306" name="文本框 1122305"/>
          <p:cNvSpPr txBox="1"/>
          <p:nvPr/>
        </p:nvSpPr>
        <p:spPr>
          <a:xfrm>
            <a:off x="269875" y="1165225"/>
            <a:ext cx="9277350" cy="2657475"/>
          </a:xfrm>
          <a:prstGeom prst="rect">
            <a:avLst/>
          </a:prstGeom>
          <a:noFill/>
          <a:ln w="9525">
            <a:noFill/>
          </a:ln>
        </p:spPr>
        <p:txBody>
          <a:bodyPr>
            <a:spAutoFit/>
          </a:bodyPr>
          <a:p>
            <a:r>
              <a:rPr lang="zh-CN" altLang="en-US" dirty="0">
                <a:solidFill>
                  <a:srgbClr val="000000"/>
                </a:solidFill>
                <a:latin typeface="楷体_GB2312" pitchFamily="49" charset="-122"/>
                <a:ea typeface="楷体_GB2312" pitchFamily="49" charset="-122"/>
              </a:rPr>
              <a:t>作出力</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a:t>
            </a:r>
            <a:r>
              <a:rPr lang="zh-CN" altLang="en-US" dirty="0">
                <a:solidFill>
                  <a:srgbClr val="000000"/>
                </a:solidFill>
                <a:latin typeface="楷体_GB2312" pitchFamily="49" charset="-122"/>
                <a:ea typeface="楷体_GB2312" pitchFamily="49" charset="-122"/>
              </a:rPr>
              <a:t>与</a:t>
            </a:r>
            <a:r>
              <a:rPr lang="en-US" altLang="zh-CN" dirty="0">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的合力</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根据平衡条件得知</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1</a:t>
            </a:r>
            <a:r>
              <a:rPr lang="en-US" altLang="zh-CN" dirty="0">
                <a:solidFill>
                  <a:srgbClr val="000000"/>
                </a:solidFill>
                <a:latin typeface="楷体_GB2312" pitchFamily="49" charset="-122"/>
                <a:ea typeface="楷体_GB2312" pitchFamily="49" charset="-122"/>
              </a:rPr>
              <a:t>=G</a:t>
            </a:r>
            <a:r>
              <a:rPr lang="zh-CN" altLang="en-US" dirty="0">
                <a:solidFill>
                  <a:srgbClr val="000000"/>
                </a:solidFill>
                <a:latin typeface="楷体_GB2312" pitchFamily="49" charset="-122"/>
                <a:ea typeface="楷体_GB2312" pitchFamily="49" charset="-122"/>
              </a:rPr>
              <a:t>。由</a:t>
            </a:r>
            <a:endParaRPr lang="zh-CN" altLang="en-US" dirty="0">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a:t>
            </a:r>
            <a:r>
              <a:rPr lang="en-US" altLang="zh-CN" dirty="0">
                <a:solidFill>
                  <a:srgbClr val="000000"/>
                </a:solidFill>
                <a:latin typeface="楷体_GB2312" pitchFamily="49" charset="-122"/>
                <a:ea typeface="楷体_GB2312" pitchFamily="49" charset="-122"/>
              </a:rPr>
              <a:t>B∽△OBA</a:t>
            </a:r>
            <a:r>
              <a:rPr lang="zh-CN" altLang="en-US" dirty="0">
                <a:solidFill>
                  <a:srgbClr val="000000"/>
                </a:solidFill>
                <a:latin typeface="楷体_GB2312" pitchFamily="49" charset="-122"/>
                <a:ea typeface="楷体_GB2312" pitchFamily="49" charset="-122"/>
              </a:rPr>
              <a:t>得         解得</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a:t>
            </a:r>
            <a:r>
              <a:rPr lang="en-US" altLang="zh-CN" dirty="0">
                <a:solidFill>
                  <a:srgbClr val="000000"/>
                </a:solidFill>
                <a:latin typeface="楷体_GB2312" pitchFamily="49" charset="-122"/>
                <a:ea typeface="楷体_GB2312" pitchFamily="49" charset="-122"/>
              </a:rPr>
              <a:t>=    G,</a:t>
            </a:r>
            <a:r>
              <a:rPr lang="zh-CN" altLang="en-US" dirty="0">
                <a:solidFill>
                  <a:srgbClr val="000000"/>
                </a:solidFill>
                <a:latin typeface="楷体_GB2312" pitchFamily="49" charset="-122"/>
                <a:ea typeface="楷体_GB2312" pitchFamily="49" charset="-122"/>
              </a:rPr>
              <a:t>式中</a:t>
            </a:r>
            <a:r>
              <a:rPr lang="en-US" altLang="zh-CN" dirty="0">
                <a:solidFill>
                  <a:srgbClr val="000000"/>
                </a:solidFill>
                <a:latin typeface="楷体_GB2312" pitchFamily="49" charset="-122"/>
                <a:ea typeface="楷体_GB2312" pitchFamily="49" charset="-122"/>
              </a:rPr>
              <a:t>AB</a:t>
            </a:r>
            <a:r>
              <a:rPr lang="zh-CN" altLang="en-US" dirty="0">
                <a:solidFill>
                  <a:srgbClr val="000000"/>
                </a:solidFill>
                <a:latin typeface="楷体_GB2312" pitchFamily="49" charset="-122"/>
                <a:ea typeface="楷体_GB2312" pitchFamily="49" charset="-122"/>
              </a:rPr>
              <a:t>、</a:t>
            </a:r>
            <a:endParaRPr lang="zh-CN" altLang="en-US" dirty="0">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OA</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G</a:t>
            </a:r>
            <a:r>
              <a:rPr lang="zh-CN" altLang="en-US" dirty="0">
                <a:solidFill>
                  <a:srgbClr val="000000"/>
                </a:solidFill>
                <a:latin typeface="楷体_GB2312" pitchFamily="49" charset="-122"/>
                <a:ea typeface="楷体_GB2312" pitchFamily="49" charset="-122"/>
              </a:rPr>
              <a:t>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a:t>
            </a:r>
            <a:r>
              <a:rPr lang="zh-CN" altLang="en-US" dirty="0">
                <a:solidFill>
                  <a:srgbClr val="000000"/>
                </a:solidFill>
                <a:latin typeface="楷体_GB2312" pitchFamily="49" charset="-122"/>
                <a:ea typeface="楷体_GB2312" pitchFamily="49" charset="-122"/>
              </a:rPr>
              <a:t>保持不变</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错误</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a:t>
            </a:r>
            <a:r>
              <a:rPr lang="en-US" altLang="zh-CN"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F</a:t>
            </a:r>
            <a:r>
              <a:rPr lang="en-US" altLang="zh-CN" baseline="-30000">
                <a:solidFill>
                  <a:srgbClr val="000000"/>
                </a:solidFill>
                <a:latin typeface="楷体_GB2312" pitchFamily="49" charset="-122"/>
                <a:ea typeface="楷体_GB2312" pitchFamily="49" charset="-122"/>
              </a:rPr>
              <a:t>N</a:t>
            </a:r>
            <a:r>
              <a:rPr lang="en-US" altLang="zh-CN">
                <a:solidFill>
                  <a:srgbClr val="000000"/>
                </a:solidFill>
                <a:latin typeface="楷体_GB2312" pitchFamily="49" charset="-122"/>
                <a:ea typeface="楷体_GB2312" pitchFamily="49" charset="-122"/>
              </a:rPr>
              <a:t>B∽△OBA</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得        </a:t>
            </a:r>
            <a:r>
              <a:rPr lang="en-US" altLang="zh-CN" dirty="0">
                <a:solidFill>
                  <a:srgbClr val="000000"/>
                </a:solidFill>
                <a:latin typeface="楷体_GB2312" pitchFamily="49" charset="-122"/>
                <a:ea typeface="楷体_GB2312" pitchFamily="49" charset="-122"/>
              </a:rPr>
              <a:t>,OB</a:t>
            </a:r>
            <a:r>
              <a:rPr lang="zh-CN" altLang="en-US" dirty="0">
                <a:solidFill>
                  <a:srgbClr val="000000"/>
                </a:solidFill>
                <a:latin typeface="楷体_GB2312" pitchFamily="49" charset="-122"/>
                <a:ea typeface="楷体_GB2312" pitchFamily="49" charset="-122"/>
              </a:rPr>
              <a:t>减小</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a:t>
            </a:r>
            <a:r>
              <a:rPr lang="en-US" altLang="zh-CN" dirty="0">
                <a:solidFill>
                  <a:srgbClr val="000000"/>
                </a:solidFill>
                <a:latin typeface="楷体_GB2312" pitchFamily="49" charset="-122"/>
                <a:ea typeface="楷体_GB2312" pitchFamily="49" charset="-122"/>
              </a:rPr>
              <a:t>F</a:t>
            </a:r>
            <a:r>
              <a:rPr lang="zh-CN" altLang="en-US" dirty="0">
                <a:solidFill>
                  <a:srgbClr val="000000"/>
                </a:solidFill>
                <a:latin typeface="楷体_GB2312" pitchFamily="49" charset="-122"/>
                <a:ea typeface="楷体_GB2312" pitchFamily="49" charset="-122"/>
              </a:rPr>
              <a:t>一直减小</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错误</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graphicFrame>
        <p:nvGraphicFramePr>
          <p:cNvPr id="1122307" name="对象 1122306"/>
          <p:cNvGraphicFramePr/>
          <p:nvPr/>
        </p:nvGraphicFramePr>
        <p:xfrm>
          <a:off x="3257550" y="1865313"/>
          <a:ext cx="1295400" cy="800100"/>
        </p:xfrm>
        <a:graphic>
          <a:graphicData uri="http://schemas.openxmlformats.org/presentationml/2006/ole">
            <mc:AlternateContent xmlns:mc="http://schemas.openxmlformats.org/markup-compatibility/2006">
              <mc:Choice xmlns:v="urn:schemas-microsoft-com:vml" Requires="v">
                <p:oleObj spid="_x0000_s3094" name="" r:id="rId1" imgW="1294765" imgH="799465" progId="Equation.DSMT4">
                  <p:embed/>
                </p:oleObj>
              </mc:Choice>
              <mc:Fallback>
                <p:oleObj name="" r:id="rId1" imgW="1294765" imgH="799465" progId="Equation.DSMT4">
                  <p:embed/>
                  <p:pic>
                    <p:nvPicPr>
                      <p:cNvPr id="0" name="图片 3093"/>
                      <p:cNvPicPr/>
                      <p:nvPr/>
                    </p:nvPicPr>
                    <p:blipFill>
                      <a:blip r:embed="rId2"/>
                      <a:stretch>
                        <a:fillRect/>
                      </a:stretch>
                    </p:blipFill>
                    <p:spPr>
                      <a:xfrm>
                        <a:off x="3257550" y="1865313"/>
                        <a:ext cx="1295400" cy="800100"/>
                      </a:xfrm>
                      <a:prstGeom prst="rect">
                        <a:avLst/>
                      </a:prstGeom>
                      <a:noFill/>
                      <a:ln w="38100">
                        <a:noFill/>
                        <a:miter/>
                      </a:ln>
                    </p:spPr>
                  </p:pic>
                </p:oleObj>
              </mc:Fallback>
            </mc:AlternateContent>
          </a:graphicData>
        </a:graphic>
      </p:graphicFrame>
      <p:graphicFrame>
        <p:nvGraphicFramePr>
          <p:cNvPr id="1122308" name="对象 1122307"/>
          <p:cNvGraphicFramePr/>
          <p:nvPr/>
        </p:nvGraphicFramePr>
        <p:xfrm>
          <a:off x="6010275" y="1887538"/>
          <a:ext cx="533400" cy="736600"/>
        </p:xfrm>
        <a:graphic>
          <a:graphicData uri="http://schemas.openxmlformats.org/presentationml/2006/ole">
            <mc:AlternateContent xmlns:mc="http://schemas.openxmlformats.org/markup-compatibility/2006">
              <mc:Choice xmlns:v="urn:schemas-microsoft-com:vml" Requires="v">
                <p:oleObj spid="_x0000_s3095" name="" r:id="rId3" imgW="533400" imgH="735965" progId="Equation.DSMT4">
                  <p:embed/>
                </p:oleObj>
              </mc:Choice>
              <mc:Fallback>
                <p:oleObj name="" r:id="rId3" imgW="533400" imgH="735965" progId="Equation.DSMT4">
                  <p:embed/>
                  <p:pic>
                    <p:nvPicPr>
                      <p:cNvPr id="0" name="图片 3094"/>
                      <p:cNvPicPr/>
                      <p:nvPr/>
                    </p:nvPicPr>
                    <p:blipFill>
                      <a:blip r:embed="rId4"/>
                      <a:stretch>
                        <a:fillRect/>
                      </a:stretch>
                    </p:blipFill>
                    <p:spPr>
                      <a:xfrm>
                        <a:off x="6010275" y="1887538"/>
                        <a:ext cx="533400" cy="736600"/>
                      </a:xfrm>
                      <a:prstGeom prst="rect">
                        <a:avLst/>
                      </a:prstGeom>
                      <a:noFill/>
                      <a:ln w="38100">
                        <a:noFill/>
                        <a:miter/>
                      </a:ln>
                    </p:spPr>
                  </p:pic>
                </p:oleObj>
              </mc:Fallback>
            </mc:AlternateContent>
          </a:graphicData>
        </a:graphic>
      </p:graphicFrame>
      <p:graphicFrame>
        <p:nvGraphicFramePr>
          <p:cNvPr id="1122309" name="对象 1122308"/>
          <p:cNvGraphicFramePr/>
          <p:nvPr/>
        </p:nvGraphicFramePr>
        <p:xfrm>
          <a:off x="784225" y="3144838"/>
          <a:ext cx="1270000" cy="736600"/>
        </p:xfrm>
        <a:graphic>
          <a:graphicData uri="http://schemas.openxmlformats.org/presentationml/2006/ole">
            <mc:AlternateContent xmlns:mc="http://schemas.openxmlformats.org/markup-compatibility/2006">
              <mc:Choice xmlns:v="urn:schemas-microsoft-com:vml" Requires="v">
                <p:oleObj spid="_x0000_s3096" name="" r:id="rId5" imgW="1269365" imgH="735965" progId="Equation.DSMT4">
                  <p:embed/>
                </p:oleObj>
              </mc:Choice>
              <mc:Fallback>
                <p:oleObj name="" r:id="rId5" imgW="1269365" imgH="735965" progId="Equation.DSMT4">
                  <p:embed/>
                  <p:pic>
                    <p:nvPicPr>
                      <p:cNvPr id="0" name="图片 3095"/>
                      <p:cNvPicPr/>
                      <p:nvPr/>
                    </p:nvPicPr>
                    <p:blipFill>
                      <a:blip r:embed="rId6"/>
                      <a:stretch>
                        <a:fillRect/>
                      </a:stretch>
                    </p:blipFill>
                    <p:spPr>
                      <a:xfrm>
                        <a:off x="784225" y="3144838"/>
                        <a:ext cx="1270000" cy="736600"/>
                      </a:xfrm>
                      <a:prstGeom prst="rect">
                        <a:avLst/>
                      </a:prstGeom>
                      <a:noFill/>
                      <a:ln w="38100">
                        <a:noFill/>
                        <a:miter/>
                      </a:ln>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3330" name="文本框 1123329"/>
          <p:cNvSpPr txBox="1"/>
          <p:nvPr/>
        </p:nvSpPr>
        <p:spPr>
          <a:xfrm>
            <a:off x="261620" y="31750"/>
            <a:ext cx="8620125" cy="2870200"/>
          </a:xfrm>
          <a:prstGeom prst="rect">
            <a:avLst/>
          </a:prstGeom>
          <a:noFill/>
          <a:ln w="9525">
            <a:noFill/>
          </a:ln>
        </p:spPr>
        <p:txBody>
          <a:bodyPr>
            <a:spAutoFit/>
          </a:bodyPr>
          <a:p>
            <a:pPr>
              <a:lnSpc>
                <a:spcPct val="13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【加固训练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一小球在斜面上处于静止状态</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不考虑一切摩擦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如果把竖直挡板由竖直位置缓慢绕</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点转至水平位置</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则此过程中球对挡板的压力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和球对斜面的压力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的变化情况是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123331" name="Image0189.jpeg"/>
          <p:cNvPicPr>
            <a:picLocks noChangeAspect="1"/>
          </p:cNvPicPr>
          <p:nvPr/>
        </p:nvPicPr>
        <p:blipFill>
          <a:blip r:embed="rId1"/>
          <a:stretch>
            <a:fillRect/>
          </a:stretch>
        </p:blipFill>
        <p:spPr>
          <a:xfrm>
            <a:off x="6422390" y="2287270"/>
            <a:ext cx="2459038" cy="1746250"/>
          </a:xfrm>
          <a:prstGeom prst="rect">
            <a:avLst/>
          </a:prstGeom>
          <a:noFill/>
          <a:ln w="9525">
            <a:noFill/>
          </a:ln>
        </p:spPr>
      </p:pic>
      <p:sp>
        <p:nvSpPr>
          <p:cNvPr id="1124354" name="文本框 1124353"/>
          <p:cNvSpPr txBox="1"/>
          <p:nvPr/>
        </p:nvSpPr>
        <p:spPr>
          <a:xfrm>
            <a:off x="323850" y="2738755"/>
            <a:ext cx="8620125" cy="2657475"/>
          </a:xfrm>
          <a:prstGeom prst="rect">
            <a:avLst/>
          </a:prstGeom>
          <a:noFill/>
          <a:ln w="9525">
            <a:noFill/>
          </a:ln>
        </p:spPr>
        <p:txBody>
          <a:bodyPr>
            <a:spAutoFit/>
          </a:bodyPr>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先增大后减小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一直减小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先减小后增大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一直减小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都一直减小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都一直增大</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5378" name="文本框 1125377"/>
          <p:cNvSpPr txBox="1"/>
          <p:nvPr/>
        </p:nvSpPr>
        <p:spPr>
          <a:xfrm>
            <a:off x="250825" y="641350"/>
            <a:ext cx="8620125" cy="458152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。小球受力如图甲所示</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因挡板是缓慢转动</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所以小球处于动态平衡状态</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在转动过程中</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重力、斜面支持力、挡板弹力组成矢量三角形的变化情况如图乙所示</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重力大小方向均不变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斜面的支持力方向始终不变</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由图可知此过程中斜面对小球的支持力不断减小</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挡板对小球的弹力先减小后增大</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再由牛顿第三定律知</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126403" name="Image0190.jpeg"/>
          <p:cNvPicPr>
            <a:picLocks noChangeAspect="1"/>
          </p:cNvPicPr>
          <p:nvPr/>
        </p:nvPicPr>
        <p:blipFill>
          <a:blip r:embed="rId1"/>
          <a:stretch>
            <a:fillRect/>
          </a:stretch>
        </p:blipFill>
        <p:spPr>
          <a:xfrm>
            <a:off x="1990725" y="1314450"/>
            <a:ext cx="5183188" cy="3135313"/>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3698" name="文本框 1053697"/>
          <p:cNvSpPr txBox="1"/>
          <p:nvPr/>
        </p:nvSpPr>
        <p:spPr>
          <a:xfrm>
            <a:off x="231775" y="622300"/>
            <a:ext cx="8620125" cy="26574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【直观解读</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图中</a:t>
            </a:r>
            <a:r>
              <a:rPr lang="zh-CN" altLang="en-US" dirty="0">
                <a:latin typeface="宋体" panose="02010600030101010101" pitchFamily="2" charset="-122"/>
                <a:ea typeface="宋体" panose="02010600030101010101" pitchFamily="2" charset="-122"/>
                <a:cs typeface="Times New Roman" panose="02020603050405020304" pitchFamily="18" charset="0"/>
              </a:rPr>
              <a:t>小球静止不动</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物块匀速运动</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则对小球</a:t>
            </a:r>
            <a:r>
              <a:rPr lang="en-US" altLang="zh-CN">
                <a:latin typeface="宋体" panose="02010600030101010101" pitchFamily="2" charset="-122"/>
                <a:ea typeface="宋体" panose="02010600030101010101" pitchFamily="2" charset="-122"/>
                <a:cs typeface="Times New Roman" panose="02020603050405020304" pitchFamily="18" charset="0"/>
              </a:rPr>
              <a:t>:F</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合</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________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对物块</a:t>
            </a:r>
            <a:r>
              <a:rPr lang="en-US" altLang="zh-CN" err="1">
                <a:latin typeface="宋体" panose="02010600030101010101" pitchFamily="2" charset="-122"/>
                <a:ea typeface="宋体" panose="02010600030101010101" pitchFamily="2" charset="-122"/>
                <a:cs typeface="Times New Roman" panose="02020603050405020304" pitchFamily="18" charset="0"/>
              </a:rPr>
              <a:t>:F</a:t>
            </a:r>
            <a:r>
              <a:rPr lang="en-US" altLang="zh-CN" baseline="-30000" err="1">
                <a:latin typeface="宋体" panose="02010600030101010101" pitchFamily="2" charset="-122"/>
                <a:ea typeface="宋体" panose="02010600030101010101" pitchFamily="2" charset="-122"/>
                <a:cs typeface="Times New Roman" panose="02020603050405020304" pitchFamily="18" charset="0"/>
              </a:rPr>
              <a:t>x</a:t>
            </a:r>
            <a:r>
              <a:rPr lang="en-US" altLang="zh-CN" err="1">
                <a:latin typeface="宋体" panose="02010600030101010101" pitchFamily="2" charset="-122"/>
                <a:ea typeface="宋体" panose="02010600030101010101" pitchFamily="2" charset="-122"/>
                <a:cs typeface="Times New Roman" panose="02020603050405020304" pitchFamily="18" charset="0"/>
              </a:rPr>
              <a:t>=_______,F</a:t>
            </a:r>
            <a:r>
              <a:rPr lang="en-US" altLang="zh-CN" baseline="-30000" err="1">
                <a:latin typeface="宋体" panose="02010600030101010101" pitchFamily="2" charset="-122"/>
                <a:ea typeface="宋体" panose="02010600030101010101" pitchFamily="2" charset="-122"/>
                <a:cs typeface="Times New Roman" panose="02020603050405020304" pitchFamily="18" charset="0"/>
              </a:rPr>
              <a:t>y</a:t>
            </a:r>
            <a:r>
              <a:rPr lang="en-US" altLang="zh-CN" dirty="0">
                <a:latin typeface="宋体" panose="02010600030101010101" pitchFamily="2" charset="-122"/>
                <a:ea typeface="宋体" panose="02010600030101010101" pitchFamily="2" charset="-122"/>
                <a:cs typeface="Times New Roman" panose="02020603050405020304" pitchFamily="18" charset="0"/>
              </a:rPr>
              <a:t>=_________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a:latin typeface="宋体" panose="02010600030101010101" pitchFamily="2" charset="-122"/>
              <a:ea typeface="Times New Roman" panose="02020603050405020304" pitchFamily="18" charset="0"/>
            </a:endParaRPr>
          </a:p>
        </p:txBody>
      </p:sp>
      <p:pic>
        <p:nvPicPr>
          <p:cNvPr id="1053699" name="Image0159.jpeg"/>
          <p:cNvPicPr>
            <a:picLocks noChangeAspect="1"/>
          </p:cNvPicPr>
          <p:nvPr/>
        </p:nvPicPr>
        <p:blipFill>
          <a:blip r:embed="rId1"/>
          <a:stretch>
            <a:fillRect/>
          </a:stretch>
        </p:blipFill>
        <p:spPr>
          <a:xfrm>
            <a:off x="2255838" y="3524250"/>
            <a:ext cx="4897437" cy="1974850"/>
          </a:xfrm>
          <a:prstGeom prst="rect">
            <a:avLst/>
          </a:prstGeom>
          <a:noFill/>
          <a:ln w="9525">
            <a:noFill/>
          </a:ln>
        </p:spPr>
      </p:pic>
      <p:sp>
        <p:nvSpPr>
          <p:cNvPr id="1053700" name="文本框 1053699"/>
          <p:cNvSpPr txBox="1"/>
          <p:nvPr/>
        </p:nvSpPr>
        <p:spPr>
          <a:xfrm>
            <a:off x="23813" y="1854200"/>
            <a:ext cx="2047875" cy="733425"/>
          </a:xfrm>
          <a:prstGeom prst="rect">
            <a:avLst/>
          </a:prstGeom>
          <a:noFill/>
          <a:ln w="9525">
            <a:noFill/>
          </a:ln>
        </p:spPr>
        <p:txBody>
          <a:bodyPr anchor="b" anchorCtr="1">
            <a:spAutoFit/>
          </a:bodyPr>
          <a:p>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F′-G=0</a:t>
            </a:r>
            <a:endParaRPr lang="en-US" altLang="zh-CN" dirty="0">
              <a:solidFill>
                <a:srgbClr val="FF0000"/>
              </a:solidFill>
              <a:latin typeface="宋体" panose="02010600030101010101" pitchFamily="2" charset="-122"/>
              <a:ea typeface="Times New Roman" panose="02020603050405020304" pitchFamily="18" charset="0"/>
            </a:endParaRPr>
          </a:p>
        </p:txBody>
      </p:sp>
      <p:sp>
        <p:nvSpPr>
          <p:cNvPr id="1053701" name="文本框 1053700"/>
          <p:cNvSpPr txBox="1"/>
          <p:nvPr/>
        </p:nvSpPr>
        <p:spPr>
          <a:xfrm>
            <a:off x="1741488" y="2432050"/>
            <a:ext cx="1889125" cy="733425"/>
          </a:xfrm>
          <a:prstGeom prst="rect">
            <a:avLst/>
          </a:prstGeom>
          <a:noFill/>
          <a:ln w="9525">
            <a:noFill/>
          </a:ln>
        </p:spPr>
        <p:txBody>
          <a:bodyPr anchor="b" anchorCtr="1">
            <a:spAutoFit/>
          </a:bodyPr>
          <a:p>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=0</a:t>
            </a:r>
            <a:endParaRPr lang="en-US" altLang="zh-CN" dirty="0">
              <a:solidFill>
                <a:srgbClr val="FF0000"/>
              </a:solidFill>
              <a:latin typeface="宋体" panose="02010600030101010101" pitchFamily="2" charset="-122"/>
              <a:ea typeface="Times New Roman" panose="02020603050405020304" pitchFamily="18" charset="0"/>
            </a:endParaRPr>
          </a:p>
        </p:txBody>
      </p:sp>
      <p:sp>
        <p:nvSpPr>
          <p:cNvPr id="1053702" name="文本框 1053701"/>
          <p:cNvSpPr txBox="1"/>
          <p:nvPr/>
        </p:nvSpPr>
        <p:spPr>
          <a:xfrm>
            <a:off x="3581400" y="2432050"/>
            <a:ext cx="2400300" cy="733425"/>
          </a:xfrm>
          <a:prstGeom prst="rect">
            <a:avLst/>
          </a:prstGeom>
          <a:noFill/>
          <a:ln w="9525">
            <a:noFill/>
          </a:ln>
        </p:spPr>
        <p:txBody>
          <a:bodyPr anchor="b" anchorCtr="1">
            <a:spAutoFit/>
          </a:bodyPr>
          <a:p>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N</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-G=0</a:t>
            </a:r>
            <a:endParaRPr lang="en-US" altLang="zh-CN"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3700"/>
                                        </p:tgtEl>
                                        <p:attrNameLst>
                                          <p:attrName>style.visibility</p:attrName>
                                        </p:attrNameLst>
                                      </p:cBhvr>
                                      <p:to>
                                        <p:strVal val="visible"/>
                                      </p:to>
                                    </p:set>
                                    <p:animEffect transition="in" filter="blinds(horizontal)">
                                      <p:cBhvr>
                                        <p:cTn id="7" dur="500"/>
                                        <p:tgtEl>
                                          <p:spTgt spid="10537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3701"/>
                                        </p:tgtEl>
                                        <p:attrNameLst>
                                          <p:attrName>style.visibility</p:attrName>
                                        </p:attrNameLst>
                                      </p:cBhvr>
                                      <p:to>
                                        <p:strVal val="visible"/>
                                      </p:to>
                                    </p:set>
                                    <p:animEffect transition="in" filter="blinds(horizontal)">
                                      <p:cBhvr>
                                        <p:cTn id="12" dur="500"/>
                                        <p:tgtEl>
                                          <p:spTgt spid="10537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53702"/>
                                        </p:tgtEl>
                                        <p:attrNameLst>
                                          <p:attrName>style.visibility</p:attrName>
                                        </p:attrNameLst>
                                      </p:cBhvr>
                                      <p:to>
                                        <p:strVal val="visible"/>
                                      </p:to>
                                    </p:set>
                                    <p:animEffect transition="in" filter="blinds(horizontal)">
                                      <p:cBhvr>
                                        <p:cTn id="17" dur="500"/>
                                        <p:tgtEl>
                                          <p:spTgt spid="1053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p:bldP spid="1053701" grpId="0"/>
      <p:bldP spid="105370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1890" name="文本框 1061889"/>
          <p:cNvSpPr txBox="1"/>
          <p:nvPr/>
        </p:nvSpPr>
        <p:spPr>
          <a:xfrm>
            <a:off x="231775" y="688975"/>
            <a:ext cx="9067800" cy="39401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平衡条件的推论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二力平衡</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如果物体在两个共点力的作用下处于平</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衡状态</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这两个力</a:t>
            </a:r>
            <a:r>
              <a:rPr lang="zh-CN" altLang="en-US" dirty="0">
                <a:latin typeface="宋体" panose="02010600030101010101" pitchFamily="2" charset="-122"/>
                <a:ea typeface="宋体" panose="02010600030101010101" pitchFamily="2" charset="-122"/>
                <a:cs typeface="Times New Roman" panose="02020603050405020304" pitchFamily="18" charset="0"/>
              </a:rPr>
              <a:t>必定</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三力平衡</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如果物体在三个共点力的作用下处于平</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衡状态</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其中任何一个力与</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大小相</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等</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方向相反。</a:t>
            </a:r>
            <a:endParaRPr lang="zh-CN" altLang="en-US">
              <a:latin typeface="宋体" panose="02010600030101010101" pitchFamily="2" charset="-122"/>
              <a:ea typeface="Times New Roman" panose="02020603050405020304" pitchFamily="18" charset="0"/>
            </a:endParaRPr>
          </a:p>
        </p:txBody>
      </p:sp>
      <p:sp>
        <p:nvSpPr>
          <p:cNvPr id="1061891" name="文本框 1061890"/>
          <p:cNvSpPr txBox="1"/>
          <p:nvPr/>
        </p:nvSpPr>
        <p:spPr>
          <a:xfrm>
            <a:off x="3341688" y="1920875"/>
            <a:ext cx="398462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大小相等</a:t>
            </a:r>
            <a:r>
              <a:rPr lang="en-US" altLang="zh-CN"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方向相反</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1892" name="文本框 1061891"/>
          <p:cNvSpPr txBox="1"/>
          <p:nvPr/>
        </p:nvSpPr>
        <p:spPr>
          <a:xfrm>
            <a:off x="4075113" y="3203575"/>
            <a:ext cx="376237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其余两个力的合力</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1891"/>
                                        </p:tgtEl>
                                        <p:attrNameLst>
                                          <p:attrName>style.visibility</p:attrName>
                                        </p:attrNameLst>
                                      </p:cBhvr>
                                      <p:to>
                                        <p:strVal val="visible"/>
                                      </p:to>
                                    </p:set>
                                    <p:animEffect transition="in" filter="blinds(horizontal)">
                                      <p:cBhvr>
                                        <p:cTn id="7" dur="500"/>
                                        <p:tgtEl>
                                          <p:spTgt spid="10618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1892"/>
                                        </p:tgtEl>
                                        <p:attrNameLst>
                                          <p:attrName>style.visibility</p:attrName>
                                        </p:attrNameLst>
                                      </p:cBhvr>
                                      <p:to>
                                        <p:strVal val="visible"/>
                                      </p:to>
                                    </p:set>
                                    <p:animEffect transition="in" filter="blinds(horizontal)">
                                      <p:cBhvr>
                                        <p:cTn id="12" dur="500"/>
                                        <p:tgtEl>
                                          <p:spTgt spid="1061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p:bldP spid="106189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2914" name="文本框 1062913"/>
          <p:cNvSpPr txBox="1"/>
          <p:nvPr/>
        </p:nvSpPr>
        <p:spPr>
          <a:xfrm>
            <a:off x="211138" y="1268413"/>
            <a:ext cx="8620125" cy="20161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多力平衡</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如果物体在多个共点力的作用下处于平衡状态</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其中任何</a:t>
            </a:r>
            <a:r>
              <a:rPr lang="zh-CN" altLang="en-US" dirty="0">
                <a:latin typeface="宋体" panose="02010600030101010101" pitchFamily="2" charset="-122"/>
                <a:ea typeface="宋体" panose="02010600030101010101" pitchFamily="2" charset="-122"/>
                <a:cs typeface="Times New Roman" panose="02020603050405020304" pitchFamily="18" charset="0"/>
              </a:rPr>
              <a:t>一个力与</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大小相等</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方向相反。</a:t>
            </a:r>
            <a:endParaRPr lang="zh-CN" altLang="en-US">
              <a:latin typeface="宋体" panose="02010600030101010101" pitchFamily="2" charset="-122"/>
              <a:ea typeface="Times New Roman" panose="02020603050405020304" pitchFamily="18" charset="0"/>
            </a:endParaRPr>
          </a:p>
        </p:txBody>
      </p:sp>
      <p:sp>
        <p:nvSpPr>
          <p:cNvPr id="1062915" name="文本框 1062914"/>
          <p:cNvSpPr txBox="1"/>
          <p:nvPr/>
        </p:nvSpPr>
        <p:spPr>
          <a:xfrm>
            <a:off x="3813175" y="1857375"/>
            <a:ext cx="424180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其余几个力的合力</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2915"/>
                                        </p:tgtEl>
                                        <p:attrNameLst>
                                          <p:attrName>style.visibility</p:attrName>
                                        </p:attrNameLst>
                                      </p:cBhvr>
                                      <p:to>
                                        <p:strVal val="visible"/>
                                      </p:to>
                                    </p:set>
                                    <p:animEffect transition="in" filter="blinds(horizontal)">
                                      <p:cBhvr>
                                        <p:cTn id="7" dur="500"/>
                                        <p:tgtEl>
                                          <p:spTgt spid="1062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p:bldLst>
  </p:timing>
</p:sld>
</file>

<file path=ppt/theme/theme1.xml><?xml version="1.0" encoding="utf-8"?>
<a:theme xmlns:a="http://schemas.openxmlformats.org/drawingml/2006/main" name="9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6874</Words>
  <Application>WPS 演示</Application>
  <PresentationFormat>自定义</PresentationFormat>
  <Paragraphs>338</Paragraphs>
  <Slides>67</Slides>
  <Notes>0</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20</vt:i4>
      </vt:variant>
      <vt:variant>
        <vt:lpstr>幻灯片标题</vt:lpstr>
      </vt:variant>
      <vt:variant>
        <vt:i4>67</vt:i4>
      </vt:variant>
    </vt:vector>
  </HeadingPairs>
  <TitlesOfParts>
    <vt:vector size="99" baseType="lpstr">
      <vt:lpstr>Arial</vt:lpstr>
      <vt:lpstr>宋体</vt:lpstr>
      <vt:lpstr>Wingdings</vt:lpstr>
      <vt:lpstr>Times New Roman</vt:lpstr>
      <vt:lpstr>黑体</vt:lpstr>
      <vt:lpstr>微软雅黑</vt:lpstr>
      <vt:lpstr>Arial Unicode MS</vt:lpstr>
      <vt:lpstr>Calibri</vt:lpstr>
      <vt:lpstr>楷体_GB2312</vt:lpstr>
      <vt:lpstr>新宋体</vt:lpstr>
      <vt:lpstr>9_默认设计模板</vt:lpstr>
      <vt:lpstr>11_默认设计模板</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世纪金榜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世纪金榜</dc:title>
  <dc:creator>世纪金榜</dc:creator>
  <cp:lastModifiedBy>Administrator</cp:lastModifiedBy>
  <cp:revision>481</cp:revision>
  <dcterms:created xsi:type="dcterms:W3CDTF">2020-02-15T05:30:00Z</dcterms:created>
  <dcterms:modified xsi:type="dcterms:W3CDTF">2020-02-15T09:17:58Z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2052-10.1.0.7022</vt:lpwstr>
  </property>
</Properties>
</file>