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2022-05-23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2022-05-23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en-US" altLang="zh-CN" b="1" dirty="0" smtClean="0"/>
              <a:t>2021</a:t>
            </a:r>
            <a:r>
              <a:rPr lang="zh-CN" altLang="zh-CN" b="1" dirty="0" smtClean="0"/>
              <a:t>年度中国十大学术热点整理</a:t>
            </a:r>
            <a:r>
              <a:rPr lang="zh-CN" altLang="zh-CN" dirty="0" smtClean="0"/>
              <a:t/>
            </a:r>
            <a:br>
              <a:rPr lang="zh-CN" altLang="zh-CN" dirty="0" smtClean="0"/>
            </a:b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20688"/>
            <a:ext cx="8435280" cy="5505475"/>
          </a:xfrm>
        </p:spPr>
        <p:txBody>
          <a:bodyPr>
            <a:normAutofit fontScale="85000" lnSpcReduction="20000"/>
          </a:bodyPr>
          <a:lstStyle/>
          <a:p>
            <a:r>
              <a:rPr lang="en-US" altLang="zh-CN" dirty="0" smtClean="0"/>
              <a:t>2021</a:t>
            </a:r>
            <a:r>
              <a:rPr lang="zh-CN" altLang="zh-CN" dirty="0" smtClean="0"/>
              <a:t>年度，哲学界对数字时代劳动的探讨主要集中于劳动方式、劳动价值、劳动正义、劳动自由等话题：</a:t>
            </a:r>
            <a:endParaRPr lang="en-US" altLang="zh-CN" smtClean="0"/>
          </a:p>
          <a:p>
            <a:r>
              <a:rPr lang="en-US" altLang="zh-CN" smtClean="0"/>
              <a:t>1</a:t>
            </a:r>
            <a:r>
              <a:rPr lang="en-US" altLang="zh-CN" dirty="0" smtClean="0"/>
              <a:t>.</a:t>
            </a:r>
            <a:r>
              <a:rPr lang="zh-CN" altLang="zh-CN" dirty="0" smtClean="0"/>
              <a:t>分析数字时代劳动的过程，指出数字技术的介入使得劳动过程开始无缝镶嵌和全面浸润在人的生活中，改变着人与人的交往和存在方式，推进了劳动过程的社会化，加深了劳动者对社会的依赖。</a:t>
            </a:r>
            <a:endParaRPr lang="en-US" altLang="zh-CN" dirty="0" smtClean="0"/>
          </a:p>
          <a:p>
            <a:r>
              <a:rPr lang="en-US" altLang="zh-CN" dirty="0" smtClean="0"/>
              <a:t>2.</a:t>
            </a:r>
            <a:r>
              <a:rPr lang="zh-CN" altLang="zh-CN" dirty="0" smtClean="0"/>
              <a:t>运用马克思主义政治经济学剖析</a:t>
            </a:r>
            <a:r>
              <a:rPr lang="en-US" altLang="zh-CN" dirty="0" smtClean="0"/>
              <a:t>“</a:t>
            </a:r>
            <a:r>
              <a:rPr lang="zh-CN" altLang="zh-CN" dirty="0" smtClean="0"/>
              <a:t>数字劳动</a:t>
            </a:r>
            <a:r>
              <a:rPr lang="en-US" altLang="zh-CN" dirty="0" smtClean="0"/>
              <a:t>”</a:t>
            </a:r>
            <a:r>
              <a:rPr lang="zh-CN" altLang="zh-CN" dirty="0" smtClean="0"/>
              <a:t>的含义，对比传统劳动，辨析数字劳动与物质劳动、生产劳动的关系。</a:t>
            </a:r>
            <a:endParaRPr lang="en-US" altLang="zh-CN" dirty="0" smtClean="0"/>
          </a:p>
          <a:p>
            <a:r>
              <a:rPr lang="en-US" altLang="zh-CN" dirty="0" smtClean="0"/>
              <a:t>3.</a:t>
            </a:r>
            <a:r>
              <a:rPr lang="zh-CN" altLang="zh-CN" dirty="0" smtClean="0"/>
              <a:t>聚焦数字时代</a:t>
            </a:r>
            <a:r>
              <a:rPr lang="en-US" altLang="zh-CN" dirty="0" smtClean="0"/>
              <a:t>“</a:t>
            </a:r>
            <a:r>
              <a:rPr lang="zh-CN" altLang="zh-CN" dirty="0" smtClean="0"/>
              <a:t>数字生产过劳</a:t>
            </a:r>
            <a:r>
              <a:rPr lang="en-US" altLang="zh-CN" dirty="0" smtClean="0"/>
              <a:t>”</a:t>
            </a:r>
            <a:r>
              <a:rPr lang="zh-CN" altLang="zh-CN" dirty="0" smtClean="0"/>
              <a:t>现象、智能生产中人与其类本质的对立、人机关系背后的劳资关系等话题。</a:t>
            </a:r>
            <a:endParaRPr lang="en-US" altLang="zh-CN" dirty="0" smtClean="0"/>
          </a:p>
          <a:p>
            <a:r>
              <a:rPr lang="en-US" altLang="zh-CN" dirty="0" smtClean="0"/>
              <a:t>4.</a:t>
            </a:r>
            <a:r>
              <a:rPr lang="zh-CN" altLang="zh-CN" dirty="0" smtClean="0"/>
              <a:t>对数字生产要素的公平配置模式、数字生产结构的均衡性、数字生产的多元共治、数字劳动中人的主体性安置、劳动者的数字技能、劳动时间等具体议题展开讨论，探求数字时代的劳动正义和劳动幸福。</a:t>
            </a:r>
          </a:p>
          <a:p>
            <a:endParaRPr lang="zh-CN"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700808"/>
            <a:ext cx="8229600" cy="1143000"/>
          </a:xfrm>
        </p:spPr>
        <p:txBody>
          <a:bodyPr>
            <a:normAutofit fontScale="90000"/>
          </a:bodyPr>
          <a:lstStyle/>
          <a:p>
            <a:r>
              <a:rPr lang="zh-CN" altLang="zh-CN" b="1" dirty="0" smtClean="0"/>
              <a:t>热点</a:t>
            </a:r>
            <a:r>
              <a:rPr lang="en-US" altLang="zh-CN" b="1" dirty="0" smtClean="0"/>
              <a:t>5    </a:t>
            </a:r>
            <a:r>
              <a:rPr lang="zh-CN" altLang="zh-CN" b="1" dirty="0" smtClean="0"/>
              <a:t>平台</a:t>
            </a:r>
            <a:r>
              <a:rPr lang="zh-CN" altLang="zh-CN" b="1" dirty="0" smtClean="0"/>
              <a:t>经济领域的反垄断规制</a:t>
            </a:r>
            <a:r>
              <a:rPr lang="zh-CN" altLang="zh-CN" dirty="0" smtClean="0"/>
              <a:t/>
            </a:r>
            <a:br>
              <a:rPr lang="zh-CN" altLang="zh-CN" dirty="0" smtClean="0"/>
            </a:b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228919"/>
            <a:ext cx="8229600" cy="45719"/>
          </a:xfrm>
        </p:spPr>
        <p:txBody>
          <a:bodyPr>
            <a:normAutofit fontScale="90000"/>
          </a:bodyPr>
          <a:lstStyle/>
          <a:p>
            <a:r>
              <a:rPr lang="en-US" altLang="zh-CN" dirty="0" smtClean="0"/>
              <a:t/>
            </a:r>
            <a:br>
              <a:rPr lang="en-US" altLang="zh-CN" dirty="0" smtClean="0"/>
            </a:br>
            <a:r>
              <a:rPr lang="en-US" altLang="zh-CN" dirty="0" smtClean="0"/>
              <a:t/>
            </a:r>
            <a:br>
              <a:rPr lang="en-US" altLang="zh-CN" dirty="0" smtClean="0"/>
            </a:br>
            <a:r>
              <a:rPr lang="en-US" altLang="zh-CN" dirty="0" smtClean="0"/>
              <a:t/>
            </a:r>
            <a:br>
              <a:rPr lang="en-US" altLang="zh-CN" dirty="0" smtClean="0"/>
            </a:br>
            <a:endParaRPr lang="zh-CN" altLang="en-US" dirty="0"/>
          </a:p>
        </p:txBody>
      </p:sp>
      <p:sp>
        <p:nvSpPr>
          <p:cNvPr id="3" name="内容占位符 2"/>
          <p:cNvSpPr>
            <a:spLocks noGrp="1"/>
          </p:cNvSpPr>
          <p:nvPr>
            <p:ph idx="1"/>
          </p:nvPr>
        </p:nvSpPr>
        <p:spPr>
          <a:xfrm>
            <a:off x="457200" y="1052736"/>
            <a:ext cx="8686800" cy="4525963"/>
          </a:xfrm>
        </p:spPr>
        <p:txBody>
          <a:bodyPr>
            <a:normAutofit fontScale="92500" lnSpcReduction="10000"/>
          </a:bodyPr>
          <a:lstStyle/>
          <a:p>
            <a:r>
              <a:rPr lang="en-US" altLang="zh-CN" dirty="0" smtClean="0"/>
              <a:t>2021</a:t>
            </a:r>
            <a:r>
              <a:rPr lang="zh-CN" altLang="zh-CN" dirty="0" smtClean="0"/>
              <a:t>年度，学术理论界围绕平台经济领域的反垄断规制作了大量研究，主要集中在：</a:t>
            </a:r>
            <a:endParaRPr lang="en-US" altLang="zh-CN" dirty="0" smtClean="0"/>
          </a:p>
          <a:p>
            <a:r>
              <a:rPr lang="en-US" altLang="zh-CN" dirty="0" smtClean="0"/>
              <a:t>1.</a:t>
            </a:r>
            <a:r>
              <a:rPr lang="zh-CN" altLang="zh-CN" dirty="0" smtClean="0"/>
              <a:t>数字经济时代垄断协议、滥用市场支配地位等问题的重新认识与界定。</a:t>
            </a:r>
            <a:endParaRPr lang="en-US" altLang="zh-CN" dirty="0" smtClean="0"/>
          </a:p>
          <a:p>
            <a:r>
              <a:rPr lang="en-US" altLang="zh-CN" dirty="0" smtClean="0"/>
              <a:t>2.</a:t>
            </a:r>
            <a:r>
              <a:rPr lang="zh-CN" altLang="zh-CN" dirty="0" smtClean="0"/>
              <a:t>平台经济监管规则的构建与治理思路。</a:t>
            </a:r>
            <a:endParaRPr lang="en-US" altLang="zh-CN" dirty="0" smtClean="0"/>
          </a:p>
          <a:p>
            <a:r>
              <a:rPr lang="en-US" altLang="zh-CN" dirty="0" smtClean="0"/>
              <a:t>3.</a:t>
            </a:r>
            <a:r>
              <a:rPr lang="zh-CN" altLang="zh-CN" dirty="0" smtClean="0"/>
              <a:t>算法与消费者权益保护。</a:t>
            </a:r>
            <a:endParaRPr lang="en-US" altLang="zh-CN" dirty="0" smtClean="0"/>
          </a:p>
          <a:p>
            <a:r>
              <a:rPr lang="en-US" altLang="zh-CN" dirty="0" smtClean="0"/>
              <a:t>4.</a:t>
            </a:r>
            <a:r>
              <a:rPr lang="zh-CN" altLang="zh-CN" dirty="0" smtClean="0"/>
              <a:t>平台公用事业性质的探讨。</a:t>
            </a:r>
            <a:endParaRPr lang="en-US" altLang="zh-CN" dirty="0" smtClean="0"/>
          </a:p>
          <a:p>
            <a:r>
              <a:rPr lang="en-US" altLang="zh-CN" dirty="0" smtClean="0"/>
              <a:t>5.</a:t>
            </a:r>
            <a:r>
              <a:rPr lang="zh-CN" altLang="zh-CN" dirty="0" smtClean="0"/>
              <a:t>反垄断法修改的思路及建议。</a:t>
            </a:r>
            <a:endParaRPr lang="en-US" altLang="zh-CN" dirty="0" smtClean="0"/>
          </a:p>
          <a:p>
            <a:r>
              <a:rPr lang="en-US" altLang="zh-CN" dirty="0" smtClean="0"/>
              <a:t>6.</a:t>
            </a:r>
            <a:r>
              <a:rPr lang="zh-CN" altLang="zh-CN" dirty="0" smtClean="0"/>
              <a:t>国内外平台经济的反垄断规制比较研究。</a:t>
            </a:r>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492896"/>
            <a:ext cx="8892480" cy="1143000"/>
          </a:xfrm>
        </p:spPr>
        <p:txBody>
          <a:bodyPr>
            <a:normAutofit fontScale="90000"/>
          </a:bodyPr>
          <a:lstStyle/>
          <a:p>
            <a:pPr algn="l"/>
            <a:r>
              <a:rPr lang="zh-CN" altLang="zh-CN" b="1" dirty="0" smtClean="0"/>
              <a:t>热点</a:t>
            </a:r>
            <a:r>
              <a:rPr lang="en-US" altLang="zh-CN" b="1" dirty="0" smtClean="0"/>
              <a:t>6</a:t>
            </a:r>
            <a:br>
              <a:rPr lang="en-US" altLang="zh-CN" b="1" dirty="0" smtClean="0"/>
            </a:br>
            <a:r>
              <a:rPr lang="zh-CN" altLang="zh-CN" b="1" dirty="0" smtClean="0"/>
              <a:t>新型举国体制下重大科技创新管理研究</a:t>
            </a:r>
            <a:r>
              <a:rPr lang="zh-CN" altLang="zh-CN" dirty="0" smtClean="0"/>
              <a:t/>
            </a:r>
            <a:br>
              <a:rPr lang="zh-CN" altLang="zh-CN" dirty="0" smtClean="0"/>
            </a:b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908720"/>
            <a:ext cx="8712968" cy="5217443"/>
          </a:xfrm>
        </p:spPr>
        <p:txBody>
          <a:bodyPr>
            <a:normAutofit fontScale="85000" lnSpcReduction="20000"/>
          </a:bodyPr>
          <a:lstStyle/>
          <a:p>
            <a:r>
              <a:rPr lang="en-US" altLang="zh-CN" b="1" dirty="0" smtClean="0"/>
              <a:t>2021</a:t>
            </a:r>
            <a:r>
              <a:rPr lang="zh-CN" altLang="zh-CN" b="1" dirty="0" smtClean="0"/>
              <a:t>年度，学术理论界从多个层面和维度进行了深入研究。</a:t>
            </a:r>
            <a:endParaRPr lang="en-US" altLang="zh-CN" b="1" dirty="0" smtClean="0"/>
          </a:p>
          <a:p>
            <a:r>
              <a:rPr lang="en-US" altLang="zh-CN" b="1" dirty="0" smtClean="0"/>
              <a:t>1.</a:t>
            </a:r>
            <a:r>
              <a:rPr lang="zh-CN" altLang="zh-CN" b="1" dirty="0" smtClean="0"/>
              <a:t>探讨新型举国体制的发展脉络，辨析其与传统计划经济下的举国体制的区别，并讨论在</a:t>
            </a:r>
            <a:r>
              <a:rPr lang="zh-CN" altLang="zh-CN" b="1" dirty="0" smtClean="0">
                <a:solidFill>
                  <a:srgbClr val="FF0000"/>
                </a:solidFill>
              </a:rPr>
              <a:t>社会主义市场经济体制</a:t>
            </a:r>
            <a:r>
              <a:rPr lang="zh-CN" altLang="zh-CN" b="1" dirty="0" smtClean="0"/>
              <a:t>下新型举国体制的重要价值及作用机制。</a:t>
            </a:r>
            <a:endParaRPr lang="en-US" altLang="zh-CN" b="1" dirty="0" smtClean="0"/>
          </a:p>
          <a:p>
            <a:r>
              <a:rPr lang="en-US" altLang="zh-CN" b="1" dirty="0" smtClean="0"/>
              <a:t>2.</a:t>
            </a:r>
            <a:r>
              <a:rPr lang="zh-CN" altLang="zh-CN" b="1" dirty="0" smtClean="0"/>
              <a:t>探讨新型举国体制如何将国家作为重大</a:t>
            </a:r>
            <a:r>
              <a:rPr lang="zh-CN" altLang="zh-CN" b="1" dirty="0" smtClean="0">
                <a:solidFill>
                  <a:schemeClr val="tx2"/>
                </a:solidFill>
              </a:rPr>
              <a:t>科技创新</a:t>
            </a:r>
            <a:r>
              <a:rPr lang="zh-CN" altLang="zh-CN" b="1" dirty="0" smtClean="0"/>
              <a:t>组织者的优势作用充分发挥出来，研究有利于新型举国体制价值发挥的组织机制与实施方法。</a:t>
            </a:r>
            <a:endParaRPr lang="en-US" altLang="zh-CN" b="1" dirty="0" smtClean="0"/>
          </a:p>
          <a:p>
            <a:r>
              <a:rPr lang="en-US" altLang="zh-CN" b="1" dirty="0" smtClean="0"/>
              <a:t>3.</a:t>
            </a:r>
            <a:r>
              <a:rPr lang="zh-CN" altLang="zh-CN" b="1" dirty="0" smtClean="0"/>
              <a:t>在世界百年变局和世纪疫情交织背景下，有针对性地研究不同国家的战略选择和战略实践，探讨如何发挥新型举国体制优势，对科技创新事业进行战略性、全局性谋划。</a:t>
            </a:r>
            <a:endParaRPr lang="en-US" altLang="zh-CN" b="1" dirty="0" smtClean="0"/>
          </a:p>
          <a:p>
            <a:r>
              <a:rPr lang="en-US" altLang="zh-CN" b="1" dirty="0" smtClean="0"/>
              <a:t>4.</a:t>
            </a:r>
            <a:r>
              <a:rPr lang="zh-CN" altLang="zh-CN" b="1" dirty="0" smtClean="0"/>
              <a:t>围绕发挥新型举国体制优势获得重大科技突破的项目，开展案例研究。</a:t>
            </a:r>
          </a:p>
          <a:p>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204864"/>
            <a:ext cx="8686800" cy="1143000"/>
          </a:xfrm>
        </p:spPr>
        <p:txBody>
          <a:bodyPr>
            <a:normAutofit fontScale="90000"/>
          </a:bodyPr>
          <a:lstStyle/>
          <a:p>
            <a:r>
              <a:rPr lang="zh-CN" altLang="zh-CN" b="1" dirty="0" smtClean="0"/>
              <a:t>热点</a:t>
            </a:r>
            <a:r>
              <a:rPr lang="en-US" altLang="zh-CN" b="1" dirty="0" smtClean="0"/>
              <a:t>7           </a:t>
            </a:r>
            <a:r>
              <a:rPr lang="zh-CN" altLang="zh-CN" b="1" dirty="0" smtClean="0"/>
              <a:t>多</a:t>
            </a:r>
            <a:r>
              <a:rPr lang="zh-CN" altLang="zh-CN" b="1" dirty="0" smtClean="0"/>
              <a:t>学科视域下的总体国家安全观</a:t>
            </a:r>
            <a:r>
              <a:rPr lang="zh-CN" altLang="zh-CN" dirty="0" smtClean="0"/>
              <a:t/>
            </a:r>
            <a:br>
              <a:rPr lang="zh-CN" altLang="zh-CN" dirty="0" smtClean="0"/>
            </a:b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64704"/>
            <a:ext cx="8686800" cy="5361459"/>
          </a:xfrm>
        </p:spPr>
        <p:txBody>
          <a:bodyPr>
            <a:normAutofit fontScale="85000" lnSpcReduction="10000"/>
          </a:bodyPr>
          <a:lstStyle/>
          <a:p>
            <a:r>
              <a:rPr lang="en-US" altLang="zh-CN" dirty="0" smtClean="0"/>
              <a:t>2021</a:t>
            </a:r>
            <a:r>
              <a:rPr lang="zh-CN" altLang="zh-CN" dirty="0" smtClean="0"/>
              <a:t>年度，学术理论界聚焦总体国家安全观展开多学科、跨学科研究，展现了学术理论界积极回应国家重大发展战略、协同解决经济社会发展重要问题的担当与努力。例如，政治学界梳理和阐释了中国共产党百年国家安全思想发展、总体国家安全观的全面落实、总体国家安全观视野下国际关系及竞争等科学议题；管理学界紧扣总体国家安全观视野下的国家治理体系与治理能力现代化这一问题展开学术讨论；法学界围绕总体国家安全观的要义阐释与法治宣传、国家安全法治体系构建、数据安全法文本解读等进行学术交流；军事学界从国家安全与军事安全关系、总体国家安全观与军民融合、学科发展等角度展开探索；图书情报学界就国家安全学科建设、国家安全情报理论、国家安全情报工作等展开学术研究；等等。</a:t>
            </a:r>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1988840"/>
            <a:ext cx="8676456" cy="1143000"/>
          </a:xfrm>
        </p:spPr>
        <p:txBody>
          <a:bodyPr>
            <a:normAutofit fontScale="90000"/>
          </a:bodyPr>
          <a:lstStyle/>
          <a:p>
            <a:r>
              <a:rPr lang="zh-CN" altLang="zh-CN" b="1" dirty="0" smtClean="0"/>
              <a:t>热点</a:t>
            </a:r>
            <a:r>
              <a:rPr lang="en-US" altLang="zh-CN" b="1" dirty="0" smtClean="0"/>
              <a:t>8  </a:t>
            </a:r>
            <a:r>
              <a:rPr lang="zh-CN" altLang="zh-CN" b="1" dirty="0" smtClean="0"/>
              <a:t>深化</a:t>
            </a:r>
            <a:r>
              <a:rPr lang="zh-CN" altLang="zh-CN" b="1" dirty="0" smtClean="0"/>
              <a:t>新时代教育评价改革研究</a:t>
            </a:r>
            <a:r>
              <a:rPr lang="zh-CN" altLang="zh-CN" dirty="0" smtClean="0"/>
              <a:t/>
            </a:r>
            <a:br>
              <a:rPr lang="zh-CN" altLang="zh-CN" dirty="0" smtClean="0"/>
            </a:b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692696"/>
            <a:ext cx="8686800" cy="5361459"/>
          </a:xfrm>
        </p:spPr>
        <p:txBody>
          <a:bodyPr>
            <a:normAutofit fontScale="85000" lnSpcReduction="20000"/>
          </a:bodyPr>
          <a:lstStyle/>
          <a:p>
            <a:r>
              <a:rPr lang="en-US" altLang="zh-CN" dirty="0" smtClean="0"/>
              <a:t>2021</a:t>
            </a:r>
            <a:r>
              <a:rPr lang="zh-CN" altLang="zh-CN" dirty="0" smtClean="0"/>
              <a:t>年度，学术理论界从教育评价改革的不同层面进行了研究探讨，表现出以下特点：</a:t>
            </a:r>
            <a:endParaRPr lang="en-US" altLang="zh-CN" dirty="0" smtClean="0"/>
          </a:p>
          <a:p>
            <a:r>
              <a:rPr lang="en-US" altLang="zh-CN" dirty="0" smtClean="0"/>
              <a:t>1.</a:t>
            </a:r>
            <a:r>
              <a:rPr lang="zh-CN" altLang="zh-CN" dirty="0" smtClean="0"/>
              <a:t>政策解读与理论探讨并重，研究者既有对《总体方案》的解读和理论思考，又有对新时代教育评价的理论、功能、范式等的深入探讨。</a:t>
            </a:r>
            <a:endParaRPr lang="en-US" altLang="zh-CN" dirty="0" smtClean="0"/>
          </a:p>
          <a:p>
            <a:r>
              <a:rPr lang="en-US" altLang="zh-CN" dirty="0" smtClean="0"/>
              <a:t>2.</a:t>
            </a:r>
            <a:r>
              <a:rPr lang="zh-CN" altLang="zh-CN" dirty="0" smtClean="0"/>
              <a:t>围绕“改进结果评价，强化过程评价，探索增值评价，健全综合评价”，重视对评价技术方法的探讨，例如增值评价的原理与可实现性问题、信息技术对评价技术手段的延伸等。</a:t>
            </a:r>
            <a:endParaRPr lang="en-US" altLang="zh-CN" dirty="0" smtClean="0"/>
          </a:p>
          <a:p>
            <a:r>
              <a:rPr lang="en-US" altLang="zh-CN" dirty="0" smtClean="0"/>
              <a:t>3.</a:t>
            </a:r>
            <a:r>
              <a:rPr lang="zh-CN" altLang="zh-CN" dirty="0" smtClean="0"/>
              <a:t>关注教育评价的实践应用，既有对评价改革实践落地的途径与模式的探讨，又有对评价落地可能带来的问题的反思。也应该看到，这一领域研究内容主要集中在理论研究、制度研究和实践反思层面，研究方法以思辨为主，期望未来的研究中出现越来越多基于数据和证据的实证研究。</a:t>
            </a: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3000" y="2636912"/>
            <a:ext cx="9001000" cy="1143000"/>
          </a:xfrm>
        </p:spPr>
        <p:txBody>
          <a:bodyPr>
            <a:normAutofit fontScale="90000"/>
          </a:bodyPr>
          <a:lstStyle/>
          <a:p>
            <a:pPr algn="l"/>
            <a:r>
              <a:rPr lang="zh-CN" altLang="zh-CN" b="1" dirty="0" smtClean="0"/>
              <a:t>热点</a:t>
            </a:r>
            <a:r>
              <a:rPr lang="en-US" altLang="zh-CN" b="1" dirty="0" smtClean="0"/>
              <a:t>9</a:t>
            </a:r>
            <a:br>
              <a:rPr lang="en-US" altLang="zh-CN" b="1" dirty="0" smtClean="0"/>
            </a:br>
            <a:r>
              <a:rPr lang="zh-CN" altLang="zh-CN" b="1" dirty="0" smtClean="0"/>
              <a:t>全面现代化与中国特色社会主义社会学</a:t>
            </a:r>
            <a:r>
              <a:rPr lang="zh-CN" altLang="zh-CN" dirty="0" smtClean="0"/>
              <a:t/>
            </a:r>
            <a:br>
              <a:rPr lang="zh-CN" altLang="zh-CN" dirty="0" smtClean="0"/>
            </a:b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2492896"/>
            <a:ext cx="8229600" cy="1143000"/>
          </a:xfrm>
        </p:spPr>
        <p:txBody>
          <a:bodyPr>
            <a:normAutofit fontScale="90000"/>
          </a:bodyPr>
          <a:lstStyle/>
          <a:p>
            <a:pPr algn="l"/>
            <a:r>
              <a:rPr lang="zh-CN" altLang="zh-CN" b="1" dirty="0" smtClean="0"/>
              <a:t>热点</a:t>
            </a:r>
            <a:r>
              <a:rPr lang="en-US" altLang="zh-CN" b="1" dirty="0" smtClean="0"/>
              <a:t>1        </a:t>
            </a:r>
            <a:r>
              <a:rPr lang="zh-CN" altLang="zh-CN" b="1" dirty="0" smtClean="0"/>
              <a:t>习</a:t>
            </a:r>
            <a:r>
              <a:rPr lang="zh-CN" altLang="zh-CN" b="1" dirty="0" smtClean="0"/>
              <a:t>近平法治思想研究</a:t>
            </a:r>
            <a:r>
              <a:rPr lang="zh-CN" altLang="zh-CN" dirty="0" smtClean="0"/>
              <a:t/>
            </a:r>
            <a:br>
              <a:rPr lang="zh-CN" altLang="zh-CN" dirty="0" smtClean="0"/>
            </a:b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692696"/>
            <a:ext cx="8686800" cy="4525963"/>
          </a:xfrm>
        </p:spPr>
        <p:txBody>
          <a:bodyPr>
            <a:normAutofit fontScale="92500" lnSpcReduction="20000"/>
          </a:bodyPr>
          <a:lstStyle/>
          <a:p>
            <a:r>
              <a:rPr lang="zh-CN" altLang="zh-CN" dirty="0" smtClean="0"/>
              <a:t>相关研究成果主要体现在以下三个层面：</a:t>
            </a:r>
            <a:endParaRPr lang="en-US" altLang="zh-CN" dirty="0" smtClean="0"/>
          </a:p>
          <a:p>
            <a:r>
              <a:rPr lang="en-US" altLang="zh-CN" dirty="0" smtClean="0"/>
              <a:t>1.</a:t>
            </a:r>
            <a:r>
              <a:rPr lang="zh-CN" altLang="zh-CN" dirty="0" smtClean="0"/>
              <a:t>从理论层面建构和梳理</a:t>
            </a:r>
            <a:r>
              <a:rPr lang="en-US" altLang="zh-CN" dirty="0" smtClean="0"/>
              <a:t>“</a:t>
            </a:r>
            <a:r>
              <a:rPr lang="zh-CN" altLang="zh-CN" dirty="0" smtClean="0"/>
              <a:t>中国特色社会主义社会学</a:t>
            </a:r>
            <a:r>
              <a:rPr lang="en-US" altLang="zh-CN" dirty="0" smtClean="0"/>
              <a:t>”“</a:t>
            </a:r>
            <a:r>
              <a:rPr lang="zh-CN" altLang="zh-CN" dirty="0" smtClean="0"/>
              <a:t>新发展社会学</a:t>
            </a:r>
            <a:r>
              <a:rPr lang="en-US" altLang="zh-CN" dirty="0" smtClean="0"/>
              <a:t>”</a:t>
            </a:r>
            <a:r>
              <a:rPr lang="zh-CN" altLang="zh-CN" dirty="0" smtClean="0"/>
              <a:t>等标识性概念的研究框架、方法体系及发展脉络。</a:t>
            </a:r>
            <a:endParaRPr lang="en-US" altLang="zh-CN" dirty="0" smtClean="0"/>
          </a:p>
          <a:p>
            <a:r>
              <a:rPr lang="en-US" altLang="zh-CN" dirty="0" smtClean="0"/>
              <a:t>2.</a:t>
            </a:r>
            <a:r>
              <a:rPr lang="zh-CN" altLang="zh-CN" dirty="0" smtClean="0"/>
              <a:t>通过纵向的历史镜鉴和横向的文明互鉴，以社会学视角总结中国式现代化的特有要素和实践逻辑。</a:t>
            </a:r>
            <a:endParaRPr lang="en-US" altLang="zh-CN" dirty="0" smtClean="0"/>
          </a:p>
          <a:p>
            <a:r>
              <a:rPr lang="en-US" altLang="zh-CN" dirty="0" smtClean="0"/>
              <a:t>3.</a:t>
            </a:r>
            <a:r>
              <a:rPr lang="zh-CN" altLang="zh-CN" dirty="0" smtClean="0"/>
              <a:t>基于经验研究，以中国特色社会主义社会学的知识体系回应中国社会面临的重大现实问题，如</a:t>
            </a:r>
            <a:r>
              <a:rPr lang="zh-CN" altLang="zh-CN" b="1" dirty="0" smtClean="0">
                <a:solidFill>
                  <a:srgbClr val="002060"/>
                </a:solidFill>
              </a:rPr>
              <a:t>城乡基层治理、脱贫攻坚与乡村振兴、网络安全等。</a:t>
            </a:r>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36912"/>
            <a:ext cx="8229600" cy="1143000"/>
          </a:xfrm>
        </p:spPr>
        <p:txBody>
          <a:bodyPr>
            <a:normAutofit fontScale="90000"/>
          </a:bodyPr>
          <a:lstStyle/>
          <a:p>
            <a:r>
              <a:rPr lang="zh-CN" altLang="zh-CN" b="1" dirty="0" smtClean="0"/>
              <a:t>热点</a:t>
            </a:r>
            <a:r>
              <a:rPr lang="en-US" altLang="zh-CN" b="1" dirty="0" smtClean="0"/>
              <a:t>10  </a:t>
            </a:r>
            <a:r>
              <a:rPr lang="zh-CN" altLang="zh-CN" b="1" dirty="0" smtClean="0"/>
              <a:t>碳达峰碳中和与绿色转型</a:t>
            </a:r>
            <a:r>
              <a:rPr lang="zh-CN" altLang="zh-CN" dirty="0" smtClean="0"/>
              <a:t/>
            </a:r>
            <a:br>
              <a:rPr lang="zh-CN" altLang="zh-CN" dirty="0" smtClean="0"/>
            </a:b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836712"/>
            <a:ext cx="8229600" cy="4525963"/>
          </a:xfrm>
        </p:spPr>
        <p:txBody>
          <a:bodyPr>
            <a:normAutofit fontScale="70000" lnSpcReduction="20000"/>
          </a:bodyPr>
          <a:lstStyle/>
          <a:p>
            <a:r>
              <a:rPr lang="en-US" altLang="zh-CN" b="1" dirty="0" smtClean="0"/>
              <a:t>2021</a:t>
            </a:r>
            <a:r>
              <a:rPr lang="zh-CN" altLang="zh-CN" b="1" dirty="0" smtClean="0"/>
              <a:t>年度，学术理论界围绕</a:t>
            </a:r>
            <a:r>
              <a:rPr lang="en-US" altLang="zh-CN" b="1" dirty="0" smtClean="0"/>
              <a:t>“</a:t>
            </a:r>
            <a:r>
              <a:rPr lang="zh-CN" altLang="zh-CN" b="1" dirty="0" smtClean="0"/>
              <a:t>双碳</a:t>
            </a:r>
            <a:r>
              <a:rPr lang="en-US" altLang="zh-CN" b="1" dirty="0" smtClean="0"/>
              <a:t>”</a:t>
            </a:r>
            <a:r>
              <a:rPr lang="zh-CN" altLang="zh-CN" b="1" dirty="0" smtClean="0"/>
              <a:t>目标从以下几个方面展开讨论：</a:t>
            </a:r>
            <a:endParaRPr lang="en-US" altLang="zh-CN" b="1" dirty="0" smtClean="0"/>
          </a:p>
          <a:p>
            <a:r>
              <a:rPr lang="en-US" altLang="zh-CN" b="1" dirty="0" smtClean="0"/>
              <a:t>1.</a:t>
            </a:r>
            <a:r>
              <a:rPr lang="zh-CN" altLang="zh-CN" b="1" dirty="0" smtClean="0"/>
              <a:t>围绕</a:t>
            </a:r>
            <a:r>
              <a:rPr lang="en-US" altLang="zh-CN" b="1" dirty="0" smtClean="0"/>
              <a:t>“</a:t>
            </a:r>
            <a:r>
              <a:rPr lang="zh-CN" altLang="zh-CN" b="1" dirty="0" smtClean="0"/>
              <a:t>生态兴则文明兴</a:t>
            </a:r>
            <a:r>
              <a:rPr lang="en-US" altLang="zh-CN" b="1" dirty="0" smtClean="0"/>
              <a:t>”“</a:t>
            </a:r>
            <a:r>
              <a:rPr lang="zh-CN" altLang="zh-CN" b="1" dirty="0" smtClean="0">
                <a:solidFill>
                  <a:schemeClr val="tx2"/>
                </a:solidFill>
              </a:rPr>
              <a:t>人与自然是生命共同体</a:t>
            </a:r>
            <a:r>
              <a:rPr lang="en-US" altLang="zh-CN" b="1" dirty="0" smtClean="0"/>
              <a:t>”</a:t>
            </a:r>
            <a:r>
              <a:rPr lang="zh-CN" altLang="zh-CN" b="1" dirty="0" smtClean="0"/>
              <a:t>等重大命题，系统阐释习近平生态文明思想指引下的</a:t>
            </a:r>
            <a:r>
              <a:rPr lang="en-US" altLang="zh-CN" b="1" dirty="0" smtClean="0"/>
              <a:t>“</a:t>
            </a:r>
            <a:r>
              <a:rPr lang="zh-CN" altLang="zh-CN" b="1" dirty="0" smtClean="0"/>
              <a:t>双碳</a:t>
            </a:r>
            <a:r>
              <a:rPr lang="en-US" altLang="zh-CN" b="1" dirty="0" smtClean="0"/>
              <a:t>”</a:t>
            </a:r>
            <a:r>
              <a:rPr lang="zh-CN" altLang="zh-CN" b="1" dirty="0" smtClean="0"/>
              <a:t>概念、目标以及相关理论与实践。</a:t>
            </a:r>
            <a:endParaRPr lang="en-US" altLang="zh-CN" b="1" dirty="0" smtClean="0"/>
          </a:p>
          <a:p>
            <a:r>
              <a:rPr lang="en-US" altLang="zh-CN" b="1" dirty="0" smtClean="0"/>
              <a:t>2.</a:t>
            </a:r>
            <a:r>
              <a:rPr lang="zh-CN" altLang="zh-CN" b="1" dirty="0" smtClean="0"/>
              <a:t>围绕</a:t>
            </a:r>
            <a:r>
              <a:rPr lang="en-US" altLang="zh-CN" b="1" dirty="0" smtClean="0"/>
              <a:t>“</a:t>
            </a:r>
            <a:r>
              <a:rPr lang="zh-CN" altLang="zh-CN" b="1" dirty="0" smtClean="0"/>
              <a:t>双碳</a:t>
            </a:r>
            <a:r>
              <a:rPr lang="en-US" altLang="zh-CN" b="1" dirty="0" smtClean="0"/>
              <a:t>”</a:t>
            </a:r>
            <a:r>
              <a:rPr lang="zh-CN" altLang="zh-CN" b="1" dirty="0" smtClean="0"/>
              <a:t>目标，从碳核算、减碳措施、碳捕获利用与封存、碳经济等角度，开展有关节能减排、产能治理、绿色经济、能源安全、能源革命、油气资源开发与利用、清洁能源发展、电力市场发展、储能与氢能发展、垃圾焚烧治理、生物能源和地热能开发与利用等研究。</a:t>
            </a:r>
            <a:endParaRPr lang="en-US" altLang="zh-CN" b="1" dirty="0" smtClean="0"/>
          </a:p>
          <a:p>
            <a:r>
              <a:rPr lang="en-US" altLang="zh-CN" b="1" dirty="0" smtClean="0"/>
              <a:t>3.</a:t>
            </a:r>
            <a:r>
              <a:rPr lang="zh-CN" altLang="zh-CN" b="1" dirty="0" smtClean="0"/>
              <a:t>围绕中国碳排放权交易市场，开展碳汇、碳配额、碳金融等问题的研究。</a:t>
            </a:r>
            <a:endParaRPr lang="en-US" altLang="zh-CN" b="1" dirty="0" smtClean="0"/>
          </a:p>
          <a:p>
            <a:r>
              <a:rPr lang="en-US" altLang="zh-CN" b="1" dirty="0" smtClean="0"/>
              <a:t>4.</a:t>
            </a:r>
            <a:r>
              <a:rPr lang="zh-CN" altLang="zh-CN" b="1" dirty="0" smtClean="0"/>
              <a:t>中外</a:t>
            </a:r>
            <a:r>
              <a:rPr lang="en-US" altLang="zh-CN" b="1" dirty="0" smtClean="0"/>
              <a:t>“</a:t>
            </a:r>
            <a:r>
              <a:rPr lang="zh-CN" altLang="zh-CN" b="1" dirty="0" smtClean="0"/>
              <a:t>双碳</a:t>
            </a:r>
            <a:r>
              <a:rPr lang="en-US" altLang="zh-CN" b="1" dirty="0" smtClean="0"/>
              <a:t>”</a:t>
            </a:r>
            <a:r>
              <a:rPr lang="zh-CN" altLang="zh-CN" b="1" dirty="0" smtClean="0"/>
              <a:t>进程的比较研究，如各国在碳达峰碳中和进程中的实践探索、目标定位、政策工具，以及中国作为发展中国家在应对全球气候变化中的担当作为。</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476672"/>
            <a:ext cx="8229600" cy="5616624"/>
          </a:xfrm>
        </p:spPr>
        <p:txBody>
          <a:bodyPr>
            <a:normAutofit fontScale="90000"/>
          </a:bodyPr>
          <a:lstStyle/>
          <a:p>
            <a:pPr algn="l"/>
            <a:r>
              <a:rPr lang="en-US" altLang="zh-CN" sz="2000" b="1" dirty="0" smtClean="0"/>
              <a:t>         </a:t>
            </a:r>
            <a:r>
              <a:rPr lang="en-US" altLang="zh-CN" sz="2400" b="1" dirty="0" smtClean="0"/>
              <a:t>2021</a:t>
            </a:r>
            <a:r>
              <a:rPr lang="zh-CN" altLang="zh-CN" sz="2400" b="1" dirty="0" smtClean="0"/>
              <a:t>年度，学术理论界围绕习近平法治思想的研究持续推进，取得诸多高质量成果。</a:t>
            </a:r>
            <a:r>
              <a:rPr lang="en-US" altLang="zh-CN" sz="2400" b="1" dirty="0" smtClean="0"/>
              <a:t>1.</a:t>
            </a:r>
            <a:r>
              <a:rPr lang="zh-CN" altLang="zh-CN" sz="2400" b="1" dirty="0" smtClean="0"/>
              <a:t>习近平法治思想的理论来源和重大意义。阐明了习近平法治思想是马克思主义法治理论中国化最新成果，是顺应实现中华民族伟大复兴时代要求应运而生的重大理论创新成果，是全面依法治国的根本遵循和行动指南，具有重大政治意义、理论意义、实践意义和世界意义。</a:t>
            </a:r>
            <a:r>
              <a:rPr lang="en-US" altLang="zh-CN" sz="2400" b="1" dirty="0" smtClean="0"/>
              <a:t>2.</a:t>
            </a:r>
            <a:r>
              <a:rPr lang="zh-CN" altLang="zh-CN" sz="2400" b="1" dirty="0" smtClean="0"/>
              <a:t>习近平法治思想的学理阐释。深入阐释习近平法治思想各组成部分的主要内容，并围绕依法治国与依规治党的关系、改革与法治的关系、人民立场、对中华优秀传统法律文化继承和创新、推动全球治理体系变革等重大理论命题，阐明习近平法治思想的鲜明特征、核心要义和科学方法。</a:t>
            </a:r>
            <a:r>
              <a:rPr lang="en-US" altLang="zh-CN" sz="2400" b="1" dirty="0" smtClean="0"/>
              <a:t>3.</a:t>
            </a:r>
            <a:r>
              <a:rPr lang="zh-CN" altLang="zh-CN" sz="2400" b="1" dirty="0" smtClean="0"/>
              <a:t>习近平法治思想的实践探索。聚焦</a:t>
            </a:r>
            <a:r>
              <a:rPr lang="zh-CN" altLang="zh-CN" sz="2400" b="1" dirty="0" smtClean="0">
                <a:solidFill>
                  <a:srgbClr val="FF0000"/>
                </a:solidFill>
              </a:rPr>
              <a:t>法治政府、法治社会建设，监察法治，立法工作，生态文明法治，法治人才培养</a:t>
            </a:r>
            <a:r>
              <a:rPr lang="zh-CN" altLang="zh-CN" sz="2400" b="1" dirty="0" smtClean="0"/>
              <a:t>等实践问题，在习近平法治思想指导下从各领域、各部门法进行多层次、多视角系统研究。</a:t>
            </a:r>
            <a:r>
              <a:rPr lang="zh-CN" altLang="zh-CN" sz="2400" dirty="0" smtClean="0"/>
              <a:t/>
            </a:r>
            <a:br>
              <a:rPr lang="zh-CN" altLang="zh-CN" sz="2400" dirty="0" smtClean="0"/>
            </a:br>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060848"/>
            <a:ext cx="8229600" cy="1143000"/>
          </a:xfrm>
        </p:spPr>
        <p:txBody>
          <a:bodyPr>
            <a:normAutofit fontScale="90000"/>
          </a:bodyPr>
          <a:lstStyle/>
          <a:p>
            <a:r>
              <a:rPr lang="zh-CN" altLang="zh-CN" b="1" dirty="0" smtClean="0"/>
              <a:t>热点</a:t>
            </a:r>
            <a:r>
              <a:rPr lang="en-US" altLang="zh-CN" b="1" dirty="0" smtClean="0"/>
              <a:t>2       </a:t>
            </a:r>
            <a:r>
              <a:rPr lang="zh-CN" altLang="zh-CN" b="1" dirty="0" smtClean="0"/>
              <a:t>中国共产党</a:t>
            </a:r>
            <a:r>
              <a:rPr lang="zh-CN" altLang="zh-CN" b="1" dirty="0" smtClean="0"/>
              <a:t>百年奋斗伟大历程、重大成就和历史经验</a:t>
            </a:r>
            <a:r>
              <a:rPr lang="zh-CN" altLang="zh-CN" dirty="0" smtClean="0"/>
              <a:t/>
            </a:r>
            <a:br>
              <a:rPr lang="zh-CN" altLang="zh-CN" dirty="0" smtClean="0"/>
            </a:b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476672"/>
            <a:ext cx="8229600" cy="5472608"/>
          </a:xfrm>
        </p:spPr>
        <p:txBody>
          <a:bodyPr>
            <a:noAutofit/>
          </a:bodyPr>
          <a:lstStyle/>
          <a:p>
            <a:r>
              <a:rPr lang="en-US" altLang="zh-CN" sz="2000" b="1" dirty="0" smtClean="0"/>
              <a:t>2021</a:t>
            </a:r>
            <a:r>
              <a:rPr lang="zh-CN" altLang="zh-CN" sz="2000" b="1" dirty="0" smtClean="0"/>
              <a:t>年度，学术理论界围绕中国共产党成立一百周年这一重大主题，形成了丰硕研究成果。</a:t>
            </a:r>
            <a:endParaRPr lang="en-US" altLang="zh-CN" sz="2000" b="1" dirty="0" smtClean="0"/>
          </a:p>
          <a:p>
            <a:r>
              <a:rPr lang="en-US" altLang="zh-CN" sz="2000" b="1" dirty="0" smtClean="0"/>
              <a:t>1.</a:t>
            </a:r>
            <a:r>
              <a:rPr lang="zh-CN" altLang="zh-CN" sz="2000" b="1" dirty="0" smtClean="0"/>
              <a:t>从历史与现实相结合的角度，回顾中国共产党百年奋斗历程，全面梳理中国共产党为实现中华民族伟大复兴，团结带领人民在经济、政治、文化、社会、生态文明、国防和军队建设、国家安全、外交等领域取得的历史性成就，彰显了中国共产党</a:t>
            </a:r>
            <a:r>
              <a:rPr lang="zh-CN" altLang="zh-CN" sz="2000" b="1" dirty="0" smtClean="0">
                <a:solidFill>
                  <a:srgbClr val="FF0000"/>
                </a:solidFill>
              </a:rPr>
              <a:t>百年历史</a:t>
            </a:r>
            <a:r>
              <a:rPr lang="zh-CN" altLang="zh-CN" sz="2000" b="1" dirty="0" smtClean="0"/>
              <a:t>的主题主线、主流本质。</a:t>
            </a:r>
            <a:endParaRPr lang="en-US" altLang="zh-CN" sz="2000" b="1" dirty="0" smtClean="0"/>
          </a:p>
          <a:p>
            <a:r>
              <a:rPr lang="en-US" altLang="zh-CN" sz="2000" b="1" dirty="0" smtClean="0"/>
              <a:t>2.</a:t>
            </a:r>
            <a:r>
              <a:rPr lang="zh-CN" altLang="zh-CN" sz="2000" b="1" dirty="0" smtClean="0"/>
              <a:t>从历史发展规律的角度，深刻阐释中国共产党百年奋斗创造辉煌历史、取得重大成就的历史逻辑、理论逻辑和实践逻辑，全面总结了中国共产党百年奋斗的历史经验，为诠释中国共产党过去</a:t>
            </a:r>
            <a:r>
              <a:rPr lang="zh-CN" altLang="zh-CN" sz="2000" b="1" dirty="0" smtClean="0">
                <a:solidFill>
                  <a:srgbClr val="FF0000"/>
                </a:solidFill>
              </a:rPr>
              <a:t>为什么能够成功、未来怎样才能继续成功</a:t>
            </a:r>
            <a:r>
              <a:rPr lang="zh-CN" altLang="zh-CN" sz="2000" b="1" dirty="0" smtClean="0"/>
              <a:t>提供了深厚的学理支撑。</a:t>
            </a:r>
            <a:endParaRPr lang="en-US" altLang="zh-CN" sz="2000" b="1" dirty="0" smtClean="0"/>
          </a:p>
          <a:p>
            <a:r>
              <a:rPr lang="en-US" altLang="zh-CN" sz="2000" b="1" dirty="0" smtClean="0"/>
              <a:t>3.</a:t>
            </a:r>
            <a:r>
              <a:rPr lang="zh-CN" altLang="zh-CN" sz="2000" b="1" dirty="0" smtClean="0"/>
              <a:t>运用多学科理论和方法，从不同维度系统总结中国共产党百年奋斗的重大成就、历史意义和宝贵经验，形成了学科交叉研究态势，既拓宽了人文社会科学研究领域，也进一步深化了党史研究。</a:t>
            </a:r>
          </a:p>
          <a:p>
            <a:endParaRPr lang="zh-CN" alt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260648"/>
            <a:ext cx="8640960" cy="6408712"/>
          </a:xfrm>
        </p:spPr>
        <p:txBody>
          <a:bodyPr>
            <a:normAutofit fontScale="85000" lnSpcReduction="20000"/>
          </a:bodyPr>
          <a:lstStyle/>
          <a:p>
            <a:pPr>
              <a:buNone/>
            </a:pPr>
            <a:r>
              <a:rPr lang="zh-CN" altLang="zh-CN" sz="2800" b="1" dirty="0" smtClean="0"/>
              <a:t>学术理论界对中国共产党百年历史的研究具有以下特点：</a:t>
            </a:r>
            <a:endParaRPr lang="en-US" altLang="zh-CN" sz="2800" b="1" dirty="0" smtClean="0"/>
          </a:p>
          <a:p>
            <a:pPr>
              <a:buNone/>
            </a:pPr>
            <a:r>
              <a:rPr lang="en-US" altLang="zh-CN" sz="2800" b="1" dirty="0" smtClean="0"/>
              <a:t>1.</a:t>
            </a:r>
            <a:r>
              <a:rPr lang="zh-CN" altLang="zh-CN" sz="2800" b="1" dirty="0" smtClean="0"/>
              <a:t>用大历史观审视和评价百年党史，既有分领域、分阶段的研究，又有整体性研究，将某一问题的研究以百年为考察周期、研究时空，并将中国共产党百年历史置于</a:t>
            </a:r>
            <a:r>
              <a:rPr lang="zh-CN" altLang="zh-CN" sz="2800" b="1" dirty="0" smtClean="0">
                <a:solidFill>
                  <a:srgbClr val="FF0000"/>
                </a:solidFill>
              </a:rPr>
              <a:t>中华民族发展史、中国近现代史、马克思主义发展史、世界社会主义发展史、人类文明发展史</a:t>
            </a:r>
            <a:r>
              <a:rPr lang="zh-CN" altLang="zh-CN" sz="2800" b="1" dirty="0" smtClean="0"/>
              <a:t>的高度来评价和定位，充分彰显中国共产党百年奋斗的历史意义，拓宽了中共党史研究的视野。</a:t>
            </a:r>
            <a:endParaRPr lang="en-US" altLang="zh-CN" sz="2800" b="1" dirty="0" smtClean="0"/>
          </a:p>
          <a:p>
            <a:pPr>
              <a:buNone/>
            </a:pPr>
            <a:r>
              <a:rPr lang="en-US" altLang="zh-CN" sz="2800" b="1" dirty="0" smtClean="0"/>
              <a:t>2.</a:t>
            </a:r>
            <a:r>
              <a:rPr lang="zh-CN" altLang="zh-CN" sz="2800" b="1" dirty="0" smtClean="0"/>
              <a:t>马克思主义理论、哲学、历史学、政治学、经济学、文艺学、教育学等学科，立足本学科视域、基本理论、研究方法开展中国共产党百年历史的研究，凸显了多学科交叉研究的优势，</a:t>
            </a:r>
            <a:r>
              <a:rPr lang="zh-CN" altLang="zh-CN" sz="2800" b="1" dirty="0" smtClean="0">
                <a:solidFill>
                  <a:srgbClr val="002060"/>
                </a:solidFill>
              </a:rPr>
              <a:t>特别是在新民主主义革命时期</a:t>
            </a:r>
            <a:r>
              <a:rPr lang="zh-CN" altLang="zh-CN" sz="2800" b="1" dirty="0" smtClean="0"/>
              <a:t>的中共党史研究方面取得不少突破进展。</a:t>
            </a:r>
            <a:endParaRPr lang="en-US" altLang="zh-CN" sz="2800" b="1" dirty="0" smtClean="0"/>
          </a:p>
          <a:p>
            <a:pPr>
              <a:buNone/>
            </a:pPr>
            <a:r>
              <a:rPr lang="en-US" altLang="zh-CN" sz="2800" b="1" dirty="0" smtClean="0"/>
              <a:t>3.</a:t>
            </a:r>
            <a:r>
              <a:rPr lang="zh-CN" altLang="zh-CN" sz="2800" b="1" dirty="0" smtClean="0"/>
              <a:t>将历史、现实、未来有机结合起来，着眼中国共产党百年奋斗历史经验的总结，注意阐发历史经验的当代价值，体现了中国学术理论界的历史自觉、历史自信和历史担当。中国共产党百年历史波澜壮阔、厚重宏大，对这一课题的研究是一项重大的系统性工程，面向未来，学术理论界还需立足现有成果，充分挖掘和利用史料，进行更为具体的探讨、更为深入的分析思考。</a:t>
            </a:r>
          </a:p>
          <a:p>
            <a:endParaRPr lang="zh-CN" alt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204864"/>
            <a:ext cx="8496944" cy="1143000"/>
          </a:xfrm>
        </p:spPr>
        <p:txBody>
          <a:bodyPr>
            <a:normAutofit fontScale="90000"/>
          </a:bodyPr>
          <a:lstStyle/>
          <a:p>
            <a:r>
              <a:rPr lang="zh-CN" altLang="zh-CN" b="1" dirty="0" smtClean="0"/>
              <a:t>热点</a:t>
            </a:r>
            <a:r>
              <a:rPr lang="en-US" altLang="zh-CN" b="1" dirty="0" smtClean="0"/>
              <a:t>3  </a:t>
            </a:r>
            <a:r>
              <a:rPr lang="zh-CN" altLang="zh-CN" b="1" dirty="0" smtClean="0"/>
              <a:t>中国</a:t>
            </a:r>
            <a:r>
              <a:rPr lang="zh-CN" altLang="zh-CN" b="1" dirty="0" smtClean="0"/>
              <a:t>现代考古学的理论与实践</a:t>
            </a:r>
            <a:r>
              <a:rPr lang="zh-CN" altLang="zh-CN" dirty="0" smtClean="0"/>
              <a:t/>
            </a:r>
            <a:br>
              <a:rPr lang="zh-CN" altLang="zh-CN" dirty="0" smtClean="0"/>
            </a:b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620688"/>
            <a:ext cx="8640960" cy="5505475"/>
          </a:xfrm>
        </p:spPr>
        <p:txBody>
          <a:bodyPr>
            <a:normAutofit fontScale="85000" lnSpcReduction="10000"/>
          </a:bodyPr>
          <a:lstStyle/>
          <a:p>
            <a:r>
              <a:rPr lang="en-US" altLang="zh-CN" b="1" dirty="0" smtClean="0"/>
              <a:t>2021</a:t>
            </a:r>
            <a:r>
              <a:rPr lang="zh-CN" altLang="zh-CN" b="1" dirty="0" smtClean="0"/>
              <a:t>年度，学术理论界聚焦中国现代考古学的理论与实践，在以下方面开展了深入研究：</a:t>
            </a:r>
            <a:endParaRPr lang="en-US" altLang="zh-CN" b="1" dirty="0" smtClean="0"/>
          </a:p>
          <a:p>
            <a:r>
              <a:rPr lang="en-US" altLang="zh-CN" b="1" dirty="0" smtClean="0"/>
              <a:t>1.</a:t>
            </a:r>
            <a:r>
              <a:rPr lang="zh-CN" altLang="zh-CN" b="1" dirty="0" smtClean="0"/>
              <a:t>探讨了中国现代考古学理论范式的变迁和理论体系的演进，分析了中国现代考古学的话语类型和叙事模式，在与西方考古学的比较中辨析其中国特色。</a:t>
            </a:r>
            <a:endParaRPr lang="en-US" altLang="zh-CN" b="1" dirty="0" smtClean="0"/>
          </a:p>
          <a:p>
            <a:r>
              <a:rPr lang="en-US" altLang="zh-CN" b="1" dirty="0" smtClean="0"/>
              <a:t>2.</a:t>
            </a:r>
            <a:r>
              <a:rPr lang="zh-CN" altLang="zh-CN" b="1" dirty="0" smtClean="0"/>
              <a:t>探讨中国现代考古学对探索中华文明起源、构建中国上古史、铸牢</a:t>
            </a:r>
            <a:r>
              <a:rPr lang="zh-CN" altLang="zh-CN" b="1" dirty="0" smtClean="0">
                <a:solidFill>
                  <a:srgbClr val="FF0000"/>
                </a:solidFill>
              </a:rPr>
              <a:t>中华民族共同体意识</a:t>
            </a:r>
            <a:r>
              <a:rPr lang="zh-CN" altLang="zh-CN" b="1" dirty="0" smtClean="0"/>
              <a:t>所起的作用和贡献。</a:t>
            </a:r>
            <a:endParaRPr lang="en-US" altLang="zh-CN" b="1" dirty="0" smtClean="0"/>
          </a:p>
          <a:p>
            <a:r>
              <a:rPr lang="en-US" altLang="zh-CN" b="1" dirty="0" smtClean="0"/>
              <a:t>3.</a:t>
            </a:r>
            <a:r>
              <a:rPr lang="zh-CN" altLang="zh-CN" b="1" dirty="0" smtClean="0"/>
              <a:t>探讨中国现代考古学的学科归属，辨析考古学与历史学、人类学的关系。</a:t>
            </a:r>
            <a:endParaRPr lang="en-US" altLang="zh-CN" b="1" dirty="0" smtClean="0"/>
          </a:p>
          <a:p>
            <a:r>
              <a:rPr lang="en-US" altLang="zh-CN" b="1" dirty="0" smtClean="0"/>
              <a:t>4.</a:t>
            </a:r>
            <a:r>
              <a:rPr lang="zh-CN" altLang="zh-CN" b="1" dirty="0" smtClean="0"/>
              <a:t>总结中国现代考古学过去百年的本土实践经验，谋划建设</a:t>
            </a:r>
            <a:r>
              <a:rPr lang="zh-CN" altLang="zh-CN" b="1" dirty="0" smtClean="0">
                <a:solidFill>
                  <a:schemeClr val="tx2"/>
                </a:solidFill>
              </a:rPr>
              <a:t>中国特色、中国风格、中国气派</a:t>
            </a:r>
            <a:r>
              <a:rPr lang="zh-CN" altLang="zh-CN" b="1" dirty="0" smtClean="0"/>
              <a:t>的考古学</a:t>
            </a:r>
            <a:r>
              <a:rPr lang="zh-CN" altLang="zh-CN" dirty="0" smtClean="0"/>
              <a:t>。</a:t>
            </a:r>
          </a:p>
          <a:p>
            <a:endParaRPr lang="zh-CN"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204864"/>
            <a:ext cx="8229600" cy="1143000"/>
          </a:xfrm>
        </p:spPr>
        <p:txBody>
          <a:bodyPr>
            <a:normAutofit fontScale="90000"/>
          </a:bodyPr>
          <a:lstStyle/>
          <a:p>
            <a:r>
              <a:rPr lang="zh-CN" altLang="zh-CN" b="1" dirty="0" smtClean="0"/>
              <a:t>热点</a:t>
            </a:r>
            <a:r>
              <a:rPr lang="en-US" altLang="zh-CN" b="1" dirty="0" smtClean="0"/>
              <a:t>4     </a:t>
            </a:r>
            <a:r>
              <a:rPr lang="zh-CN" altLang="zh-CN" b="1" dirty="0" smtClean="0"/>
              <a:t>数字</a:t>
            </a:r>
            <a:r>
              <a:rPr lang="zh-CN" altLang="zh-CN" b="1" dirty="0" smtClean="0"/>
              <a:t>时代劳动的哲学审视</a:t>
            </a:r>
            <a:r>
              <a:rPr lang="zh-CN" altLang="zh-CN" dirty="0" smtClean="0"/>
              <a:t/>
            </a:r>
            <a:br>
              <a:rPr lang="zh-CN" altLang="zh-CN" dirty="0" smtClean="0"/>
            </a:b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2038</Words>
  <Application>Microsoft Office PowerPoint</Application>
  <PresentationFormat>全屏显示(4:3)</PresentationFormat>
  <Paragraphs>57</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2021年度中国十大学术热点整理 </vt:lpstr>
      <vt:lpstr>热点1        习近平法治思想研究 </vt:lpstr>
      <vt:lpstr>         2021年度，学术理论界围绕习近平法治思想的研究持续推进，取得诸多高质量成果。1.习近平法治思想的理论来源和重大意义。阐明了习近平法治思想是马克思主义法治理论中国化最新成果，是顺应实现中华民族伟大复兴时代要求应运而生的重大理论创新成果，是全面依法治国的根本遵循和行动指南，具有重大政治意义、理论意义、实践意义和世界意义。2.习近平法治思想的学理阐释。深入阐释习近平法治思想各组成部分的主要内容，并围绕依法治国与依规治党的关系、改革与法治的关系、人民立场、对中华优秀传统法律文化继承和创新、推动全球治理体系变革等重大理论命题，阐明习近平法治思想的鲜明特征、核心要义和科学方法。3.习近平法治思想的实践探索。聚焦法治政府、法治社会建设，监察法治，立法工作，生态文明法治，法治人才培养等实践问题，在习近平法治思想指导下从各领域、各部门法进行多层次、多视角系统研究。 </vt:lpstr>
      <vt:lpstr>热点2       中国共产党百年奋斗伟大历程、重大成就和历史经验 </vt:lpstr>
      <vt:lpstr>幻灯片 5</vt:lpstr>
      <vt:lpstr>幻灯片 6</vt:lpstr>
      <vt:lpstr>热点3  中国现代考古学的理论与实践 </vt:lpstr>
      <vt:lpstr>幻灯片 8</vt:lpstr>
      <vt:lpstr>热点4     数字时代劳动的哲学审视 </vt:lpstr>
      <vt:lpstr>幻灯片 10</vt:lpstr>
      <vt:lpstr>热点5    平台经济领域的反垄断规制 </vt:lpstr>
      <vt:lpstr>   </vt:lpstr>
      <vt:lpstr>热点6 新型举国体制下重大科技创新管理研究 </vt:lpstr>
      <vt:lpstr>幻灯片 14</vt:lpstr>
      <vt:lpstr>热点7           多学科视域下的总体国家安全观 </vt:lpstr>
      <vt:lpstr>幻灯片 16</vt:lpstr>
      <vt:lpstr>热点8  深化新时代教育评价改革研究 </vt:lpstr>
      <vt:lpstr>幻灯片 18</vt:lpstr>
      <vt:lpstr>热点9 全面现代化与中国特色社会主义社会学 </vt:lpstr>
      <vt:lpstr>幻灯片 20</vt:lpstr>
      <vt:lpstr>热点10  碳达峰碳中和与绿色转型 </vt:lpstr>
      <vt:lpstr>幻灯片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2021年度中国十大学术热点整理 </dc:title>
  <dc:creator>Administrator</dc:creator>
  <cp:lastModifiedBy>Sky123.Org</cp:lastModifiedBy>
  <cp:revision>6</cp:revision>
  <dcterms:created xsi:type="dcterms:W3CDTF">2022-05-23T00:11:59Z</dcterms:created>
  <dcterms:modified xsi:type="dcterms:W3CDTF">2022-05-23T00:57:31Z</dcterms:modified>
</cp:coreProperties>
</file>